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89269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877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146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54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490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005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6666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6516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143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724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22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88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551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6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62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54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4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73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560828" y="161206"/>
            <a:ext cx="5070342" cy="68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560828" y="161206"/>
            <a:ext cx="5070342" cy="68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91755" y="1085116"/>
            <a:ext cx="11408487" cy="295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560828" y="161206"/>
            <a:ext cx="5070342" cy="68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278878" y="1577340"/>
            <a:ext cx="5303520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0940277" y="0"/>
            <a:ext cx="887730" cy="2783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89" y="0"/>
                </a:moveTo>
                <a:lnTo>
                  <a:pt x="0" y="0"/>
                </a:lnTo>
                <a:lnTo>
                  <a:pt x="79692" y="119983"/>
                </a:lnTo>
                <a:lnTo>
                  <a:pt x="119967" y="116084"/>
                </a:lnTo>
                <a:lnTo>
                  <a:pt x="42989" y="0"/>
                </a:lnTo>
                <a:close/>
              </a:path>
            </a:pathLst>
          </a:custGeom>
          <a:solidFill>
            <a:srgbClr val="8AB334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8"/>
          <p:cNvSpPr/>
          <p:nvPr/>
        </p:nvSpPr>
        <p:spPr>
          <a:xfrm>
            <a:off x="11329811" y="0"/>
            <a:ext cx="862330" cy="26733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408" y="0"/>
                </a:moveTo>
                <a:lnTo>
                  <a:pt x="0" y="0"/>
                </a:lnTo>
                <a:lnTo>
                  <a:pt x="78697" y="119999"/>
                </a:lnTo>
                <a:lnTo>
                  <a:pt x="79808" y="119783"/>
                </a:lnTo>
                <a:lnTo>
                  <a:pt x="119980" y="115953"/>
                </a:lnTo>
                <a:lnTo>
                  <a:pt x="119980" y="115636"/>
                </a:lnTo>
                <a:lnTo>
                  <a:pt x="44408" y="0"/>
                </a:lnTo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9948127" y="2590293"/>
            <a:ext cx="2244090" cy="42678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88" y="0"/>
                </a:moveTo>
                <a:lnTo>
                  <a:pt x="0" y="119996"/>
                </a:lnTo>
                <a:lnTo>
                  <a:pt x="5304" y="119996"/>
                </a:lnTo>
                <a:lnTo>
                  <a:pt x="119988" y="3"/>
                </a:lnTo>
              </a:path>
            </a:pathLst>
          </a:custGeom>
          <a:solidFill>
            <a:srgbClr val="252525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9046838" y="2697235"/>
            <a:ext cx="2777490" cy="41611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8" y="0"/>
                </a:moveTo>
                <a:lnTo>
                  <a:pt x="0" y="119988"/>
                </a:lnTo>
                <a:lnTo>
                  <a:pt x="4456" y="119988"/>
                </a:lnTo>
                <a:lnTo>
                  <a:pt x="119978" y="0"/>
                </a:lnTo>
                <a:close/>
              </a:path>
            </a:pathLst>
          </a:custGeom>
          <a:solidFill>
            <a:srgbClr val="455A1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013368" y="2692389"/>
            <a:ext cx="3814444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8" y="0"/>
                </a:moveTo>
                <a:lnTo>
                  <a:pt x="110625" y="2605"/>
                </a:lnTo>
                <a:lnTo>
                  <a:pt x="0" y="120000"/>
                </a:lnTo>
                <a:lnTo>
                  <a:pt x="32512" y="120000"/>
                </a:lnTo>
                <a:lnTo>
                  <a:pt x="119874" y="135"/>
                </a:lnTo>
                <a:lnTo>
                  <a:pt x="119998" y="0"/>
                </a:lnTo>
                <a:close/>
              </a:path>
            </a:pathLst>
          </a:custGeom>
          <a:solidFill>
            <a:srgbClr val="688627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9205617" y="2583360"/>
            <a:ext cx="2986404" cy="42748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108078" y="2525"/>
                </a:lnTo>
                <a:lnTo>
                  <a:pt x="107920" y="2661"/>
                </a:lnTo>
                <a:lnTo>
                  <a:pt x="106001" y="4932"/>
                </a:lnTo>
                <a:lnTo>
                  <a:pt x="0" y="119994"/>
                </a:lnTo>
                <a:lnTo>
                  <a:pt x="29835" y="119994"/>
                </a:lnTo>
                <a:lnTo>
                  <a:pt x="119999" y="194"/>
                </a:lnTo>
                <a:lnTo>
                  <a:pt x="119999" y="0"/>
                </a:ln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560828" y="161206"/>
            <a:ext cx="5070342" cy="68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91755" y="1085116"/>
            <a:ext cx="11408487" cy="295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723330" y="2232149"/>
            <a:ext cx="10263117" cy="123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sz="4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Service testing using Apache Client </a:t>
            </a:r>
            <a:endParaRPr lang="en-MY"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Request / Response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Format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"/>
          <p:cNvSpPr txBox="1"/>
          <p:nvPr/>
        </p:nvSpPr>
        <p:spPr>
          <a:xfrm>
            <a:off x="1171432" y="1867482"/>
            <a:ext cx="6007289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 - Optional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56"/>
          <p:cNvSpPr txBox="1"/>
          <p:nvPr/>
        </p:nvSpPr>
        <p:spPr>
          <a:xfrm>
            <a:off x="1171431" y="2970679"/>
            <a:ext cx="4697106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– Not Optional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56"/>
          <p:cNvSpPr txBox="1"/>
          <p:nvPr/>
        </p:nvSpPr>
        <p:spPr>
          <a:xfrm>
            <a:off x="1171432" y="2402018"/>
            <a:ext cx="6007289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- Optional</a:t>
            </a:r>
          </a:p>
        </p:txBody>
      </p:sp>
      <p:sp>
        <p:nvSpPr>
          <p:cNvPr id="17" name="Shape 56"/>
          <p:cNvSpPr txBox="1"/>
          <p:nvPr/>
        </p:nvSpPr>
        <p:spPr>
          <a:xfrm>
            <a:off x="458337" y="3630324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Format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56"/>
          <p:cNvSpPr txBox="1"/>
          <p:nvPr/>
        </p:nvSpPr>
        <p:spPr>
          <a:xfrm>
            <a:off x="1172569" y="4126206"/>
            <a:ext cx="6007289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 - Optional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56"/>
          <p:cNvSpPr txBox="1"/>
          <p:nvPr/>
        </p:nvSpPr>
        <p:spPr>
          <a:xfrm>
            <a:off x="1172568" y="5229403"/>
            <a:ext cx="4697106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– Not Optional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56"/>
          <p:cNvSpPr txBox="1"/>
          <p:nvPr/>
        </p:nvSpPr>
        <p:spPr>
          <a:xfrm>
            <a:off x="1172569" y="4660742"/>
            <a:ext cx="6007289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- Optional</a:t>
            </a:r>
          </a:p>
        </p:txBody>
      </p:sp>
    </p:spTree>
    <p:extLst>
      <p:ext uri="{BB962C8B-B14F-4D97-AF65-F5344CB8AC3E}">
        <p14:creationId xmlns:p14="http://schemas.microsoft.com/office/powerpoint/2010/main" val="30320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Level of Validation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– 1 , check for response body is empty or not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0820400" cy="959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– 2, check for response body is empty or </a:t>
            </a: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along with status code 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/>
          <p:cNvSpPr txBox="1"/>
          <p:nvPr/>
        </p:nvSpPr>
        <p:spPr>
          <a:xfrm>
            <a:off x="457200" y="2902428"/>
            <a:ext cx="10820400" cy="95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– </a:t>
            </a: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3, </a:t>
            </a: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 </a:t>
            </a: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body </a:t>
            </a: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with status code </a:t>
            </a:r>
          </a:p>
        </p:txBody>
      </p:sp>
    </p:spTree>
    <p:extLst>
      <p:ext uri="{BB962C8B-B14F-4D97-AF65-F5344CB8AC3E}">
        <p14:creationId xmlns:p14="http://schemas.microsoft.com/office/powerpoint/2010/main" val="31375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What is JSON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stands for JavaScript Object Notation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0820400" cy="5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transfer the data between a server and a web application.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/>
          <p:cNvSpPr txBox="1"/>
          <p:nvPr/>
        </p:nvSpPr>
        <p:spPr>
          <a:xfrm>
            <a:off x="486770" y="2533938"/>
            <a:ext cx="10820400" cy="4016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>
              <a:buClr>
                <a:schemeClr val="dk1"/>
              </a:buClr>
              <a:buSzPct val="100000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>
              <a:buClr>
                <a:schemeClr val="dk1"/>
              </a:buClr>
              <a:buSzPct val="100000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"BrandName": "Dell",</a:t>
            </a:r>
          </a:p>
          <a:p>
            <a:pPr marL="12700" lvl="0">
              <a:buClr>
                <a:schemeClr val="dk1"/>
              </a:buClr>
              <a:buSzPct val="100000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"Features": {</a:t>
            </a:r>
          </a:p>
          <a:p>
            <a:pPr marL="12700" lvl="0">
              <a:buClr>
                <a:schemeClr val="dk1"/>
              </a:buClr>
              <a:buSzPct val="100000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"Feature": ["8GB RAM",</a:t>
            </a:r>
          </a:p>
          <a:p>
            <a:pPr marL="12700" lvl="0">
              <a:buClr>
                <a:schemeClr val="dk1"/>
              </a:buClr>
              <a:buSzPct val="100000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"1TB Hard Drive"]</a:t>
            </a:r>
          </a:p>
          <a:p>
            <a:pPr marL="12700" lvl="0">
              <a:buClr>
                <a:schemeClr val="dk1"/>
              </a:buClr>
              <a:buSzPct val="100000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},</a:t>
            </a:r>
          </a:p>
          <a:p>
            <a:pPr marL="12700" lvl="0">
              <a:buClr>
                <a:schemeClr val="dk1"/>
              </a:buClr>
              <a:buSzPct val="100000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"Id": 126,</a:t>
            </a:r>
          </a:p>
          <a:p>
            <a:pPr marL="12700" lvl="0">
              <a:buClr>
                <a:schemeClr val="dk1"/>
              </a:buClr>
              <a:buSzPct val="100000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"LaptopName": "Latitude"</a:t>
            </a:r>
          </a:p>
          <a:p>
            <a:pPr marL="12700" lvl="0">
              <a:buClr>
                <a:schemeClr val="dk1"/>
              </a:buClr>
              <a:buSzPct val="100000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7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Maven Project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will take care of dependency management.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0820400" cy="4412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will take care of packaging.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19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Project Dependency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Junit , a unit testing framework. 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0820400" cy="918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HttpClient Api, for working with Http Protocol. Also interacting with web services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33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MY" dirty="0" smtClean="0"/>
              <a:t>Serialization/Deserialization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Serialization, it’s a  process of converting the state of object byte stream. 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0820400" cy="918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Deserialization, it’s a process of retrieving the object from the byte stream.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61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Authentication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64526" y="1433010"/>
            <a:ext cx="1897039" cy="331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 smtClean="0">
                <a:solidFill>
                  <a:schemeClr val="tx1"/>
                </a:solidFill>
              </a:rPr>
              <a:t>System 1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16973" y="1371595"/>
            <a:ext cx="1897039" cy="33164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System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8405" y="1974932"/>
            <a:ext cx="30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Request with username &amp; password (encrypted)</a:t>
            </a:r>
            <a:endParaRPr lang="en-IN" sz="1800" b="1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242481" y="1153230"/>
            <a:ext cx="1064525" cy="436730"/>
          </a:xfrm>
          <a:prstGeom prst="wedgeRoundRectCallout">
            <a:avLst>
              <a:gd name="adj1" fmla="val -60577"/>
              <a:gd name="adj2" fmla="val 109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Client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8875594" y="1153230"/>
            <a:ext cx="1064525" cy="436730"/>
          </a:xfrm>
          <a:prstGeom prst="wedgeRoundRectCallout">
            <a:avLst>
              <a:gd name="adj1" fmla="val -60577"/>
              <a:gd name="adj2" fmla="val 10937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Server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242481" y="3564016"/>
            <a:ext cx="3212910" cy="34119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229731" y="32618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/>
              <a:t>Response</a:t>
            </a:r>
            <a:endParaRPr lang="en-IN" sz="1800" b="1" dirty="0"/>
          </a:p>
        </p:txBody>
      </p:sp>
      <p:sp>
        <p:nvSpPr>
          <p:cNvPr id="18" name="Left Arrow 17"/>
          <p:cNvSpPr/>
          <p:nvPr/>
        </p:nvSpPr>
        <p:spPr>
          <a:xfrm rot="10800000">
            <a:off x="3258405" y="2535660"/>
            <a:ext cx="3212910" cy="34119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386920" y="3905210"/>
            <a:ext cx="306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Authorize </a:t>
            </a:r>
            <a:r>
              <a:rPr lang="en-IN" sz="1800" b="1"/>
              <a:t>/ </a:t>
            </a:r>
            <a:r>
              <a:rPr lang="en-IN" sz="1800" b="1" smtClean="0"/>
              <a:t>Unauthorized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38391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  <p:bldP spid="16" grpId="0" animBg="1"/>
      <p:bldP spid="20" grpId="0" animBg="1"/>
      <p:bldP spid="5" grpId="0" animBg="1"/>
      <p:bldP spid="17" grpId="0"/>
      <p:bldP spid="18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Secure Socket Layer (SSL)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64526" y="1705968"/>
            <a:ext cx="1897039" cy="331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 smtClean="0">
                <a:solidFill>
                  <a:schemeClr val="tx1"/>
                </a:solidFill>
              </a:rPr>
              <a:t>Client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72316" y="1705968"/>
            <a:ext cx="1897039" cy="33164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 smtClean="0">
                <a:solidFill>
                  <a:schemeClr val="tx1"/>
                </a:solidFill>
              </a:rPr>
              <a:t>Server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261815" y="1952330"/>
            <a:ext cx="4094328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378959" y="1616900"/>
            <a:ext cx="319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request server </a:t>
            </a:r>
            <a:r>
              <a:rPr lang="en-IN" dirty="0"/>
              <a:t>to identify itself</a:t>
            </a:r>
          </a:p>
        </p:txBody>
      </p:sp>
      <p:sp>
        <p:nvSpPr>
          <p:cNvPr id="15" name="Right Arrow 14"/>
          <p:cNvSpPr/>
          <p:nvPr/>
        </p:nvSpPr>
        <p:spPr>
          <a:xfrm rot="10800000">
            <a:off x="3261815" y="2784853"/>
            <a:ext cx="4094328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277739" y="2273755"/>
            <a:ext cx="407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server sends the browser a copy of its SSL Certificate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261815" y="3560753"/>
            <a:ext cx="4094328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266614" y="2982227"/>
            <a:ext cx="43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browser checks whether it trusts the SSL </a:t>
            </a:r>
            <a:r>
              <a:rPr lang="en-IN" dirty="0" smtClean="0"/>
              <a:t>certificate. </a:t>
            </a:r>
            <a:r>
              <a:rPr lang="en-IN" dirty="0"/>
              <a:t>If so, it sends a message to the server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3236791" y="4272709"/>
            <a:ext cx="4094328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241590" y="3694183"/>
            <a:ext cx="43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server sends back a digitally signed acknowledgement to start an SSL encrypted session</a:t>
            </a:r>
          </a:p>
        </p:txBody>
      </p:sp>
    </p:spTree>
    <p:extLst>
      <p:ext uri="{BB962C8B-B14F-4D97-AF65-F5344CB8AC3E}">
        <p14:creationId xmlns:p14="http://schemas.microsoft.com/office/powerpoint/2010/main" val="32901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" grpId="0" animBg="1"/>
      <p:bldP spid="3" grpId="0"/>
      <p:bldP spid="15" grpId="0" animBg="1"/>
      <p:bldP spid="19" grpId="0"/>
      <p:bldP spid="21" grpId="0" animBg="1"/>
      <p:bldP spid="6" grpId="0"/>
      <p:bldP spid="2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MY" dirty="0" smtClean="0"/>
              <a:t>Maven a build tool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Clean :- Clean the working directory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0820400" cy="5641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Compile :- Compile the project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/>
          <p:cNvSpPr txBox="1"/>
          <p:nvPr/>
        </p:nvSpPr>
        <p:spPr>
          <a:xfrm>
            <a:off x="473120" y="2329222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Build :- Build th</a:t>
            </a: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project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56"/>
          <p:cNvSpPr txBox="1"/>
          <p:nvPr/>
        </p:nvSpPr>
        <p:spPr>
          <a:xfrm>
            <a:off x="502690" y="2836468"/>
            <a:ext cx="10820400" cy="998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Install :- Clean , Compile , Build, Test and put the package jar in local maven repository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56"/>
          <p:cNvSpPr txBox="1"/>
          <p:nvPr/>
        </p:nvSpPr>
        <p:spPr>
          <a:xfrm>
            <a:off x="502688" y="3682632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Package :- Package the project in the jar or war file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936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sz="5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of the Course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of Web Service i.e. what is REST and its advantages etc.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test the web service using client such as POSTMAN.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/>
          <p:cNvSpPr txBox="1"/>
          <p:nvPr/>
        </p:nvSpPr>
        <p:spPr>
          <a:xfrm>
            <a:off x="486770" y="2386092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dive in the coding.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56"/>
          <p:cNvSpPr txBox="1"/>
          <p:nvPr/>
        </p:nvSpPr>
        <p:spPr>
          <a:xfrm>
            <a:off x="486770" y="2893338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of Web service using Junit assert.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56"/>
          <p:cNvSpPr txBox="1"/>
          <p:nvPr/>
        </p:nvSpPr>
        <p:spPr>
          <a:xfrm>
            <a:off x="486770" y="3400584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Service with authentication.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56"/>
          <p:cNvSpPr txBox="1"/>
          <p:nvPr/>
        </p:nvSpPr>
        <p:spPr>
          <a:xfrm>
            <a:off x="486770" y="390783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Parallely developing the framework using Maven.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56"/>
          <p:cNvSpPr txBox="1"/>
          <p:nvPr/>
        </p:nvSpPr>
        <p:spPr>
          <a:xfrm>
            <a:off x="486770" y="4415076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Prerequisite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have basic under standing of Oops concept.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knowledge of tomcat server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/>
          <p:cNvSpPr txBox="1"/>
          <p:nvPr/>
        </p:nvSpPr>
        <p:spPr>
          <a:xfrm>
            <a:off x="486770" y="2386092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understanding of eclipse.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56"/>
          <p:cNvSpPr txBox="1"/>
          <p:nvPr/>
        </p:nvSpPr>
        <p:spPr>
          <a:xfrm>
            <a:off x="486770" y="2893338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knowledge </a:t>
            </a:r>
            <a:r>
              <a:rPr lang="en-MY" sz="2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programming </a:t>
            </a: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Java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0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Tools Required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Development Kit (jdk 1.8)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Tomcat (version 8.0)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/>
          <p:cNvSpPr txBox="1"/>
          <p:nvPr/>
        </p:nvSpPr>
        <p:spPr>
          <a:xfrm>
            <a:off x="486770" y="2386092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Eclipse Luna.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56"/>
          <p:cNvSpPr txBox="1"/>
          <p:nvPr/>
        </p:nvSpPr>
        <p:spPr>
          <a:xfrm>
            <a:off x="486770" y="2893338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Postman Client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448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Environment Setup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Development Kit (jdk 1.8)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Tomcat (version 8.0)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/>
          <p:cNvSpPr txBox="1"/>
          <p:nvPr/>
        </p:nvSpPr>
        <p:spPr>
          <a:xfrm>
            <a:off x="486770" y="2386092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Eclipse Luna.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56"/>
          <p:cNvSpPr txBox="1"/>
          <p:nvPr/>
        </p:nvSpPr>
        <p:spPr>
          <a:xfrm>
            <a:off x="486770" y="2893338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Postman Client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4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What is a web service?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95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web service is a function that can be accessed by the other programme over the web</a:t>
            </a: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MY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64526" y="3016157"/>
            <a:ext cx="1897039" cy="331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 smtClean="0">
                <a:solidFill>
                  <a:schemeClr val="tx1"/>
                </a:solidFill>
              </a:rPr>
              <a:t>System 1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16973" y="2954742"/>
            <a:ext cx="1897039" cy="33164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System 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93576" y="4694827"/>
            <a:ext cx="3261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5588" y="4325495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/>
              <a:t>Access the resources</a:t>
            </a:r>
            <a:endParaRPr lang="en-IN" sz="1800" b="1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242481" y="2736377"/>
            <a:ext cx="1064525" cy="436730"/>
          </a:xfrm>
          <a:prstGeom prst="wedgeRoundRectCallout">
            <a:avLst>
              <a:gd name="adj1" fmla="val -60577"/>
              <a:gd name="adj2" fmla="val 109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Client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8875594" y="2736377"/>
            <a:ext cx="1064525" cy="436730"/>
          </a:xfrm>
          <a:prstGeom prst="wedgeRoundRectCallout">
            <a:avLst>
              <a:gd name="adj1" fmla="val -60577"/>
              <a:gd name="adj2" fmla="val 10937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Server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" grpId="0" animBg="1"/>
      <p:bldP spid="10" grpId="0" animBg="1"/>
      <p:bldP spid="11" grpId="0"/>
      <p:bldP spid="1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Request / Response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64526" y="1433010"/>
            <a:ext cx="1897039" cy="331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 smtClean="0">
                <a:solidFill>
                  <a:schemeClr val="tx1"/>
                </a:solidFill>
              </a:rPr>
              <a:t>System 1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16973" y="1371595"/>
            <a:ext cx="1897039" cy="33164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System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6360" y="224638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/>
              <a:t>Request</a:t>
            </a:r>
            <a:endParaRPr lang="en-IN" sz="1800" b="1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242481" y="1153230"/>
            <a:ext cx="1064525" cy="436730"/>
          </a:xfrm>
          <a:prstGeom prst="wedgeRoundRectCallout">
            <a:avLst>
              <a:gd name="adj1" fmla="val -60577"/>
              <a:gd name="adj2" fmla="val 109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Client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8875594" y="1153230"/>
            <a:ext cx="1064525" cy="436730"/>
          </a:xfrm>
          <a:prstGeom prst="wedgeRoundRectCallout">
            <a:avLst>
              <a:gd name="adj1" fmla="val -60577"/>
              <a:gd name="adj2" fmla="val 10937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Server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242481" y="3564016"/>
            <a:ext cx="3212910" cy="34119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229731" y="32618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/>
              <a:t>Response</a:t>
            </a:r>
            <a:endParaRPr lang="en-IN" sz="1800" b="1" dirty="0"/>
          </a:p>
        </p:txBody>
      </p:sp>
      <p:sp>
        <p:nvSpPr>
          <p:cNvPr id="18" name="Left Arrow 17"/>
          <p:cNvSpPr/>
          <p:nvPr/>
        </p:nvSpPr>
        <p:spPr>
          <a:xfrm rot="10800000">
            <a:off x="3258405" y="2535660"/>
            <a:ext cx="3212910" cy="34119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Shape 56"/>
          <p:cNvSpPr txBox="1"/>
          <p:nvPr/>
        </p:nvSpPr>
        <p:spPr>
          <a:xfrm>
            <a:off x="498144" y="5375162"/>
            <a:ext cx="10820400" cy="13483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</a:t>
            </a: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Access </a:t>
            </a: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 aka SOAP</a:t>
            </a: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REpresentational </a:t>
            </a: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aka REST</a:t>
            </a:r>
          </a:p>
        </p:txBody>
      </p:sp>
    </p:spTree>
    <p:extLst>
      <p:ext uri="{BB962C8B-B14F-4D97-AF65-F5344CB8AC3E}">
        <p14:creationId xmlns:p14="http://schemas.microsoft.com/office/powerpoint/2010/main" val="8570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  <p:bldP spid="16" grpId="0" animBg="1"/>
      <p:bldP spid="20" grpId="0" animBg="1"/>
      <p:bldP spid="5" grpId="0" animBg="1"/>
      <p:bldP spid="17" grpId="0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What is REST?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REpresentational State </a:t>
            </a: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and its </a:t>
            </a: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architecture</a:t>
            </a: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Uses HTTP protocol for the communication 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/>
          <p:cNvSpPr txBox="1"/>
          <p:nvPr/>
        </p:nvSpPr>
        <p:spPr>
          <a:xfrm>
            <a:off x="486770" y="2386092"/>
            <a:ext cx="10820400" cy="95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was developed to overcome the limitation SOAP. And to make the web services light weight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56"/>
          <p:cNvSpPr txBox="1"/>
          <p:nvPr/>
        </p:nvSpPr>
        <p:spPr>
          <a:xfrm>
            <a:off x="486770" y="3400584"/>
            <a:ext cx="10820400" cy="95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REST “</a:t>
            </a:r>
            <a:r>
              <a:rPr lang="en-MY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REpresentational</a:t>
            </a: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means, resource can be represent in different </a:t>
            </a: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such as text, JSON and XML </a:t>
            </a:r>
            <a:endParaRPr lang="en-MY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56"/>
          <p:cNvSpPr txBox="1"/>
          <p:nvPr/>
        </p:nvSpPr>
        <p:spPr>
          <a:xfrm>
            <a:off x="457200" y="4415076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Service developed using REST architecture aka RESTful Apis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89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 smtClean="0"/>
              <a:t>HTTP Methods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application “</a:t>
            </a:r>
            <a:r>
              <a:rPr lang="en-MY" sz="2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operations are common.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369326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56"/>
          <p:cNvSpPr txBox="1"/>
          <p:nvPr/>
        </p:nvSpPr>
        <p:spPr>
          <a:xfrm>
            <a:off x="2017594" y="1910693"/>
            <a:ext cx="3496102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POST Method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56"/>
          <p:cNvSpPr txBox="1"/>
          <p:nvPr/>
        </p:nvSpPr>
        <p:spPr>
          <a:xfrm>
            <a:off x="486770" y="2465712"/>
            <a:ext cx="1369326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56"/>
          <p:cNvSpPr txBox="1"/>
          <p:nvPr/>
        </p:nvSpPr>
        <p:spPr>
          <a:xfrm>
            <a:off x="1990299" y="2497559"/>
            <a:ext cx="3496102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GET Method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56"/>
          <p:cNvSpPr txBox="1"/>
          <p:nvPr/>
        </p:nvSpPr>
        <p:spPr>
          <a:xfrm>
            <a:off x="486770" y="2972958"/>
            <a:ext cx="1369326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56"/>
          <p:cNvSpPr txBox="1"/>
          <p:nvPr/>
        </p:nvSpPr>
        <p:spPr>
          <a:xfrm>
            <a:off x="2017594" y="3004805"/>
            <a:ext cx="3496102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PUT Method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56"/>
          <p:cNvSpPr txBox="1"/>
          <p:nvPr/>
        </p:nvSpPr>
        <p:spPr>
          <a:xfrm>
            <a:off x="489043" y="3507494"/>
            <a:ext cx="1369326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56"/>
          <p:cNvSpPr txBox="1"/>
          <p:nvPr/>
        </p:nvSpPr>
        <p:spPr>
          <a:xfrm>
            <a:off x="2019867" y="3539341"/>
            <a:ext cx="3496102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MY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DELETE Method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559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579</Words>
  <Application>Microsoft Office PowerPoint</Application>
  <PresentationFormat>Widescreen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Content of the Course</vt:lpstr>
      <vt:lpstr>Prerequisite</vt:lpstr>
      <vt:lpstr>Tools Required</vt:lpstr>
      <vt:lpstr>Environment Setup</vt:lpstr>
      <vt:lpstr>What is a web service?</vt:lpstr>
      <vt:lpstr>Request / Response</vt:lpstr>
      <vt:lpstr>What is REST?</vt:lpstr>
      <vt:lpstr>HTTP Methods</vt:lpstr>
      <vt:lpstr>Request / Response</vt:lpstr>
      <vt:lpstr>Level of Validation</vt:lpstr>
      <vt:lpstr>What is JSON</vt:lpstr>
      <vt:lpstr>Maven Project</vt:lpstr>
      <vt:lpstr>Project Dependency</vt:lpstr>
      <vt:lpstr>Serialization/Deserialization</vt:lpstr>
      <vt:lpstr>Authentication</vt:lpstr>
      <vt:lpstr>Secure Socket Layer (SSL)</vt:lpstr>
      <vt:lpstr>Maven a build tool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Rahul Rathore</cp:lastModifiedBy>
  <cp:revision>98</cp:revision>
  <dcterms:modified xsi:type="dcterms:W3CDTF">2016-11-30T06:45:52Z</dcterms:modified>
</cp:coreProperties>
</file>