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1"/>
  </p:notesMasterIdLst>
  <p:sldIdLst>
    <p:sldId id="374" r:id="rId5"/>
    <p:sldId id="375" r:id="rId6"/>
    <p:sldId id="377" r:id="rId7"/>
    <p:sldId id="372" r:id="rId8"/>
    <p:sldId id="370" r:id="rId9"/>
    <p:sldId id="362" r:id="rId1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6D6E71"/>
    <a:srgbClr val="E31837"/>
    <a:srgbClr val="F3901D"/>
    <a:srgbClr val="7C3520"/>
    <a:srgbClr val="FDBC5F"/>
    <a:srgbClr val="DC4128"/>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67" autoAdjust="0"/>
  </p:normalViewPr>
  <p:slideViewPr>
    <p:cSldViewPr snapToGrid="0" showGuides="1">
      <p:cViewPr varScale="1">
        <p:scale>
          <a:sx n="74" d="100"/>
          <a:sy n="74" d="100"/>
        </p:scale>
        <p:origin x="1290" y="72"/>
      </p:cViewPr>
      <p:guideLst>
        <p:guide orient="horz" pos="2160"/>
        <p:guide pos="2880"/>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9/11/2019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val="3291403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91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02A89D3-1728-49EB-A55C-D77D2F48F4E9}" type="slidenum">
              <a:rPr lang="en-US"/>
              <a:pPr fontAlgn="base">
                <a:spcBef>
                  <a:spcPct val="0"/>
                </a:spcBef>
                <a:spcAft>
                  <a:spcPct val="0"/>
                </a:spcAft>
              </a:pPr>
              <a:t>6</a:t>
            </a:fld>
            <a:endParaRPr lang="en-US"/>
          </a:p>
        </p:txBody>
      </p:sp>
    </p:spTree>
    <p:extLst>
      <p:ext uri="{BB962C8B-B14F-4D97-AF65-F5344CB8AC3E}">
        <p14:creationId xmlns:p14="http://schemas.microsoft.com/office/powerpoint/2010/main" val="28823001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4A1B5254-7962-4C22-AEFA-8B9A0612FAEB}"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308324"/>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a:t>
            </a:r>
            <a:r>
              <a:rPr lang="en-US" sz="900" dirty="0" smtClean="0">
                <a:solidFill>
                  <a:schemeClr val="tx2"/>
                </a:solidFill>
                <a:latin typeface="Arial" pitchFamily="34" charset="0"/>
                <a:cs typeface="Arial" pitchFamily="34" charset="0"/>
              </a:rPr>
              <a:t>information purposes </a:t>
            </a:r>
            <a:r>
              <a:rPr lang="en-US" sz="900" dirty="0">
                <a:solidFill>
                  <a:schemeClr val="tx2"/>
                </a:solidFill>
                <a:latin typeface="Arial" pitchFamily="34" charset="0"/>
                <a:cs typeface="Arial" pitchFamily="34" charset="0"/>
              </a:rPr>
              <a:t>and private circulation only and do not constitute an offer to buy or sell any </a:t>
            </a:r>
            <a:r>
              <a:rPr lang="en-US" sz="900" dirty="0" smtClean="0">
                <a:solidFill>
                  <a:schemeClr val="tx2"/>
                </a:solidFill>
                <a:latin typeface="Arial" pitchFamily="34" charset="0"/>
                <a:cs typeface="Arial" pitchFamily="34" charset="0"/>
              </a:rPr>
              <a:t>services</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mentioned </a:t>
            </a:r>
            <a:r>
              <a:rPr lang="en-US" sz="900" dirty="0">
                <a:solidFill>
                  <a:schemeClr val="tx2"/>
                </a:solidFill>
                <a:latin typeface="Arial" pitchFamily="34" charset="0"/>
                <a:cs typeface="Arial" pitchFamily="34" charset="0"/>
              </a:rPr>
              <a:t>therein. They do not purport to be a complete description of the </a:t>
            </a:r>
            <a:r>
              <a:rPr lang="en-US" sz="900" dirty="0" smtClean="0">
                <a:solidFill>
                  <a:schemeClr val="tx2"/>
                </a:solidFill>
                <a:latin typeface="Arial" pitchFamily="34" charset="0"/>
                <a:cs typeface="Arial" pitchFamily="34" charset="0"/>
              </a:rPr>
              <a:t>market </a:t>
            </a:r>
            <a:r>
              <a:rPr lang="en-US" sz="900" dirty="0">
                <a:solidFill>
                  <a:schemeClr val="tx2"/>
                </a:solidFill>
                <a:latin typeface="Arial" pitchFamily="34" charset="0"/>
                <a:cs typeface="Arial" pitchFamily="34" charset="0"/>
              </a:rPr>
              <a:t>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a:t>
            </a:r>
            <a:r>
              <a:rPr lang="en-US" sz="900" dirty="0" smtClean="0">
                <a:solidFill>
                  <a:schemeClr val="tx2"/>
                </a:solidFill>
                <a:latin typeface="Arial" pitchFamily="34" charset="0"/>
                <a:cs typeface="Arial" pitchFamily="34" charset="0"/>
              </a:rPr>
              <a:t>Individual </a:t>
            </a:r>
            <a:r>
              <a:rPr lang="en-US" sz="900" dirty="0">
                <a:solidFill>
                  <a:schemeClr val="tx2"/>
                </a:solidFill>
                <a:latin typeface="Arial" pitchFamily="34" charset="0"/>
                <a:cs typeface="Arial" pitchFamily="34" charset="0"/>
              </a:rPr>
              <a:t>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rcRect/>
          <a:stretch>
            <a:fillRect/>
          </a:stretch>
        </p:blipFill>
        <p:spPr bwMode="gray">
          <a:xfrm>
            <a:off x="1966913" y="2717800"/>
            <a:ext cx="5399087" cy="1490663"/>
          </a:xfrm>
          <a:prstGeom prst="rect">
            <a:avLst/>
          </a:prstGeom>
          <a:noFill/>
          <a:ln w="9525">
            <a:noFill/>
            <a:miter lim="800000"/>
            <a:headEnd/>
            <a:tailEnd/>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sp>
        <p:nvSpPr>
          <p:cNvPr id="2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12" name="Picture 11"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12" name="Picture 11"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fontAlgn="auto">
              <a:spcBef>
                <a:spcPts val="600"/>
              </a:spcBef>
              <a:spcAft>
                <a:spcPts val="0"/>
              </a:spcAft>
            </a:pPr>
            <a:r>
              <a:rPr lang="en-US" sz="1000" b="1" dirty="0">
                <a:solidFill>
                  <a:srgbClr val="6D6E71"/>
                </a:solidFill>
                <a:latin typeface="Arial" pitchFamily="34" charset="0"/>
                <a:cs typeface="Arial" pitchFamily="34" charset="0"/>
              </a:rPr>
              <a:t>Disclaimer </a:t>
            </a:r>
          </a:p>
          <a:p>
            <a:pPr algn="just" fontAlgn="auto">
              <a:spcBef>
                <a:spcPts val="600"/>
              </a:spcBef>
              <a:spcAft>
                <a:spcPts val="0"/>
              </a:spcAft>
            </a:pPr>
            <a:r>
              <a:rPr lang="en-US" sz="900" dirty="0">
                <a:solidFill>
                  <a:srgbClr val="6D6E71"/>
                </a:solidFill>
                <a:latin typeface="Arial" pitchFamily="34" charset="0"/>
                <a:cs typeface="Arial" pitchFamily="34" charset="0"/>
              </a:rPr>
              <a:t>Tech Mahindra, herein referred to as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Information contained in a presentation hosted or promoted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1864288" y="2717226"/>
            <a:ext cx="5603207" cy="149102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32"/>
          <a:srcRect/>
          <a:stretch>
            <a:fillRect/>
          </a:stretch>
        </p:blipFill>
        <p:spPr bwMode="ltGray">
          <a:xfrm>
            <a:off x="0" y="0"/>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68313" y="711200"/>
            <a:ext cx="8212137"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13CCAD47-FD76-46E6-8D9F-02939C3786FE}"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0"/>
            <a:ext cx="2432050" cy="12382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2016 </a:t>
            </a:r>
            <a:r>
              <a:rPr lang="en-US" sz="800" dirty="0">
                <a:solidFill>
                  <a:schemeClr val="tx2"/>
                </a:solidFill>
                <a:latin typeface="Arial" pitchFamily="34" charset="0"/>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7" r:id="rId7"/>
    <p:sldLayoutId id="2147483688" r:id="rId8"/>
    <p:sldLayoutId id="2147483689" r:id="rId9"/>
    <p:sldLayoutId id="2147483690" r:id="rId10"/>
    <p:sldLayoutId id="2147483682" r:id="rId11"/>
    <p:sldLayoutId id="2147483683" r:id="rId12"/>
    <p:sldLayoutId id="2147483684" r:id="rId13"/>
    <p:sldLayoutId id="2147483691" r:id="rId14"/>
    <p:sldLayoutId id="2147483692"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mink.techmahindra.com/support/VISA_Cell/Shared%20Documents/Americas/US_Visa_Stamping_Pod_Cast/DS160%20Podcast.mp4" TargetMode="Externa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hyperlink" Target="mailto:SS00471962@techmahindra.com" TargetMode="External"/><Relationship Id="rId2" Type="http://schemas.openxmlformats.org/officeDocument/2006/relationships/hyperlink" Target="mailto:JaganMohan.Sukkapuram1@TechMahindra.com"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ubtitle 1"/>
          <p:cNvSpPr>
            <a:spLocks noGrp="1"/>
          </p:cNvSpPr>
          <p:nvPr>
            <p:ph type="subTitle" idx="1"/>
          </p:nvPr>
        </p:nvSpPr>
        <p:spPr>
          <a:xfrm>
            <a:off x="8075165" y="6131660"/>
            <a:ext cx="641595" cy="307777"/>
          </a:xfrm>
        </p:spPr>
        <p:txBody>
          <a:bodyPr wrap="square">
            <a:spAutoFit/>
          </a:bodyPr>
          <a:lstStyle/>
          <a:p>
            <a:r>
              <a:rPr sz="2000" dirty="0" smtClean="0">
                <a:latin typeface="Arial" charset="0"/>
                <a:cs typeface="Arial" charset="0"/>
              </a:rPr>
              <a:t>2017</a:t>
            </a:r>
          </a:p>
        </p:txBody>
      </p:sp>
      <p:sp>
        <p:nvSpPr>
          <p:cNvPr id="11267" name="Title 2"/>
          <p:cNvSpPr>
            <a:spLocks noGrp="1"/>
          </p:cNvSpPr>
          <p:nvPr>
            <p:ph type="title"/>
          </p:nvPr>
        </p:nvSpPr>
        <p:spPr>
          <a:xfrm>
            <a:off x="1300878" y="2611931"/>
            <a:ext cx="6877207" cy="517636"/>
          </a:xfrm>
        </p:spPr>
        <p:txBody>
          <a:bodyPr/>
          <a:lstStyle/>
          <a:p>
            <a:r>
              <a:rPr sz="3600" dirty="0" smtClean="0">
                <a:solidFill>
                  <a:srgbClr val="E31837"/>
                </a:solidFill>
                <a:latin typeface="Calibri" panose="020F0502020204030204" pitchFamily="34" charset="0"/>
                <a:cs typeface="Arial" charset="0"/>
              </a:rPr>
              <a:t>Tech Mahindra </a:t>
            </a:r>
            <a:r>
              <a:rPr lang="en-IN" sz="3600" dirty="0" smtClean="0">
                <a:solidFill>
                  <a:srgbClr val="E31837"/>
                </a:solidFill>
                <a:latin typeface="Calibri" panose="020F0502020204030204" pitchFamily="34" charset="0"/>
                <a:cs typeface="Arial" charset="0"/>
              </a:rPr>
              <a:t>–</a:t>
            </a:r>
            <a:r>
              <a:rPr sz="3600" dirty="0" smtClean="0">
                <a:solidFill>
                  <a:srgbClr val="E31837"/>
                </a:solidFill>
                <a:latin typeface="Calibri" panose="020F0502020204030204" pitchFamily="34" charset="0"/>
                <a:cs typeface="Arial" charset="0"/>
              </a:rPr>
              <a:t> Immigration Team</a:t>
            </a:r>
            <a:endParaRPr sz="3600" dirty="0" smtClean="0">
              <a:latin typeface="Calibri" panose="020F0502020204030204" pitchFamily="34" charset="0"/>
              <a:cs typeface="Arial" charset="0"/>
            </a:endParaRPr>
          </a:p>
        </p:txBody>
      </p:sp>
    </p:spTree>
    <p:extLst>
      <p:ext uri="{BB962C8B-B14F-4D97-AF65-F5344CB8AC3E}">
        <p14:creationId xmlns:p14="http://schemas.microsoft.com/office/powerpoint/2010/main" val="193762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9821" y="1319716"/>
            <a:ext cx="8376602" cy="369332"/>
          </a:xfrm>
          <a:prstGeom prst="rect">
            <a:avLst/>
          </a:prstGeom>
          <a:solidFill>
            <a:srgbClr val="002060"/>
          </a:solidFill>
          <a:ln>
            <a:solidFill>
              <a:srgbClr val="002060"/>
            </a:solidFill>
            <a:headEnd/>
            <a:tailEnd/>
          </a:ln>
        </p:spPr>
        <p:style>
          <a:lnRef idx="1">
            <a:schemeClr val="accent2"/>
          </a:lnRef>
          <a:fillRef idx="3">
            <a:schemeClr val="accent2"/>
          </a:fillRef>
          <a:effectRef idx="2">
            <a:schemeClr val="accent2"/>
          </a:effectRef>
          <a:fontRef idx="minor">
            <a:schemeClr val="lt1"/>
          </a:fontRef>
        </p:style>
        <p:txBody>
          <a:bodyPr wrap="square" lIns="0" tIns="0" rIns="0" bIns="0">
            <a:spAutoFit/>
          </a:bodyPr>
          <a:lstStyle/>
          <a:p>
            <a:pPr>
              <a:spcBef>
                <a:spcPts val="0"/>
              </a:spcBef>
              <a:spcAft>
                <a:spcPts val="0"/>
              </a:spcAft>
              <a:buClr>
                <a:schemeClr val="tx2"/>
              </a:buClr>
              <a:defRPr/>
            </a:pPr>
            <a:r>
              <a:rPr lang="en-US" sz="2400" b="1" dirty="0">
                <a:solidFill>
                  <a:schemeClr val="bg1"/>
                </a:solidFill>
                <a:latin typeface="+mj-lt"/>
                <a:cs typeface="+mn-cs"/>
              </a:rPr>
              <a:t>  </a:t>
            </a:r>
            <a:r>
              <a:rPr lang="en-US" sz="2300" b="1" dirty="0" smtClean="0">
                <a:solidFill>
                  <a:schemeClr val="bg1"/>
                </a:solidFill>
                <a:latin typeface="Calibri" panose="020F0502020204030204" pitchFamily="34" charset="0"/>
              </a:rPr>
              <a:t>Process </a:t>
            </a:r>
            <a:r>
              <a:rPr lang="en-US" sz="2300" b="1" dirty="0">
                <a:solidFill>
                  <a:schemeClr val="bg1"/>
                </a:solidFill>
                <a:latin typeface="Calibri" panose="020F0502020204030204" pitchFamily="34" charset="0"/>
              </a:rPr>
              <a:t>Map – USA Work Permit /Dependent </a:t>
            </a:r>
            <a:r>
              <a:rPr lang="en-US" sz="2300" dirty="0" smtClean="0">
                <a:solidFill>
                  <a:schemeClr val="bg1"/>
                </a:solidFill>
                <a:latin typeface="Calibri" panose="020F0502020204030204" pitchFamily="34" charset="0"/>
              </a:rPr>
              <a:t>( </a:t>
            </a:r>
            <a:r>
              <a:rPr lang="en-US" sz="2300" b="1" dirty="0" smtClean="0">
                <a:solidFill>
                  <a:schemeClr val="bg1"/>
                </a:solidFill>
                <a:latin typeface="Calibri" panose="020F0502020204030204" pitchFamily="34" charset="0"/>
              </a:rPr>
              <a:t>H1/L1/H4/L2) Visa</a:t>
            </a:r>
            <a:endParaRPr lang="en-US" sz="2300" dirty="0">
              <a:solidFill>
                <a:schemeClr val="bg1"/>
              </a:solidFill>
              <a:latin typeface="Calibri" panose="020F05020202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076766340"/>
              </p:ext>
            </p:extLst>
          </p:nvPr>
        </p:nvGraphicFramePr>
        <p:xfrm>
          <a:off x="150527" y="1859529"/>
          <a:ext cx="8837612" cy="4528810"/>
        </p:xfrm>
        <a:graphic>
          <a:graphicData uri="http://schemas.openxmlformats.org/drawingml/2006/table">
            <a:tbl>
              <a:tblPr>
                <a:effectLst>
                  <a:innerShdw blurRad="63500" dist="50800" dir="13500000">
                    <a:prstClr val="black">
                      <a:alpha val="81000"/>
                    </a:prstClr>
                  </a:innerShdw>
                </a:effectLst>
                <a:tableStyleId>{21E4AEA4-8DFA-4A89-87EB-49C32662AFE0}</a:tableStyleId>
              </a:tblPr>
              <a:tblGrid>
                <a:gridCol w="1101448"/>
                <a:gridCol w="1352506"/>
                <a:gridCol w="2500273"/>
                <a:gridCol w="1423304"/>
                <a:gridCol w="2460081"/>
              </a:tblGrid>
              <a:tr h="587459">
                <a:tc gridSpan="2">
                  <a:txBody>
                    <a:bodyPr/>
                    <a:lstStyle/>
                    <a:p>
                      <a:pPr marL="0" marR="0" algn="ctr">
                        <a:spcBef>
                          <a:spcPts val="0"/>
                        </a:spcBef>
                        <a:spcAft>
                          <a:spcPts val="0"/>
                        </a:spcAft>
                      </a:pPr>
                      <a:r>
                        <a:rPr lang="en-US" sz="1400" b="1" dirty="0">
                          <a:effectLst/>
                          <a:latin typeface="Calibri" panose="020F0502020204030204" pitchFamily="34" charset="0"/>
                        </a:rPr>
                        <a:t>Version Number</a:t>
                      </a:r>
                      <a:endParaRPr lang="en-US" sz="1400" b="1" dirty="0">
                        <a:effectLst/>
                        <a:latin typeface="Calibri" panose="020F0502020204030204" pitchFamily="34" charset="0"/>
                        <a:ea typeface="Times New Roman"/>
                      </a:endParaRPr>
                    </a:p>
                  </a:txBody>
                  <a:tcPr marL="31044" marR="310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b="1" dirty="0">
                          <a:effectLst/>
                          <a:latin typeface="Calibri" panose="020F0502020204030204" pitchFamily="34" charset="0"/>
                        </a:rPr>
                        <a:t>Created by</a:t>
                      </a:r>
                    </a:p>
                  </a:txBody>
                  <a:tcPr marL="31044" marR="310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b="1" dirty="0">
                          <a:effectLst/>
                          <a:latin typeface="Calibri" panose="020F0502020204030204" pitchFamily="34" charset="0"/>
                        </a:rPr>
                        <a:t>Document Type</a:t>
                      </a:r>
                    </a:p>
                  </a:txBody>
                  <a:tcPr marL="31044" marR="310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b="1" dirty="0">
                          <a:effectLst/>
                          <a:latin typeface="Calibri" panose="020F0502020204030204" pitchFamily="34" charset="0"/>
                        </a:rPr>
                        <a:t>Change Request</a:t>
                      </a:r>
                    </a:p>
                  </a:txBody>
                  <a:tcPr marL="31044" marR="310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7748">
                <a:tc gridSpan="2">
                  <a:txBody>
                    <a:bodyPr/>
                    <a:lstStyle/>
                    <a:p>
                      <a:pPr marL="0" marR="0" algn="ctr">
                        <a:spcBef>
                          <a:spcPts val="0"/>
                        </a:spcBef>
                        <a:spcAft>
                          <a:spcPts val="0"/>
                        </a:spcAft>
                      </a:pPr>
                      <a:endParaRPr lang="en-US" sz="1400" dirty="0">
                        <a:effectLst/>
                        <a:latin typeface="Calibri" panose="020F0502020204030204" pitchFamily="34" charset="0"/>
                        <a:ea typeface="Times New Roman"/>
                      </a:endParaRPr>
                    </a:p>
                  </a:txBody>
                  <a:tcPr marL="31044" marR="310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smtClean="0">
                          <a:effectLst/>
                          <a:latin typeface="Calibri" panose="020F0502020204030204" pitchFamily="34" charset="0"/>
                          <a:ea typeface="Times New Roman"/>
                        </a:rPr>
                        <a:t>Tech</a:t>
                      </a:r>
                      <a:r>
                        <a:rPr lang="en-US" sz="1400" baseline="0" dirty="0" smtClean="0">
                          <a:effectLst/>
                          <a:latin typeface="Calibri" panose="020F0502020204030204" pitchFamily="34" charset="0"/>
                          <a:ea typeface="Times New Roman"/>
                        </a:rPr>
                        <a:t>  Mahindra - Visa Cell</a:t>
                      </a:r>
                      <a:endParaRPr lang="en-US" sz="1400" dirty="0">
                        <a:effectLst/>
                        <a:latin typeface="Calibri" panose="020F0502020204030204" pitchFamily="34" charset="0"/>
                        <a:ea typeface="Times New Roman"/>
                      </a:endParaRPr>
                    </a:p>
                  </a:txBody>
                  <a:tcPr marL="31044" marR="310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alibri" panose="020F0502020204030204" pitchFamily="34" charset="0"/>
                        </a:rPr>
                        <a:t>Initial Process document</a:t>
                      </a:r>
                      <a:endParaRPr lang="en-US" sz="1400" dirty="0">
                        <a:effectLst/>
                        <a:latin typeface="Calibri" panose="020F0502020204030204" pitchFamily="34" charset="0"/>
                        <a:ea typeface="Times New Roman"/>
                      </a:endParaRPr>
                    </a:p>
                  </a:txBody>
                  <a:tcPr marL="31044" marR="310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alibri" panose="020F0502020204030204" pitchFamily="34" charset="0"/>
                        </a:rPr>
                        <a:t>Initial document</a:t>
                      </a:r>
                      <a:endParaRPr lang="en-US" sz="1400" dirty="0">
                        <a:effectLst/>
                        <a:latin typeface="Calibri" panose="020F0502020204030204" pitchFamily="34" charset="0"/>
                        <a:ea typeface="Times New Roman"/>
                      </a:endParaRPr>
                    </a:p>
                  </a:txBody>
                  <a:tcPr marL="31044" marR="310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5057">
                <a:tc>
                  <a:txBody>
                    <a:bodyPr/>
                    <a:lstStyle/>
                    <a:p>
                      <a:pPr marL="0" marR="0" algn="ctr">
                        <a:spcBef>
                          <a:spcPts val="0"/>
                        </a:spcBef>
                        <a:spcAft>
                          <a:spcPts val="0"/>
                        </a:spcAft>
                      </a:pPr>
                      <a:r>
                        <a:rPr lang="en-US" sz="1400" dirty="0">
                          <a:effectLst/>
                          <a:latin typeface="Calibri" panose="020F0502020204030204" pitchFamily="34" charset="0"/>
                        </a:rPr>
                        <a:t>1.</a:t>
                      </a:r>
                      <a:endParaRPr lang="en-US" sz="1400" dirty="0">
                        <a:effectLst/>
                        <a:latin typeface="Calibri" panose="020F0502020204030204" pitchFamily="34" charset="0"/>
                        <a:ea typeface="Times New Roman"/>
                      </a:endParaRPr>
                    </a:p>
                  </a:txBody>
                  <a:tcPr marL="31044" marR="310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kern="0" dirty="0" smtClean="0">
                          <a:effectLst/>
                          <a:latin typeface="Calibri" panose="020F0502020204030204" pitchFamily="34" charset="0"/>
                        </a:rPr>
                        <a:t>Objective</a:t>
                      </a:r>
                      <a:endParaRPr lang="en-US" sz="1400" b="1" kern="0" dirty="0">
                        <a:effectLst/>
                        <a:latin typeface="Calibri" panose="020F0502020204030204" pitchFamily="34" charset="0"/>
                      </a:endParaRPr>
                    </a:p>
                  </a:txBody>
                  <a:tcPr marL="31044" marR="310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tab pos="2743200" algn="ctr"/>
                          <a:tab pos="5486400" algn="r"/>
                          <a:tab pos="457200" algn="l"/>
                        </a:tabLst>
                        <a:defRPr/>
                      </a:pPr>
                      <a:r>
                        <a:rPr lang="en-US" sz="1400" dirty="0" smtClean="0">
                          <a:effectLst/>
                          <a:latin typeface="Calibri" panose="020F0502020204030204" pitchFamily="34" charset="0"/>
                        </a:rPr>
                        <a:t> Process document</a:t>
                      </a:r>
                      <a:r>
                        <a:rPr lang="en-US" sz="1400" baseline="0" dirty="0" smtClean="0">
                          <a:effectLst/>
                          <a:latin typeface="Calibri" panose="020F0502020204030204" pitchFamily="34" charset="0"/>
                        </a:rPr>
                        <a:t> USA </a:t>
                      </a:r>
                      <a:r>
                        <a:rPr lang="en-US" sz="1400" dirty="0" smtClean="0">
                          <a:effectLst/>
                          <a:latin typeface="Calibri" panose="020F0502020204030204" pitchFamily="34" charset="0"/>
                        </a:rPr>
                        <a:t>Business        Visa Process</a:t>
                      </a:r>
                      <a:endParaRPr lang="en-US" sz="1400" dirty="0" smtClean="0">
                        <a:effectLst/>
                        <a:latin typeface="Calibri" panose="020F0502020204030204" pitchFamily="34" charset="0"/>
                        <a:ea typeface="Times New Roman"/>
                      </a:endParaRPr>
                    </a:p>
                    <a:p>
                      <a:pPr marL="0" marR="0" algn="l">
                        <a:spcBef>
                          <a:spcPts val="0"/>
                        </a:spcBef>
                        <a:spcAft>
                          <a:spcPts val="0"/>
                        </a:spcAft>
                        <a:tabLst>
                          <a:tab pos="2743200" algn="ctr"/>
                          <a:tab pos="5486400" algn="r"/>
                          <a:tab pos="457200" algn="l"/>
                        </a:tabLst>
                      </a:pPr>
                      <a:endParaRPr lang="en-US" sz="1400" dirty="0" smtClean="0">
                        <a:effectLst/>
                        <a:latin typeface="Calibri" panose="020F0502020204030204" pitchFamily="34" charset="0"/>
                      </a:endParaRPr>
                    </a:p>
                  </a:txBody>
                  <a:tcPr marL="31044" marR="310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422670">
                <a:tc>
                  <a:txBody>
                    <a:bodyPr/>
                    <a:lstStyle/>
                    <a:p>
                      <a:pPr marL="0" marR="0" algn="ctr">
                        <a:spcBef>
                          <a:spcPts val="0"/>
                        </a:spcBef>
                        <a:spcAft>
                          <a:spcPts val="0"/>
                        </a:spcAft>
                      </a:pPr>
                      <a:r>
                        <a:rPr lang="en-US" sz="1400" dirty="0">
                          <a:effectLst/>
                          <a:latin typeface="Calibri" panose="020F0502020204030204" pitchFamily="34" charset="0"/>
                        </a:rPr>
                        <a:t>2.</a:t>
                      </a:r>
                      <a:endParaRPr lang="en-US" sz="1400" dirty="0">
                        <a:effectLst/>
                        <a:latin typeface="Calibri" panose="020F0502020204030204" pitchFamily="34" charset="0"/>
                        <a:ea typeface="Times New Roman"/>
                      </a:endParaRPr>
                    </a:p>
                  </a:txBody>
                  <a:tcPr marL="31044" marR="310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smtClean="0">
                          <a:effectLst/>
                          <a:latin typeface="Calibri" panose="020F0502020204030204" pitchFamily="34" charset="0"/>
                        </a:rPr>
                        <a:t>Scope</a:t>
                      </a:r>
                      <a:endParaRPr lang="en-US" sz="1400" dirty="0">
                        <a:effectLst/>
                        <a:latin typeface="Calibri" panose="020F0502020204030204" pitchFamily="34" charset="0"/>
                        <a:ea typeface="Times New Roman"/>
                      </a:endParaRPr>
                    </a:p>
                  </a:txBody>
                  <a:tcPr marL="31044" marR="310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l">
                        <a:spcBef>
                          <a:spcPts val="0"/>
                        </a:spcBef>
                        <a:spcAft>
                          <a:spcPts val="0"/>
                        </a:spcAft>
                      </a:pPr>
                      <a:r>
                        <a:rPr lang="en-US" sz="1400" dirty="0" smtClean="0">
                          <a:effectLst/>
                          <a:latin typeface="Calibri" panose="020F0502020204030204" pitchFamily="34" charset="0"/>
                        </a:rPr>
                        <a:t>         For </a:t>
                      </a:r>
                      <a:r>
                        <a:rPr lang="en-US" sz="1400" dirty="0">
                          <a:effectLst/>
                          <a:latin typeface="Calibri" panose="020F0502020204030204" pitchFamily="34" charset="0"/>
                        </a:rPr>
                        <a:t>Tech M employees</a:t>
                      </a:r>
                      <a:endParaRPr lang="en-US" sz="1400" dirty="0">
                        <a:effectLst/>
                        <a:latin typeface="Calibri" panose="020F0502020204030204" pitchFamily="34" charset="0"/>
                        <a:ea typeface="Times New Roman"/>
                      </a:endParaRPr>
                    </a:p>
                  </a:txBody>
                  <a:tcPr marL="31044" marR="310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3585">
                <a:tc>
                  <a:txBody>
                    <a:bodyPr/>
                    <a:lstStyle/>
                    <a:p>
                      <a:pPr marL="0" marR="0" algn="ctr">
                        <a:spcBef>
                          <a:spcPts val="0"/>
                        </a:spcBef>
                        <a:spcAft>
                          <a:spcPts val="0"/>
                        </a:spcAft>
                      </a:pPr>
                      <a:r>
                        <a:rPr lang="en-US" sz="1400" dirty="0">
                          <a:effectLst/>
                          <a:latin typeface="Calibri" panose="020F0502020204030204" pitchFamily="34" charset="0"/>
                        </a:rPr>
                        <a:t>3.</a:t>
                      </a:r>
                      <a:endParaRPr lang="en-US" sz="1400" dirty="0">
                        <a:effectLst/>
                        <a:latin typeface="Calibri" panose="020F0502020204030204" pitchFamily="34" charset="0"/>
                        <a:ea typeface="Times New Roman"/>
                      </a:endParaRPr>
                    </a:p>
                  </a:txBody>
                  <a:tcPr marL="31044" marR="310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alibri" panose="020F0502020204030204" pitchFamily="34" charset="0"/>
                        </a:rPr>
                        <a:t>Process Owner</a:t>
                      </a:r>
                      <a:endParaRPr lang="en-US" sz="1400" dirty="0">
                        <a:effectLst/>
                        <a:latin typeface="Calibri" panose="020F0502020204030204" pitchFamily="34" charset="0"/>
                        <a:ea typeface="Times New Roman"/>
                      </a:endParaRPr>
                    </a:p>
                  </a:txBody>
                  <a:tcPr marL="31044" marR="310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l">
                        <a:spcBef>
                          <a:spcPts val="0"/>
                        </a:spcBef>
                        <a:spcAft>
                          <a:spcPts val="0"/>
                        </a:spcAft>
                      </a:pPr>
                      <a:r>
                        <a:rPr lang="en-US" sz="1400" dirty="0" smtClean="0">
                          <a:effectLst/>
                          <a:latin typeface="Calibri" panose="020F0502020204030204" pitchFamily="34" charset="0"/>
                        </a:rPr>
                        <a:t>        AMERICA</a:t>
                      </a:r>
                      <a:r>
                        <a:rPr lang="en-US" sz="1400" baseline="0" dirty="0" smtClean="0">
                          <a:effectLst/>
                          <a:latin typeface="Calibri" panose="020F0502020204030204" pitchFamily="34" charset="0"/>
                        </a:rPr>
                        <a:t>  </a:t>
                      </a:r>
                      <a:r>
                        <a:rPr lang="en-US" sz="1400" dirty="0" smtClean="0">
                          <a:effectLst/>
                          <a:latin typeface="Calibri" panose="020F0502020204030204" pitchFamily="34" charset="0"/>
                        </a:rPr>
                        <a:t>GEO Visa </a:t>
                      </a:r>
                      <a:r>
                        <a:rPr lang="en-US" sz="1400" dirty="0">
                          <a:effectLst/>
                          <a:latin typeface="Calibri" panose="020F0502020204030204" pitchFamily="34" charset="0"/>
                        </a:rPr>
                        <a:t>Cell</a:t>
                      </a:r>
                      <a:endParaRPr lang="en-US" sz="1400" dirty="0">
                        <a:effectLst/>
                        <a:latin typeface="Calibri" panose="020F0502020204030204" pitchFamily="34" charset="0"/>
                        <a:ea typeface="Times New Roman"/>
                      </a:endParaRPr>
                    </a:p>
                  </a:txBody>
                  <a:tcPr marL="31044" marR="310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3585">
                <a:tc>
                  <a:txBody>
                    <a:bodyPr/>
                    <a:lstStyle/>
                    <a:p>
                      <a:pPr marL="0" marR="0" algn="ctr">
                        <a:spcBef>
                          <a:spcPts val="0"/>
                        </a:spcBef>
                        <a:spcAft>
                          <a:spcPts val="0"/>
                        </a:spcAft>
                      </a:pPr>
                      <a:r>
                        <a:rPr lang="en-US" sz="1400" dirty="0">
                          <a:effectLst/>
                          <a:latin typeface="Calibri" panose="020F0502020204030204" pitchFamily="34" charset="0"/>
                        </a:rPr>
                        <a:t>4.</a:t>
                      </a:r>
                      <a:endParaRPr lang="en-US" sz="1400" dirty="0">
                        <a:effectLst/>
                        <a:latin typeface="Calibri" panose="020F0502020204030204" pitchFamily="34" charset="0"/>
                        <a:ea typeface="Times New Roman"/>
                      </a:endParaRPr>
                    </a:p>
                  </a:txBody>
                  <a:tcPr marL="31044" marR="310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alibri" panose="020F0502020204030204" pitchFamily="34" charset="0"/>
                        </a:rPr>
                        <a:t>Document Type</a:t>
                      </a:r>
                      <a:endParaRPr lang="en-US" sz="1400" dirty="0">
                        <a:effectLst/>
                        <a:latin typeface="Calibri" panose="020F0502020204030204" pitchFamily="34" charset="0"/>
                        <a:ea typeface="Times New Roman"/>
                      </a:endParaRPr>
                    </a:p>
                  </a:txBody>
                  <a:tcPr marL="31044" marR="310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l">
                        <a:spcBef>
                          <a:spcPts val="0"/>
                        </a:spcBef>
                        <a:spcAft>
                          <a:spcPts val="0"/>
                        </a:spcAft>
                      </a:pPr>
                      <a:r>
                        <a:rPr lang="en-US" sz="1400" dirty="0" smtClean="0">
                          <a:effectLst/>
                          <a:latin typeface="Calibri" panose="020F0502020204030204" pitchFamily="34" charset="0"/>
                        </a:rPr>
                        <a:t>            Process </a:t>
                      </a:r>
                      <a:r>
                        <a:rPr lang="en-US" sz="1400" dirty="0">
                          <a:effectLst/>
                          <a:latin typeface="Calibri" panose="020F0502020204030204" pitchFamily="34" charset="0"/>
                        </a:rPr>
                        <a:t>document</a:t>
                      </a:r>
                      <a:endParaRPr lang="en-US" sz="1400" dirty="0">
                        <a:effectLst/>
                        <a:latin typeface="Calibri" panose="020F0502020204030204" pitchFamily="34" charset="0"/>
                        <a:ea typeface="Times New Roman"/>
                      </a:endParaRPr>
                    </a:p>
                  </a:txBody>
                  <a:tcPr marL="31044" marR="310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3585">
                <a:tc>
                  <a:txBody>
                    <a:bodyPr/>
                    <a:lstStyle/>
                    <a:p>
                      <a:pPr marL="0" marR="0" algn="ctr">
                        <a:spcBef>
                          <a:spcPts val="0"/>
                        </a:spcBef>
                        <a:spcAft>
                          <a:spcPts val="0"/>
                        </a:spcAft>
                      </a:pPr>
                      <a:r>
                        <a:rPr lang="en-US" sz="1400" dirty="0">
                          <a:effectLst/>
                          <a:latin typeface="Calibri" panose="020F0502020204030204" pitchFamily="34" charset="0"/>
                        </a:rPr>
                        <a:t>5.</a:t>
                      </a:r>
                      <a:endParaRPr lang="en-US" sz="1400" dirty="0">
                        <a:effectLst/>
                        <a:latin typeface="Calibri" panose="020F0502020204030204" pitchFamily="34" charset="0"/>
                        <a:ea typeface="Times New Roman"/>
                      </a:endParaRPr>
                    </a:p>
                  </a:txBody>
                  <a:tcPr marL="31044" marR="310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alibri" panose="020F0502020204030204" pitchFamily="34" charset="0"/>
                        </a:rPr>
                        <a:t>Process Overview</a:t>
                      </a:r>
                      <a:endParaRPr lang="en-US" sz="1400" dirty="0">
                        <a:effectLst/>
                        <a:latin typeface="Calibri" panose="020F0502020204030204" pitchFamily="34" charset="0"/>
                        <a:ea typeface="Times New Roman"/>
                      </a:endParaRPr>
                    </a:p>
                  </a:txBody>
                  <a:tcPr marL="31044" marR="310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l" defTabSz="914400" rtl="0" eaLnBrk="1" latinLnBrk="0" hangingPunct="1">
                        <a:spcBef>
                          <a:spcPts val="0"/>
                        </a:spcBef>
                        <a:spcAft>
                          <a:spcPts val="0"/>
                        </a:spcAft>
                      </a:pPr>
                      <a:r>
                        <a:rPr lang="en-US" sz="1400" kern="1200" dirty="0" smtClean="0">
                          <a:effectLst/>
                          <a:latin typeface="Calibri" panose="020F0502020204030204" pitchFamily="34" charset="0"/>
                        </a:rPr>
                        <a:t>            End to End process </a:t>
                      </a:r>
                      <a:endParaRPr lang="en-US" sz="1400" kern="1200" dirty="0">
                        <a:solidFill>
                          <a:schemeClr val="dk1"/>
                        </a:solidFill>
                        <a:effectLst/>
                        <a:latin typeface="Calibri" panose="020F0502020204030204" pitchFamily="34" charset="0"/>
                        <a:ea typeface="+mn-ea"/>
                        <a:cs typeface="+mn-cs"/>
                      </a:endParaRPr>
                    </a:p>
                  </a:txBody>
                  <a:tcPr marL="31044" marR="310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75989">
                <a:tc>
                  <a:txBody>
                    <a:bodyPr/>
                    <a:lstStyle/>
                    <a:p>
                      <a:pPr marL="0" marR="0" algn="ctr">
                        <a:spcBef>
                          <a:spcPts val="0"/>
                        </a:spcBef>
                        <a:spcAft>
                          <a:spcPts val="0"/>
                        </a:spcAft>
                        <a:tabLst>
                          <a:tab pos="2743200" algn="ctr"/>
                          <a:tab pos="5486400" algn="r"/>
                          <a:tab pos="457200" algn="l"/>
                        </a:tabLst>
                      </a:pPr>
                      <a:r>
                        <a:rPr lang="en-US" sz="1400" dirty="0">
                          <a:effectLst/>
                          <a:latin typeface="Calibri" panose="020F0502020204030204" pitchFamily="34" charset="0"/>
                        </a:rPr>
                        <a:t>Supplier</a:t>
                      </a:r>
                      <a:endParaRPr lang="en-US" sz="1400" dirty="0">
                        <a:effectLst/>
                        <a:latin typeface="Calibri" panose="020F0502020204030204" pitchFamily="34" charset="0"/>
                        <a:ea typeface="Times New Roman"/>
                      </a:endParaRPr>
                    </a:p>
                  </a:txBody>
                  <a:tcPr marL="31044" marR="3104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400" dirty="0">
                          <a:effectLst/>
                          <a:latin typeface="Calibri" panose="020F0502020204030204" pitchFamily="34" charset="0"/>
                        </a:rPr>
                        <a:t>Input</a:t>
                      </a:r>
                      <a:endParaRPr lang="en-US" sz="1400" dirty="0">
                        <a:effectLst/>
                        <a:latin typeface="Calibri" panose="020F0502020204030204" pitchFamily="34" charset="0"/>
                        <a:ea typeface="Times New Roman"/>
                      </a:endParaRPr>
                    </a:p>
                  </a:txBody>
                  <a:tcPr marL="31044" marR="3104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400" dirty="0">
                          <a:effectLst/>
                          <a:latin typeface="Calibri" panose="020F0502020204030204" pitchFamily="34" charset="0"/>
                        </a:rPr>
                        <a:t>Process</a:t>
                      </a:r>
                      <a:endParaRPr lang="en-US" sz="1400" dirty="0">
                        <a:effectLst/>
                        <a:latin typeface="Calibri" panose="020F0502020204030204" pitchFamily="34" charset="0"/>
                        <a:ea typeface="Times New Roman"/>
                      </a:endParaRPr>
                    </a:p>
                  </a:txBody>
                  <a:tcPr marL="31044" marR="3104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400" dirty="0">
                          <a:effectLst/>
                          <a:latin typeface="Calibri" panose="020F0502020204030204" pitchFamily="34" charset="0"/>
                        </a:rPr>
                        <a:t>Output</a:t>
                      </a:r>
                      <a:endParaRPr lang="en-US" sz="1400" dirty="0">
                        <a:effectLst/>
                        <a:latin typeface="Calibri" panose="020F0502020204030204" pitchFamily="34" charset="0"/>
                        <a:ea typeface="Times New Roman"/>
                      </a:endParaRPr>
                    </a:p>
                  </a:txBody>
                  <a:tcPr marL="31044" marR="3104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400" dirty="0">
                          <a:effectLst/>
                          <a:latin typeface="Calibri" panose="020F0502020204030204" pitchFamily="34" charset="0"/>
                        </a:rPr>
                        <a:t>Customer</a:t>
                      </a:r>
                      <a:endParaRPr lang="en-US" sz="1400" dirty="0">
                        <a:effectLst/>
                        <a:latin typeface="Calibri" panose="020F0502020204030204" pitchFamily="34" charset="0"/>
                        <a:ea typeface="Times New Roman"/>
                      </a:endParaRPr>
                    </a:p>
                  </a:txBody>
                  <a:tcPr marL="31044" marR="3104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81682">
                <a:tc>
                  <a:txBody>
                    <a:bodyPr/>
                    <a:lstStyle/>
                    <a:p>
                      <a:pPr marL="0" marR="0" algn="ctr">
                        <a:spcBef>
                          <a:spcPts val="0"/>
                        </a:spcBef>
                        <a:spcAft>
                          <a:spcPts val="0"/>
                        </a:spcAft>
                        <a:tabLst>
                          <a:tab pos="2743200" algn="ctr"/>
                          <a:tab pos="5486400" algn="r"/>
                          <a:tab pos="457200" algn="l"/>
                        </a:tabLst>
                      </a:pPr>
                      <a:r>
                        <a:rPr lang="en-US" sz="1400" dirty="0">
                          <a:effectLst/>
                          <a:latin typeface="Calibri" panose="020F0502020204030204" pitchFamily="34" charset="0"/>
                        </a:rPr>
                        <a:t> </a:t>
                      </a:r>
                    </a:p>
                    <a:p>
                      <a:pPr marL="0" marR="0" algn="ctr">
                        <a:spcBef>
                          <a:spcPts val="0"/>
                        </a:spcBef>
                        <a:spcAft>
                          <a:spcPts val="0"/>
                        </a:spcAft>
                        <a:tabLst>
                          <a:tab pos="2743200" algn="ctr"/>
                          <a:tab pos="5486400" algn="r"/>
                          <a:tab pos="457200" algn="l"/>
                        </a:tabLst>
                      </a:pPr>
                      <a:r>
                        <a:rPr lang="en-US" sz="1400" dirty="0">
                          <a:effectLst/>
                          <a:latin typeface="Calibri" panose="020F0502020204030204" pitchFamily="34" charset="0"/>
                        </a:rPr>
                        <a:t> </a:t>
                      </a:r>
                    </a:p>
                    <a:p>
                      <a:pPr marL="0" marR="0" algn="ctr">
                        <a:spcBef>
                          <a:spcPts val="0"/>
                        </a:spcBef>
                        <a:spcAft>
                          <a:spcPts val="0"/>
                        </a:spcAft>
                        <a:tabLst>
                          <a:tab pos="2743200" algn="ctr"/>
                          <a:tab pos="5486400" algn="r"/>
                          <a:tab pos="457200" algn="l"/>
                        </a:tabLst>
                      </a:pPr>
                      <a:r>
                        <a:rPr lang="en-US" sz="1400" dirty="0" smtClean="0">
                          <a:effectLst/>
                          <a:latin typeface="Calibri" panose="020F0502020204030204" pitchFamily="34" charset="0"/>
                        </a:rPr>
                        <a:t>AMERICA</a:t>
                      </a:r>
                      <a:r>
                        <a:rPr lang="en-US" sz="1400" baseline="0" dirty="0" smtClean="0">
                          <a:effectLst/>
                          <a:latin typeface="Calibri" panose="020F0502020204030204" pitchFamily="34" charset="0"/>
                        </a:rPr>
                        <a:t> </a:t>
                      </a:r>
                      <a:r>
                        <a:rPr lang="en-US" sz="1400" dirty="0" smtClean="0">
                          <a:effectLst/>
                          <a:latin typeface="Calibri" panose="020F0502020204030204" pitchFamily="34" charset="0"/>
                        </a:rPr>
                        <a:t> GEO</a:t>
                      </a:r>
                      <a:r>
                        <a:rPr lang="en-US" sz="1400" baseline="0" dirty="0" smtClean="0">
                          <a:effectLst/>
                          <a:latin typeface="Calibri" panose="020F0502020204030204" pitchFamily="34" charset="0"/>
                        </a:rPr>
                        <a:t> Visa Cell</a:t>
                      </a:r>
                      <a:endParaRPr lang="en-US" sz="1400" dirty="0">
                        <a:effectLst/>
                        <a:latin typeface="Calibri" panose="020F0502020204030204" pitchFamily="34" charset="0"/>
                        <a:ea typeface="Times New Roman"/>
                      </a:endParaRPr>
                    </a:p>
                  </a:txBody>
                  <a:tcPr marL="31044" marR="3104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400" dirty="0">
                          <a:effectLst/>
                          <a:latin typeface="Calibri" panose="020F0502020204030204" pitchFamily="34" charset="0"/>
                        </a:rPr>
                        <a:t> </a:t>
                      </a:r>
                    </a:p>
                    <a:p>
                      <a:pPr marL="0" marR="0" algn="ctr">
                        <a:spcBef>
                          <a:spcPts val="0"/>
                        </a:spcBef>
                        <a:spcAft>
                          <a:spcPts val="0"/>
                        </a:spcAft>
                        <a:tabLst>
                          <a:tab pos="2743200" algn="ctr"/>
                          <a:tab pos="5486400" algn="r"/>
                          <a:tab pos="457200" algn="l"/>
                        </a:tabLst>
                      </a:pPr>
                      <a:r>
                        <a:rPr lang="en-US" sz="1400" dirty="0">
                          <a:effectLst/>
                          <a:latin typeface="Calibri" panose="020F0502020204030204" pitchFamily="34" charset="0"/>
                        </a:rPr>
                        <a:t>Visa Request</a:t>
                      </a:r>
                    </a:p>
                    <a:p>
                      <a:pPr marL="0" marR="0" algn="ctr">
                        <a:spcBef>
                          <a:spcPts val="0"/>
                        </a:spcBef>
                        <a:spcAft>
                          <a:spcPts val="0"/>
                        </a:spcAft>
                        <a:tabLst>
                          <a:tab pos="2743200" algn="ctr"/>
                          <a:tab pos="5486400" algn="r"/>
                          <a:tab pos="457200" algn="l"/>
                        </a:tabLst>
                      </a:pPr>
                      <a:r>
                        <a:rPr lang="en-US" sz="1400" dirty="0">
                          <a:effectLst/>
                          <a:latin typeface="Calibri" panose="020F0502020204030204" pitchFamily="34" charset="0"/>
                        </a:rPr>
                        <a:t>Soft copies of docs</a:t>
                      </a:r>
                    </a:p>
                    <a:p>
                      <a:pPr marL="0" marR="0" algn="ctr">
                        <a:spcBef>
                          <a:spcPts val="0"/>
                        </a:spcBef>
                        <a:spcAft>
                          <a:spcPts val="0"/>
                        </a:spcAft>
                        <a:tabLst>
                          <a:tab pos="2743200" algn="ctr"/>
                          <a:tab pos="5486400" algn="r"/>
                          <a:tab pos="457200" algn="l"/>
                        </a:tabLst>
                      </a:pPr>
                      <a:r>
                        <a:rPr lang="en-US" sz="1400" dirty="0">
                          <a:effectLst/>
                          <a:latin typeface="Calibri" panose="020F0502020204030204" pitchFamily="34" charset="0"/>
                        </a:rPr>
                        <a:t>Hard copies of docs</a:t>
                      </a:r>
                      <a:endParaRPr lang="en-US" sz="1400" dirty="0">
                        <a:effectLst/>
                        <a:latin typeface="Calibri" panose="020F0502020204030204" pitchFamily="34" charset="0"/>
                        <a:ea typeface="Times New Roman"/>
                      </a:endParaRPr>
                    </a:p>
                  </a:txBody>
                  <a:tcPr marL="31044" marR="3104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400" dirty="0">
                          <a:effectLst/>
                          <a:latin typeface="Calibri" panose="020F0502020204030204" pitchFamily="34" charset="0"/>
                        </a:rPr>
                        <a:t>As per the steps outlined in the document below. This involves end to end processing of </a:t>
                      </a:r>
                      <a:r>
                        <a:rPr lang="en-US" sz="1400" baseline="0" dirty="0" smtClean="0">
                          <a:effectLst/>
                          <a:latin typeface="Calibri" panose="020F0502020204030204" pitchFamily="34" charset="0"/>
                        </a:rPr>
                        <a:t> Work </a:t>
                      </a:r>
                      <a:r>
                        <a:rPr lang="en-US" sz="1400" dirty="0" smtClean="0">
                          <a:effectLst/>
                          <a:latin typeface="Calibri" panose="020F0502020204030204" pitchFamily="34" charset="0"/>
                        </a:rPr>
                        <a:t>Visa</a:t>
                      </a:r>
                      <a:endParaRPr lang="en-US" sz="1400" dirty="0">
                        <a:effectLst/>
                        <a:latin typeface="Calibri" panose="020F0502020204030204" pitchFamily="34" charset="0"/>
                        <a:ea typeface="Times New Roman"/>
                      </a:endParaRPr>
                    </a:p>
                  </a:txBody>
                  <a:tcPr marL="31044" marR="3104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400" dirty="0">
                          <a:effectLst/>
                          <a:latin typeface="Calibri" panose="020F0502020204030204" pitchFamily="34" charset="0"/>
                        </a:rPr>
                        <a:t> </a:t>
                      </a:r>
                    </a:p>
                    <a:p>
                      <a:pPr marL="0" marR="0" algn="ctr">
                        <a:spcBef>
                          <a:spcPts val="0"/>
                        </a:spcBef>
                        <a:spcAft>
                          <a:spcPts val="0"/>
                        </a:spcAft>
                        <a:tabLst>
                          <a:tab pos="2743200" algn="ctr"/>
                          <a:tab pos="5486400" algn="r"/>
                          <a:tab pos="457200" algn="l"/>
                        </a:tabLst>
                      </a:pPr>
                      <a:r>
                        <a:rPr lang="en-US" sz="1400" dirty="0">
                          <a:effectLst/>
                          <a:latin typeface="Calibri" panose="020F0502020204030204" pitchFamily="34" charset="0"/>
                        </a:rPr>
                        <a:t>Processed </a:t>
                      </a:r>
                      <a:r>
                        <a:rPr lang="en-US" sz="1400" baseline="0" dirty="0" smtClean="0">
                          <a:effectLst/>
                          <a:latin typeface="Calibri" panose="020F0502020204030204" pitchFamily="34" charset="0"/>
                        </a:rPr>
                        <a:t> Work Visa </a:t>
                      </a:r>
                      <a:r>
                        <a:rPr lang="en-US" sz="1400" dirty="0" smtClean="0">
                          <a:effectLst/>
                          <a:latin typeface="Calibri" panose="020F0502020204030204" pitchFamily="34" charset="0"/>
                        </a:rPr>
                        <a:t>/</a:t>
                      </a:r>
                      <a:endParaRPr lang="en-US" sz="1400" dirty="0">
                        <a:effectLst/>
                        <a:latin typeface="Calibri" panose="020F0502020204030204" pitchFamily="34" charset="0"/>
                      </a:endParaRPr>
                    </a:p>
                    <a:p>
                      <a:pPr marL="0" marR="0" algn="ctr">
                        <a:spcBef>
                          <a:spcPts val="0"/>
                        </a:spcBef>
                        <a:spcAft>
                          <a:spcPts val="0"/>
                        </a:spcAft>
                        <a:tabLst>
                          <a:tab pos="2743200" algn="ctr"/>
                          <a:tab pos="5486400" algn="r"/>
                          <a:tab pos="457200" algn="l"/>
                        </a:tabLst>
                      </a:pPr>
                      <a:r>
                        <a:rPr lang="en-US" sz="1400" dirty="0">
                          <a:effectLst/>
                          <a:latin typeface="Calibri" panose="020F0502020204030204" pitchFamily="34" charset="0"/>
                        </a:rPr>
                        <a:t>Stamped Visa</a:t>
                      </a:r>
                      <a:endParaRPr lang="en-US" sz="1400" dirty="0">
                        <a:effectLst/>
                        <a:latin typeface="Calibri" panose="020F0502020204030204" pitchFamily="34" charset="0"/>
                        <a:ea typeface="Times New Roman"/>
                      </a:endParaRPr>
                    </a:p>
                  </a:txBody>
                  <a:tcPr marL="31044" marR="3104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tabLst>
                          <a:tab pos="2743200" algn="ctr"/>
                          <a:tab pos="5486400" algn="r"/>
                          <a:tab pos="457200" algn="l"/>
                        </a:tabLst>
                      </a:pPr>
                      <a:r>
                        <a:rPr lang="en-US" sz="1400" dirty="0">
                          <a:effectLst/>
                          <a:latin typeface="Calibri" panose="020F0502020204030204" pitchFamily="34" charset="0"/>
                        </a:rPr>
                        <a:t> </a:t>
                      </a:r>
                    </a:p>
                    <a:p>
                      <a:pPr marL="0" marR="0" algn="ctr">
                        <a:spcBef>
                          <a:spcPts val="0"/>
                        </a:spcBef>
                        <a:spcAft>
                          <a:spcPts val="0"/>
                        </a:spcAft>
                        <a:tabLst>
                          <a:tab pos="2743200" algn="ctr"/>
                          <a:tab pos="5486400" algn="r"/>
                          <a:tab pos="457200" algn="l"/>
                        </a:tabLst>
                      </a:pPr>
                      <a:r>
                        <a:rPr lang="en-US" sz="1400" dirty="0" smtClean="0">
                          <a:effectLst/>
                          <a:latin typeface="Calibri" panose="020F0502020204030204" pitchFamily="34" charset="0"/>
                        </a:rPr>
                        <a:t>TechMahindra Associates </a:t>
                      </a:r>
                      <a:endParaRPr lang="en-US" sz="1400" dirty="0">
                        <a:effectLst/>
                        <a:latin typeface="Calibri" panose="020F0502020204030204" pitchFamily="34" charset="0"/>
                        <a:ea typeface="Times New Roman"/>
                      </a:endParaRPr>
                    </a:p>
                  </a:txBody>
                  <a:tcPr marL="31044" marR="3104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37254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 Diagonal Corner Rectangle 2"/>
          <p:cNvSpPr/>
          <p:nvPr/>
        </p:nvSpPr>
        <p:spPr>
          <a:xfrm>
            <a:off x="1343163" y="718066"/>
            <a:ext cx="1201783" cy="431075"/>
          </a:xfrm>
          <a:prstGeom prst="round2DiagRect">
            <a:avLst/>
          </a:prstGeom>
          <a:ln/>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en-US" sz="1050" dirty="0"/>
              <a:t>Associate Raise a Visa </a:t>
            </a:r>
            <a:r>
              <a:rPr lang="en-US" sz="1050" dirty="0" smtClean="0"/>
              <a:t>Request</a:t>
            </a:r>
            <a:endParaRPr lang="en-US" sz="1050" dirty="0"/>
          </a:p>
        </p:txBody>
      </p:sp>
      <p:sp>
        <p:nvSpPr>
          <p:cNvPr id="4" name="Round Diagonal Corner Rectangle 3"/>
          <p:cNvSpPr/>
          <p:nvPr/>
        </p:nvSpPr>
        <p:spPr>
          <a:xfrm>
            <a:off x="1283745" y="1572539"/>
            <a:ext cx="1332411" cy="431074"/>
          </a:xfrm>
          <a:prstGeom prst="round2DiagRect">
            <a:avLst/>
          </a:prstGeom>
          <a:ln/>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en-US" sz="1000" dirty="0"/>
              <a:t>Level 1 &amp; Level 2 approval</a:t>
            </a:r>
          </a:p>
        </p:txBody>
      </p:sp>
      <p:sp>
        <p:nvSpPr>
          <p:cNvPr id="5" name="Round Diagonal Corner Rectangle 4"/>
          <p:cNvSpPr/>
          <p:nvPr/>
        </p:nvSpPr>
        <p:spPr>
          <a:xfrm>
            <a:off x="3200158" y="1536090"/>
            <a:ext cx="1332411" cy="431074"/>
          </a:xfrm>
          <a:prstGeom prst="round2DiagRect">
            <a:avLst/>
          </a:prstGeom>
          <a:ln/>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en-US" sz="1000" dirty="0"/>
              <a:t>Visa Cell receives an intimation </a:t>
            </a:r>
          </a:p>
        </p:txBody>
      </p:sp>
      <p:sp>
        <p:nvSpPr>
          <p:cNvPr id="6" name="Round Diagonal Corner Rectangle 5"/>
          <p:cNvSpPr/>
          <p:nvPr/>
        </p:nvSpPr>
        <p:spPr>
          <a:xfrm>
            <a:off x="3162907" y="2302757"/>
            <a:ext cx="1332411" cy="431074"/>
          </a:xfrm>
          <a:prstGeom prst="round2DiagRect">
            <a:avLst/>
          </a:prstGeom>
          <a:ln/>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en-US" sz="1000" dirty="0"/>
              <a:t>Visa Cell share docs checklist</a:t>
            </a:r>
          </a:p>
        </p:txBody>
      </p:sp>
      <p:sp>
        <p:nvSpPr>
          <p:cNvPr id="7" name="Round Diagonal Corner Rectangle 6"/>
          <p:cNvSpPr/>
          <p:nvPr/>
        </p:nvSpPr>
        <p:spPr>
          <a:xfrm>
            <a:off x="1283745" y="2309877"/>
            <a:ext cx="1332411" cy="431074"/>
          </a:xfrm>
          <a:prstGeom prst="round2DiagRect">
            <a:avLst/>
          </a:prstGeom>
          <a:ln/>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pPr>
            <a:r>
              <a:rPr lang="en-US" sz="1000" dirty="0"/>
              <a:t>Associate Fill up the DS-160 form </a:t>
            </a:r>
          </a:p>
        </p:txBody>
      </p:sp>
      <p:sp>
        <p:nvSpPr>
          <p:cNvPr id="8" name="Round Diagonal Corner Rectangle 7"/>
          <p:cNvSpPr/>
          <p:nvPr/>
        </p:nvSpPr>
        <p:spPr>
          <a:xfrm>
            <a:off x="1296898" y="3832104"/>
            <a:ext cx="1379188" cy="702644"/>
          </a:xfrm>
          <a:prstGeom prst="round2DiagRect">
            <a:avLst>
              <a:gd name="adj1" fmla="val 16667"/>
              <a:gd name="adj2" fmla="val 6679"/>
            </a:avLst>
          </a:prstGeom>
          <a:ln/>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en-US" sz="1000" dirty="0"/>
              <a:t>Associate Submit the form </a:t>
            </a:r>
            <a:r>
              <a:rPr lang="en-US" sz="1000" dirty="0" smtClean="0"/>
              <a:t>and </a:t>
            </a:r>
            <a:r>
              <a:rPr lang="en-US" sz="1000" dirty="0"/>
              <a:t>share the details with Visa cell</a:t>
            </a:r>
          </a:p>
        </p:txBody>
      </p:sp>
      <p:sp>
        <p:nvSpPr>
          <p:cNvPr id="10" name="Round Diagonal Corner Rectangle 9"/>
          <p:cNvSpPr/>
          <p:nvPr/>
        </p:nvSpPr>
        <p:spPr>
          <a:xfrm>
            <a:off x="3071813" y="4587914"/>
            <a:ext cx="1993061" cy="595368"/>
          </a:xfrm>
          <a:prstGeom prst="round2DiagRect">
            <a:avLst/>
          </a:prstGeom>
          <a:ln/>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pPr>
            <a:r>
              <a:rPr lang="en-US" sz="1000" dirty="0"/>
              <a:t>Visa Cell book the appointment</a:t>
            </a:r>
          </a:p>
        </p:txBody>
      </p:sp>
      <p:cxnSp>
        <p:nvCxnSpPr>
          <p:cNvPr id="11" name="Straight Arrow Connector 10"/>
          <p:cNvCxnSpPr>
            <a:endCxn id="4" idx="3"/>
          </p:cNvCxnSpPr>
          <p:nvPr/>
        </p:nvCxnSpPr>
        <p:spPr>
          <a:xfrm>
            <a:off x="1944688" y="1149350"/>
            <a:ext cx="5263" cy="4231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16000" y="418445"/>
            <a:ext cx="2024063" cy="184150"/>
          </a:xfrm>
          <a:prstGeom prst="rect">
            <a:avLst/>
          </a:prstGeom>
          <a:noFill/>
          <a:ln w="9525">
            <a:noFill/>
            <a:miter lim="800000"/>
            <a:headEnd/>
            <a:tailEnd/>
          </a:ln>
          <a:effectLst/>
        </p:spPr>
        <p:txBody>
          <a:bodyPr lIns="0" tIns="0" rIns="0" bIns="0">
            <a:spAutoFit/>
          </a:bodyPr>
          <a:lstStyle/>
          <a:p>
            <a:pPr>
              <a:spcBef>
                <a:spcPts val="0"/>
              </a:spcBef>
              <a:spcAft>
                <a:spcPts val="0"/>
              </a:spcAft>
              <a:buClr>
                <a:schemeClr val="tx2"/>
              </a:buClr>
              <a:defRPr/>
            </a:pPr>
            <a:r>
              <a:rPr lang="en-US" sz="1200" b="1" dirty="0">
                <a:solidFill>
                  <a:schemeClr val="tx2">
                    <a:lumMod val="60000"/>
                    <a:lumOff val="40000"/>
                  </a:schemeClr>
                </a:solidFill>
                <a:latin typeface="+mj-lt"/>
                <a:cs typeface="+mn-cs"/>
              </a:rPr>
              <a:t>Associate Responsibility</a:t>
            </a:r>
          </a:p>
        </p:txBody>
      </p:sp>
      <p:sp>
        <p:nvSpPr>
          <p:cNvPr id="13" name="TextBox 12"/>
          <p:cNvSpPr txBox="1"/>
          <p:nvPr/>
        </p:nvSpPr>
        <p:spPr>
          <a:xfrm>
            <a:off x="2981326" y="425139"/>
            <a:ext cx="2024062" cy="184150"/>
          </a:xfrm>
          <a:prstGeom prst="rect">
            <a:avLst/>
          </a:prstGeom>
          <a:noFill/>
          <a:ln w="9525">
            <a:noFill/>
            <a:miter lim="800000"/>
            <a:headEnd/>
            <a:tailEnd/>
          </a:ln>
          <a:effectLst/>
        </p:spPr>
        <p:txBody>
          <a:bodyPr lIns="0" tIns="0" rIns="0" bIns="0">
            <a:spAutoFit/>
          </a:bodyPr>
          <a:lstStyle/>
          <a:p>
            <a:pPr>
              <a:spcBef>
                <a:spcPts val="0"/>
              </a:spcBef>
              <a:spcAft>
                <a:spcPts val="0"/>
              </a:spcAft>
              <a:buClr>
                <a:schemeClr val="tx2"/>
              </a:buClr>
              <a:defRPr/>
            </a:pPr>
            <a:r>
              <a:rPr lang="en-US" sz="1200" b="1" dirty="0">
                <a:solidFill>
                  <a:schemeClr val="tx2">
                    <a:lumMod val="60000"/>
                    <a:lumOff val="40000"/>
                  </a:schemeClr>
                </a:solidFill>
                <a:latin typeface="+mj-lt"/>
                <a:cs typeface="+mn-cs"/>
              </a:rPr>
              <a:t>Visa Cell Responsibility</a:t>
            </a:r>
          </a:p>
        </p:txBody>
      </p:sp>
      <p:sp>
        <p:nvSpPr>
          <p:cNvPr id="14" name="TextBox 13"/>
          <p:cNvSpPr txBox="1"/>
          <p:nvPr/>
        </p:nvSpPr>
        <p:spPr>
          <a:xfrm>
            <a:off x="6970714" y="365143"/>
            <a:ext cx="1898650" cy="184150"/>
          </a:xfrm>
          <a:prstGeom prst="rect">
            <a:avLst/>
          </a:prstGeom>
          <a:noFill/>
          <a:ln w="9525">
            <a:noFill/>
            <a:miter lim="800000"/>
            <a:headEnd/>
            <a:tailEnd/>
          </a:ln>
          <a:effectLst/>
        </p:spPr>
        <p:txBody>
          <a:bodyPr lIns="0" tIns="0" rIns="0" bIns="0">
            <a:spAutoFit/>
          </a:bodyPr>
          <a:lstStyle/>
          <a:p>
            <a:pPr>
              <a:spcBef>
                <a:spcPts val="0"/>
              </a:spcBef>
              <a:spcAft>
                <a:spcPts val="0"/>
              </a:spcAft>
              <a:buClr>
                <a:schemeClr val="tx2"/>
              </a:buClr>
              <a:defRPr/>
            </a:pPr>
            <a:r>
              <a:rPr lang="en-US" sz="1200" b="1" dirty="0">
                <a:solidFill>
                  <a:schemeClr val="tx2">
                    <a:lumMod val="60000"/>
                    <a:lumOff val="40000"/>
                  </a:schemeClr>
                </a:solidFill>
                <a:latin typeface="+mj-lt"/>
                <a:cs typeface="+mn-cs"/>
              </a:rPr>
              <a:t>USA Consulate /Embassy</a:t>
            </a:r>
          </a:p>
        </p:txBody>
      </p:sp>
      <p:cxnSp>
        <p:nvCxnSpPr>
          <p:cNvPr id="15" name="Straight Arrow Connector 14"/>
          <p:cNvCxnSpPr/>
          <p:nvPr/>
        </p:nvCxnSpPr>
        <p:spPr>
          <a:xfrm flipV="1">
            <a:off x="1084263" y="933450"/>
            <a:ext cx="2587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Diamond 15"/>
          <p:cNvSpPr/>
          <p:nvPr/>
        </p:nvSpPr>
        <p:spPr>
          <a:xfrm>
            <a:off x="7498387" y="5348211"/>
            <a:ext cx="1266825" cy="692150"/>
          </a:xfrm>
          <a:prstGeom prst="diamond">
            <a:avLst/>
          </a:prstGeom>
          <a:ln/>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pPr>
            <a:r>
              <a:rPr lang="en-US" sz="800" dirty="0"/>
              <a:t>Approved</a:t>
            </a:r>
          </a:p>
          <a:p>
            <a:pPr algn="ctr" fontAlgn="auto">
              <a:spcBef>
                <a:spcPts val="0"/>
              </a:spcBef>
              <a:spcAft>
                <a:spcPts val="0"/>
              </a:spcAft>
            </a:pPr>
            <a:r>
              <a:rPr lang="en-US" sz="800" dirty="0"/>
              <a:t>or</a:t>
            </a:r>
          </a:p>
          <a:p>
            <a:pPr algn="ctr" fontAlgn="auto">
              <a:spcBef>
                <a:spcPts val="0"/>
              </a:spcBef>
              <a:spcAft>
                <a:spcPts val="0"/>
              </a:spcAft>
            </a:pPr>
            <a:r>
              <a:rPr lang="en-US" sz="800" dirty="0"/>
              <a:t>Refused</a:t>
            </a:r>
          </a:p>
        </p:txBody>
      </p:sp>
      <p:sp>
        <p:nvSpPr>
          <p:cNvPr id="17" name="Round Diagonal Corner Rectangle 16"/>
          <p:cNvSpPr/>
          <p:nvPr/>
        </p:nvSpPr>
        <p:spPr>
          <a:xfrm>
            <a:off x="4916384" y="809625"/>
            <a:ext cx="1793174" cy="1079649"/>
          </a:xfrm>
          <a:prstGeom prst="round2DiagRect">
            <a:avLst/>
          </a:prstGeom>
          <a:ln/>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en-US" sz="1000" dirty="0"/>
              <a:t>Visa Cell update </a:t>
            </a:r>
            <a:r>
              <a:rPr lang="en-US" sz="1000" dirty="0" smtClean="0"/>
              <a:t>Visa details.</a:t>
            </a:r>
            <a:endParaRPr lang="en-US" sz="1000" dirty="0"/>
          </a:p>
        </p:txBody>
      </p:sp>
      <p:sp>
        <p:nvSpPr>
          <p:cNvPr id="18" name="Round Diagonal Corner Rectangle 17"/>
          <p:cNvSpPr/>
          <p:nvPr/>
        </p:nvSpPr>
        <p:spPr>
          <a:xfrm>
            <a:off x="4816698" y="3303022"/>
            <a:ext cx="1634977" cy="621997"/>
          </a:xfrm>
          <a:prstGeom prst="round2DiagRect">
            <a:avLst/>
          </a:prstGeom>
          <a:ln/>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en-US" sz="1000" dirty="0"/>
              <a:t>Intimation to </a:t>
            </a:r>
            <a:r>
              <a:rPr lang="en-US" sz="1000" dirty="0" smtClean="0"/>
              <a:t>Visa </a:t>
            </a:r>
            <a:r>
              <a:rPr lang="en-US" sz="1000" dirty="0"/>
              <a:t>C</a:t>
            </a:r>
            <a:r>
              <a:rPr lang="en-US" sz="1000" dirty="0" smtClean="0"/>
              <a:t>ell on the Visa Status</a:t>
            </a:r>
            <a:endParaRPr lang="en-US" sz="1000" dirty="0"/>
          </a:p>
        </p:txBody>
      </p:sp>
      <p:cxnSp>
        <p:nvCxnSpPr>
          <p:cNvPr id="19" name="Straight Arrow Connector 18"/>
          <p:cNvCxnSpPr>
            <a:stCxn id="4" idx="0"/>
          </p:cNvCxnSpPr>
          <p:nvPr/>
        </p:nvCxnSpPr>
        <p:spPr>
          <a:xfrm>
            <a:off x="2616156" y="1788076"/>
            <a:ext cx="5588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829113" y="2003613"/>
            <a:ext cx="0" cy="2841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2592824" y="2518293"/>
            <a:ext cx="592691" cy="170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117"/>
          <p:cNvCxnSpPr>
            <a:stCxn id="8" idx="1"/>
            <a:endCxn id="10" idx="2"/>
          </p:cNvCxnSpPr>
          <p:nvPr/>
        </p:nvCxnSpPr>
        <p:spPr>
          <a:xfrm rot="16200000" flipH="1">
            <a:off x="2353727" y="4167512"/>
            <a:ext cx="350850" cy="108532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1338437" y="5342643"/>
            <a:ext cx="1379188" cy="649651"/>
          </a:xfrm>
          <a:prstGeom prst="roundRect">
            <a:avLst/>
          </a:prstGeom>
          <a:ln/>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en-US" sz="1000" dirty="0"/>
              <a:t>Associate appear for interview </a:t>
            </a:r>
          </a:p>
        </p:txBody>
      </p:sp>
      <p:cxnSp>
        <p:nvCxnSpPr>
          <p:cNvPr id="25" name="Elbow Connector 67"/>
          <p:cNvCxnSpPr/>
          <p:nvPr/>
        </p:nvCxnSpPr>
        <p:spPr>
          <a:xfrm rot="5400000">
            <a:off x="3251331" y="4659407"/>
            <a:ext cx="484187" cy="153193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72"/>
          <p:cNvCxnSpPr/>
          <p:nvPr/>
        </p:nvCxnSpPr>
        <p:spPr>
          <a:xfrm rot="5400000" flipH="1" flipV="1">
            <a:off x="4555161" y="3087392"/>
            <a:ext cx="325438" cy="5561013"/>
          </a:xfrm>
          <a:prstGeom prst="bentConnector4">
            <a:avLst>
              <a:gd name="adj1" fmla="val -70376"/>
              <a:gd name="adj2" fmla="val 5620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6" idx="0"/>
            <a:endCxn id="18" idx="1"/>
          </p:cNvCxnSpPr>
          <p:nvPr/>
        </p:nvCxnSpPr>
        <p:spPr>
          <a:xfrm rot="16200000" flipV="1">
            <a:off x="6171398" y="3387808"/>
            <a:ext cx="1423192" cy="249761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5634038" y="1889125"/>
            <a:ext cx="0" cy="14144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7" idx="1"/>
          </p:cNvCxnSpPr>
          <p:nvPr/>
        </p:nvCxnSpPr>
        <p:spPr>
          <a:xfrm flipH="1">
            <a:off x="1944054" y="2740951"/>
            <a:ext cx="5897" cy="10809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Oval 86"/>
          <p:cNvSpPr/>
          <p:nvPr/>
        </p:nvSpPr>
        <p:spPr>
          <a:xfrm>
            <a:off x="0" y="740673"/>
            <a:ext cx="1095626" cy="388146"/>
          </a:xfrm>
          <a:prstGeom prst="ellipse">
            <a:avLst/>
          </a:prstGeom>
          <a:ln/>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pPr>
            <a:r>
              <a:rPr lang="en-US" sz="1050" dirty="0"/>
              <a:t>Visa </a:t>
            </a:r>
            <a:r>
              <a:rPr lang="en-US" sz="1050" dirty="0" smtClean="0"/>
              <a:t>Request*</a:t>
            </a:r>
            <a:endParaRPr lang="en-US" sz="1050" dirty="0"/>
          </a:p>
        </p:txBody>
      </p:sp>
      <p:sp>
        <p:nvSpPr>
          <p:cNvPr id="22" name="TextBox 21"/>
          <p:cNvSpPr txBox="1"/>
          <p:nvPr/>
        </p:nvSpPr>
        <p:spPr>
          <a:xfrm>
            <a:off x="693049" y="6379328"/>
            <a:ext cx="8156528" cy="215444"/>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Clr>
                <a:schemeClr val="tx2"/>
              </a:buClr>
            </a:pPr>
            <a:r>
              <a:rPr lang="en-IN" sz="1400" dirty="0" smtClean="0">
                <a:solidFill>
                  <a:srgbClr val="FF0000"/>
                </a:solidFill>
                <a:latin typeface="Calibri" panose="020F0502020204030204" pitchFamily="34" charset="0"/>
              </a:rPr>
              <a:t>***For H4 Visa Stamping – Visa Request is mandatory / For H1B Visa Stamping – Provide IBU/IBG Head approval</a:t>
            </a:r>
          </a:p>
        </p:txBody>
      </p:sp>
    </p:spTree>
    <p:extLst>
      <p:ext uri="{BB962C8B-B14F-4D97-AF65-F5344CB8AC3E}">
        <p14:creationId xmlns:p14="http://schemas.microsoft.com/office/powerpoint/2010/main" val="28582401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81992874"/>
              </p:ext>
            </p:extLst>
          </p:nvPr>
        </p:nvGraphicFramePr>
        <p:xfrm>
          <a:off x="185991" y="1849952"/>
          <a:ext cx="8803464" cy="3211445"/>
        </p:xfrm>
        <a:graphic>
          <a:graphicData uri="http://schemas.openxmlformats.org/drawingml/2006/table">
            <a:tbl>
              <a:tblPr firstRow="1" bandRow="1">
                <a:tableStyleId>{5C22544A-7EE6-4342-B048-85BDC9FD1C3A}</a:tableStyleId>
              </a:tblPr>
              <a:tblGrid>
                <a:gridCol w="5335839"/>
                <a:gridCol w="3467625"/>
              </a:tblGrid>
              <a:tr h="399172">
                <a:tc>
                  <a:txBody>
                    <a:bodyPr/>
                    <a:lstStyle/>
                    <a:p>
                      <a:pPr algn="ctr"/>
                      <a:r>
                        <a:rPr lang="en-US" sz="1600" dirty="0" smtClean="0">
                          <a:solidFill>
                            <a:schemeClr val="bg1">
                              <a:lumMod val="95000"/>
                            </a:schemeClr>
                          </a:solidFill>
                          <a:latin typeface="Calibri" panose="020F0502020204030204" pitchFamily="34" charset="0"/>
                        </a:rPr>
                        <a:t>Process for Work visa</a:t>
                      </a:r>
                      <a:endParaRPr lang="en-US" sz="1600" dirty="0">
                        <a:solidFill>
                          <a:schemeClr val="bg1">
                            <a:lumMod val="95000"/>
                          </a:schemeClr>
                        </a:solidFill>
                        <a:latin typeface="Calibri" panose="020F0502020204030204" pitchFamily="34" charset="0"/>
                      </a:endParaRPr>
                    </a:p>
                  </a:txBody>
                  <a:tcPr marL="91444" marR="91444" marT="45726" marB="45726"/>
                </a:tc>
                <a:tc>
                  <a:txBody>
                    <a:bodyPr/>
                    <a:lstStyle/>
                    <a:p>
                      <a:pPr algn="ctr"/>
                      <a:r>
                        <a:rPr lang="en-US" sz="1600" b="1" kern="1200" baseline="0" dirty="0" smtClean="0">
                          <a:solidFill>
                            <a:schemeClr val="lt1"/>
                          </a:solidFill>
                          <a:latin typeface="Calibri" panose="020F0502020204030204" pitchFamily="34" charset="0"/>
                          <a:ea typeface="+mn-ea"/>
                          <a:cs typeface="+mn-cs"/>
                        </a:rPr>
                        <a:t>Remarks/ Important Notice</a:t>
                      </a:r>
                    </a:p>
                  </a:txBody>
                  <a:tcPr marL="91444" marR="91444" marT="45726" marB="45726"/>
                </a:tc>
              </a:tr>
              <a:tr h="725755">
                <a:tc>
                  <a:txBody>
                    <a:bodyPr/>
                    <a:lstStyle/>
                    <a:p>
                      <a:r>
                        <a:rPr lang="en-IN" sz="2000" b="1" dirty="0" smtClean="0">
                          <a:solidFill>
                            <a:srgbClr val="0070C0"/>
                          </a:solidFill>
                          <a:hlinkClick r:id="rId3" tooltip="Chlick Here"/>
                        </a:rPr>
                        <a:t>Click Here for DS-160 Form Podcast</a:t>
                      </a:r>
                      <a:endParaRPr lang="en-IN" sz="2000" b="1" dirty="0" smtClean="0">
                        <a:solidFill>
                          <a:srgbClr val="0070C0"/>
                        </a:solidFill>
                      </a:endParaRPr>
                    </a:p>
                  </a:txBody>
                  <a:tcPr marL="91444" marR="91444" marT="45726" marB="45726"/>
                </a:tc>
                <a:tc>
                  <a:txBody>
                    <a:bodyPr/>
                    <a:lstStyle/>
                    <a:p>
                      <a:endParaRPr lang="en-US" sz="1100" dirty="0" smtClean="0"/>
                    </a:p>
                    <a:p>
                      <a:r>
                        <a:rPr lang="en-US" sz="1200" b="1" dirty="0" smtClean="0">
                          <a:latin typeface="Calibri" panose="020F0502020204030204" pitchFamily="34" charset="0"/>
                        </a:rPr>
                        <a:t>Ensure</a:t>
                      </a:r>
                      <a:r>
                        <a:rPr lang="en-US" sz="1200" b="1" baseline="0" dirty="0" smtClean="0">
                          <a:latin typeface="Calibri" panose="020F0502020204030204" pitchFamily="34" charset="0"/>
                        </a:rPr>
                        <a:t> the online application is adhered fully.  </a:t>
                      </a:r>
                    </a:p>
                    <a:p>
                      <a:endParaRPr lang="en-US" sz="1100" dirty="0"/>
                    </a:p>
                  </a:txBody>
                  <a:tcPr marL="91444" marR="91444" marT="45726" marB="45726"/>
                </a:tc>
              </a:tr>
              <a:tr h="2086518">
                <a:tc>
                  <a:txBody>
                    <a:bodyPr/>
                    <a:lstStyle/>
                    <a:p>
                      <a:pPr marL="0" algn="l" defTabSz="914400" rtl="0" eaLnBrk="1" latinLnBrk="0" hangingPunct="1">
                        <a:buFont typeface="Wingdings" pitchFamily="2" charset="2"/>
                        <a:buChar char="ü"/>
                      </a:pPr>
                      <a:r>
                        <a:rPr lang="en-US" sz="1200" b="1" kern="1200" dirty="0" smtClean="0">
                          <a:solidFill>
                            <a:srgbClr val="0070C0"/>
                          </a:solidFill>
                          <a:latin typeface="+mn-lt"/>
                          <a:ea typeface="+mn-ea"/>
                          <a:cs typeface="+mn-cs"/>
                        </a:rPr>
                        <a:t>    </a:t>
                      </a:r>
                      <a:r>
                        <a:rPr lang="en-US" sz="1600" b="1" kern="1200" dirty="0" smtClean="0">
                          <a:solidFill>
                            <a:srgbClr val="0070C0"/>
                          </a:solidFill>
                          <a:latin typeface="Calibri" panose="020F0502020204030204" pitchFamily="34" charset="0"/>
                          <a:ea typeface="+mn-ea"/>
                          <a:cs typeface="+mn-cs"/>
                        </a:rPr>
                        <a:t>Ds 160 form should be filled by Applicant only</a:t>
                      </a:r>
                      <a:endParaRPr lang="en-US" sz="1200" b="1" kern="1200" dirty="0" smtClean="0">
                        <a:solidFill>
                          <a:srgbClr val="0070C0"/>
                        </a:solidFill>
                        <a:latin typeface="Calibri" panose="020F0502020204030204" pitchFamily="34" charset="0"/>
                        <a:ea typeface="+mn-ea"/>
                        <a:cs typeface="+mn-cs"/>
                      </a:endParaRPr>
                    </a:p>
                  </a:txBody>
                  <a:tcPr marL="91444" marR="91444" marT="45726" marB="45726"/>
                </a:tc>
                <a:tc>
                  <a:txBody>
                    <a:bodyPr/>
                    <a:lstStyle/>
                    <a:p>
                      <a:pPr marL="0" algn="l" defTabSz="914400" rtl="0" eaLnBrk="1" latinLnBrk="0" hangingPunct="1">
                        <a:buFont typeface="Wingdings" pitchFamily="2" charset="2"/>
                        <a:buChar char="q"/>
                      </a:pPr>
                      <a:r>
                        <a:rPr lang="en-US" sz="1400" b="1" kern="1200" baseline="0" dirty="0" smtClean="0">
                          <a:solidFill>
                            <a:schemeClr val="dk1"/>
                          </a:solidFill>
                          <a:latin typeface="Calibri" panose="020F0502020204030204" pitchFamily="34" charset="0"/>
                          <a:ea typeface="+mn-ea"/>
                          <a:cs typeface="+mn-cs"/>
                        </a:rPr>
                        <a:t>SLA for booking the appointment -10 working days (H1/H4/L2),for L1-10 Working days based on availability  of petition docs.</a:t>
                      </a:r>
                    </a:p>
                    <a:p>
                      <a:pPr marL="0" algn="l" defTabSz="914400" rtl="0" eaLnBrk="1" latinLnBrk="0" hangingPunct="1">
                        <a:buFont typeface="Wingdings" pitchFamily="2" charset="2"/>
                        <a:buChar char="q"/>
                      </a:pPr>
                      <a:r>
                        <a:rPr lang="en-US" sz="1400" b="1" kern="1200" baseline="0" dirty="0" smtClean="0">
                          <a:solidFill>
                            <a:schemeClr val="dk1"/>
                          </a:solidFill>
                          <a:latin typeface="Calibri" panose="020F0502020204030204" pitchFamily="34" charset="0"/>
                          <a:ea typeface="+mn-ea"/>
                          <a:cs typeface="+mn-cs"/>
                        </a:rPr>
                        <a:t>Visa Stamping At consulate / Embassy -2 working days.</a:t>
                      </a:r>
                    </a:p>
                    <a:p>
                      <a:pPr marL="0" algn="l" defTabSz="914400" rtl="0" eaLnBrk="1" latinLnBrk="0" hangingPunct="1">
                        <a:buFont typeface="Wingdings" pitchFamily="2" charset="2"/>
                        <a:buChar char="q"/>
                      </a:pPr>
                      <a:r>
                        <a:rPr lang="en-US" sz="1400" b="1" kern="1200" baseline="0" dirty="0" smtClean="0">
                          <a:solidFill>
                            <a:schemeClr val="dk1"/>
                          </a:solidFill>
                          <a:latin typeface="Calibri" panose="020F0502020204030204" pitchFamily="34" charset="0"/>
                          <a:ea typeface="+mn-ea"/>
                          <a:cs typeface="+mn-cs"/>
                        </a:rPr>
                        <a:t>Passport collection AT VAC center- 3 to 5 working days.</a:t>
                      </a:r>
                    </a:p>
                  </a:txBody>
                  <a:tcPr marL="91444" marR="91444" marT="45726" marB="45726"/>
                </a:tc>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245856310"/>
              </p:ext>
            </p:extLst>
          </p:nvPr>
        </p:nvGraphicFramePr>
        <p:xfrm>
          <a:off x="4631744" y="2353078"/>
          <a:ext cx="914400" cy="771525"/>
        </p:xfrm>
        <a:graphic>
          <a:graphicData uri="http://schemas.openxmlformats.org/presentationml/2006/ole">
            <mc:AlternateContent xmlns:mc="http://schemas.openxmlformats.org/markup-compatibility/2006">
              <mc:Choice xmlns:v="urn:schemas-microsoft-com:vml" Requires="v">
                <p:oleObj spid="_x0000_s40070" name="Acrobat Document" showAsIcon="1" r:id="rId4" imgW="914400" imgH="771480" progId="AcroExch.Document.DC">
                  <p:embed/>
                </p:oleObj>
              </mc:Choice>
              <mc:Fallback>
                <p:oleObj name="Acrobat Document" showAsIcon="1" r:id="rId4" imgW="914400" imgH="771480" progId="AcroExch.Document.DC">
                  <p:embed/>
                  <p:pic>
                    <p:nvPicPr>
                      <p:cNvPr id="0" name=""/>
                      <p:cNvPicPr/>
                      <p:nvPr/>
                    </p:nvPicPr>
                    <p:blipFill>
                      <a:blip r:embed="rId5"/>
                      <a:stretch>
                        <a:fillRect/>
                      </a:stretch>
                    </p:blipFill>
                    <p:spPr>
                      <a:xfrm>
                        <a:off x="4631744" y="2353078"/>
                        <a:ext cx="914400" cy="77152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52964595"/>
              </p:ext>
            </p:extLst>
          </p:nvPr>
        </p:nvGraphicFramePr>
        <p:xfrm>
          <a:off x="260889" y="1019630"/>
          <a:ext cx="8483865" cy="3204639"/>
        </p:xfrm>
        <a:graphic>
          <a:graphicData uri="http://schemas.openxmlformats.org/drawingml/2006/table">
            <a:tbl>
              <a:tblPr firstRow="1" bandRow="1">
                <a:tableStyleId>{5C22544A-7EE6-4342-B048-85BDC9FD1C3A}</a:tableStyleId>
              </a:tblPr>
              <a:tblGrid>
                <a:gridCol w="5409709"/>
                <a:gridCol w="3074156"/>
              </a:tblGrid>
              <a:tr h="594458">
                <a:tc>
                  <a:txBody>
                    <a:bodyPr/>
                    <a:lstStyle/>
                    <a:p>
                      <a:pPr algn="ctr"/>
                      <a:r>
                        <a:rPr lang="en-US" sz="1600" dirty="0" smtClean="0">
                          <a:latin typeface="Calibri" panose="020F0502020204030204" pitchFamily="34" charset="0"/>
                        </a:rPr>
                        <a:t>Contact</a:t>
                      </a:r>
                      <a:r>
                        <a:rPr lang="en-US" sz="1600" baseline="0" dirty="0" smtClean="0">
                          <a:latin typeface="Calibri" panose="020F0502020204030204" pitchFamily="34" charset="0"/>
                        </a:rPr>
                        <a:t> Person</a:t>
                      </a:r>
                      <a:endParaRPr lang="en-US" sz="1600" dirty="0">
                        <a:latin typeface="Calibri" panose="020F0502020204030204" pitchFamily="34" charset="0"/>
                      </a:endParaRPr>
                    </a:p>
                  </a:txBody>
                  <a:tcPr marL="91453" marR="91453" marT="45722" marB="45722"/>
                </a:tc>
                <a:tc>
                  <a:txBody>
                    <a:bodyPr/>
                    <a:lstStyle/>
                    <a:p>
                      <a:pPr algn="ctr"/>
                      <a:r>
                        <a:rPr lang="en-US" sz="1600" dirty="0" smtClean="0">
                          <a:latin typeface="Calibri" panose="020F0502020204030204" pitchFamily="34" charset="0"/>
                        </a:rPr>
                        <a:t>Address</a:t>
                      </a:r>
                      <a:endParaRPr lang="en-US" sz="1600" dirty="0">
                        <a:latin typeface="Calibri" panose="020F0502020204030204" pitchFamily="34" charset="0"/>
                      </a:endParaRPr>
                    </a:p>
                  </a:txBody>
                  <a:tcPr marL="91453" marR="91453" marT="45722" marB="45722"/>
                </a:tc>
              </a:tr>
              <a:tr h="2610181">
                <a:tc>
                  <a:txBody>
                    <a:bodyPr/>
                    <a:lstStyle/>
                    <a:p>
                      <a:pPr marL="0" marR="0" algn="ctr">
                        <a:lnSpc>
                          <a:spcPct val="115000"/>
                        </a:lnSpc>
                        <a:spcBef>
                          <a:spcPts val="0"/>
                        </a:spcBef>
                        <a:spcAft>
                          <a:spcPts val="0"/>
                        </a:spcAft>
                      </a:pPr>
                      <a:r>
                        <a:rPr lang="en-US" sz="1400" b="1" dirty="0" smtClean="0">
                          <a:solidFill>
                            <a:schemeClr val="tx1"/>
                          </a:solidFill>
                          <a:effectLst/>
                          <a:latin typeface="Calibri" panose="020F0502020204030204" pitchFamily="34" charset="0"/>
                          <a:ea typeface="Calibri"/>
                        </a:rPr>
                        <a:t>Jagan Mohan Sukkapuram1</a:t>
                      </a:r>
                      <a:r>
                        <a:rPr lang="en-US" sz="1400" b="1" baseline="0" dirty="0" smtClean="0">
                          <a:solidFill>
                            <a:schemeClr val="tx1"/>
                          </a:solidFill>
                          <a:effectLst/>
                          <a:latin typeface="Calibri" panose="020F0502020204030204" pitchFamily="34" charset="0"/>
                          <a:ea typeface="Calibri"/>
                        </a:rPr>
                        <a:t> </a:t>
                      </a:r>
                      <a:r>
                        <a:rPr lang="en-US" sz="1400" b="1" dirty="0" smtClean="0">
                          <a:effectLst/>
                          <a:latin typeface="Calibri" panose="020F0502020204030204" pitchFamily="34" charset="0"/>
                          <a:ea typeface="Calibri"/>
                        </a:rPr>
                        <a:t>(</a:t>
                      </a:r>
                      <a:r>
                        <a:rPr lang="en-US" sz="1400" b="1" u="sng" kern="1200" dirty="0" smtClean="0">
                          <a:solidFill>
                            <a:schemeClr val="dk1"/>
                          </a:solidFill>
                          <a:effectLst/>
                          <a:latin typeface="Calibri" panose="020F0502020204030204" pitchFamily="34" charset="0"/>
                          <a:ea typeface="+mn-ea"/>
                          <a:cs typeface="+mn-cs"/>
                          <a:hlinkClick r:id="rId2"/>
                        </a:rPr>
                        <a:t>JaganMohan.Sukkapuram1@TechMahindra.com</a:t>
                      </a:r>
                      <a:r>
                        <a:rPr lang="en-US" sz="1400" b="1" u="sng" kern="1200" dirty="0" smtClean="0">
                          <a:solidFill>
                            <a:schemeClr val="dk1"/>
                          </a:solidFill>
                          <a:effectLst/>
                          <a:latin typeface="Calibri" panose="020F0502020204030204" pitchFamily="34" charset="0"/>
                          <a:ea typeface="+mn-ea"/>
                          <a:cs typeface="+mn-cs"/>
                        </a:rPr>
                        <a:t>)</a:t>
                      </a:r>
                    </a:p>
                    <a:p>
                      <a:pPr marL="0" marR="0" indent="0" algn="ctr" defTabSz="914400" rtl="0" eaLnBrk="1" fontAlgn="auto" latinLnBrk="0" hangingPunct="1">
                        <a:lnSpc>
                          <a:spcPct val="115000"/>
                        </a:lnSpc>
                        <a:spcBef>
                          <a:spcPts val="0"/>
                        </a:spcBef>
                        <a:spcAft>
                          <a:spcPts val="0"/>
                        </a:spcAft>
                        <a:buClrTx/>
                        <a:buSzTx/>
                        <a:buFontTx/>
                        <a:buNone/>
                        <a:tabLst/>
                        <a:defRPr/>
                      </a:pPr>
                      <a:r>
                        <a:rPr lang="en-US" sz="1400" b="1" u="none" kern="1200" dirty="0" smtClean="0">
                          <a:solidFill>
                            <a:schemeClr val="dk1"/>
                          </a:solidFill>
                          <a:effectLst/>
                          <a:latin typeface="Calibri" panose="020F0502020204030204" pitchFamily="34" charset="0"/>
                          <a:ea typeface="+mn-ea"/>
                          <a:cs typeface="+mn-cs"/>
                        </a:rPr>
                        <a:t>Desk No:+914071475378</a:t>
                      </a:r>
                    </a:p>
                    <a:p>
                      <a:pPr marL="0" marR="0" indent="0" algn="ctr" defTabSz="914400" rtl="0" eaLnBrk="1" fontAlgn="auto" latinLnBrk="0" hangingPunct="1">
                        <a:lnSpc>
                          <a:spcPct val="115000"/>
                        </a:lnSpc>
                        <a:spcBef>
                          <a:spcPts val="0"/>
                        </a:spcBef>
                        <a:spcAft>
                          <a:spcPts val="0"/>
                        </a:spcAft>
                        <a:buClrTx/>
                        <a:buSzTx/>
                        <a:buFontTx/>
                        <a:buNone/>
                        <a:tabLst/>
                        <a:defRPr/>
                      </a:pPr>
                      <a:endParaRPr lang="en-US" sz="1400" b="1" kern="1200" dirty="0" smtClean="0">
                        <a:solidFill>
                          <a:schemeClr val="tx1"/>
                        </a:solidFill>
                        <a:effectLst/>
                        <a:latin typeface="Calibri" panose="020F0502020204030204" pitchFamily="34" charset="0"/>
                        <a:ea typeface="+mn-ea"/>
                        <a:cs typeface="+mn-cs"/>
                      </a:endParaRPr>
                    </a:p>
                    <a:p>
                      <a:pPr marL="0" marR="0" algn="ctr">
                        <a:lnSpc>
                          <a:spcPct val="115000"/>
                        </a:lnSpc>
                        <a:spcBef>
                          <a:spcPts val="0"/>
                        </a:spcBef>
                        <a:spcAft>
                          <a:spcPts val="0"/>
                        </a:spcAft>
                      </a:pPr>
                      <a:r>
                        <a:rPr lang="en-US" sz="1400" b="1" kern="1200" dirty="0" smtClean="0">
                          <a:solidFill>
                            <a:schemeClr val="tx1"/>
                          </a:solidFill>
                          <a:effectLst/>
                          <a:latin typeface="Calibri" panose="020F0502020204030204" pitchFamily="34" charset="0"/>
                          <a:ea typeface="+mn-ea"/>
                          <a:cs typeface="+mn-cs"/>
                        </a:rPr>
                        <a:t>Supriya</a:t>
                      </a:r>
                      <a:endParaRPr lang="en-US" sz="1400" b="1" kern="1200" dirty="0" smtClean="0">
                        <a:solidFill>
                          <a:srgbClr val="0070C0"/>
                        </a:solidFill>
                        <a:effectLst/>
                        <a:latin typeface="Calibri" panose="020F0502020204030204" pitchFamily="34" charset="0"/>
                        <a:ea typeface="+mn-ea"/>
                        <a:cs typeface="+mn-cs"/>
                      </a:endParaRPr>
                    </a:p>
                    <a:p>
                      <a:pPr marL="0" marR="0" algn="ctr">
                        <a:lnSpc>
                          <a:spcPct val="115000"/>
                        </a:lnSpc>
                        <a:spcBef>
                          <a:spcPts val="0"/>
                        </a:spcBef>
                        <a:spcAft>
                          <a:spcPts val="0"/>
                        </a:spcAft>
                      </a:pPr>
                      <a:r>
                        <a:rPr lang="en-US" sz="1400" b="1" kern="1200" dirty="0" smtClean="0">
                          <a:solidFill>
                            <a:schemeClr val="dk1"/>
                          </a:solidFill>
                          <a:effectLst/>
                          <a:latin typeface="Calibri" panose="020F0502020204030204" pitchFamily="34" charset="0"/>
                          <a:ea typeface="+mn-ea"/>
                          <a:cs typeface="+mn-cs"/>
                          <a:hlinkClick r:id="rId3"/>
                        </a:rPr>
                        <a:t>(SS00471962@techmahindra.com</a:t>
                      </a:r>
                      <a:r>
                        <a:rPr lang="en-US" sz="1400" b="1" kern="1200" dirty="0" smtClean="0">
                          <a:solidFill>
                            <a:schemeClr val="dk1"/>
                          </a:solidFill>
                          <a:effectLst/>
                          <a:latin typeface="Calibri" panose="020F0502020204030204" pitchFamily="34" charset="0"/>
                          <a:ea typeface="+mn-ea"/>
                          <a:cs typeface="+mn-cs"/>
                        </a:rPr>
                        <a:t>)</a:t>
                      </a:r>
                    </a:p>
                    <a:p>
                      <a:pPr marL="0" marR="0" indent="0" algn="ctr" defTabSz="914400" rtl="0" eaLnBrk="1" fontAlgn="auto" latinLnBrk="0" hangingPunct="1">
                        <a:lnSpc>
                          <a:spcPct val="115000"/>
                        </a:lnSpc>
                        <a:spcBef>
                          <a:spcPts val="0"/>
                        </a:spcBef>
                        <a:spcAft>
                          <a:spcPts val="0"/>
                        </a:spcAft>
                        <a:buClrTx/>
                        <a:buSzTx/>
                        <a:buFontTx/>
                        <a:buNone/>
                        <a:tabLst/>
                        <a:defRPr/>
                      </a:pPr>
                      <a:r>
                        <a:rPr lang="en-US" sz="1400" b="1" u="none" kern="1200" dirty="0" smtClean="0">
                          <a:solidFill>
                            <a:schemeClr val="dk1"/>
                          </a:solidFill>
                          <a:effectLst/>
                          <a:latin typeface="Calibri" panose="020F0502020204030204" pitchFamily="34" charset="0"/>
                          <a:ea typeface="+mn-ea"/>
                          <a:cs typeface="+mn-cs"/>
                        </a:rPr>
                        <a:t>Desk No:+914071475471</a:t>
                      </a:r>
                      <a:endParaRPr lang="en-US" sz="1400" b="1" kern="1200" dirty="0" smtClean="0">
                        <a:solidFill>
                          <a:schemeClr val="dk1"/>
                        </a:solidFill>
                        <a:effectLst/>
                        <a:latin typeface="Calibri" panose="020F0502020204030204" pitchFamily="34" charset="0"/>
                        <a:ea typeface="+mn-ea"/>
                        <a:cs typeface="+mn-cs"/>
                      </a:endParaRPr>
                    </a:p>
                  </a:txBody>
                  <a:tcPr marL="114307" marR="114307" marT="0" marB="0"/>
                </a:tc>
                <a:tc>
                  <a:txBody>
                    <a:bodyPr/>
                    <a:lstStyle/>
                    <a:p>
                      <a:pPr algn="ctr"/>
                      <a:r>
                        <a:rPr lang="en-US" sz="1800" b="1" kern="1200" dirty="0" err="1" smtClean="0">
                          <a:solidFill>
                            <a:schemeClr val="dk1"/>
                          </a:solidFill>
                          <a:latin typeface="Calibri" panose="020F0502020204030204" pitchFamily="34" charset="0"/>
                          <a:ea typeface="+mn-ea"/>
                          <a:cs typeface="+mn-cs"/>
                        </a:rPr>
                        <a:t>Infocity</a:t>
                      </a:r>
                      <a:r>
                        <a:rPr lang="en-US" sz="1800" b="1" kern="1200" dirty="0" smtClean="0">
                          <a:solidFill>
                            <a:schemeClr val="dk1"/>
                          </a:solidFill>
                          <a:latin typeface="Calibri" panose="020F0502020204030204" pitchFamily="34" charset="0"/>
                          <a:ea typeface="+mn-ea"/>
                          <a:cs typeface="+mn-cs"/>
                        </a:rPr>
                        <a:t> </a:t>
                      </a:r>
                      <a:r>
                        <a:rPr lang="en-US" sz="1800" kern="1200" dirty="0" smtClean="0">
                          <a:solidFill>
                            <a:schemeClr val="dk1"/>
                          </a:solidFill>
                          <a:latin typeface="Calibri" panose="020F0502020204030204" pitchFamily="34" charset="0"/>
                          <a:ea typeface="+mn-ea"/>
                          <a:cs typeface="+mn-cs"/>
                        </a:rPr>
                        <a:t>, B -Wing </a:t>
                      </a:r>
                      <a:r>
                        <a:rPr lang="en-US" sz="1800" kern="1200" dirty="0" err="1" smtClean="0">
                          <a:solidFill>
                            <a:schemeClr val="dk1"/>
                          </a:solidFill>
                          <a:latin typeface="Calibri" panose="020F0502020204030204" pitchFamily="34" charset="0"/>
                          <a:ea typeface="+mn-ea"/>
                          <a:cs typeface="+mn-cs"/>
                        </a:rPr>
                        <a:t>Hitech</a:t>
                      </a:r>
                      <a:r>
                        <a:rPr lang="en-US" sz="1800" kern="1200" dirty="0" smtClean="0">
                          <a:solidFill>
                            <a:schemeClr val="dk1"/>
                          </a:solidFill>
                          <a:latin typeface="Calibri" panose="020F0502020204030204" pitchFamily="34" charset="0"/>
                          <a:ea typeface="+mn-ea"/>
                          <a:cs typeface="+mn-cs"/>
                        </a:rPr>
                        <a:t> City, </a:t>
                      </a:r>
                      <a:r>
                        <a:rPr lang="en-US" sz="1800" kern="1200" dirty="0" err="1" smtClean="0">
                          <a:solidFill>
                            <a:schemeClr val="dk1"/>
                          </a:solidFill>
                          <a:latin typeface="Calibri" panose="020F0502020204030204" pitchFamily="34" charset="0"/>
                          <a:ea typeface="+mn-ea"/>
                          <a:cs typeface="+mn-cs"/>
                        </a:rPr>
                        <a:t>Madhapur</a:t>
                      </a:r>
                      <a:r>
                        <a:rPr lang="en-US" sz="1800" kern="1200" dirty="0" smtClean="0">
                          <a:solidFill>
                            <a:schemeClr val="dk1"/>
                          </a:solidFill>
                          <a:latin typeface="Calibri" panose="020F0502020204030204" pitchFamily="34" charset="0"/>
                          <a:ea typeface="+mn-ea"/>
                          <a:cs typeface="+mn-cs"/>
                        </a:rPr>
                        <a:t>, Hyderabad - 500 081. Telangana, India</a:t>
                      </a:r>
                      <a:endParaRPr lang="en-US" sz="1800" kern="1200" dirty="0">
                        <a:solidFill>
                          <a:schemeClr val="dk1"/>
                        </a:solidFill>
                        <a:latin typeface="Calibri" panose="020F0502020204030204" pitchFamily="34" charset="0"/>
                        <a:ea typeface="+mn-ea"/>
                        <a:cs typeface="+mn-cs"/>
                      </a:endParaRPr>
                    </a:p>
                  </a:txBody>
                  <a:tcPr marL="91453" marR="91453" marT="45722" marB="45722"/>
                </a:tc>
              </a:tr>
            </a:tbl>
          </a:graphicData>
        </a:graphic>
      </p:graphicFrame>
    </p:spTree>
    <p:extLst>
      <p:ext uri="{BB962C8B-B14F-4D97-AF65-F5344CB8AC3E}">
        <p14:creationId xmlns:p14="http://schemas.microsoft.com/office/powerpoint/2010/main" val="225754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366838" y="1527175"/>
            <a:ext cx="6729412" cy="492125"/>
          </a:xfrm>
        </p:spPr>
        <p:txBody>
          <a:bodyPr/>
          <a:lstStyle/>
          <a:p>
            <a:r>
              <a:rPr dirty="0" smtClean="0">
                <a:latin typeface="Arial" charset="0"/>
                <a:cs typeface="Arial" charset="0"/>
              </a:rPr>
              <a:t>Thank you</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name="TechM PPT Template 2016.potx" id="{6ACBD4B3-A66C-4815-8E28-90331BB9745D}" vid="{7C5506E5-C65E-4798-9CF8-59A9802C7E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3DB49D88D31094DA120D26E4D4F3F0E" ma:contentTypeVersion="12" ma:contentTypeDescription="Create a new document." ma:contentTypeScope="" ma:versionID="177528042dfc9983a61241e73ce23cff">
  <xsd:schema xmlns:xsd="http://www.w3.org/2001/XMLSchema" xmlns:xs="http://www.w3.org/2001/XMLSchema" xmlns:p="http://schemas.microsoft.com/office/2006/metadata/properties" xmlns:ns3="4d6ad1ba-d08e-4b75-8db3-2812d04b0920" targetNamespace="http://schemas.microsoft.com/office/2006/metadata/properties" ma:root="true" ma:fieldsID="e7a484c8c8fa8045003fe2170f633c7a" ns3:_="">
    <xsd:import namespace="4d6ad1ba-d08e-4b75-8db3-2812d04b0920"/>
    <xsd:element name="properties">
      <xsd:complexType>
        <xsd:sequence>
          <xsd:element name="documentManagement">
            <xsd:complexType>
              <xsd:all>
                <xsd:element ref="ns3:Categories0" minOccurs="0"/>
                <xsd:element ref="ns3:Buisnes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6ad1ba-d08e-4b75-8db3-2812d04b0920" elementFormDefault="qualified">
    <xsd:import namespace="http://schemas.microsoft.com/office/2006/documentManagement/types"/>
    <xsd:import namespace="http://schemas.microsoft.com/office/infopath/2007/PartnerControls"/>
    <xsd:element name="Categories0" ma:index="9" nillable="true" ma:displayName="Categories" ma:default="System Elements" ma:format="Dropdown" ma:internalName="Categories0">
      <xsd:simpleType>
        <xsd:restriction base="dms:Choice">
          <xsd:enumeration value="System Elements"/>
          <xsd:enumeration value="Stationary"/>
          <xsd:enumeration value="Signage"/>
          <xsd:enumeration value="Collateral"/>
          <xsd:enumeration value="Advertising"/>
          <xsd:enumeration value="Digital"/>
        </xsd:restriction>
      </xsd:simpleType>
    </xsd:element>
    <xsd:element name="Buisness" ma:index="10" nillable="true" ma:displayName="Buisness" ma:default="Corporate" ma:format="Dropdown" ma:internalName="Buisness">
      <xsd:simpleType>
        <xsd:restriction base="dms:Choice">
          <xsd:enumeration value="Corporate"/>
          <xsd:enumeration value="Mobility"/>
          <xsd:enumeration value="B2B"/>
          <xsd:enumeration value="Non mobility"/>
          <xsd:enumeration value="B2C"/>
          <xsd:enumeration value="Joint Ventur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Categories0 xmlns="4d6ad1ba-d08e-4b75-8db3-2812d04b0920">System Elements</Categories0>
    <Buisness xmlns="4d6ad1ba-d08e-4b75-8db3-2812d04b0920">Corporate</Buisness>
  </documentManagement>
</p:properties>
</file>

<file path=customXml/itemProps1.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2.xml><?xml version="1.0" encoding="utf-8"?>
<ds:datastoreItem xmlns:ds="http://schemas.openxmlformats.org/officeDocument/2006/customXml" ds:itemID="{3B5A58A0-7396-4B7D-871B-A6C043C61F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6ad1ba-d08e-4b75-8db3-2812d04b09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F0B3A14-0F09-4A5A-AEC4-1E6EBA155821}">
  <ds:schemaRefs>
    <ds:schemaRef ds:uri="http://schemas.microsoft.com/office/2006/documentManagement/types"/>
    <ds:schemaRef ds:uri="http://schemas.microsoft.com/office/infopath/2007/PartnerControls"/>
    <ds:schemaRef ds:uri="4d6ad1ba-d08e-4b75-8db3-2812d04b0920"/>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320</Words>
  <Application>Microsoft Office PowerPoint</Application>
  <PresentationFormat>On-screen Show (4:3)</PresentationFormat>
  <Paragraphs>82</Paragraphs>
  <Slides>6</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2" baseType="lpstr">
      <vt:lpstr>Arial</vt:lpstr>
      <vt:lpstr>Calibri</vt:lpstr>
      <vt:lpstr>Times New Roman</vt:lpstr>
      <vt:lpstr>Wingdings</vt:lpstr>
      <vt:lpstr>Blank</vt:lpstr>
      <vt:lpstr>Adobe Acrobat Document</vt:lpstr>
      <vt:lpstr>Tech Mahindra – Immigration Team</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2016-07-22T08:04:04Z</dcterms:created>
  <dcterms:modified xsi:type="dcterms:W3CDTF">2019-09-11T06:24:08Z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0x01010013DB49D88D31094DA120D26E4D4F3F0E</vt:lpwstr>
  </property>
  <property fmtid="{D5CDD505-2E9C-101B-9397-08002B2CF9AE}" pid="3" name="Categories0">
    <vt:lpwstr>System Elements</vt:lpwstr>
  </property>
  <property fmtid="{D5CDD505-2E9C-101B-9397-08002B2CF9AE}" pid="4" name="Buisness">
    <vt:lpwstr>Corporate</vt:lpwstr>
  </property>
</Properties>
</file>