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09" r:id="rId2"/>
    <p:sldId id="263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7" r:id="rId14"/>
    <p:sldId id="275" r:id="rId15"/>
    <p:sldId id="266" r:id="rId16"/>
    <p:sldId id="267" r:id="rId17"/>
    <p:sldId id="268" r:id="rId18"/>
    <p:sldId id="269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10" r:id="rId28"/>
    <p:sldId id="284" r:id="rId29"/>
    <p:sldId id="285" r:id="rId30"/>
    <p:sldId id="306" r:id="rId31"/>
    <p:sldId id="308" r:id="rId32"/>
    <p:sldId id="272" r:id="rId33"/>
    <p:sldId id="273" r:id="rId34"/>
    <p:sldId id="274" r:id="rId35"/>
    <p:sldId id="305" r:id="rId36"/>
    <p:sldId id="286" r:id="rId37"/>
    <p:sldId id="311" r:id="rId38"/>
    <p:sldId id="288" r:id="rId39"/>
    <p:sldId id="289" r:id="rId40"/>
    <p:sldId id="290" r:id="rId41"/>
    <p:sldId id="291" r:id="rId42"/>
    <p:sldId id="292" r:id="rId43"/>
    <p:sldId id="312" r:id="rId44"/>
    <p:sldId id="270" r:id="rId45"/>
    <p:sldId id="304" r:id="rId46"/>
    <p:sldId id="298" r:id="rId47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970" autoAdjust="0"/>
  </p:normalViewPr>
  <p:slideViewPr>
    <p:cSldViewPr>
      <p:cViewPr varScale="1">
        <p:scale>
          <a:sx n="75" d="100"/>
          <a:sy n="75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czeskis\Local%20Settings\Temp\stats-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czeskis\Local%20Settings\Temp\stats-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0"/>
          <c:order val="0"/>
          <c:tx>
            <c:v>Hierarchical ANN</c:v>
          </c:tx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8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76.760000000000005</c:v>
                </c:pt>
                <c:pt idx="1">
                  <c:v>23.03</c:v>
                </c:pt>
                <c:pt idx="2">
                  <c:v>7.78</c:v>
                </c:pt>
                <c:pt idx="3">
                  <c:v>2.71</c:v>
                </c:pt>
                <c:pt idx="4">
                  <c:v>1.46</c:v>
                </c:pt>
              </c:numCache>
            </c:numRef>
          </c:yVal>
          <c:smooth val="1"/>
        </c:ser>
        <c:axId val="58771328"/>
        <c:axId val="61926016"/>
      </c:scatterChart>
      <c:valAx>
        <c:axId val="58771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epsilon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1926016"/>
        <c:crosses val="autoZero"/>
        <c:crossBetween val="midCat"/>
      </c:valAx>
      <c:valAx>
        <c:axId val="619260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Response</a:t>
                </a:r>
                <a:r>
                  <a:rPr lang="en-US" baseline="0"/>
                  <a:t> Time (seconds)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58771328"/>
        <c:crosses val="autoZero"/>
        <c:crossBetween val="midCat"/>
      </c:valAx>
      <c:spPr>
        <a:solidFill>
          <a:schemeClr val="accent4">
            <a:lumMod val="40000"/>
            <a:lumOff val="60000"/>
          </a:schemeClr>
        </a:solidFill>
      </c:spPr>
    </c:plotArea>
    <c:legend>
      <c:legendPos val="t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0"/>
          <c:order val="0"/>
          <c:tx>
            <c:v>Hierarchical ANN</c:v>
          </c:tx>
          <c:x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Sheet1!$I$2:$I$7</c:f>
              <c:numCache>
                <c:formatCode>General</c:formatCode>
                <c:ptCount val="6"/>
                <c:pt idx="0">
                  <c:v>90</c:v>
                </c:pt>
                <c:pt idx="1">
                  <c:v>90</c:v>
                </c:pt>
                <c:pt idx="2">
                  <c:v>88</c:v>
                </c:pt>
                <c:pt idx="3">
                  <c:v>84</c:v>
                </c:pt>
                <c:pt idx="4">
                  <c:v>82</c:v>
                </c:pt>
                <c:pt idx="5">
                  <c:v>76</c:v>
                </c:pt>
              </c:numCache>
            </c:numRef>
          </c:yVal>
          <c:smooth val="1"/>
        </c:ser>
        <c:ser>
          <c:idx val="1"/>
          <c:order val="1"/>
          <c:tx>
            <c:v>Linear Search</c:v>
          </c:tx>
          <c:marker>
            <c:symbol val="none"/>
          </c:marker>
          <c:x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  <c:pt idx="4">
                  <c:v>32</c:v>
                </c:pt>
                <c:pt idx="5">
                  <c:v>64</c:v>
                </c:pt>
              </c:numCache>
            </c:numRef>
          </c:xVal>
          <c:yVal>
            <c:numRef>
              <c:f>Sheet1!$J$2:$J$7</c:f>
              <c:numCache>
                <c:formatCode>General</c:formatCode>
                <c:ptCount val="6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</c:numCache>
            </c:numRef>
          </c:yVal>
          <c:smooth val="1"/>
        </c:ser>
        <c:axId val="56171904"/>
        <c:axId val="56178176"/>
      </c:scatterChart>
      <c:valAx>
        <c:axId val="56171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epsilon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178176"/>
        <c:crosses val="autoZero"/>
        <c:crossBetween val="midCat"/>
      </c:valAx>
      <c:valAx>
        <c:axId val="56178176"/>
        <c:scaling>
          <c:orientation val="minMax"/>
          <c:min val="4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6171904"/>
        <c:crosses val="autoZero"/>
        <c:crossBetween val="midCat"/>
      </c:valAx>
      <c:spPr>
        <a:solidFill>
          <a:schemeClr val="accent4">
            <a:lumMod val="20000"/>
            <a:lumOff val="80000"/>
          </a:schemeClr>
        </a:solidFill>
      </c:spPr>
    </c:plotArea>
    <c:legend>
      <c:legendPos val="t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A1F5075E-F1D4-4AF3-8478-81A50A5565A8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F7BCB138-770B-4664-BE15-DD2C81FC0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1578C475-8927-4975-AA5A-3E29834384A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F0FC3B07-BBE7-466A-A108-9396E19D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briefly </a:t>
            </a:r>
            <a:r>
              <a:rPr lang="en-US" dirty="0" err="1" smtClean="0"/>
              <a:t>abt</a:t>
            </a:r>
            <a:r>
              <a:rPr lang="en-US" dirty="0" smtClean="0"/>
              <a:t> feature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detect interest</a:t>
            </a:r>
            <a:r>
              <a:rPr lang="en-US" baseline="0" dirty="0" smtClean="0"/>
              <a:t> points in the image. We use interest point detector of ….. Once identified we need to compute a descriptor encoding the local info around the point so that it can be matches across different images. We use SIFT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</a:t>
            </a:r>
            <a:r>
              <a:rPr lang="en-US" dirty="0" err="1" smtClean="0"/>
              <a:t>abt</a:t>
            </a:r>
            <a:r>
              <a:rPr lang="en-US" dirty="0" smtClean="0"/>
              <a:t> linear</a:t>
            </a:r>
            <a:r>
              <a:rPr lang="en-US" baseline="0" dirty="0" smtClean="0"/>
              <a:t> search being slow, and LPC optimizes over IO accesses. Also say one in </a:t>
            </a:r>
            <a:r>
              <a:rPr lang="en-US" baseline="0" dirty="0" err="1" smtClean="0"/>
              <a:t>harddisk</a:t>
            </a:r>
            <a:r>
              <a:rPr lang="en-US" baseline="0" dirty="0" smtClean="0"/>
              <a:t> and other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add at the end how</a:t>
            </a:r>
            <a:r>
              <a:rPr lang="en-US" baseline="0" dirty="0" smtClean="0"/>
              <a:t> you avoid calculation of </a:t>
            </a:r>
            <a:r>
              <a:rPr lang="en-US" baseline="0" dirty="0" err="1" smtClean="0"/>
              <a:t>dmin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1D1CD9-FCF1-4600-89FD-BF18DD77440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20C50-DE01-4DB5-8E89-F21AB12F47B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CDD06F-AD8A-43B4-9BC3-58C34E1E36C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talk </a:t>
            </a:r>
            <a:r>
              <a:rPr lang="en-US" dirty="0" err="1" smtClean="0"/>
              <a:t>abt</a:t>
            </a:r>
            <a:r>
              <a:rPr lang="en-US" dirty="0" smtClean="0"/>
              <a:t> calculation of </a:t>
            </a:r>
            <a:r>
              <a:rPr lang="en-US" dirty="0" err="1" smtClean="0"/>
              <a:t>dmin</a:t>
            </a:r>
            <a:r>
              <a:rPr lang="en-US" dirty="0" smtClean="0"/>
              <a:t> and </a:t>
            </a:r>
            <a:r>
              <a:rPr lang="en-US" dirty="0" err="1" smtClean="0"/>
              <a:t>dmax</a:t>
            </a:r>
            <a:r>
              <a:rPr lang="en-US" dirty="0" smtClean="0"/>
              <a:t>, based on these bounds……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C3B07-BBE7-466A-A108-9396E19DB07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0F54-2543-4B14-8C5B-951476053FB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2C86-042C-4F0E-ACA5-104088C7C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Based Positioning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Rahul Garg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Kaminsky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Architecture</a:t>
            </a:r>
          </a:p>
        </p:txBody>
      </p:sp>
      <p:pic>
        <p:nvPicPr>
          <p:cNvPr id="49156" name="Picture 4" descr="MCj043607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050" y="1435100"/>
            <a:ext cx="838200" cy="593725"/>
          </a:xfrm>
          <a:prstGeom prst="rect">
            <a:avLst/>
          </a:prstGeom>
          <a:noFill/>
        </p:spPr>
      </p:pic>
      <p:sp>
        <p:nvSpPr>
          <p:cNvPr id="49157" name="laptop"/>
          <p:cNvSpPr>
            <a:spLocks noEditPoints="1" noChangeArrowheads="1"/>
          </p:cNvSpPr>
          <p:nvPr/>
        </p:nvSpPr>
        <p:spPr bwMode="auto">
          <a:xfrm>
            <a:off x="152400" y="2595563"/>
            <a:ext cx="762000" cy="762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9158" name="Picture 6" descr="CIMG35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0963" y="2592388"/>
            <a:ext cx="6810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663700" y="2097088"/>
            <a:ext cx="158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305300" y="2349500"/>
            <a:ext cx="4648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4533900" y="2493963"/>
            <a:ext cx="11430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Feature</a:t>
            </a:r>
          </a:p>
          <a:p>
            <a:pPr algn="ctr"/>
            <a:r>
              <a:rPr lang="en-US" sz="1200" b="1"/>
              <a:t> Extraction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5816600" y="28114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6273800" y="2493963"/>
            <a:ext cx="927100" cy="5842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Feature </a:t>
            </a:r>
          </a:p>
          <a:p>
            <a:pPr algn="ctr"/>
            <a:r>
              <a:rPr lang="en-US" sz="1200" b="1"/>
              <a:t>Descriptors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68199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9723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6675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65151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972300" y="320992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(Each Feature)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6210300" y="3911600"/>
            <a:ext cx="11430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Query</a:t>
            </a:r>
          </a:p>
          <a:p>
            <a:pPr algn="ctr"/>
            <a:r>
              <a:rPr lang="en-US" sz="1200" b="1"/>
              <a:t>Engine</a:t>
            </a: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7810500" y="3835400"/>
            <a:ext cx="990600" cy="7620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Feature DB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429500" y="406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7429500" y="429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H="1">
            <a:off x="5753100" y="421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4" name="AutoShape 22"/>
          <p:cNvSpPr>
            <a:spLocks noChangeArrowheads="1"/>
          </p:cNvSpPr>
          <p:nvPr/>
        </p:nvSpPr>
        <p:spPr bwMode="auto">
          <a:xfrm>
            <a:off x="4686300" y="3911600"/>
            <a:ext cx="990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Location</a:t>
            </a:r>
          </a:p>
          <a:p>
            <a:pPr algn="ctr"/>
            <a:r>
              <a:rPr lang="en-US" sz="1200" b="1"/>
              <a:t>Voting</a:t>
            </a:r>
          </a:p>
        </p:txBody>
      </p:sp>
      <p:pic>
        <p:nvPicPr>
          <p:cNvPr id="49175" name="Picture 23" descr="SCmap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0300" y="3868738"/>
            <a:ext cx="7032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2133600" y="28067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901700" y="28067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H="1">
            <a:off x="1981200" y="421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800100" y="4632325"/>
            <a:ext cx="144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(Best Location Match)</a:t>
            </a: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 rot="16200000">
            <a:off x="457200" y="3644900"/>
            <a:ext cx="685800" cy="533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Cloud"/>
          <p:cNvSpPr>
            <a:spLocks noChangeAspect="1" noEditPoints="1" noChangeArrowheads="1"/>
          </p:cNvSpPr>
          <p:nvPr/>
        </p:nvSpPr>
        <p:spPr bwMode="auto">
          <a:xfrm rot="16200000">
            <a:off x="2359819" y="2804319"/>
            <a:ext cx="1905000" cy="14525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endParaRPr lang="en-US"/>
          </a:p>
          <a:p>
            <a:r>
              <a:rPr lang="en-US"/>
              <a:t>Network</a:t>
            </a: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3886200" y="2806700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4038600" y="421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7315200" y="24257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Query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System Architecture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Query Image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362200" y="2032000"/>
            <a:ext cx="1295400" cy="736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Feature</a:t>
            </a:r>
          </a:p>
          <a:p>
            <a:pPr algn="ctr"/>
            <a:r>
              <a:rPr lang="en-US" sz="1400" b="1"/>
              <a:t> Extraction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1879600" y="2387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3733800" y="2387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4267200" y="1828800"/>
            <a:ext cx="1371600" cy="13716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Feature </a:t>
            </a:r>
          </a:p>
          <a:p>
            <a:pPr algn="ctr"/>
            <a:r>
              <a:rPr lang="en-US" sz="1200" b="1"/>
              <a:t>Descriptors</a:t>
            </a:r>
          </a:p>
          <a:p>
            <a:pPr algn="ctr"/>
            <a:endParaRPr lang="en-US" sz="1200" b="1"/>
          </a:p>
          <a:p>
            <a:pPr algn="ctr"/>
            <a:r>
              <a:rPr lang="en-US" sz="1200" b="1"/>
              <a:t>[a,b,c], [x,n,d]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0292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4114800" y="3886200"/>
            <a:ext cx="1752600" cy="11430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/>
          </a:p>
          <a:p>
            <a:pPr algn="ctr"/>
            <a:r>
              <a:rPr lang="en-US" sz="1200" b="1"/>
              <a:t>Query Processor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[a,b,c] </a:t>
            </a:r>
            <a:r>
              <a:rPr lang="en-US" sz="1400">
                <a:cs typeface="Arial" charset="0"/>
              </a:rPr>
              <a:t>≈ </a:t>
            </a:r>
            <a:r>
              <a:rPr lang="en-US" sz="1400"/>
              <a:t>[a,b,c]</a:t>
            </a:r>
          </a:p>
          <a:p>
            <a:pPr algn="ctr"/>
            <a:r>
              <a:rPr lang="en-US" sz="1400"/>
              <a:t>[x,a,d] ≈ [x,n,d]</a:t>
            </a:r>
          </a:p>
          <a:p>
            <a:pPr algn="ctr"/>
            <a:endParaRPr lang="en-US" sz="1400"/>
          </a:p>
          <a:p>
            <a:pPr algn="ctr"/>
            <a:endParaRPr lang="en-US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19200" y="3429000"/>
            <a:ext cx="2133600" cy="1981200"/>
            <a:chOff x="1872" y="1584"/>
            <a:chExt cx="1152" cy="1488"/>
          </a:xfrm>
        </p:grpSpPr>
        <p:sp>
          <p:nvSpPr>
            <p:cNvPr id="51212" name="AutoShape 12"/>
            <p:cNvSpPr>
              <a:spLocks noChangeArrowheads="1"/>
            </p:cNvSpPr>
            <p:nvPr/>
          </p:nvSpPr>
          <p:spPr bwMode="auto">
            <a:xfrm>
              <a:off x="1872" y="1584"/>
              <a:ext cx="1152" cy="1488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137160" anchor="ctr"/>
            <a:lstStyle/>
            <a:p>
              <a:r>
                <a:rPr lang="en-US" sz="1200" b="1" u="sng"/>
                <a:t>OID      Vector     LocationID</a:t>
              </a:r>
            </a:p>
            <a:p>
              <a:r>
                <a:rPr lang="en-US" sz="1200">
                  <a:latin typeface="Courier New" pitchFamily="49" charset="0"/>
                </a:rPr>
                <a:t> 00   [x,y,z]    1</a:t>
              </a:r>
            </a:p>
            <a:p>
              <a:r>
                <a:rPr lang="en-US" sz="1200">
                  <a:latin typeface="Courier New" pitchFamily="49" charset="0"/>
                </a:rPr>
                <a:t> 01   [a,b,c]    2</a:t>
              </a:r>
            </a:p>
            <a:p>
              <a:r>
                <a:rPr lang="en-US" sz="1200">
                  <a:latin typeface="Courier New" pitchFamily="49" charset="0"/>
                </a:rPr>
                <a:t> …</a:t>
              </a:r>
            </a:p>
            <a:p>
              <a:r>
                <a:rPr lang="en-US" sz="1200">
                  <a:latin typeface="Courier New" pitchFamily="49" charset="0"/>
                </a:rPr>
                <a:t>100   [x,a,d]    0          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968" y="1689"/>
              <a:ext cx="96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    Feature DB</a:t>
              </a:r>
            </a:p>
          </p:txBody>
        </p:sp>
      </p:grp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1816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8768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724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181600" y="335280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(Each Feature)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591300" y="3657600"/>
            <a:ext cx="1701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 anchor="ctr" anchorCtr="1"/>
          <a:lstStyle/>
          <a:p>
            <a:pPr marL="342900" indent="-342900">
              <a:spcBef>
                <a:spcPct val="50000"/>
              </a:spcBef>
            </a:pPr>
            <a:r>
              <a:rPr lang="en-US" sz="1200" b="1" u="sng"/>
              <a:t>LocationID        Votes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/>
              <a:t>     0	                       2</a:t>
            </a:r>
            <a:endParaRPr lang="en-US" sz="1200" b="1" u="sng"/>
          </a:p>
          <a:p>
            <a:pPr marL="342900" indent="-342900">
              <a:spcBef>
                <a:spcPct val="50000"/>
              </a:spcBef>
            </a:pPr>
            <a:r>
              <a:rPr lang="en-US" sz="1200"/>
              <a:t>     1                        0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/>
              <a:t>     2                    120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/>
              <a:t>    …                       …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/>
              <a:t>    N                         4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956300" y="4419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791200" y="41148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(Location)</a:t>
            </a: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6489700" y="4419600"/>
            <a:ext cx="1905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H="1">
            <a:off x="3429000" y="4191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3429000" y="4648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" y="2032000"/>
            <a:ext cx="1143000" cy="736600"/>
            <a:chOff x="384" y="432"/>
            <a:chExt cx="720" cy="464"/>
          </a:xfrm>
        </p:grpSpPr>
        <p:sp>
          <p:nvSpPr>
            <p:cNvPr id="51225" name="AutoShape 25"/>
            <p:cNvSpPr>
              <a:spLocks noChangeArrowheads="1"/>
            </p:cNvSpPr>
            <p:nvPr/>
          </p:nvSpPr>
          <p:spPr bwMode="auto">
            <a:xfrm>
              <a:off x="384" y="432"/>
              <a:ext cx="720" cy="46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1226" name="Oval 26"/>
            <p:cNvSpPr>
              <a:spLocks noChangeArrowheads="1"/>
            </p:cNvSpPr>
            <p:nvPr/>
          </p:nvSpPr>
          <p:spPr bwMode="auto">
            <a:xfrm>
              <a:off x="528" y="4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Freeform 27"/>
            <p:cNvSpPr>
              <a:spLocks/>
            </p:cNvSpPr>
            <p:nvPr/>
          </p:nvSpPr>
          <p:spPr bwMode="auto">
            <a:xfrm>
              <a:off x="432" y="672"/>
              <a:ext cx="67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44" y="0"/>
                </a:cxn>
                <a:cxn ang="0">
                  <a:pos x="288" y="192"/>
                </a:cxn>
                <a:cxn ang="0">
                  <a:pos x="432" y="0"/>
                </a:cxn>
                <a:cxn ang="0">
                  <a:pos x="576" y="192"/>
                </a:cxn>
                <a:cxn ang="0">
                  <a:pos x="672" y="0"/>
                </a:cxn>
              </a:cxnLst>
              <a:rect l="0" t="0" r="r" b="b"/>
              <a:pathLst>
                <a:path w="672" h="192">
                  <a:moveTo>
                    <a:pt x="0" y="192"/>
                  </a:moveTo>
                  <a:cubicBezTo>
                    <a:pt x="48" y="96"/>
                    <a:pt x="96" y="0"/>
                    <a:pt x="144" y="0"/>
                  </a:cubicBezTo>
                  <a:cubicBezTo>
                    <a:pt x="192" y="0"/>
                    <a:pt x="240" y="192"/>
                    <a:pt x="288" y="192"/>
                  </a:cubicBezTo>
                  <a:cubicBezTo>
                    <a:pt x="336" y="192"/>
                    <a:pt x="384" y="0"/>
                    <a:pt x="432" y="0"/>
                  </a:cubicBezTo>
                  <a:cubicBezTo>
                    <a:pt x="480" y="0"/>
                    <a:pt x="536" y="192"/>
                    <a:pt x="576" y="192"/>
                  </a:cubicBezTo>
                  <a:cubicBezTo>
                    <a:pt x="616" y="192"/>
                    <a:pt x="632" y="40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2362200" y="17526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1</a:t>
            </a: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4114800" y="36068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2</a:t>
            </a: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6616700" y="3390900"/>
            <a:ext cx="3048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System Implementation</a:t>
            </a:r>
          </a:p>
          <a:p>
            <a:r>
              <a:rPr lang="en-US" dirty="0" smtClean="0"/>
              <a:t>Technical Overview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Future Work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391400" cy="3073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14400" y="44196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key aspects: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Feature point extraction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Nearest Neighbor matching for each query image feature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Interest Point Detector of </a:t>
            </a:r>
            <a:r>
              <a:rPr lang="en-US" dirty="0" err="1" smtClean="0"/>
              <a:t>Schmid</a:t>
            </a:r>
            <a:r>
              <a:rPr lang="en-US" dirty="0" smtClean="0"/>
              <a:t> et. al. CVPR’06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 feature vector encoding the visual appearance around the interest point [Lowe et. al, IJCV’04]</a:t>
            </a:r>
            <a:endParaRPr lang="en-US" dirty="0"/>
          </a:p>
        </p:txBody>
      </p:sp>
      <p:pic>
        <p:nvPicPr>
          <p:cNvPr id="4" name="Picture 3" descr="sift_featu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52876"/>
            <a:ext cx="2609821" cy="23191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Approaches – Linear Search, Local Polar Coordinate (LPC) based indexed NN search </a:t>
            </a:r>
          </a:p>
          <a:p>
            <a:pPr>
              <a:buNone/>
            </a:pPr>
            <a:r>
              <a:rPr lang="en-US" sz="2000" dirty="0" smtClean="0"/>
              <a:t>	[Cha et. al. IEEE Transactions on multimedia]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Approximate Approaches – </a:t>
            </a:r>
            <a:r>
              <a:rPr lang="en-US" dirty="0" err="1" smtClean="0"/>
              <a:t>kd</a:t>
            </a:r>
            <a:r>
              <a:rPr lang="en-US" dirty="0" smtClean="0"/>
              <a:t>-tree, priority search using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LPC-based Indexed NN search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334000" y="3124200"/>
            <a:ext cx="2336576" cy="22098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Database of features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412776" y="3962400"/>
            <a:ext cx="1168624" cy="11430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Database of compact features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Obtain a compact representation of features that allows for selection of candidates without using the full representation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031776" y="5638800"/>
            <a:ext cx="2057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Filtering Stage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74576" y="57912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6376" y="5715000"/>
            <a:ext cx="902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12976" y="57912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9176" y="5334000"/>
            <a:ext cx="12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Candidates</a:t>
            </a:r>
          </a:p>
          <a:p>
            <a:r>
              <a:rPr lang="en-US" dirty="0" smtClean="0"/>
              <a:t>For NN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6203726" y="512445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60776" y="5638800"/>
            <a:ext cx="2057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Compute NN among candidates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441976" y="57912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1576" y="586740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2698526" y="512445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LPC: Deriving compact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dirty="0" smtClean="0"/>
              <a:t>Divide space into discrete cells, and calculate local polar coordinates of each point in its cell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62200"/>
            <a:ext cx="7097366" cy="3709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172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Compact representation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l-G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θ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the LPC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7"/>
            <a:ext cx="8229600" cy="2849563"/>
          </a:xfrm>
        </p:spPr>
        <p:txBody>
          <a:bodyPr>
            <a:normAutofit/>
          </a:bodyPr>
          <a:lstStyle/>
          <a:p>
            <a:r>
              <a:rPr lang="en-US" dirty="0" smtClean="0"/>
              <a:t>Expensive calculation of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min</a:t>
            </a:r>
            <a:r>
              <a:rPr lang="en-US" dirty="0" smtClean="0"/>
              <a:t>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Can we get coarser estimate of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min</a:t>
            </a:r>
            <a:r>
              <a:rPr lang="en-US" dirty="0" smtClean="0"/>
              <a:t> efficiently?  - estimate by distance of the cell from the query point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4605337"/>
            <a:ext cx="3238500" cy="2024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System Implementation</a:t>
            </a:r>
          </a:p>
          <a:p>
            <a:r>
              <a:rPr lang="en-US" dirty="0" smtClean="0"/>
              <a:t>Technical Overview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Approximate Nearest Neighbor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Spatial division using KD-trees</a:t>
            </a:r>
          </a:p>
          <a:p>
            <a:endParaRPr lang="en-US" dirty="0" smtClean="0"/>
          </a:p>
          <a:p>
            <a:r>
              <a:rPr lang="en-US" dirty="0" smtClean="0"/>
              <a:t>Standard ANN Search</a:t>
            </a:r>
          </a:p>
          <a:p>
            <a:endParaRPr lang="en-US" dirty="0" smtClean="0"/>
          </a:p>
          <a:p>
            <a:r>
              <a:rPr lang="en-US" dirty="0" smtClean="0"/>
              <a:t>Priority based ANN Search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KD-Trees </a:t>
            </a:r>
            <a:br>
              <a:rPr lang="en-US" dirty="0" smtClean="0"/>
            </a:br>
            <a:r>
              <a:rPr lang="en-US" sz="2400" dirty="0" smtClean="0"/>
              <a:t>[Freidman et al, 77]</a:t>
            </a:r>
            <a:endParaRPr lang="en-US" sz="2400" dirty="0"/>
          </a:p>
        </p:txBody>
      </p:sp>
      <p:pic>
        <p:nvPicPr>
          <p:cNvPr id="4" name="Content Placeholder 3" descr="kdtre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2438400"/>
            <a:ext cx="8686800" cy="3102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38200" y="5181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9800" y="52578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586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28800" y="5257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34290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9800" y="3505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0" y="4114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3505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77]</a:t>
            </a:r>
            <a:endParaRPr lang="en-US" sz="2700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rot="16200000" flipH="1">
            <a:off x="1409700" y="4038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5791200"/>
            <a:ext cx="1219200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82880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181600" y="3581400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3581400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5334000"/>
            <a:ext cx="685800" cy="685800"/>
          </a:xfrm>
          <a:prstGeom prst="ellipse">
            <a:avLst/>
          </a:prstGeom>
          <a:ln w="444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8382000" y="5334000"/>
            <a:ext cx="685800" cy="685800"/>
          </a:xfrm>
          <a:prstGeom prst="ellipse">
            <a:avLst/>
          </a:prstGeom>
          <a:ln w="412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410201" y="26670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5"/>
          </p:cNvCxnSpPr>
          <p:nvPr/>
        </p:nvCxnSpPr>
        <p:spPr>
          <a:xfrm rot="16200000" flipH="1">
            <a:off x="6605167" y="2642766"/>
            <a:ext cx="1243433" cy="78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28966" y="44196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 rot="16200000" flipH="1">
            <a:off x="7779334" y="4388433"/>
            <a:ext cx="1142999" cy="74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372394" y="5790406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676400"/>
            <a:ext cx="23622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1752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05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175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609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 1</a:t>
            </a:r>
            <a:endParaRPr lang="en-US" sz="3600" b="1" dirty="0"/>
          </a:p>
        </p:txBody>
      </p:sp>
      <p:sp>
        <p:nvSpPr>
          <p:cNvPr id="46" name="Oval 45"/>
          <p:cNvSpPr/>
          <p:nvPr/>
        </p:nvSpPr>
        <p:spPr>
          <a:xfrm>
            <a:off x="2362200" y="3810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62200" y="556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52600" y="1981200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1219200" y="36576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2519432" y="3620869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51" name="Rectangle 50"/>
          <p:cNvSpPr/>
          <p:nvPr/>
        </p:nvSpPr>
        <p:spPr>
          <a:xfrm>
            <a:off x="1219200" y="54102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2590800" y="5144869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>
          <a:xfrm>
            <a:off x="2590800" y="5754469"/>
            <a:ext cx="41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>
            <a:stCxn id="13" idx="5"/>
          </p:cNvCxnSpPr>
          <p:nvPr/>
        </p:nvCxnSpPr>
        <p:spPr>
          <a:xfrm rot="16200000" flipH="1">
            <a:off x="6605167" y="2642766"/>
            <a:ext cx="1243433" cy="78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4290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8200" y="51816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9800" y="52578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556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586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28800" y="5257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7400" y="3429000"/>
            <a:ext cx="11430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9800" y="3505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810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0" y="4114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3505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77]</a:t>
            </a:r>
            <a:endParaRPr lang="en-US" sz="2700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rot="16200000" flipH="1">
            <a:off x="1409700" y="4038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5791200"/>
            <a:ext cx="1219200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828800"/>
            <a:ext cx="6858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181600" y="3581400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358140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5334000"/>
            <a:ext cx="685800" cy="685800"/>
          </a:xfrm>
          <a:prstGeom prst="ellipse">
            <a:avLst/>
          </a:prstGeom>
          <a:ln w="444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8382000" y="5334000"/>
            <a:ext cx="685800" cy="685800"/>
          </a:xfrm>
          <a:prstGeom prst="ellipse">
            <a:avLst/>
          </a:prstGeom>
          <a:ln w="412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410201" y="26670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28966" y="44196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 rot="16200000" flipH="1">
            <a:off x="7779334" y="4388433"/>
            <a:ext cx="1142999" cy="74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372394" y="5790406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676400"/>
            <a:ext cx="23622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1752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05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175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57600" y="609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 2</a:t>
            </a:r>
            <a:endParaRPr lang="en-US" sz="3600" b="1" dirty="0"/>
          </a:p>
        </p:txBody>
      </p:sp>
      <p:sp>
        <p:nvSpPr>
          <p:cNvPr id="39" name="Rectangle 38"/>
          <p:cNvSpPr/>
          <p:nvPr/>
        </p:nvSpPr>
        <p:spPr>
          <a:xfrm>
            <a:off x="1752600" y="1981200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45" name="Rectangle 44"/>
          <p:cNvSpPr/>
          <p:nvPr/>
        </p:nvSpPr>
        <p:spPr>
          <a:xfrm>
            <a:off x="1219200" y="36576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46" name="Rectangle 45"/>
          <p:cNvSpPr/>
          <p:nvPr/>
        </p:nvSpPr>
        <p:spPr>
          <a:xfrm>
            <a:off x="1219200" y="54102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47" name="Rectangle 46"/>
          <p:cNvSpPr/>
          <p:nvPr/>
        </p:nvSpPr>
        <p:spPr>
          <a:xfrm>
            <a:off x="2519432" y="3620869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2590800" y="5144869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2590800" y="5754469"/>
            <a:ext cx="41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838200" y="5181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1200" y="5791200"/>
            <a:ext cx="12192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3" idx="5"/>
          </p:cNvCxnSpPr>
          <p:nvPr/>
        </p:nvCxnSpPr>
        <p:spPr>
          <a:xfrm rot="16200000" flipH="1">
            <a:off x="6605167" y="2642766"/>
            <a:ext cx="1243433" cy="78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4290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5181600"/>
            <a:ext cx="12192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9800" y="52578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556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586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28800" y="5257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7400" y="3429000"/>
            <a:ext cx="1143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9800" y="3505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810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0" y="4114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3505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77]</a:t>
            </a:r>
            <a:endParaRPr lang="en-US" sz="2700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rot="16200000" flipH="1">
            <a:off x="1409700" y="4038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5791200"/>
            <a:ext cx="1219200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828800"/>
            <a:ext cx="6858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181600" y="3581400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7391400" y="35814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Oval 15"/>
          <p:cNvSpPr/>
          <p:nvPr/>
        </p:nvSpPr>
        <p:spPr>
          <a:xfrm>
            <a:off x="6324600" y="533400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18" name="Oval 17"/>
          <p:cNvSpPr/>
          <p:nvPr/>
        </p:nvSpPr>
        <p:spPr>
          <a:xfrm>
            <a:off x="8382000" y="5334000"/>
            <a:ext cx="685800" cy="685800"/>
          </a:xfrm>
          <a:prstGeom prst="ellipse">
            <a:avLst/>
          </a:prstGeom>
          <a:ln w="412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410201" y="26670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528966" y="44196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 rot="16200000" flipH="1">
            <a:off x="7779334" y="4388433"/>
            <a:ext cx="1142999" cy="74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372394" y="5790406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676400"/>
            <a:ext cx="23622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1752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05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175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609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 3</a:t>
            </a:r>
            <a:endParaRPr lang="en-US" sz="3600" b="1" dirty="0"/>
          </a:p>
        </p:txBody>
      </p:sp>
      <p:sp>
        <p:nvSpPr>
          <p:cNvPr id="46" name="Rectangle 45"/>
          <p:cNvSpPr/>
          <p:nvPr/>
        </p:nvSpPr>
        <p:spPr>
          <a:xfrm>
            <a:off x="2590800" y="5144869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47" name="Rectangle 46"/>
          <p:cNvSpPr/>
          <p:nvPr/>
        </p:nvSpPr>
        <p:spPr>
          <a:xfrm>
            <a:off x="2590800" y="5754469"/>
            <a:ext cx="41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2519432" y="3620869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1752600" y="1981200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1219200" y="36576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1" name="Rectangle 50"/>
          <p:cNvSpPr/>
          <p:nvPr/>
        </p:nvSpPr>
        <p:spPr>
          <a:xfrm>
            <a:off x="1219200" y="54102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>
            <a:off x="6528966" y="44196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8200" y="51816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1200" y="5791200"/>
            <a:ext cx="12192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3" idx="5"/>
          </p:cNvCxnSpPr>
          <p:nvPr/>
        </p:nvCxnSpPr>
        <p:spPr>
          <a:xfrm rot="16200000" flipH="1">
            <a:off x="6605167" y="2642766"/>
            <a:ext cx="1243433" cy="78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4290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200" y="5181600"/>
            <a:ext cx="1219200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09800" y="52578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556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86000" y="586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28800" y="5257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7400" y="3429000"/>
            <a:ext cx="1143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9800" y="3505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810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0" y="4114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3505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77]</a:t>
            </a:r>
            <a:endParaRPr lang="en-US" sz="2700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rot="16200000" flipH="1">
            <a:off x="1409700" y="4038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81200" y="5791200"/>
            <a:ext cx="1219200" cy="1588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828800"/>
            <a:ext cx="6858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181600" y="3581400"/>
            <a:ext cx="6858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35814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16" name="Oval 15"/>
          <p:cNvSpPr/>
          <p:nvPr/>
        </p:nvSpPr>
        <p:spPr>
          <a:xfrm>
            <a:off x="6324600" y="5334000"/>
            <a:ext cx="685800" cy="68580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8382000" y="533400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12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410201" y="26670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 rot="16200000" flipH="1">
            <a:off x="7779334" y="4388433"/>
            <a:ext cx="1142999" cy="74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372394" y="5790406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676400"/>
            <a:ext cx="23622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1752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05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175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609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 4</a:t>
            </a:r>
            <a:endParaRPr lang="en-US" sz="3600" b="1" dirty="0"/>
          </a:p>
        </p:txBody>
      </p:sp>
      <p:sp>
        <p:nvSpPr>
          <p:cNvPr id="46" name="Rectangle 45"/>
          <p:cNvSpPr/>
          <p:nvPr/>
        </p:nvSpPr>
        <p:spPr>
          <a:xfrm>
            <a:off x="2590800" y="5144869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47" name="Rectangle 46"/>
          <p:cNvSpPr/>
          <p:nvPr/>
        </p:nvSpPr>
        <p:spPr>
          <a:xfrm>
            <a:off x="2590800" y="5754469"/>
            <a:ext cx="41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2519432" y="3620869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1752600" y="1981200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1219200" y="36576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1" name="Rectangle 50"/>
          <p:cNvSpPr/>
          <p:nvPr/>
        </p:nvSpPr>
        <p:spPr>
          <a:xfrm>
            <a:off x="1219200" y="54102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rot="5400000">
            <a:off x="6528966" y="44196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5"/>
          </p:cNvCxnSpPr>
          <p:nvPr/>
        </p:nvCxnSpPr>
        <p:spPr>
          <a:xfrm rot="16200000" flipH="1">
            <a:off x="6605167" y="2642766"/>
            <a:ext cx="1243433" cy="786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4290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57400" y="3429000"/>
            <a:ext cx="11430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09800" y="3505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200" y="3810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0" y="41148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3505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77]</a:t>
            </a:r>
            <a:endParaRPr lang="en-US" sz="2700" dirty="0"/>
          </a:p>
        </p:txBody>
      </p:sp>
      <p:cxnSp>
        <p:nvCxnSpPr>
          <p:cNvPr id="9" name="Straight Connector 8"/>
          <p:cNvCxnSpPr>
            <a:endCxn id="6" idx="2"/>
          </p:cNvCxnSpPr>
          <p:nvPr/>
        </p:nvCxnSpPr>
        <p:spPr>
          <a:xfrm rot="16200000" flipH="1">
            <a:off x="1409700" y="40386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8400" y="1828800"/>
            <a:ext cx="6858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181600" y="3581400"/>
            <a:ext cx="685800" cy="685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7391400" y="35814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5334000"/>
            <a:ext cx="685800" cy="685800"/>
          </a:xfrm>
          <a:prstGeom prst="ellipse">
            <a:avLst/>
          </a:prstGeom>
          <a:solidFill>
            <a:schemeClr val="accent1"/>
          </a:solidFill>
          <a:ln w="444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8382000" y="5334000"/>
            <a:ext cx="685800" cy="6858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410201" y="2667000"/>
            <a:ext cx="11672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 rot="16200000" flipH="1">
            <a:off x="7779334" y="4388433"/>
            <a:ext cx="1142999" cy="74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200" y="1676400"/>
            <a:ext cx="2362200" cy="1219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09800" y="1752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2200" y="2057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0" y="2362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28800" y="1752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657600" y="6096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Pass 5</a:t>
            </a:r>
            <a:endParaRPr lang="en-US" sz="3600" b="1" dirty="0"/>
          </a:p>
        </p:txBody>
      </p:sp>
      <p:sp>
        <p:nvSpPr>
          <p:cNvPr id="48" name="Rectangle 47"/>
          <p:cNvSpPr/>
          <p:nvPr/>
        </p:nvSpPr>
        <p:spPr>
          <a:xfrm>
            <a:off x="2519432" y="3620869"/>
            <a:ext cx="431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49" name="Rectangle 48"/>
          <p:cNvSpPr/>
          <p:nvPr/>
        </p:nvSpPr>
        <p:spPr>
          <a:xfrm>
            <a:off x="1752600" y="1981200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0" name="Rectangle 49"/>
          <p:cNvSpPr/>
          <p:nvPr/>
        </p:nvSpPr>
        <p:spPr>
          <a:xfrm>
            <a:off x="1219200" y="3657600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B</a:t>
            </a:r>
            <a:endParaRPr lang="en-US" sz="3600" dirty="0"/>
          </a:p>
        </p:txBody>
      </p:sp>
      <p:grpSp>
        <p:nvGrpSpPr>
          <p:cNvPr id="3" name="Group 51"/>
          <p:cNvGrpSpPr/>
          <p:nvPr/>
        </p:nvGrpSpPr>
        <p:grpSpPr>
          <a:xfrm>
            <a:off x="838200" y="5144869"/>
            <a:ext cx="2362200" cy="1255931"/>
            <a:chOff x="838200" y="5144869"/>
            <a:chExt cx="2362200" cy="1255931"/>
          </a:xfrm>
        </p:grpSpPr>
        <p:sp>
          <p:nvSpPr>
            <p:cNvPr id="39" name="Rectangle 38"/>
            <p:cNvSpPr/>
            <p:nvPr/>
          </p:nvSpPr>
          <p:spPr>
            <a:xfrm>
              <a:off x="838200" y="5181600"/>
              <a:ext cx="1143000" cy="1219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81200" y="5791200"/>
              <a:ext cx="12192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5181600"/>
              <a:ext cx="12192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209800" y="52578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362200" y="55626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58674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28800" y="52578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81200" y="5791200"/>
              <a:ext cx="1219200" cy="1588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372394" y="5790406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590800" y="5144869"/>
              <a:ext cx="4683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 smtClean="0"/>
                <a:t>D</a:t>
              </a:r>
              <a:endParaRPr lang="en-US" sz="3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90800" y="5754469"/>
              <a:ext cx="4106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 smtClean="0"/>
                <a:t>E</a:t>
              </a:r>
              <a:endParaRPr lang="en-US" sz="3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19200" y="5449669"/>
              <a:ext cx="4363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 smtClean="0"/>
                <a:t>B</a:t>
              </a:r>
              <a:endParaRPr lang="en-US" sz="36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90725"/>
            <a:ext cx="2913063" cy="31146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9463" y="3548063"/>
            <a:ext cx="3106737" cy="1557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9463" y="1990725"/>
            <a:ext cx="3106737" cy="15573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2075" y="2185988"/>
            <a:ext cx="193675" cy="193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59425" y="2963863"/>
            <a:ext cx="195263" cy="1952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65750" y="3743325"/>
            <a:ext cx="193675" cy="193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2125" y="2185988"/>
            <a:ext cx="193675" cy="193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89463" y="3548063"/>
            <a:ext cx="3106737" cy="4762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033713" y="3546475"/>
            <a:ext cx="3114675" cy="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6016625" y="2498725"/>
            <a:ext cx="1193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alibri" pitchFamily="34" charset="0"/>
              </a:rPr>
              <a:t>D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6142038" y="4003675"/>
            <a:ext cx="1047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latin typeface="Calibri" pitchFamily="34" charset="0"/>
              </a:rPr>
              <a:t>E</a:t>
            </a: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833688" y="3063875"/>
            <a:ext cx="6445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B</a:t>
            </a:r>
          </a:p>
        </p:txBody>
      </p:sp>
      <p:sp>
        <p:nvSpPr>
          <p:cNvPr id="28687" name="TextBox 18"/>
          <p:cNvSpPr txBox="1">
            <a:spLocks noChangeArrowheads="1"/>
          </p:cNvSpPr>
          <p:nvPr/>
        </p:nvSpPr>
        <p:spPr bwMode="auto">
          <a:xfrm>
            <a:off x="762000" y="5334000"/>
            <a:ext cx="7772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>
                <a:latin typeface="Calibri" pitchFamily="34" charset="0"/>
              </a:rPr>
              <a:t>Not process E </a:t>
            </a:r>
          </a:p>
          <a:p>
            <a:pPr algn="ctr"/>
            <a:r>
              <a:rPr lang="en-US" sz="4000">
                <a:latin typeface="Calibri" pitchFamily="34" charset="0"/>
              </a:rPr>
              <a:t>(outside the sphere of radius r) </a:t>
            </a:r>
          </a:p>
        </p:txBody>
      </p:sp>
      <p:sp>
        <p:nvSpPr>
          <p:cNvPr id="28688" name="TextBox 20"/>
          <p:cNvSpPr txBox="1">
            <a:spLocks noChangeArrowheads="1"/>
          </p:cNvSpPr>
          <p:nvPr/>
        </p:nvSpPr>
        <p:spPr bwMode="auto">
          <a:xfrm>
            <a:off x="5334000" y="1981200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2060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8689" name="TextBox 21"/>
          <p:cNvSpPr txBox="1">
            <a:spLocks noChangeArrowheads="1"/>
          </p:cNvSpPr>
          <p:nvPr/>
        </p:nvSpPr>
        <p:spPr bwMode="auto">
          <a:xfrm>
            <a:off x="5715000" y="2819400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206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8690" name="TextBox 22"/>
          <p:cNvSpPr txBox="1">
            <a:spLocks noChangeArrowheads="1"/>
          </p:cNvSpPr>
          <p:nvPr/>
        </p:nvSpPr>
        <p:spPr bwMode="auto">
          <a:xfrm>
            <a:off x="3962400" y="2133600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206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28691" name="TextBox 23"/>
          <p:cNvSpPr txBox="1">
            <a:spLocks noChangeArrowheads="1"/>
          </p:cNvSpPr>
          <p:nvPr/>
        </p:nvSpPr>
        <p:spPr bwMode="auto">
          <a:xfrm>
            <a:off x="5486400" y="3683000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2060"/>
                </a:solidFill>
                <a:latin typeface="Calibri" pitchFamily="34" charset="0"/>
              </a:rPr>
              <a:t>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5143500" y="2476500"/>
            <a:ext cx="609600" cy="3810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TextBox 26"/>
          <p:cNvSpPr txBox="1">
            <a:spLocks noChangeArrowheads="1"/>
          </p:cNvSpPr>
          <p:nvPr/>
        </p:nvSpPr>
        <p:spPr bwMode="auto">
          <a:xfrm>
            <a:off x="5181600" y="2433638"/>
            <a:ext cx="45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r</a:t>
            </a:r>
          </a:p>
        </p:txBody>
      </p:sp>
      <p:sp>
        <p:nvSpPr>
          <p:cNvPr id="30" name="Oval 29"/>
          <p:cNvSpPr/>
          <p:nvPr/>
        </p:nvSpPr>
        <p:spPr>
          <a:xfrm>
            <a:off x="4224338" y="1295400"/>
            <a:ext cx="2100262" cy="1938338"/>
          </a:xfrm>
          <a:prstGeom prst="ellipse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2912806" cy="3114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89206" y="3548106"/>
            <a:ext cx="3106994" cy="15572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9206" y="1990812"/>
            <a:ext cx="3106994" cy="15572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71768" y="2185475"/>
            <a:ext cx="194188" cy="194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0142" y="2964121"/>
            <a:ext cx="194188" cy="1946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65954" y="3742768"/>
            <a:ext cx="194188" cy="1946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89206" y="3548106"/>
            <a:ext cx="3106994" cy="405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033936" y="3546082"/>
            <a:ext cx="3114588" cy="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16256" y="2498558"/>
            <a:ext cx="1193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D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6142704" y="4003706"/>
            <a:ext cx="104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2834092" y="3064000"/>
            <a:ext cx="6447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 smtClean="0"/>
              <a:t>B</a:t>
            </a:r>
            <a:endParaRPr lang="en-US" sz="6600" dirty="0"/>
          </a:p>
        </p:txBody>
      </p:sp>
      <p:sp>
        <p:nvSpPr>
          <p:cNvPr id="17" name="Oval 16"/>
          <p:cNvSpPr/>
          <p:nvPr/>
        </p:nvSpPr>
        <p:spPr>
          <a:xfrm>
            <a:off x="4224670" y="1295400"/>
            <a:ext cx="2099930" cy="1938421"/>
          </a:xfrm>
          <a:prstGeom prst="ellipse">
            <a:avLst/>
          </a:prstGeom>
          <a:solidFill>
            <a:srgbClr val="FFC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0" y="5334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Not process B  </a:t>
            </a:r>
          </a:p>
          <a:p>
            <a:pPr algn="ctr"/>
            <a:r>
              <a:rPr lang="en-US" sz="4000" dirty="0" smtClean="0"/>
              <a:t>(outside the sphere of radius r/(1+</a:t>
            </a:r>
            <a:r>
              <a:rPr lang="az-Cyrl-AZ" sz="4000" dirty="0" smtClean="0"/>
              <a:t>Є</a:t>
            </a:r>
            <a:r>
              <a:rPr lang="en-US" sz="4000" dirty="0" smtClean="0"/>
              <a:t>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1981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q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28194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p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36824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t</a:t>
            </a:r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5143500" y="2476500"/>
            <a:ext cx="609600" cy="3810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1600" y="2433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cxnSp>
        <p:nvCxnSpPr>
          <p:cNvPr id="28" name="Straight Arrow Connector 27"/>
          <p:cNvCxnSpPr>
            <a:stCxn id="30" idx="2"/>
          </p:cNvCxnSpPr>
          <p:nvPr/>
        </p:nvCxnSpPr>
        <p:spPr>
          <a:xfrm rot="10800000" flipH="1" flipV="1">
            <a:off x="4648200" y="2286000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0" y="1916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r/(1+</a:t>
            </a:r>
            <a:r>
              <a:rPr lang="az-Cyrl-AZ" b="1" dirty="0" smtClean="0"/>
              <a:t>Є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4648200" y="1676400"/>
            <a:ext cx="1295400" cy="1219200"/>
          </a:xfrm>
          <a:prstGeom prst="ellipse">
            <a:avLst/>
          </a:prstGeom>
          <a:solidFill>
            <a:srgbClr val="00B05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62400" y="2133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01612" y="2185475"/>
            <a:ext cx="194188" cy="1946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ANN Search</a:t>
            </a:r>
            <a:br>
              <a:rPr lang="en-US" dirty="0" smtClean="0"/>
            </a:br>
            <a:r>
              <a:rPr lang="en-US" sz="2700" dirty="0" smtClean="0"/>
              <a:t>[Freidman et al, `77]</a:t>
            </a:r>
            <a:endParaRPr lang="en-US" sz="2700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parse all leaves !</a:t>
            </a:r>
          </a:p>
          <a:p>
            <a:endParaRPr lang="en-US" dirty="0" smtClean="0"/>
          </a:p>
          <a:p>
            <a:r>
              <a:rPr lang="en-US" dirty="0" smtClean="0"/>
              <a:t>Can do better if look at cells in sorted order of distance from the query – </a:t>
            </a:r>
            <a:r>
              <a:rPr lang="en-US" dirty="0" smtClean="0">
                <a:solidFill>
                  <a:srgbClr val="FFC000"/>
                </a:solidFill>
              </a:rPr>
              <a:t>Priority-based ANN Search</a:t>
            </a:r>
            <a:r>
              <a:rPr lang="en-US" dirty="0" smtClean="0"/>
              <a:t> </a:t>
            </a:r>
            <a:r>
              <a:rPr lang="en-US" sz="2400" dirty="0" smtClean="0"/>
              <a:t>[</a:t>
            </a:r>
            <a:r>
              <a:rPr lang="en-US" sz="2400" dirty="0" err="1" smtClean="0"/>
              <a:t>Arya</a:t>
            </a:r>
            <a:r>
              <a:rPr lang="en-US" sz="2400" dirty="0" smtClean="0"/>
              <a:t> et al, `93]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Need to maintain a priority queue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pic>
        <p:nvPicPr>
          <p:cNvPr id="32772" name="Picture 4" descr="CIMG385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38300"/>
            <a:ext cx="3171825" cy="4229100"/>
          </a:xfrm>
          <a:prstGeom prst="rect">
            <a:avLst/>
          </a:prstGeom>
          <a:noFill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65688" y="4876800"/>
            <a:ext cx="3363912" cy="1016000"/>
            <a:chOff x="3065" y="3072"/>
            <a:chExt cx="2119" cy="640"/>
          </a:xfrm>
        </p:grpSpPr>
        <p:pic>
          <p:nvPicPr>
            <p:cNvPr id="32773" name="Picture 5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3057" y="3080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2776" name="Picture 8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3785" y="3080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2777" name="Picture 9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53" y="3080"/>
              <a:ext cx="640" cy="62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System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Technical Overview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Future Work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database of 66 images – 11 classes (buildings)</a:t>
            </a:r>
          </a:p>
          <a:p>
            <a:endParaRPr lang="en-US" dirty="0" smtClean="0"/>
          </a:p>
          <a:p>
            <a:r>
              <a:rPr lang="en-US" dirty="0" smtClean="0"/>
              <a:t>Query database of 50 images</a:t>
            </a:r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Shot around campus</a:t>
            </a:r>
            <a:endParaRPr lang="en-US" dirty="0"/>
          </a:p>
        </p:txBody>
      </p:sp>
      <p:pic>
        <p:nvPicPr>
          <p:cNvPr id="5" name="Picture 4" descr="query_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924425"/>
            <a:ext cx="8629650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On-Disk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We compare Linear Search, LPC, LPC-S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7848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Time Per query feature (ms)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Number of I/O  Accesses per query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1703.36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101394207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265.94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3692842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LPC-S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3724397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The standard LPC filters out 97.23% data points in first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sphere test filters out 50.30%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In-Memory Storage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219960"/>
          <a:ext cx="8001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Response  Time Per Query Image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</a:t>
                      </a:r>
                      <a:r>
                        <a:rPr lang="en-US" dirty="0" smtClean="0"/>
                        <a:t>-Tree Exact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</a:t>
                      </a:r>
                      <a:r>
                        <a:rPr lang="en-US" dirty="0" smtClean="0"/>
                        <a:t>-Tree ANN (</a:t>
                      </a:r>
                      <a:r>
                        <a:rPr lang="az-Cyrl-AZ" dirty="0" smtClean="0"/>
                        <a:t>ε</a:t>
                      </a:r>
                      <a:r>
                        <a:rPr lang="en-US" dirty="0" smtClean="0"/>
                        <a:t>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kd</a:t>
                      </a:r>
                      <a:r>
                        <a:rPr lang="en-US" dirty="0" smtClean="0"/>
                        <a:t>-Tree Priority</a:t>
                      </a:r>
                      <a:r>
                        <a:rPr lang="en-US" baseline="0" dirty="0" smtClean="0"/>
                        <a:t> ANN </a:t>
                      </a:r>
                      <a:r>
                        <a:rPr lang="en-US" dirty="0" smtClean="0"/>
                        <a:t>(</a:t>
                      </a:r>
                      <a:r>
                        <a:rPr lang="az-Cyrl-AZ" dirty="0" smtClean="0"/>
                        <a:t>ε</a:t>
                      </a:r>
                      <a:r>
                        <a:rPr lang="en-US" dirty="0" smtClean="0"/>
                        <a:t>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In-Memory Storage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447800" y="4038600"/>
          <a:ext cx="6410325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0" y="1828800"/>
          <a:ext cx="6438900" cy="237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3817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</a:t>
            </a:r>
            <a:r>
              <a:rPr lang="az-Cyrl-AZ" sz="2800" dirty="0" smtClean="0"/>
              <a:t>є</a:t>
            </a:r>
            <a:r>
              <a:rPr lang="en-US" sz="2800" dirty="0" smtClean="0"/>
              <a:t> increases,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System Implementation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Technical Overview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Better spatial division structures</a:t>
            </a:r>
          </a:p>
          <a:p>
            <a:pPr lvl="1"/>
            <a:r>
              <a:rPr lang="en-US" dirty="0" smtClean="0"/>
              <a:t>BD Trees </a:t>
            </a:r>
            <a:r>
              <a:rPr lang="en-US" sz="2000" dirty="0" smtClean="0"/>
              <a:t>[</a:t>
            </a:r>
            <a:r>
              <a:rPr lang="en-US" sz="2000" dirty="0" err="1" smtClean="0"/>
              <a:t>Arya</a:t>
            </a:r>
            <a:r>
              <a:rPr lang="en-US" sz="2000" dirty="0" smtClean="0"/>
              <a:t> et al, J. ACM, `98]</a:t>
            </a:r>
          </a:p>
          <a:p>
            <a:pPr lvl="1"/>
            <a:r>
              <a:rPr lang="en-US" dirty="0" smtClean="0"/>
              <a:t>MD Trees </a:t>
            </a:r>
            <a:r>
              <a:rPr lang="en-US" sz="2000" dirty="0" smtClean="0"/>
              <a:t>[</a:t>
            </a:r>
            <a:r>
              <a:rPr lang="en-US" sz="2000" i="1" dirty="0" smtClean="0"/>
              <a:t>Nakamura et al, ICPR`88</a:t>
            </a:r>
            <a:r>
              <a:rPr lang="en-US" sz="2000" dirty="0" smtClean="0"/>
              <a:t>]</a:t>
            </a:r>
            <a:r>
              <a:rPr lang="en-US" dirty="0" smtClean="0"/>
              <a:t>, G-Trees </a:t>
            </a:r>
            <a:r>
              <a:rPr lang="en-US" sz="2000" dirty="0" smtClean="0"/>
              <a:t>[Kumar, `94]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Hybrid Storage Strategy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dimension mapping techniques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 -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spatial division structures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Hybrid Storage Strategy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Disk: easy to update but hard to query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Memory: easy to query but hard to update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dimension mapping techniques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752600" y="3962400"/>
            <a:ext cx="1676400" cy="15240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10000"/>
            <a:ext cx="2438399" cy="1790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1336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DISK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429000" y="4572000"/>
            <a:ext cx="2286000" cy="3048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MEMORY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spatial division structures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Hybrid Storage Strategy</a:t>
            </a:r>
          </a:p>
          <a:p>
            <a:r>
              <a:rPr lang="en-US" dirty="0" smtClean="0"/>
              <a:t>Better dimension mapping techniques</a:t>
            </a:r>
          </a:p>
          <a:p>
            <a:pPr lvl="1"/>
            <a:r>
              <a:rPr lang="en-US" dirty="0" smtClean="0"/>
              <a:t>Non linear dimension reduction </a:t>
            </a:r>
            <a:r>
              <a:rPr lang="en-US" sz="2000" dirty="0" smtClean="0"/>
              <a:t>[Vu et al, SIGMOD`06]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3581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Better descriptors for robustness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ANN algorithms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Full 3D scene calibration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599" y="1828800"/>
            <a:ext cx="5334001" cy="4038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28600" y="6096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Geometric Blur [Berg et al, CVPR01], Local self similarities [</a:t>
            </a:r>
            <a:r>
              <a:rPr lang="en-US" dirty="0" err="1" smtClean="0"/>
              <a:t>Schectman</a:t>
            </a:r>
            <a:r>
              <a:rPr lang="en-US" dirty="0" smtClean="0"/>
              <a:t> et al, CVPR07]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pic>
        <p:nvPicPr>
          <p:cNvPr id="34820" name="Picture 4" descr="DrummhellerFount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71600"/>
            <a:ext cx="3886200" cy="5181600"/>
          </a:xfrm>
          <a:prstGeom prst="rect">
            <a:avLst/>
          </a:prstGeom>
          <a:noFill/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41888" y="4927600"/>
            <a:ext cx="3363912" cy="1016000"/>
            <a:chOff x="3113" y="3104"/>
            <a:chExt cx="2119" cy="640"/>
          </a:xfrm>
        </p:grpSpPr>
        <p:pic>
          <p:nvPicPr>
            <p:cNvPr id="34821" name="Picture 5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3105" y="3112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4822" name="Picture 6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3833" y="3112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4823" name="Picture 7" descr="MCj0416014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601" y="3112"/>
              <a:ext cx="640" cy="62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3581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descriptors for robustness</a:t>
            </a:r>
          </a:p>
          <a:p>
            <a:r>
              <a:rPr lang="en-US" dirty="0" smtClean="0"/>
              <a:t>Better ANN algorithms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Full 3D scene calibration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1" y="1752601"/>
            <a:ext cx="53340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600200" y="60960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Locality-sensitive Hashing [</a:t>
            </a:r>
            <a:r>
              <a:rPr lang="en-US" dirty="0" err="1" smtClean="0"/>
              <a:t>Indyk</a:t>
            </a:r>
            <a:r>
              <a:rPr lang="en-US" dirty="0" smtClean="0"/>
              <a:t>, </a:t>
            </a:r>
            <a:r>
              <a:rPr lang="en-US" dirty="0" err="1" smtClean="0"/>
              <a:t>Motwani</a:t>
            </a:r>
            <a:r>
              <a:rPr lang="en-US" dirty="0" smtClean="0"/>
              <a:t>, STOC `98]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Computer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7"/>
            <a:ext cx="3581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descriptors for robustness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Better ANN algorithms</a:t>
            </a:r>
          </a:p>
          <a:p>
            <a:r>
              <a:rPr lang="en-US" dirty="0" smtClean="0"/>
              <a:t>Full 3D scene calibration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828800"/>
            <a:ext cx="5334000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600200" y="60960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 Tourism [</a:t>
            </a:r>
            <a:r>
              <a:rPr lang="en-US" dirty="0" err="1" smtClean="0"/>
              <a:t>Snavely</a:t>
            </a:r>
            <a:r>
              <a:rPr lang="en-US" dirty="0" smtClean="0"/>
              <a:t> et al, SIGGRAPH `06]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hybrid storage system</a:t>
            </a:r>
          </a:p>
          <a:p>
            <a:r>
              <a:rPr lang="en-US" dirty="0" smtClean="0"/>
              <a:t>People uploading and removing photographs</a:t>
            </a:r>
          </a:p>
          <a:p>
            <a:r>
              <a:rPr lang="en-US" dirty="0" smtClean="0"/>
              <a:t>3D scene calibration</a:t>
            </a:r>
          </a:p>
          <a:p>
            <a:r>
              <a:rPr lang="en-US" dirty="0" smtClean="0"/>
              <a:t>Extensions  to museums</a:t>
            </a:r>
            <a:endParaRPr lang="en-US" dirty="0"/>
          </a:p>
          <a:p>
            <a:pPr algn="ctr">
              <a:buNone/>
            </a:pPr>
            <a:endParaRPr lang="en-US" b="1" i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LPC: 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5867400" cy="114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&lt;</a:t>
            </a:r>
            <a:r>
              <a:rPr lang="en-US" sz="2800" dirty="0" err="1" smtClean="0"/>
              <a:t>c,r</a:t>
            </a:r>
            <a:r>
              <a:rPr lang="en-US" sz="2800" dirty="0" smtClean="0"/>
              <a:t>,</a:t>
            </a:r>
            <a:r>
              <a:rPr lang="el-GR" sz="2800" dirty="0" smtClean="0"/>
              <a:t>θ</a:t>
            </a:r>
            <a:r>
              <a:rPr lang="en-US" sz="2800" dirty="0" smtClean="0"/>
              <a:t>&gt; allows for calculation of bounds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min</a:t>
            </a:r>
            <a:r>
              <a:rPr lang="en-US" sz="2800" dirty="0" smtClean="0"/>
              <a:t> and </a:t>
            </a:r>
            <a:r>
              <a:rPr lang="en-US" sz="2800" dirty="0" err="1" smtClean="0"/>
              <a:t>d</a:t>
            </a:r>
            <a:r>
              <a:rPr lang="en-US" sz="28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sz="2800" dirty="0" smtClean="0"/>
              <a:t> on actual distance of data point from query</a:t>
            </a:r>
          </a:p>
          <a:p>
            <a:pPr algn="just"/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</a:t>
            </a:r>
          </a:p>
          <a:p>
            <a:pPr>
              <a:buNone/>
            </a:pPr>
            <a:r>
              <a:rPr lang="en-US" sz="2800" dirty="0" err="1" smtClean="0"/>
              <a:t>d</a:t>
            </a:r>
            <a:r>
              <a:rPr lang="en-US" sz="2800" baseline="-25000" dirty="0" err="1" smtClean="0"/>
              <a:t>min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&gt; current estimate of NN distance</a:t>
            </a:r>
          </a:p>
          <a:p>
            <a:pPr>
              <a:buNone/>
            </a:pPr>
            <a:r>
              <a:rPr lang="en-US" sz="2800" dirty="0" smtClean="0"/>
              <a:t>	Reject point</a:t>
            </a:r>
          </a:p>
          <a:p>
            <a:pPr>
              <a:buNone/>
            </a:pPr>
            <a:r>
              <a:rPr lang="en-US" sz="2800" dirty="0" smtClean="0"/>
              <a:t>else</a:t>
            </a:r>
          </a:p>
          <a:p>
            <a:pPr>
              <a:buNone/>
            </a:pPr>
            <a:r>
              <a:rPr lang="en-US" sz="2800" dirty="0" smtClean="0"/>
              <a:t>	Accept point</a:t>
            </a:r>
          </a:p>
          <a:p>
            <a:pPr algn="just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1838325"/>
            <a:ext cx="2771775" cy="3952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150659"/>
            <a:ext cx="4271963" cy="964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System vs. GPS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Internet connectivity only</a:t>
            </a:r>
          </a:p>
          <a:p>
            <a:pPr lvl="1"/>
            <a:r>
              <a:rPr lang="en-US" smtClean="0"/>
              <a:t>Not dependent on satellite signal strength</a:t>
            </a:r>
          </a:p>
          <a:p>
            <a:pPr lvl="1"/>
            <a:r>
              <a:rPr lang="en-US" smtClean="0"/>
              <a:t>More detailed information</a:t>
            </a:r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Accuracy</a:t>
            </a:r>
          </a:p>
          <a:p>
            <a:pPr lvl="1"/>
            <a:r>
              <a:rPr lang="en-US" smtClean="0"/>
              <a:t>Speed</a:t>
            </a:r>
          </a:p>
          <a:p>
            <a:pPr lvl="1"/>
            <a:r>
              <a:rPr lang="en-US" smtClean="0"/>
              <a:t>More universal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1876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 descr="MCj0435981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111625"/>
            <a:ext cx="1911350" cy="1450975"/>
          </a:xfrm>
          <a:prstGeom prst="rect">
            <a:avLst/>
          </a:prstGeom>
          <a:noFill/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1295400" y="2057400"/>
            <a:ext cx="3429000" cy="533400"/>
          </a:xfrm>
          <a:prstGeom prst="wedgeRoundRectCallout">
            <a:avLst>
              <a:gd name="adj1" fmla="val -65231"/>
              <a:gd name="adj2" fmla="val 266069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Hey there,  I‘m think I’m lost!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1295400" y="2057400"/>
            <a:ext cx="3429000" cy="533400"/>
          </a:xfrm>
          <a:prstGeom prst="wedgeRoundRectCallout">
            <a:avLst>
              <a:gd name="adj1" fmla="val -64120"/>
              <a:gd name="adj2" fmla="val 25893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 have no idea.</a:t>
            </a: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5029200" y="2514600"/>
            <a:ext cx="3429000" cy="533400"/>
          </a:xfrm>
          <a:prstGeom prst="wedgeRoundRectCallout">
            <a:avLst>
              <a:gd name="adj1" fmla="val 42546"/>
              <a:gd name="adj2" fmla="val 275597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Where are you?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>
            <a:off x="5029200" y="2514600"/>
            <a:ext cx="3429000" cy="533400"/>
          </a:xfrm>
          <a:prstGeom prst="wedgeRoundRectCallout">
            <a:avLst>
              <a:gd name="adj1" fmla="val 42546"/>
              <a:gd name="adj2" fmla="val 275597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around you?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1295400" y="2057400"/>
            <a:ext cx="3429000" cy="533400"/>
          </a:xfrm>
          <a:prstGeom prst="wedgeRoundRectCallout">
            <a:avLst>
              <a:gd name="adj1" fmla="val -64120"/>
              <a:gd name="adj2" fmla="val 256546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Well, there is a building.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5029200" y="2514600"/>
            <a:ext cx="3429000" cy="685800"/>
          </a:xfrm>
          <a:prstGeom prst="wedgeRoundRectCallout">
            <a:avLst>
              <a:gd name="adj1" fmla="val 42546"/>
              <a:gd name="adj2" fmla="val 20324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Ok great, send a picture of it to campusfind.com.</a:t>
            </a: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1295400" y="2057400"/>
            <a:ext cx="3429000" cy="533400"/>
          </a:xfrm>
          <a:prstGeom prst="wedgeRoundRectCallout">
            <a:avLst>
              <a:gd name="adj1" fmla="val -64491"/>
              <a:gd name="adj2" fmla="val 25893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Good idea!  See you in a bit.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  <p:bldP spid="43013" grpId="1" animBg="1"/>
      <p:bldP spid="43014" grpId="0" animBg="1"/>
      <p:bldP spid="43014" grpId="1" animBg="1"/>
      <p:bldP spid="43015" grpId="0" animBg="1"/>
      <p:bldP spid="43016" grpId="0" animBg="1"/>
      <p:bldP spid="43016" grpId="1" animBg="1"/>
      <p:bldP spid="43017" grpId="0" animBg="1"/>
      <p:bldP spid="43017" grpId="1" animBg="1"/>
      <p:bldP spid="43018" grpId="0" animBg="1"/>
      <p:bldP spid="430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pic>
        <p:nvPicPr>
          <p:cNvPr id="36871" name="Picture 7" descr="suzzall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095500"/>
            <a:ext cx="5029200" cy="3771900"/>
          </a:xfrm>
          <a:prstGeom prst="rect">
            <a:avLst/>
          </a:prstGeom>
          <a:noFill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447800"/>
            <a:ext cx="2736850" cy="4419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41888" y="4927600"/>
            <a:ext cx="3363912" cy="1016000"/>
            <a:chOff x="3113" y="3104"/>
            <a:chExt cx="2119" cy="640"/>
          </a:xfrm>
        </p:grpSpPr>
        <p:pic>
          <p:nvPicPr>
            <p:cNvPr id="38916" name="Picture 4" descr="MCj0416014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3105" y="3112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8917" name="Picture 5" descr="MCj0416014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3833" y="3112"/>
              <a:ext cx="640" cy="623"/>
            </a:xfrm>
            <a:prstGeom prst="rect">
              <a:avLst/>
            </a:prstGeom>
            <a:noFill/>
          </p:spPr>
        </p:pic>
        <p:pic>
          <p:nvPicPr>
            <p:cNvPr id="38918" name="Picture 6" descr="MCj0416014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>
              <a:off x="4601" y="3112"/>
              <a:ext cx="640" cy="623"/>
            </a:xfrm>
            <a:prstGeom prst="rect">
              <a:avLst/>
            </a:prstGeom>
            <a:noFill/>
          </p:spPr>
        </p:pic>
      </p:grpSp>
      <p:pic>
        <p:nvPicPr>
          <p:cNvPr id="38919" name="Picture 7" descr="CIMG375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47800"/>
            <a:ext cx="3657600" cy="4876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1876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 descr="MCj0435981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111625"/>
            <a:ext cx="1911350" cy="1450975"/>
          </a:xfrm>
          <a:prstGeom prst="rect">
            <a:avLst/>
          </a:prstGeom>
          <a:noFill/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1371600" y="1981200"/>
            <a:ext cx="3429000" cy="533400"/>
          </a:xfrm>
          <a:prstGeom prst="wedgeRoundRectCallout">
            <a:avLst>
              <a:gd name="adj1" fmla="val -68565"/>
              <a:gd name="adj2" fmla="val 256546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Hey there,  I‘m think I’m lost!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1371600" y="1981200"/>
            <a:ext cx="3429000" cy="609600"/>
          </a:xfrm>
          <a:prstGeom prst="wedgeRoundRectCallout">
            <a:avLst>
              <a:gd name="adj1" fmla="val -68935"/>
              <a:gd name="adj2" fmla="val 214065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 have no idea.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5029200" y="2438400"/>
            <a:ext cx="3429000" cy="533400"/>
          </a:xfrm>
          <a:prstGeom prst="wedgeRoundRectCallout">
            <a:avLst>
              <a:gd name="adj1" fmla="val 42546"/>
              <a:gd name="adj2" fmla="val 275597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Where are you?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5029200" y="2514600"/>
            <a:ext cx="3429000" cy="533400"/>
          </a:xfrm>
          <a:prstGeom prst="wedgeRoundRectCallout">
            <a:avLst>
              <a:gd name="adj1" fmla="val 42546"/>
              <a:gd name="adj2" fmla="val 275597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around you?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1371600" y="1981200"/>
            <a:ext cx="3429000" cy="533400"/>
          </a:xfrm>
          <a:prstGeom prst="wedgeRoundRectCallout">
            <a:avLst>
              <a:gd name="adj1" fmla="val -68935"/>
              <a:gd name="adj2" fmla="val 24464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Well, there is a building.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5029200" y="2514600"/>
            <a:ext cx="3429000" cy="533400"/>
          </a:xfrm>
          <a:prstGeom prst="wedgeRoundRectCallout">
            <a:avLst>
              <a:gd name="adj1" fmla="val 42176"/>
              <a:gd name="adj2" fmla="val 26131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Ok great, describe it for me.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1295400" y="1905000"/>
            <a:ext cx="3429000" cy="685800"/>
          </a:xfrm>
          <a:prstGeom prst="wedgeRoundRectCallout">
            <a:avLst>
              <a:gd name="adj1" fmla="val -67454"/>
              <a:gd name="adj2" fmla="val 188426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It’s made of brick and has many windows.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029200" y="2438400"/>
            <a:ext cx="3505200" cy="609600"/>
          </a:xfrm>
          <a:prstGeom prst="wedgeRoundRectCallout">
            <a:avLst>
              <a:gd name="adj1" fmla="val 40532"/>
              <a:gd name="adj2" fmla="val 234898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Umm, that doesn’t really help.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1295400" y="1905000"/>
            <a:ext cx="3429000" cy="685800"/>
          </a:xfrm>
          <a:prstGeom prst="wedgeRoundRectCallout">
            <a:avLst>
              <a:gd name="adj1" fmla="val -67454"/>
              <a:gd name="adj2" fmla="val 181019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 bricks are red.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5029200" y="2438400"/>
            <a:ext cx="3505200" cy="609600"/>
          </a:xfrm>
          <a:prstGeom prst="wedgeRoundRectCallout">
            <a:avLst>
              <a:gd name="adj1" fmla="val 40532"/>
              <a:gd name="adj2" fmla="val 234898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Anything else, Einstein?</a:t>
            </a:r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>
            <a:off x="5029200" y="2438400"/>
            <a:ext cx="3505200" cy="609600"/>
          </a:xfrm>
          <a:prstGeom prst="wedgeRoundRectCallout">
            <a:avLst>
              <a:gd name="adj1" fmla="val 40532"/>
              <a:gd name="adj2" fmla="val 243231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need to get back to work.</a:t>
            </a:r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1371600" y="1905000"/>
            <a:ext cx="3429000" cy="685800"/>
          </a:xfrm>
          <a:prstGeom prst="wedgeRoundRectCallout">
            <a:avLst>
              <a:gd name="adj1" fmla="val -67454"/>
              <a:gd name="adj2" fmla="val 188426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There are some trees around here also.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  <p:bldP spid="40966" grpId="1" animBg="1"/>
      <p:bldP spid="40968" grpId="0" animBg="1"/>
      <p:bldP spid="40968" grpId="1" animBg="1"/>
      <p:bldP spid="40969" grpId="0" animBg="1"/>
      <p:bldP spid="40969" grpId="1" animBg="1"/>
      <p:bldP spid="40970" grpId="0" animBg="1"/>
      <p:bldP spid="40970" grpId="1" animBg="1"/>
      <p:bldP spid="40971" grpId="0" animBg="1"/>
      <p:bldP spid="40971" grpId="1" animBg="1"/>
      <p:bldP spid="40972" grpId="0" animBg="1"/>
      <p:bldP spid="40972" grpId="1" animBg="1"/>
      <p:bldP spid="40973" grpId="0" animBg="1"/>
      <p:bldP spid="40973" grpId="1" animBg="1"/>
      <p:bldP spid="40974" grpId="0" animBg="1"/>
      <p:bldP spid="40975" grpId="1" animBg="1"/>
      <p:bldP spid="40975" grpId="2" animBg="1"/>
      <p:bldP spid="40976" grpId="0" animBg="1"/>
      <p:bldP spid="40976" grpId="1" animBg="1"/>
      <p:bldP spid="40977" grpId="0" animBg="1"/>
      <p:bldP spid="409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57400" y="1828800"/>
            <a:ext cx="5029200" cy="4117975"/>
            <a:chOff x="1296" y="1152"/>
            <a:chExt cx="3168" cy="2594"/>
          </a:xfrm>
        </p:grpSpPr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6" y="1152"/>
              <a:ext cx="3168" cy="2594"/>
            </a:xfrm>
            <a:prstGeom prst="rect">
              <a:avLst/>
            </a:prstGeom>
            <a:noFill/>
          </p:spPr>
        </p:pic>
        <p:pic>
          <p:nvPicPr>
            <p:cNvPr id="45063" name="Picture 7" descr="physics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8" y="1632"/>
              <a:ext cx="1648" cy="11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Definition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Given an input image, identify a location on a map by querying for similar images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1194</Words>
  <Application>Microsoft Office PowerPoint</Application>
  <PresentationFormat>On-screen Show (4:3)</PresentationFormat>
  <Paragraphs>392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Image Based Positioning System 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Problem Definition</vt:lpstr>
      <vt:lpstr>Demo</vt:lpstr>
      <vt:lpstr>Web Architecture</vt:lpstr>
      <vt:lpstr>Query System Architecture</vt:lpstr>
      <vt:lpstr>Outline</vt:lpstr>
      <vt:lpstr>Technical Overview</vt:lpstr>
      <vt:lpstr>Feature Point Extraction</vt:lpstr>
      <vt:lpstr>Nearest Neighbor Search</vt:lpstr>
      <vt:lpstr>LPC-based Indexed NN search</vt:lpstr>
      <vt:lpstr>LPC: Deriving compact representation</vt:lpstr>
      <vt:lpstr>Accelerating the LPC filtering</vt:lpstr>
      <vt:lpstr>Approximate Nearest Neighbor Strategies</vt:lpstr>
      <vt:lpstr>KD-Trees  [Freidman et al, 77]</vt:lpstr>
      <vt:lpstr>Standard ANN Search [Freidman et al, 77]</vt:lpstr>
      <vt:lpstr>Standard ANN Search [Freidman et al, 77]</vt:lpstr>
      <vt:lpstr>Standard ANN Search [Freidman et al, 77]</vt:lpstr>
      <vt:lpstr>Standard ANN Search [Freidman et al, 77]</vt:lpstr>
      <vt:lpstr>Standard ANN Search [Freidman et al, 77]</vt:lpstr>
      <vt:lpstr>Optimization</vt:lpstr>
      <vt:lpstr>Approximation</vt:lpstr>
      <vt:lpstr>Standard ANN Search [Freidman et al, `77]</vt:lpstr>
      <vt:lpstr>Outline</vt:lpstr>
      <vt:lpstr>Evaluation</vt:lpstr>
      <vt:lpstr>Evaluation: On-Disk storage</vt:lpstr>
      <vt:lpstr>Evaluation: In-Memory Storage</vt:lpstr>
      <vt:lpstr>Evaluation: In-Memory Storage</vt:lpstr>
      <vt:lpstr>Outline</vt:lpstr>
      <vt:lpstr>Future Work - Databases</vt:lpstr>
      <vt:lpstr>Future Work - Databases</vt:lpstr>
      <vt:lpstr>Future Work - Databases</vt:lpstr>
      <vt:lpstr>Future Work – Computer Vision</vt:lpstr>
      <vt:lpstr>Future Work – Computer Vision</vt:lpstr>
      <vt:lpstr>Future Work – Computer Vision</vt:lpstr>
      <vt:lpstr>Ultimate Visualization</vt:lpstr>
      <vt:lpstr>Thank You</vt:lpstr>
      <vt:lpstr>LPC: Filtering </vt:lpstr>
      <vt:lpstr>Our System vs. GPS</vt:lpstr>
      <vt:lpstr>Motivation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81</cp:revision>
  <dcterms:created xsi:type="dcterms:W3CDTF">2007-12-03T07:01:42Z</dcterms:created>
  <dcterms:modified xsi:type="dcterms:W3CDTF">2007-12-05T15:38:37Z</dcterms:modified>
</cp:coreProperties>
</file>