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E354E-5C4B-43DA-B571-A9133DFBB03A}">
  <a:tblStyle styleId="{083E354E-5C4B-43DA-B571-A9133DFBB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0dcf4aa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0dcf4a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7da9b645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7da9b64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7a0dcf4aa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7a0dcf4a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7a0dcf4aa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7a0dcf4a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7a0dcf4aa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7a0dcf4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7da9b6458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7da9b64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7a0dcf4aa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7a0dcf4a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537269cf5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537269cf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7da9b6458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7da9b64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7a0dcf4aa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7a0dcf4a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537269cf5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537269cf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7da9b645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7da9b645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7da9b6458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7da9b64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537269cf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537269cf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7da9b6458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7da9b645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7dc015ea7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7dc015ea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5013d4518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5013d451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537269cf5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537269c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537269cf5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537269cf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7a0dcf4a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7a0dcf4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 name="Google Shape;16;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 name="Google Shape;17;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18" name="Google Shape;18;p2"/>
          <p:cNvGrpSpPr/>
          <p:nvPr/>
        </p:nvGrpSpPr>
        <p:grpSpPr>
          <a:xfrm>
            <a:off x="9649215" y="4068923"/>
            <a:ext cx="1080904" cy="1080902"/>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 name="Google Shape;20;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1" name="Google Shape;21;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2380"/>
              <a:buNone/>
              <a:defRPr sz="2800"/>
            </a:lvl2pPr>
            <a:lvl3pPr lvl="2" algn="ctr">
              <a:lnSpc>
                <a:spcPct val="90000"/>
              </a:lnSpc>
              <a:spcBef>
                <a:spcPts val="400"/>
              </a:spcBef>
              <a:spcAft>
                <a:spcPts val="0"/>
              </a:spcAft>
              <a:buSzPts val="2040"/>
              <a:buNone/>
              <a:defRPr sz="24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1" name="Google Shape;91;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7" name="Google Shape;97;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9" name="Google Shape;29;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2"/>
        <p:cNvGrpSpPr/>
        <p:nvPr/>
      </p:nvGrpSpPr>
      <p:grpSpPr>
        <a:xfrm>
          <a:off x="0" y="0"/>
          <a:ext cx="0" cy="0"/>
          <a:chOff x="0" y="0"/>
          <a:chExt cx="0" cy="0"/>
        </a:xfrm>
      </p:grpSpPr>
      <p:sp>
        <p:nvSpPr>
          <p:cNvPr id="33" name="Google Shape;33;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4" name="Google Shape;34;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36" name="Google Shape;36;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4"/>
          <p:cNvGrpSpPr/>
          <p:nvPr/>
        </p:nvGrpSpPr>
        <p:grpSpPr>
          <a:xfrm>
            <a:off x="897399" y="2325848"/>
            <a:ext cx="1080904" cy="1080902"/>
            <a:chOff x="9685338" y="4460675"/>
            <a:chExt cx="1080904" cy="1080902"/>
          </a:xfrm>
        </p:grpSpPr>
        <p:sp>
          <p:nvSpPr>
            <p:cNvPr id="39" name="Google Shape;39;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 name="Google Shape;40;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1" name="Google Shape;41;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25754" algn="l">
              <a:lnSpc>
                <a:spcPct val="90000"/>
              </a:lnSpc>
              <a:spcBef>
                <a:spcPts val="400"/>
              </a:spcBef>
              <a:spcAft>
                <a:spcPts val="0"/>
              </a:spcAft>
              <a:buSzPts val="1530"/>
              <a:buChar char="▪"/>
              <a:defRPr sz="1800"/>
            </a:lvl6pPr>
            <a:lvl7pPr marL="3200400" lvl="6" indent="-325754" algn="l">
              <a:lnSpc>
                <a:spcPct val="90000"/>
              </a:lnSpc>
              <a:spcBef>
                <a:spcPts val="400"/>
              </a:spcBef>
              <a:spcAft>
                <a:spcPts val="0"/>
              </a:spcAft>
              <a:buSzPts val="1530"/>
              <a:buChar char="▪"/>
              <a:defRPr sz="1800"/>
            </a:lvl7pPr>
            <a:lvl8pPr marL="3657600" lvl="7" indent="-325754" algn="l">
              <a:lnSpc>
                <a:spcPct val="90000"/>
              </a:lnSpc>
              <a:spcBef>
                <a:spcPts val="400"/>
              </a:spcBef>
              <a:spcAft>
                <a:spcPts val="0"/>
              </a:spcAft>
              <a:buSzPts val="1530"/>
              <a:buChar char="▪"/>
              <a:defRPr sz="1800"/>
            </a:lvl8pPr>
            <a:lvl9pPr marL="4114800" lvl="8" indent="-325754" algn="l">
              <a:lnSpc>
                <a:spcPct val="90000"/>
              </a:lnSpc>
              <a:spcBef>
                <a:spcPts val="400"/>
              </a:spcBef>
              <a:spcAft>
                <a:spcPts val="200"/>
              </a:spcAft>
              <a:buSzPts val="1530"/>
              <a:buChar char="▪"/>
              <a:defRPr sz="1800"/>
            </a:lvl9pPr>
          </a:lstStyle>
          <a:p>
            <a:endParaRPr/>
          </a:p>
        </p:txBody>
      </p:sp>
      <p:sp>
        <p:nvSpPr>
          <p:cNvPr id="45" name="Google Shape;45;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25754" algn="l">
              <a:lnSpc>
                <a:spcPct val="90000"/>
              </a:lnSpc>
              <a:spcBef>
                <a:spcPts val="400"/>
              </a:spcBef>
              <a:spcAft>
                <a:spcPts val="0"/>
              </a:spcAft>
              <a:buSzPts val="1530"/>
              <a:buChar char="▪"/>
              <a:defRPr sz="1800"/>
            </a:lvl6pPr>
            <a:lvl7pPr marL="3200400" lvl="6" indent="-325754" algn="l">
              <a:lnSpc>
                <a:spcPct val="90000"/>
              </a:lnSpc>
              <a:spcBef>
                <a:spcPts val="400"/>
              </a:spcBef>
              <a:spcAft>
                <a:spcPts val="0"/>
              </a:spcAft>
              <a:buSzPts val="1530"/>
              <a:buChar char="▪"/>
              <a:defRPr sz="1800"/>
            </a:lvl7pPr>
            <a:lvl8pPr marL="3657600" lvl="7" indent="-325754" algn="l">
              <a:lnSpc>
                <a:spcPct val="90000"/>
              </a:lnSpc>
              <a:spcBef>
                <a:spcPts val="400"/>
              </a:spcBef>
              <a:spcAft>
                <a:spcPts val="0"/>
              </a:spcAft>
              <a:buSzPts val="1530"/>
              <a:buChar char="▪"/>
              <a:defRPr sz="1800"/>
            </a:lvl8pPr>
            <a:lvl9pPr marL="4114800" lvl="8" indent="-325754" algn="l">
              <a:lnSpc>
                <a:spcPct val="90000"/>
              </a:lnSpc>
              <a:spcBef>
                <a:spcPts val="400"/>
              </a:spcBef>
              <a:spcAft>
                <a:spcPts val="200"/>
              </a:spcAft>
              <a:buSzPts val="1530"/>
              <a:buChar char="▪"/>
              <a:defRPr sz="1800"/>
            </a:lvl9pPr>
          </a:lstStyle>
          <a:p>
            <a:endParaRPr/>
          </a:p>
        </p:txBody>
      </p:sp>
      <p:sp>
        <p:nvSpPr>
          <p:cNvPr id="46" name="Google Shape;46;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1" name="Google Shape;51;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2" name="Google Shape;52;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3" name="Google Shape;53;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4" name="Google Shape;54;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69" name="Google Shape;69;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36550" algn="l">
              <a:lnSpc>
                <a:spcPct val="90000"/>
              </a:lnSpc>
              <a:spcBef>
                <a:spcPts val="400"/>
              </a:spcBef>
              <a:spcAft>
                <a:spcPts val="0"/>
              </a:spcAft>
              <a:buSzPts val="1700"/>
              <a:buChar char="▪"/>
              <a:defRPr sz="2000"/>
            </a:lvl6pPr>
            <a:lvl7pPr marL="3200400" lvl="6" indent="-336550" algn="l">
              <a:lnSpc>
                <a:spcPct val="90000"/>
              </a:lnSpc>
              <a:spcBef>
                <a:spcPts val="400"/>
              </a:spcBef>
              <a:spcAft>
                <a:spcPts val="0"/>
              </a:spcAft>
              <a:buSzPts val="1700"/>
              <a:buChar char="▪"/>
              <a:defRPr sz="2000"/>
            </a:lvl7pPr>
            <a:lvl8pPr marL="3657600" lvl="7" indent="-336550" algn="l">
              <a:lnSpc>
                <a:spcPct val="90000"/>
              </a:lnSpc>
              <a:spcBef>
                <a:spcPts val="400"/>
              </a:spcBef>
              <a:spcAft>
                <a:spcPts val="0"/>
              </a:spcAft>
              <a:buSzPts val="1700"/>
              <a:buChar char="▪"/>
              <a:defRPr sz="2000"/>
            </a:lvl8pPr>
            <a:lvl9pPr marL="4114800" lvl="8" indent="-336550" algn="l">
              <a:lnSpc>
                <a:spcPct val="90000"/>
              </a:lnSpc>
              <a:spcBef>
                <a:spcPts val="400"/>
              </a:spcBef>
              <a:spcAft>
                <a:spcPts val="200"/>
              </a:spcAft>
              <a:buSzPts val="1700"/>
              <a:buChar char="▪"/>
              <a:defRPr sz="2000"/>
            </a:lvl9pPr>
          </a:lstStyle>
          <a:p>
            <a:endParaRPr/>
          </a:p>
        </p:txBody>
      </p:sp>
      <p:sp>
        <p:nvSpPr>
          <p:cNvPr id="71" name="Google Shape;71;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2" name="Google Shape;72;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4" name="Google Shape;74;p9"/>
          <p:cNvGrpSpPr/>
          <p:nvPr/>
        </p:nvGrpSpPr>
        <p:grpSpPr>
          <a:xfrm>
            <a:off x="11401725" y="6229681"/>
            <a:ext cx="457200" cy="457200"/>
            <a:chOff x="11361456" y="6195813"/>
            <a:chExt cx="548640" cy="548640"/>
          </a:xfrm>
        </p:grpSpPr>
        <p:sp>
          <p:nvSpPr>
            <p:cNvPr id="75" name="Google Shape;75;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76" name="Google Shape;76;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77" name="Google Shape;77;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80" name="Google Shape;80;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82" name="Google Shape;82;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3" name="Google Shape;83;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4" name="Google Shape;84;p10"/>
          <p:cNvGrpSpPr/>
          <p:nvPr/>
        </p:nvGrpSpPr>
        <p:grpSpPr>
          <a:xfrm>
            <a:off x="11401725" y="6229681"/>
            <a:ext cx="457200" cy="457200"/>
            <a:chOff x="11361456" y="6195813"/>
            <a:chExt cx="548640" cy="548640"/>
          </a:xfrm>
        </p:grpSpPr>
        <p:sp>
          <p:nvSpPr>
            <p:cNvPr id="85" name="Google Shape;85;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86" name="Google Shape;86;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87" name="Google Shape;87;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8" name="Google Shape;8;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0" name="Google Shape;10;p1"/>
          <p:cNvGrpSpPr/>
          <p:nvPr/>
        </p:nvGrpSpPr>
        <p:grpSpPr>
          <a:xfrm>
            <a:off x="11401725" y="6229681"/>
            <a:ext cx="457200" cy="4572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 name="Google Shape;12;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3" name="Google Shape;13;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dexlabanalytics.com/blog/how-stat-this-ipl-season-embrace-big-data-analysis-and-predict-it-righ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towardsdatascience.com/analysing-ipl-data-to-begin-data-analytics-with-python-5d2f610126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897181" y="1206591"/>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8000"/>
              <a:buFont typeface="Rockwell"/>
              <a:buNone/>
            </a:pPr>
            <a:r>
              <a:rPr lang="en-US" sz="8000" dirty="0"/>
              <a:t>IPL MATCH PREDICTIONS</a:t>
            </a:r>
            <a:endParaRPr sz="8000" dirty="0"/>
          </a:p>
        </p:txBody>
      </p:sp>
      <p:sp>
        <p:nvSpPr>
          <p:cNvPr id="105" name="Google Shape;105;p13"/>
          <p:cNvSpPr txBox="1">
            <a:spLocks noGrp="1"/>
          </p:cNvSpPr>
          <p:nvPr>
            <p:ph type="subTitle" idx="1"/>
          </p:nvPr>
        </p:nvSpPr>
        <p:spPr>
          <a:xfrm>
            <a:off x="1069848" y="4389119"/>
            <a:ext cx="7891272" cy="2272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endParaRPr sz="1400" dirty="0"/>
          </a:p>
          <a:p>
            <a:pPr marL="0" lvl="0" indent="0" algn="l" rtl="0">
              <a:lnSpc>
                <a:spcPct val="90000"/>
              </a:lnSpc>
              <a:spcBef>
                <a:spcPts val="1200"/>
              </a:spcBef>
              <a:spcAft>
                <a:spcPts val="0"/>
              </a:spcAft>
              <a:buSzPts val="1360"/>
              <a:buNone/>
            </a:pPr>
            <a:r>
              <a:rPr lang="en-US" sz="1600" b="1" dirty="0"/>
              <a:t>Team members</a:t>
            </a:r>
            <a:endParaRPr dirty="0"/>
          </a:p>
          <a:p>
            <a:pPr marL="0" indent="0">
              <a:buSzPts val="1190"/>
            </a:pPr>
            <a:r>
              <a:rPr lang="en-US" sz="1400" dirty="0"/>
              <a:t>Rahul  (rr3687) </a:t>
            </a:r>
          </a:p>
          <a:p>
            <a:pPr marL="0" lvl="0" indent="0" algn="l" rtl="0">
              <a:lnSpc>
                <a:spcPct val="90000"/>
              </a:lnSpc>
              <a:spcBef>
                <a:spcPts val="1200"/>
              </a:spcBef>
              <a:spcAft>
                <a:spcPts val="0"/>
              </a:spcAft>
              <a:buSzPts val="1190"/>
              <a:buNone/>
            </a:pPr>
            <a:r>
              <a:rPr lang="en-US" sz="1400" dirty="0"/>
              <a:t>Ammar bin Ayaz (aba450) </a:t>
            </a:r>
            <a:endParaRPr sz="1400" dirty="0"/>
          </a:p>
          <a:p>
            <a:pPr marL="0" lvl="0" indent="0" algn="l" rtl="0">
              <a:lnSpc>
                <a:spcPct val="90000"/>
              </a:lnSpc>
              <a:spcBef>
                <a:spcPts val="1200"/>
              </a:spcBef>
              <a:spcAft>
                <a:spcPts val="0"/>
              </a:spcAft>
              <a:buSzPts val="1190"/>
              <a:buNone/>
            </a:pPr>
            <a:r>
              <a:rPr lang="en-US" sz="1400" dirty="0" err="1"/>
              <a:t>Aswathy</a:t>
            </a:r>
            <a:r>
              <a:rPr lang="en-US" sz="1400" dirty="0"/>
              <a:t> Mohan (am9094) </a:t>
            </a:r>
            <a:endParaRPr sz="1400" dirty="0"/>
          </a:p>
          <a:p>
            <a:pPr marL="0" lvl="0" indent="0" algn="l" rtl="0">
              <a:lnSpc>
                <a:spcPct val="90000"/>
              </a:lnSpc>
              <a:spcBef>
                <a:spcPts val="1200"/>
              </a:spcBef>
              <a:spcAft>
                <a:spcPts val="0"/>
              </a:spcAft>
              <a:buSzPts val="1190"/>
              <a:buNone/>
            </a:pPr>
            <a:r>
              <a:rPr lang="en-US" sz="1400" dirty="0" err="1"/>
              <a:t>Sesha</a:t>
            </a:r>
            <a:r>
              <a:rPr lang="en-US" sz="1400" dirty="0"/>
              <a:t> Sai </a:t>
            </a:r>
            <a:r>
              <a:rPr lang="en-US" sz="1400" dirty="0" err="1"/>
              <a:t>Sreevani</a:t>
            </a:r>
            <a:r>
              <a:rPr lang="en-US" sz="1400" dirty="0"/>
              <a:t> </a:t>
            </a:r>
            <a:r>
              <a:rPr lang="en-US" sz="1400" dirty="0" err="1"/>
              <a:t>Kappagantula</a:t>
            </a:r>
            <a:r>
              <a:rPr lang="en-US" sz="1400" dirty="0"/>
              <a:t> (ssk785)</a:t>
            </a:r>
            <a:endParaRPr dirty="0"/>
          </a:p>
          <a:p>
            <a:pPr marL="0" lvl="0" indent="0" algn="l" rtl="0">
              <a:lnSpc>
                <a:spcPct val="90000"/>
              </a:lnSpc>
              <a:spcBef>
                <a:spcPts val="1200"/>
              </a:spcBef>
              <a:spcAft>
                <a:spcPts val="0"/>
              </a:spcAft>
              <a:buSzPts val="1870"/>
              <a:buNone/>
            </a:pPr>
            <a:endParaRPr dirty="0"/>
          </a:p>
        </p:txBody>
      </p:sp>
      <p:pic>
        <p:nvPicPr>
          <p:cNvPr id="106" name="Google Shape;106;p13"/>
          <p:cNvPicPr preferRelativeResize="0"/>
          <p:nvPr/>
        </p:nvPicPr>
        <p:blipFill rotWithShape="1">
          <a:blip r:embed="rId3">
            <a:alphaModFix/>
          </a:blip>
          <a:srcRect/>
          <a:stretch/>
        </p:blipFill>
        <p:spPr>
          <a:xfrm>
            <a:off x="8070195" y="3489635"/>
            <a:ext cx="1561763" cy="1505527"/>
          </a:xfrm>
          <a:prstGeom prst="rect">
            <a:avLst/>
          </a:prstGeom>
          <a:noFill/>
          <a:ln>
            <a:noFill/>
          </a:ln>
        </p:spPr>
      </p:pic>
      <p:pic>
        <p:nvPicPr>
          <p:cNvPr id="107" name="Google Shape;107;p13"/>
          <p:cNvPicPr preferRelativeResize="0"/>
          <p:nvPr/>
        </p:nvPicPr>
        <p:blipFill>
          <a:blip r:embed="rId4">
            <a:alphaModFix/>
          </a:blip>
          <a:stretch>
            <a:fillRect/>
          </a:stretch>
        </p:blipFill>
        <p:spPr>
          <a:xfrm>
            <a:off x="9753675" y="331275"/>
            <a:ext cx="1358400" cy="56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Matches Between Teams:</a:t>
            </a:r>
            <a:endParaRPr/>
          </a:p>
        </p:txBody>
      </p:sp>
      <p:sp>
        <p:nvSpPr>
          <p:cNvPr id="168" name="Google Shape;168;p22"/>
          <p:cNvSpPr/>
          <p:nvPr/>
        </p:nvSpPr>
        <p:spPr>
          <a:xfrm>
            <a:off x="3757950" y="2781075"/>
            <a:ext cx="438600" cy="219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2"/>
          <p:cNvPicPr preferRelativeResize="0"/>
          <p:nvPr/>
        </p:nvPicPr>
        <p:blipFill>
          <a:blip r:embed="rId3">
            <a:alphaModFix/>
          </a:blip>
          <a:stretch>
            <a:fillRect/>
          </a:stretch>
        </p:blipFill>
        <p:spPr>
          <a:xfrm>
            <a:off x="152400" y="2194132"/>
            <a:ext cx="11887199" cy="26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1069850" y="484626"/>
            <a:ext cx="10058400" cy="65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Match Analysis</a:t>
            </a:r>
            <a:endParaRPr/>
          </a:p>
        </p:txBody>
      </p:sp>
      <p:sp>
        <p:nvSpPr>
          <p:cNvPr id="175" name="Google Shape;175;p23"/>
          <p:cNvSpPr txBox="1"/>
          <p:nvPr/>
        </p:nvSpPr>
        <p:spPr>
          <a:xfrm>
            <a:off x="1219975" y="1989875"/>
            <a:ext cx="6822600" cy="40746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Umpire analysis </a:t>
            </a:r>
            <a:endParaRPr sz="2300">
              <a:latin typeface="Rockwell"/>
              <a:ea typeface="Rockwell"/>
              <a:cs typeface="Rockwell"/>
              <a:sym typeface="Rockwell"/>
            </a:endParaRPr>
          </a:p>
          <a:p>
            <a:pPr marL="457200" lvl="0" indent="0" algn="l" rtl="0">
              <a:spcBef>
                <a:spcPts val="0"/>
              </a:spcBef>
              <a:spcAft>
                <a:spcPts val="0"/>
              </a:spcAft>
              <a:buNone/>
            </a:pPr>
            <a:endParaRPr sz="2300">
              <a:latin typeface="Rockwell"/>
              <a:ea typeface="Rockwell"/>
              <a:cs typeface="Rockwell"/>
              <a:sym typeface="Rockwell"/>
            </a:endParaRPr>
          </a:p>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Venue analysis</a:t>
            </a:r>
            <a:endParaRPr sz="2300">
              <a:latin typeface="Rockwell"/>
              <a:ea typeface="Rockwell"/>
              <a:cs typeface="Rockwell"/>
              <a:sym typeface="Rockwell"/>
            </a:endParaRPr>
          </a:p>
          <a:p>
            <a:pPr marL="457200" lvl="0" indent="0" algn="l" rtl="0">
              <a:spcBef>
                <a:spcPts val="0"/>
              </a:spcBef>
              <a:spcAft>
                <a:spcPts val="0"/>
              </a:spcAft>
              <a:buNone/>
            </a:pPr>
            <a:endParaRPr sz="2300">
              <a:latin typeface="Rockwell"/>
              <a:ea typeface="Rockwell"/>
              <a:cs typeface="Rockwell"/>
              <a:sym typeface="Rockwell"/>
            </a:endParaRPr>
          </a:p>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Batsman analysis</a:t>
            </a:r>
            <a:endParaRPr sz="2300">
              <a:latin typeface="Rockwell"/>
              <a:ea typeface="Rockwell"/>
              <a:cs typeface="Rockwell"/>
              <a:sym typeface="Rockwell"/>
            </a:endParaRPr>
          </a:p>
          <a:p>
            <a:pPr marL="457200" lvl="0" indent="0" algn="l" rtl="0">
              <a:spcBef>
                <a:spcPts val="0"/>
              </a:spcBef>
              <a:spcAft>
                <a:spcPts val="0"/>
              </a:spcAft>
              <a:buNone/>
            </a:pPr>
            <a:endParaRPr sz="2300">
              <a:latin typeface="Rockwell"/>
              <a:ea typeface="Rockwell"/>
              <a:cs typeface="Rockwell"/>
              <a:sym typeface="Rockwell"/>
            </a:endParaRPr>
          </a:p>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Bowler analysis</a:t>
            </a:r>
            <a:endParaRPr sz="2300">
              <a:latin typeface="Rockwell"/>
              <a:ea typeface="Rockwell"/>
              <a:cs typeface="Rockwell"/>
              <a:sym typeface="Rockwell"/>
            </a:endParaRPr>
          </a:p>
          <a:p>
            <a:pPr marL="457200" lvl="0" indent="0" algn="l" rtl="0">
              <a:spcBef>
                <a:spcPts val="0"/>
              </a:spcBef>
              <a:spcAft>
                <a:spcPts val="0"/>
              </a:spcAft>
              <a:buNone/>
            </a:pPr>
            <a:endParaRPr sz="2300">
              <a:latin typeface="Rockwell"/>
              <a:ea typeface="Rockwell"/>
              <a:cs typeface="Rockwell"/>
              <a:sym typeface="Rockwell"/>
            </a:endParaRPr>
          </a:p>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Wickets analysis</a:t>
            </a:r>
            <a:endParaRPr sz="2300">
              <a:latin typeface="Rockwell"/>
              <a:ea typeface="Rockwell"/>
              <a:cs typeface="Rockwell"/>
              <a:sym typeface="Rockwell"/>
            </a:endParaRPr>
          </a:p>
          <a:p>
            <a:pPr marL="457200" lvl="0" indent="0" algn="l" rtl="0">
              <a:spcBef>
                <a:spcPts val="0"/>
              </a:spcBef>
              <a:spcAft>
                <a:spcPts val="0"/>
              </a:spcAft>
              <a:buNone/>
            </a:pPr>
            <a:endParaRPr sz="2300">
              <a:latin typeface="Rockwell"/>
              <a:ea typeface="Rockwell"/>
              <a:cs typeface="Rockwell"/>
              <a:sym typeface="Rockwell"/>
            </a:endParaRPr>
          </a:p>
          <a:p>
            <a:pPr marL="457200" lvl="0" indent="-374650" algn="l" rtl="0">
              <a:spcBef>
                <a:spcPts val="0"/>
              </a:spcBef>
              <a:spcAft>
                <a:spcPts val="0"/>
              </a:spcAft>
              <a:buSzPts val="2300"/>
              <a:buFont typeface="Rockwell"/>
              <a:buChar char="●"/>
            </a:pPr>
            <a:r>
              <a:rPr lang="en-US" sz="2300">
                <a:latin typeface="Rockwell"/>
                <a:ea typeface="Rockwell"/>
                <a:cs typeface="Rockwell"/>
                <a:sym typeface="Rockwell"/>
              </a:rPr>
              <a:t>Fielders analysis</a:t>
            </a:r>
            <a:endParaRPr sz="2300">
              <a:latin typeface="Rockwell"/>
              <a:ea typeface="Rockwell"/>
              <a:cs typeface="Rockwell"/>
              <a:sym typeface="Rockwell"/>
            </a:endParaRPr>
          </a:p>
        </p:txBody>
      </p:sp>
      <p:pic>
        <p:nvPicPr>
          <p:cNvPr id="176" name="Google Shape;176;p23"/>
          <p:cNvPicPr preferRelativeResize="0"/>
          <p:nvPr/>
        </p:nvPicPr>
        <p:blipFill rotWithShape="1">
          <a:blip r:embed="rId3">
            <a:alphaModFix/>
          </a:blip>
          <a:srcRect/>
          <a:stretch/>
        </p:blipFill>
        <p:spPr>
          <a:xfrm>
            <a:off x="9815867" y="5073403"/>
            <a:ext cx="1561763" cy="15055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Umpire-Analysis</a:t>
            </a:r>
            <a:endParaRPr/>
          </a:p>
        </p:txBody>
      </p:sp>
      <p:pic>
        <p:nvPicPr>
          <p:cNvPr id="182" name="Google Shape;182;p24"/>
          <p:cNvPicPr preferRelativeResize="0"/>
          <p:nvPr/>
        </p:nvPicPr>
        <p:blipFill>
          <a:blip r:embed="rId3">
            <a:alphaModFix/>
          </a:blip>
          <a:stretch>
            <a:fillRect/>
          </a:stretch>
        </p:blipFill>
        <p:spPr>
          <a:xfrm>
            <a:off x="637950" y="2535300"/>
            <a:ext cx="10838999" cy="326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Venue-Analysis</a:t>
            </a:r>
            <a:endParaRPr/>
          </a:p>
        </p:txBody>
      </p:sp>
      <p:pic>
        <p:nvPicPr>
          <p:cNvPr id="188" name="Google Shape;188;p25"/>
          <p:cNvPicPr preferRelativeResize="0"/>
          <p:nvPr/>
        </p:nvPicPr>
        <p:blipFill>
          <a:blip r:embed="rId3">
            <a:alphaModFix/>
          </a:blip>
          <a:stretch>
            <a:fillRect/>
          </a:stretch>
        </p:blipFill>
        <p:spPr>
          <a:xfrm>
            <a:off x="1308700" y="1917275"/>
            <a:ext cx="9745849" cy="4165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780773"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Batsman performance analysis</a:t>
            </a:r>
            <a:endParaRPr/>
          </a:p>
        </p:txBody>
      </p:sp>
      <p:pic>
        <p:nvPicPr>
          <p:cNvPr id="194" name="Google Shape;194;p26"/>
          <p:cNvPicPr preferRelativeResize="0"/>
          <p:nvPr/>
        </p:nvPicPr>
        <p:blipFill>
          <a:blip r:embed="rId3">
            <a:alphaModFix/>
          </a:blip>
          <a:stretch>
            <a:fillRect/>
          </a:stretch>
        </p:blipFill>
        <p:spPr>
          <a:xfrm>
            <a:off x="155862" y="2899675"/>
            <a:ext cx="6238325" cy="2369750"/>
          </a:xfrm>
          <a:prstGeom prst="rect">
            <a:avLst/>
          </a:prstGeom>
          <a:noFill/>
          <a:ln>
            <a:noFill/>
          </a:ln>
        </p:spPr>
      </p:pic>
      <p:pic>
        <p:nvPicPr>
          <p:cNvPr id="195" name="Google Shape;195;p26"/>
          <p:cNvPicPr preferRelativeResize="0"/>
          <p:nvPr/>
        </p:nvPicPr>
        <p:blipFill>
          <a:blip r:embed="rId4">
            <a:alphaModFix/>
          </a:blip>
          <a:stretch>
            <a:fillRect/>
          </a:stretch>
        </p:blipFill>
        <p:spPr>
          <a:xfrm>
            <a:off x="6727702" y="2196250"/>
            <a:ext cx="3690375" cy="3398550"/>
          </a:xfrm>
          <a:prstGeom prst="rect">
            <a:avLst/>
          </a:prstGeom>
          <a:noFill/>
          <a:ln>
            <a:noFill/>
          </a:ln>
        </p:spPr>
      </p:pic>
      <p:sp>
        <p:nvSpPr>
          <p:cNvPr id="196" name="Google Shape;196;p26"/>
          <p:cNvSpPr txBox="1"/>
          <p:nvPr/>
        </p:nvSpPr>
        <p:spPr>
          <a:xfrm>
            <a:off x="1800375" y="5353750"/>
            <a:ext cx="29493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ckwell"/>
                <a:ea typeface="Rockwell"/>
                <a:cs typeface="Rockwell"/>
                <a:sym typeface="Rockwell"/>
              </a:rPr>
              <a:t>Man of the match awards winners</a:t>
            </a:r>
            <a:endParaRPr>
              <a:latin typeface="Rockwell"/>
              <a:ea typeface="Rockwell"/>
              <a:cs typeface="Rockwell"/>
              <a:sym typeface="Rockwell"/>
            </a:endParaRPr>
          </a:p>
        </p:txBody>
      </p:sp>
      <p:sp>
        <p:nvSpPr>
          <p:cNvPr id="197" name="Google Shape;197;p26"/>
          <p:cNvSpPr txBox="1"/>
          <p:nvPr/>
        </p:nvSpPr>
        <p:spPr>
          <a:xfrm>
            <a:off x="6905375" y="5697225"/>
            <a:ext cx="34467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ckwell"/>
                <a:ea typeface="Rockwell"/>
                <a:cs typeface="Rockwell"/>
                <a:sym typeface="Rockwell"/>
              </a:rPr>
              <a:t>Average innings strike rate in T20 ODI</a:t>
            </a:r>
            <a:endParaRPr>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7"/>
          <p:cNvPicPr preferRelativeResize="0"/>
          <p:nvPr/>
        </p:nvPicPr>
        <p:blipFill rotWithShape="1">
          <a:blip r:embed="rId3">
            <a:alphaModFix/>
          </a:blip>
          <a:srcRect l="6689" t="36269" r="8421" b="3470"/>
          <a:stretch/>
        </p:blipFill>
        <p:spPr>
          <a:xfrm>
            <a:off x="1760723" y="2093817"/>
            <a:ext cx="8452102" cy="3749976"/>
          </a:xfrm>
          <a:prstGeom prst="rect">
            <a:avLst/>
          </a:prstGeom>
          <a:noFill/>
          <a:ln>
            <a:noFill/>
          </a:ln>
        </p:spPr>
      </p:pic>
      <p:pic>
        <p:nvPicPr>
          <p:cNvPr id="203" name="Google Shape;203;p27"/>
          <p:cNvPicPr preferRelativeResize="0"/>
          <p:nvPr/>
        </p:nvPicPr>
        <p:blipFill rotWithShape="1">
          <a:blip r:embed="rId4">
            <a:alphaModFix/>
          </a:blip>
          <a:srcRect/>
          <a:stretch/>
        </p:blipFill>
        <p:spPr>
          <a:xfrm>
            <a:off x="9780241" y="5352473"/>
            <a:ext cx="1561763" cy="15055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069850" y="484629"/>
            <a:ext cx="10058400" cy="79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Bowler performance analysis</a:t>
            </a:r>
            <a:endParaRPr/>
          </a:p>
        </p:txBody>
      </p:sp>
      <p:pic>
        <p:nvPicPr>
          <p:cNvPr id="209" name="Google Shape;209;p28"/>
          <p:cNvPicPr preferRelativeResize="0"/>
          <p:nvPr/>
        </p:nvPicPr>
        <p:blipFill>
          <a:blip r:embed="rId3">
            <a:alphaModFix/>
          </a:blip>
          <a:stretch>
            <a:fillRect/>
          </a:stretch>
        </p:blipFill>
        <p:spPr>
          <a:xfrm>
            <a:off x="234025" y="2261300"/>
            <a:ext cx="5768600" cy="2824750"/>
          </a:xfrm>
          <a:prstGeom prst="rect">
            <a:avLst/>
          </a:prstGeom>
          <a:noFill/>
          <a:ln>
            <a:noFill/>
          </a:ln>
        </p:spPr>
      </p:pic>
      <p:pic>
        <p:nvPicPr>
          <p:cNvPr id="210" name="Google Shape;210;p28"/>
          <p:cNvPicPr preferRelativeResize="0"/>
          <p:nvPr/>
        </p:nvPicPr>
        <p:blipFill>
          <a:blip r:embed="rId4">
            <a:alphaModFix/>
          </a:blip>
          <a:stretch>
            <a:fillRect/>
          </a:stretch>
        </p:blipFill>
        <p:spPr>
          <a:xfrm>
            <a:off x="6428400" y="1810638"/>
            <a:ext cx="4362451" cy="3236725"/>
          </a:xfrm>
          <a:prstGeom prst="rect">
            <a:avLst/>
          </a:prstGeom>
          <a:noFill/>
          <a:ln>
            <a:noFill/>
          </a:ln>
        </p:spPr>
      </p:pic>
      <p:pic>
        <p:nvPicPr>
          <p:cNvPr id="211" name="Google Shape;211;p28"/>
          <p:cNvPicPr preferRelativeResize="0"/>
          <p:nvPr/>
        </p:nvPicPr>
        <p:blipFill rotWithShape="1">
          <a:blip r:embed="rId5">
            <a:alphaModFix/>
          </a:blip>
          <a:srcRect/>
          <a:stretch/>
        </p:blipFill>
        <p:spPr>
          <a:xfrm>
            <a:off x="9780241" y="5352473"/>
            <a:ext cx="1561763" cy="1505527"/>
          </a:xfrm>
          <a:prstGeom prst="rect">
            <a:avLst/>
          </a:prstGeom>
          <a:noFill/>
          <a:ln>
            <a:noFill/>
          </a:ln>
        </p:spPr>
      </p:pic>
      <p:sp>
        <p:nvSpPr>
          <p:cNvPr id="212" name="Google Shape;212;p28"/>
          <p:cNvSpPr txBox="1"/>
          <p:nvPr/>
        </p:nvSpPr>
        <p:spPr>
          <a:xfrm>
            <a:off x="2297850" y="5152400"/>
            <a:ext cx="19662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ckwell"/>
                <a:ea typeface="Rockwell"/>
                <a:cs typeface="Rockwell"/>
                <a:sym typeface="Rockwell"/>
              </a:rPr>
              <a:t>Highest wicket takers</a:t>
            </a:r>
            <a:endParaRPr>
              <a:latin typeface="Rockwell"/>
              <a:ea typeface="Rockwell"/>
              <a:cs typeface="Rockwell"/>
              <a:sym typeface="Rockwell"/>
            </a:endParaRPr>
          </a:p>
        </p:txBody>
      </p:sp>
      <p:sp>
        <p:nvSpPr>
          <p:cNvPr id="213" name="Google Shape;213;p28"/>
          <p:cNvSpPr txBox="1"/>
          <p:nvPr/>
        </p:nvSpPr>
        <p:spPr>
          <a:xfrm>
            <a:off x="6885500" y="5210350"/>
            <a:ext cx="36444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ckwell"/>
                <a:ea typeface="Rockwell"/>
                <a:cs typeface="Rockwell"/>
                <a:sym typeface="Rockwell"/>
              </a:rPr>
              <a:t>Average innings economy rate in T20 ODI</a:t>
            </a:r>
            <a:endParaRPr>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9"/>
          <p:cNvPicPr preferRelativeResize="0"/>
          <p:nvPr/>
        </p:nvPicPr>
        <p:blipFill rotWithShape="1">
          <a:blip r:embed="rId3">
            <a:alphaModFix/>
          </a:blip>
          <a:srcRect l="10587" t="18890" r="14324" b="25005"/>
          <a:stretch/>
        </p:blipFill>
        <p:spPr>
          <a:xfrm>
            <a:off x="194118" y="1546425"/>
            <a:ext cx="4221724" cy="3526974"/>
          </a:xfrm>
          <a:prstGeom prst="rect">
            <a:avLst/>
          </a:prstGeom>
          <a:noFill/>
          <a:ln>
            <a:noFill/>
          </a:ln>
        </p:spPr>
      </p:pic>
      <p:pic>
        <p:nvPicPr>
          <p:cNvPr id="219" name="Google Shape;219;p29"/>
          <p:cNvPicPr preferRelativeResize="0"/>
          <p:nvPr/>
        </p:nvPicPr>
        <p:blipFill rotWithShape="1">
          <a:blip r:embed="rId4">
            <a:alphaModFix/>
          </a:blip>
          <a:srcRect/>
          <a:stretch/>
        </p:blipFill>
        <p:spPr>
          <a:xfrm>
            <a:off x="9815867" y="5073403"/>
            <a:ext cx="1561763" cy="1505527"/>
          </a:xfrm>
          <a:prstGeom prst="rect">
            <a:avLst/>
          </a:prstGeom>
          <a:noFill/>
          <a:ln>
            <a:noFill/>
          </a:ln>
        </p:spPr>
      </p:pic>
      <p:pic>
        <p:nvPicPr>
          <p:cNvPr id="220" name="Google Shape;220;p29"/>
          <p:cNvPicPr preferRelativeResize="0"/>
          <p:nvPr/>
        </p:nvPicPr>
        <p:blipFill>
          <a:blip r:embed="rId5">
            <a:alphaModFix/>
          </a:blip>
          <a:stretch>
            <a:fillRect/>
          </a:stretch>
        </p:blipFill>
        <p:spPr>
          <a:xfrm>
            <a:off x="4475650" y="1886825"/>
            <a:ext cx="7563949" cy="2887850"/>
          </a:xfrm>
          <a:prstGeom prst="rect">
            <a:avLst/>
          </a:prstGeom>
          <a:noFill/>
          <a:ln>
            <a:noFill/>
          </a:ln>
        </p:spPr>
      </p:pic>
      <p:sp>
        <p:nvSpPr>
          <p:cNvPr id="221" name="Google Shape;221;p29"/>
          <p:cNvSpPr txBox="1"/>
          <p:nvPr/>
        </p:nvSpPr>
        <p:spPr>
          <a:xfrm>
            <a:off x="0" y="0"/>
            <a:ext cx="11044500" cy="113640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0"/>
              </a:spcBef>
              <a:spcAft>
                <a:spcPts val="0"/>
              </a:spcAft>
              <a:buNone/>
            </a:pPr>
            <a:r>
              <a:rPr lang="en-US" sz="5400">
                <a:solidFill>
                  <a:schemeClr val="dk1"/>
                </a:solidFill>
                <a:latin typeface="Rockwell"/>
                <a:ea typeface="Rockwell"/>
                <a:cs typeface="Rockwell"/>
                <a:sym typeface="Rockwell"/>
              </a:rPr>
              <a:t>Bowler performance analysis</a:t>
            </a:r>
            <a:endParaRPr sz="5400">
              <a:solidFill>
                <a:schemeClr val="dk1"/>
              </a:solidFill>
              <a:latin typeface="Rockwell"/>
              <a:ea typeface="Rockwell"/>
              <a:cs typeface="Rockwell"/>
              <a:sym typeface="Rockwe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1069848" y="484632"/>
            <a:ext cx="10058400" cy="67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60"/>
              <a:buFont typeface="Rockwell"/>
              <a:buNone/>
            </a:pPr>
            <a:r>
              <a:rPr lang="en-US"/>
              <a:t>Wickets analysis</a:t>
            </a:r>
            <a:endParaRPr/>
          </a:p>
        </p:txBody>
      </p:sp>
      <p:pic>
        <p:nvPicPr>
          <p:cNvPr id="227" name="Google Shape;227;p30"/>
          <p:cNvPicPr preferRelativeResize="0"/>
          <p:nvPr/>
        </p:nvPicPr>
        <p:blipFill rotWithShape="1">
          <a:blip r:embed="rId3">
            <a:alphaModFix/>
          </a:blip>
          <a:srcRect l="14954" t="41559" r="34622" b="9894"/>
          <a:stretch/>
        </p:blipFill>
        <p:spPr>
          <a:xfrm>
            <a:off x="2524050" y="1604850"/>
            <a:ext cx="7344299" cy="4525475"/>
          </a:xfrm>
          <a:prstGeom prst="rect">
            <a:avLst/>
          </a:prstGeom>
          <a:noFill/>
          <a:ln>
            <a:noFill/>
          </a:ln>
        </p:spPr>
      </p:pic>
      <p:pic>
        <p:nvPicPr>
          <p:cNvPr id="228" name="Google Shape;228;p30"/>
          <p:cNvPicPr preferRelativeResize="0"/>
          <p:nvPr/>
        </p:nvPicPr>
        <p:blipFill rotWithShape="1">
          <a:blip r:embed="rId4">
            <a:alphaModFix/>
          </a:blip>
          <a:srcRect/>
          <a:stretch/>
        </p:blipFill>
        <p:spPr>
          <a:xfrm>
            <a:off x="9768366" y="5352473"/>
            <a:ext cx="1561763" cy="15055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Run Rate</a:t>
            </a:r>
            <a:endParaRPr/>
          </a:p>
        </p:txBody>
      </p:sp>
      <p:pic>
        <p:nvPicPr>
          <p:cNvPr id="234" name="Google Shape;234;p31"/>
          <p:cNvPicPr preferRelativeResize="0"/>
          <p:nvPr/>
        </p:nvPicPr>
        <p:blipFill>
          <a:blip r:embed="rId3">
            <a:alphaModFix/>
          </a:blip>
          <a:stretch>
            <a:fillRect/>
          </a:stretch>
        </p:blipFill>
        <p:spPr>
          <a:xfrm>
            <a:off x="1210775" y="2174025"/>
            <a:ext cx="9205800"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INTRODUCTION</a:t>
            </a:r>
            <a:endParaRPr/>
          </a:p>
        </p:txBody>
      </p:sp>
      <p:sp>
        <p:nvSpPr>
          <p:cNvPr id="113" name="Google Shape;113;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700"/>
              <a:buChar char="▪"/>
            </a:pPr>
            <a:r>
              <a:rPr lang="en-US"/>
              <a:t>Sports Analytics is a method of collecting and analyzing historical game information to derive essential knowledge from it, with the aim that it will promote successful decision-making.</a:t>
            </a: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In this project, the past data of IPL containing the players’ details, match venue details, teams, ball to ball details, etc is taken and analyzed to draw various conclusions which help in the improvement of a player’s performance, predict outcomes and bid on a player.</a:t>
            </a:r>
            <a:endParaRPr/>
          </a:p>
        </p:txBody>
      </p:sp>
      <p:pic>
        <p:nvPicPr>
          <p:cNvPr id="114" name="Google Shape;114;p14"/>
          <p:cNvPicPr preferRelativeResize="0"/>
          <p:nvPr/>
        </p:nvPicPr>
        <p:blipFill rotWithShape="1">
          <a:blip r:embed="rId3">
            <a:alphaModFix/>
          </a:blip>
          <a:srcRect/>
          <a:stretch/>
        </p:blipFill>
        <p:spPr>
          <a:xfrm>
            <a:off x="9815867" y="5073403"/>
            <a:ext cx="1561763" cy="15055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2"/>
          <p:cNvPicPr preferRelativeResize="0"/>
          <p:nvPr/>
        </p:nvPicPr>
        <p:blipFill rotWithShape="1">
          <a:blip r:embed="rId3">
            <a:alphaModFix/>
          </a:blip>
          <a:srcRect l="2440" t="30980" r="2754" b="18771"/>
          <a:stretch/>
        </p:blipFill>
        <p:spPr>
          <a:xfrm>
            <a:off x="783620" y="1849576"/>
            <a:ext cx="9535885" cy="3158838"/>
          </a:xfrm>
          <a:prstGeom prst="rect">
            <a:avLst/>
          </a:prstGeom>
          <a:noFill/>
          <a:ln>
            <a:noFill/>
          </a:ln>
        </p:spPr>
      </p:pic>
      <p:pic>
        <p:nvPicPr>
          <p:cNvPr id="240" name="Google Shape;240;p32"/>
          <p:cNvPicPr preferRelativeResize="0"/>
          <p:nvPr/>
        </p:nvPicPr>
        <p:blipFill rotWithShape="1">
          <a:blip r:embed="rId4">
            <a:alphaModFix/>
          </a:blip>
          <a:srcRect/>
          <a:stretch/>
        </p:blipFill>
        <p:spPr>
          <a:xfrm>
            <a:off x="9780241" y="5352473"/>
            <a:ext cx="1561763" cy="1505527"/>
          </a:xfrm>
          <a:prstGeom prst="rect">
            <a:avLst/>
          </a:prstGeom>
          <a:noFill/>
          <a:ln>
            <a:noFill/>
          </a:ln>
        </p:spPr>
      </p:pic>
      <p:sp>
        <p:nvSpPr>
          <p:cNvPr id="241" name="Google Shape;241;p32"/>
          <p:cNvSpPr txBox="1"/>
          <p:nvPr/>
        </p:nvSpPr>
        <p:spPr>
          <a:xfrm>
            <a:off x="1279225" y="710650"/>
            <a:ext cx="68226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a:latin typeface="Rockwell"/>
                <a:ea typeface="Rockwell"/>
                <a:cs typeface="Rockwell"/>
                <a:sym typeface="Rockwell"/>
              </a:rPr>
              <a:t>Fielders analysis</a:t>
            </a:r>
            <a:endParaRPr sz="5400">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3"/>
          <p:cNvPicPr preferRelativeResize="0"/>
          <p:nvPr/>
        </p:nvPicPr>
        <p:blipFill rotWithShape="1">
          <a:blip r:embed="rId3">
            <a:alphaModFix/>
          </a:blip>
          <a:srcRect l="6690" t="19644" b="4797"/>
          <a:stretch/>
        </p:blipFill>
        <p:spPr>
          <a:xfrm>
            <a:off x="406575" y="1515150"/>
            <a:ext cx="10794776" cy="4576025"/>
          </a:xfrm>
          <a:prstGeom prst="rect">
            <a:avLst/>
          </a:prstGeom>
          <a:noFill/>
          <a:ln>
            <a:noFill/>
          </a:ln>
        </p:spPr>
      </p:pic>
      <p:sp>
        <p:nvSpPr>
          <p:cNvPr id="247" name="Google Shape;247;p33"/>
          <p:cNvSpPr txBox="1">
            <a:spLocks noGrp="1"/>
          </p:cNvSpPr>
          <p:nvPr>
            <p:ph type="title"/>
          </p:nvPr>
        </p:nvSpPr>
        <p:spPr>
          <a:xfrm>
            <a:off x="458525" y="484625"/>
            <a:ext cx="10669800" cy="90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Ratings Calculator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Ratings</a:t>
            </a:r>
            <a:endParaRPr/>
          </a:p>
        </p:txBody>
      </p:sp>
      <p:sp>
        <p:nvSpPr>
          <p:cNvPr id="253" name="Google Shape;253;p3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25755" algn="l" rtl="0">
              <a:spcBef>
                <a:spcPts val="1200"/>
              </a:spcBef>
              <a:spcAft>
                <a:spcPts val="0"/>
              </a:spcAft>
              <a:buSzPts val="1530"/>
              <a:buChar char="▪"/>
            </a:pPr>
            <a:r>
              <a:rPr lang="en-US"/>
              <a:t>Based on certain features, each player is given a rating</a:t>
            </a:r>
            <a:endParaRPr/>
          </a:p>
          <a:p>
            <a:pPr marL="457200" lvl="0" indent="-325755" algn="l" rtl="0">
              <a:spcBef>
                <a:spcPts val="0"/>
              </a:spcBef>
              <a:spcAft>
                <a:spcPts val="0"/>
              </a:spcAft>
              <a:buSzPts val="1530"/>
              <a:buChar char="▪"/>
            </a:pPr>
            <a:r>
              <a:rPr lang="en-US"/>
              <a:t>The features considered are: Runs, wickets ,strike rate ,economy rate(from ODI) and age</a:t>
            </a:r>
            <a:endParaRPr/>
          </a:p>
          <a:p>
            <a:pPr marL="457200" lvl="0" indent="-325755" algn="l" rtl="0">
              <a:spcBef>
                <a:spcPts val="0"/>
              </a:spcBef>
              <a:spcAft>
                <a:spcPts val="0"/>
              </a:spcAft>
              <a:buSzPts val="1530"/>
              <a:buChar char="▪"/>
            </a:pPr>
            <a:r>
              <a:rPr lang="en-US"/>
              <a:t>Based on the ratings, players are divided into 4 categories</a:t>
            </a:r>
            <a:endParaRPr/>
          </a:p>
          <a:p>
            <a:pPr marL="1371600" lvl="2" indent="-325755" algn="l" rtl="0">
              <a:spcBef>
                <a:spcPts val="0"/>
              </a:spcBef>
              <a:spcAft>
                <a:spcPts val="0"/>
              </a:spcAft>
              <a:buSzPts val="1530"/>
              <a:buChar char="▪"/>
            </a:pPr>
            <a:r>
              <a:rPr lang="en-US"/>
              <a:t>Avoid</a:t>
            </a:r>
            <a:endParaRPr/>
          </a:p>
          <a:p>
            <a:pPr marL="1371600" lvl="2" indent="-325755" algn="l" rtl="0">
              <a:spcBef>
                <a:spcPts val="0"/>
              </a:spcBef>
              <a:spcAft>
                <a:spcPts val="0"/>
              </a:spcAft>
              <a:buSzPts val="1530"/>
              <a:buChar char="▪"/>
            </a:pPr>
            <a:r>
              <a:rPr lang="en-US"/>
              <a:t>May Be</a:t>
            </a:r>
            <a:endParaRPr/>
          </a:p>
          <a:p>
            <a:pPr marL="1371600" lvl="2" indent="-325755" algn="l" rtl="0">
              <a:spcBef>
                <a:spcPts val="0"/>
              </a:spcBef>
              <a:spcAft>
                <a:spcPts val="0"/>
              </a:spcAft>
              <a:buSzPts val="1530"/>
              <a:buChar char="▪"/>
            </a:pPr>
            <a:r>
              <a:rPr lang="en-US"/>
              <a:t>Good</a:t>
            </a:r>
            <a:endParaRPr/>
          </a:p>
          <a:p>
            <a:pPr marL="1371600" lvl="2" indent="-325755" algn="l" rtl="0">
              <a:spcBef>
                <a:spcPts val="0"/>
              </a:spcBef>
              <a:spcAft>
                <a:spcPts val="0"/>
              </a:spcAft>
              <a:buSzPts val="1530"/>
              <a:buChar char="▪"/>
            </a:pPr>
            <a:r>
              <a:rPr lang="en-US"/>
              <a:t>Excellent</a:t>
            </a:r>
            <a:endParaRPr/>
          </a:p>
          <a:p>
            <a:pPr marL="457200" lvl="0" indent="-325755" algn="l" rtl="0">
              <a:spcBef>
                <a:spcPts val="0"/>
              </a:spcBef>
              <a:spcAft>
                <a:spcPts val="0"/>
              </a:spcAft>
              <a:buSzPts val="1530"/>
              <a:buChar char="▪"/>
            </a:pPr>
            <a:r>
              <a:rPr lang="en-US"/>
              <a:t>These categories are used to determine whether the Player is good for next IPL season.</a:t>
            </a:r>
            <a:endParaRPr/>
          </a:p>
          <a:p>
            <a:pPr marL="457200" lvl="0" indent="-325755" algn="l" rtl="0">
              <a:spcBef>
                <a:spcPts val="0"/>
              </a:spcBef>
              <a:spcAft>
                <a:spcPts val="0"/>
              </a:spcAft>
              <a:buSzPts val="1530"/>
              <a:buChar char="▪"/>
            </a:pPr>
            <a:r>
              <a:rPr lang="en-US"/>
              <a:t>Random Forest is used to train the model</a:t>
            </a:r>
            <a:endParaRPr/>
          </a:p>
          <a:p>
            <a:pPr marL="457200" lvl="0" indent="-325755" algn="l" rtl="0">
              <a:spcBef>
                <a:spcPts val="0"/>
              </a:spcBef>
              <a:spcAft>
                <a:spcPts val="0"/>
              </a:spcAft>
              <a:buSzPts val="1530"/>
              <a:buChar char="▪"/>
            </a:pPr>
            <a:r>
              <a:rPr lang="en-US"/>
              <a:t>Random Forest accuracy=73%</a:t>
            </a:r>
            <a:endParaRPr/>
          </a:p>
        </p:txBody>
      </p:sp>
      <p:pic>
        <p:nvPicPr>
          <p:cNvPr id="254" name="Google Shape;254;p34"/>
          <p:cNvPicPr preferRelativeResize="0"/>
          <p:nvPr/>
        </p:nvPicPr>
        <p:blipFill rotWithShape="1">
          <a:blip r:embed="rId3">
            <a:alphaModFix/>
          </a:blip>
          <a:srcRect/>
          <a:stretch/>
        </p:blipFill>
        <p:spPr>
          <a:xfrm>
            <a:off x="9780241" y="5352473"/>
            <a:ext cx="1561763" cy="15055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908995" y="442538"/>
            <a:ext cx="10058400" cy="52477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240"/>
              <a:buFont typeface="Rockwell"/>
              <a:buNone/>
            </a:pPr>
            <a:r>
              <a:rPr lang="en-US"/>
              <a:t>Auction Analysis</a:t>
            </a:r>
            <a:endParaRPr/>
          </a:p>
        </p:txBody>
      </p:sp>
      <p:pic>
        <p:nvPicPr>
          <p:cNvPr id="260" name="Google Shape;260;p35"/>
          <p:cNvPicPr preferRelativeResize="0">
            <a:picLocks noGrp="1"/>
          </p:cNvPicPr>
          <p:nvPr>
            <p:ph type="body" idx="1"/>
          </p:nvPr>
        </p:nvPicPr>
        <p:blipFill rotWithShape="1">
          <a:blip r:embed="rId3">
            <a:alphaModFix/>
          </a:blip>
          <a:srcRect l="3864" t="33600" r="440" b="12857"/>
          <a:stretch/>
        </p:blipFill>
        <p:spPr>
          <a:xfrm>
            <a:off x="582075" y="1569513"/>
            <a:ext cx="10878000" cy="3372600"/>
          </a:xfrm>
          <a:prstGeom prst="rect">
            <a:avLst/>
          </a:prstGeom>
          <a:noFill/>
          <a:ln>
            <a:noFill/>
          </a:ln>
        </p:spPr>
      </p:pic>
      <p:sp>
        <p:nvSpPr>
          <p:cNvPr id="261" name="Google Shape;261;p35"/>
          <p:cNvSpPr txBox="1"/>
          <p:nvPr/>
        </p:nvSpPr>
        <p:spPr>
          <a:xfrm>
            <a:off x="3076950" y="5121025"/>
            <a:ext cx="603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ockwell"/>
                <a:ea typeface="Rockwell"/>
                <a:cs typeface="Rockwell"/>
                <a:sym typeface="Rockwell"/>
              </a:rPr>
              <a:t>Most bid players from outside India (in INR (crores))</a:t>
            </a:r>
            <a:endParaRPr sz="1800">
              <a:solidFill>
                <a:schemeClr val="dk1"/>
              </a:solidFill>
              <a:latin typeface="Rockwell"/>
              <a:ea typeface="Rockwell"/>
              <a:cs typeface="Rockwell"/>
              <a:sym typeface="Rockwell"/>
            </a:endParaRPr>
          </a:p>
        </p:txBody>
      </p:sp>
      <p:pic>
        <p:nvPicPr>
          <p:cNvPr id="262" name="Google Shape;262;p35"/>
          <p:cNvPicPr preferRelativeResize="0"/>
          <p:nvPr/>
        </p:nvPicPr>
        <p:blipFill rotWithShape="1">
          <a:blip r:embed="rId4">
            <a:alphaModFix/>
          </a:blip>
          <a:srcRect/>
          <a:stretch/>
        </p:blipFill>
        <p:spPr>
          <a:xfrm>
            <a:off x="9815867" y="5073403"/>
            <a:ext cx="1561763" cy="15055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6"/>
          <p:cNvPicPr preferRelativeResize="0">
            <a:picLocks noGrp="1"/>
          </p:cNvPicPr>
          <p:nvPr>
            <p:ph type="body" idx="1"/>
          </p:nvPr>
        </p:nvPicPr>
        <p:blipFill rotWithShape="1">
          <a:blip r:embed="rId3">
            <a:alphaModFix/>
          </a:blip>
          <a:srcRect l="315" t="28902" r="1455" b="17449"/>
          <a:stretch/>
        </p:blipFill>
        <p:spPr>
          <a:xfrm>
            <a:off x="1066800" y="1020332"/>
            <a:ext cx="10058400" cy="3433500"/>
          </a:xfrm>
          <a:prstGeom prst="rect">
            <a:avLst/>
          </a:prstGeom>
          <a:noFill/>
          <a:ln>
            <a:noFill/>
          </a:ln>
        </p:spPr>
      </p:pic>
      <p:sp>
        <p:nvSpPr>
          <p:cNvPr id="268" name="Google Shape;268;p36"/>
          <p:cNvSpPr txBox="1"/>
          <p:nvPr/>
        </p:nvSpPr>
        <p:spPr>
          <a:xfrm>
            <a:off x="3606001" y="4965725"/>
            <a:ext cx="4980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ockwell"/>
                <a:ea typeface="Rockwell"/>
                <a:cs typeface="Rockwell"/>
                <a:sym typeface="Rockwell"/>
              </a:rPr>
              <a:t>Most bid Indian players (in INR (crores))</a:t>
            </a:r>
            <a:endParaRPr sz="1800">
              <a:solidFill>
                <a:schemeClr val="dk1"/>
              </a:solidFill>
              <a:latin typeface="Rockwell"/>
              <a:ea typeface="Rockwell"/>
              <a:cs typeface="Rockwell"/>
              <a:sym typeface="Rockwell"/>
            </a:endParaRPr>
          </a:p>
        </p:txBody>
      </p:sp>
      <p:pic>
        <p:nvPicPr>
          <p:cNvPr id="269" name="Google Shape;269;p36"/>
          <p:cNvPicPr preferRelativeResize="0"/>
          <p:nvPr/>
        </p:nvPicPr>
        <p:blipFill rotWithShape="1">
          <a:blip r:embed="rId4">
            <a:alphaModFix/>
          </a:blip>
          <a:srcRect/>
          <a:stretch/>
        </p:blipFill>
        <p:spPr>
          <a:xfrm>
            <a:off x="9803992" y="5204031"/>
            <a:ext cx="1561763" cy="15055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010623" y="2387507"/>
            <a:ext cx="10058400" cy="1609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900"/>
              <a:t>MATCH PREDICTIONS/SIMULATION</a:t>
            </a:r>
            <a:endParaRPr sz="5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1069850" y="484629"/>
            <a:ext cx="10058400" cy="67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MATCH PREDICTION</a:t>
            </a:r>
            <a:endParaRPr/>
          </a:p>
        </p:txBody>
      </p:sp>
      <p:graphicFrame>
        <p:nvGraphicFramePr>
          <p:cNvPr id="280" name="Google Shape;280;p38"/>
          <p:cNvGraphicFramePr/>
          <p:nvPr/>
        </p:nvGraphicFramePr>
        <p:xfrm>
          <a:off x="952500" y="1905000"/>
          <a:ext cx="3000000" cy="3000000"/>
        </p:xfrm>
        <a:graphic>
          <a:graphicData uri="http://schemas.openxmlformats.org/drawingml/2006/table">
            <a:tbl>
              <a:tblPr>
                <a:noFill/>
                <a:tableStyleId>{083E354E-5C4B-43DA-B571-A9133DFBB03A}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a:t>Classifier</a:t>
                      </a:r>
                      <a:endParaRPr/>
                    </a:p>
                  </a:txBody>
                  <a:tcPr marL="91425" marR="91425" marT="91425" marB="91425"/>
                </a:tc>
                <a:tc>
                  <a:txBody>
                    <a:bodyPr/>
                    <a:lstStyle/>
                    <a:p>
                      <a:pPr marL="0" lvl="0" indent="0" algn="l" rtl="0">
                        <a:spcBef>
                          <a:spcPts val="0"/>
                        </a:spcBef>
                        <a:spcAft>
                          <a:spcPts val="0"/>
                        </a:spcAft>
                        <a:buNone/>
                      </a:pPr>
                      <a:r>
                        <a:rPr lang="en-US"/>
                        <a:t>Accuracy</a:t>
                      </a:r>
                      <a:endParaRPr/>
                    </a:p>
                  </a:txBody>
                  <a:tcPr marL="91425" marR="91425" marT="91425" marB="91425"/>
                </a:tc>
                <a:tc>
                  <a:txBody>
                    <a:bodyPr/>
                    <a:lstStyle/>
                    <a:p>
                      <a:pPr marL="0" lvl="0" indent="0" algn="l" rtl="0">
                        <a:spcBef>
                          <a:spcPts val="0"/>
                        </a:spcBef>
                        <a:spcAft>
                          <a:spcPts val="0"/>
                        </a:spcAft>
                        <a:buNone/>
                      </a:pPr>
                      <a:r>
                        <a:rPr lang="en-US"/>
                        <a:t>Cross-validation 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Logistic Regression</a:t>
                      </a:r>
                      <a:endParaRPr/>
                    </a:p>
                  </a:txBody>
                  <a:tcPr marL="91425" marR="91425" marT="91425" marB="91425"/>
                </a:tc>
                <a:tc>
                  <a:txBody>
                    <a:bodyPr/>
                    <a:lstStyle/>
                    <a:p>
                      <a:pPr marL="0" lvl="0" indent="0" algn="l" rtl="0">
                        <a:spcBef>
                          <a:spcPts val="0"/>
                        </a:spcBef>
                        <a:spcAft>
                          <a:spcPts val="0"/>
                        </a:spcAft>
                        <a:buNone/>
                      </a:pPr>
                      <a:r>
                        <a:rPr lang="en-US"/>
                        <a:t>23.270%</a:t>
                      </a:r>
                      <a:endParaRPr/>
                    </a:p>
                  </a:txBody>
                  <a:tcPr marL="91425" marR="91425" marT="91425" marB="91425"/>
                </a:tc>
                <a:tc>
                  <a:txBody>
                    <a:bodyPr/>
                    <a:lstStyle/>
                    <a:p>
                      <a:pPr marL="0" lvl="0" indent="0" algn="l" rtl="0">
                        <a:spcBef>
                          <a:spcPts val="0"/>
                        </a:spcBef>
                        <a:spcAft>
                          <a:spcPts val="0"/>
                        </a:spcAft>
                        <a:buNone/>
                      </a:pPr>
                      <a:r>
                        <a:rPr lang="en-US"/>
                        <a:t>21.852%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Random Forest</a:t>
                      </a:r>
                      <a:endParaRPr/>
                    </a:p>
                  </a:txBody>
                  <a:tcPr marL="91425" marR="91425" marT="91425" marB="91425"/>
                </a:tc>
                <a:tc>
                  <a:txBody>
                    <a:bodyPr/>
                    <a:lstStyle/>
                    <a:p>
                      <a:pPr marL="0" lvl="0" indent="0" algn="l" rtl="0">
                        <a:spcBef>
                          <a:spcPts val="0"/>
                        </a:spcBef>
                        <a:spcAft>
                          <a:spcPts val="0"/>
                        </a:spcAft>
                        <a:buNone/>
                      </a:pPr>
                      <a:r>
                        <a:rPr lang="en-US"/>
                        <a:t>89.151%</a:t>
                      </a:r>
                      <a:endParaRPr/>
                    </a:p>
                  </a:txBody>
                  <a:tcPr marL="91425" marR="91425" marT="91425" marB="91425"/>
                </a:tc>
                <a:tc>
                  <a:txBody>
                    <a:bodyPr/>
                    <a:lstStyle/>
                    <a:p>
                      <a:pPr marL="0" lvl="0" indent="0" algn="l" rtl="0">
                        <a:spcBef>
                          <a:spcPts val="0"/>
                        </a:spcBef>
                        <a:spcAft>
                          <a:spcPts val="0"/>
                        </a:spcAft>
                        <a:buNone/>
                      </a:pPr>
                      <a:r>
                        <a:rPr lang="en-US"/>
                        <a:t>47.806%</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AdaBoost</a:t>
                      </a:r>
                      <a:endParaRPr/>
                    </a:p>
                  </a:txBody>
                  <a:tcPr marL="91425" marR="91425" marT="91425" marB="91425"/>
                </a:tc>
                <a:tc>
                  <a:txBody>
                    <a:bodyPr/>
                    <a:lstStyle/>
                    <a:p>
                      <a:pPr marL="0" lvl="0" indent="0" algn="l" rtl="0">
                        <a:spcBef>
                          <a:spcPts val="0"/>
                        </a:spcBef>
                        <a:spcAft>
                          <a:spcPts val="0"/>
                        </a:spcAft>
                        <a:buNone/>
                      </a:pPr>
                      <a:r>
                        <a:rPr lang="en-US"/>
                        <a:t>19.811%</a:t>
                      </a:r>
                      <a:endParaRPr/>
                    </a:p>
                  </a:txBody>
                  <a:tcPr marL="91425" marR="91425" marT="91425" marB="91425"/>
                </a:tc>
                <a:tc>
                  <a:txBody>
                    <a:bodyPr/>
                    <a:lstStyle/>
                    <a:p>
                      <a:pPr marL="0" lvl="0" indent="0" algn="l" rtl="0">
                        <a:spcBef>
                          <a:spcPts val="0"/>
                        </a:spcBef>
                        <a:spcAft>
                          <a:spcPts val="0"/>
                        </a:spcAft>
                        <a:buNone/>
                      </a:pPr>
                      <a:r>
                        <a:rPr lang="en-US"/>
                        <a:t>16.663%</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t>Support Vector Machine</a:t>
                      </a:r>
                      <a:endParaRPr/>
                    </a:p>
                  </a:txBody>
                  <a:tcPr marL="91425" marR="91425" marT="91425" marB="91425"/>
                </a:tc>
                <a:tc>
                  <a:txBody>
                    <a:bodyPr/>
                    <a:lstStyle/>
                    <a:p>
                      <a:pPr marL="0" lvl="0" indent="0" algn="l" rtl="0">
                        <a:spcBef>
                          <a:spcPts val="0"/>
                        </a:spcBef>
                        <a:spcAft>
                          <a:spcPts val="0"/>
                        </a:spcAft>
                        <a:buNone/>
                      </a:pPr>
                      <a:r>
                        <a:rPr lang="en-US"/>
                        <a:t>25.786%</a:t>
                      </a:r>
                      <a:endParaRPr/>
                    </a:p>
                  </a:txBody>
                  <a:tcPr marL="91425" marR="91425" marT="91425" marB="91425"/>
                </a:tc>
                <a:tc>
                  <a:txBody>
                    <a:bodyPr/>
                    <a:lstStyle/>
                    <a:p>
                      <a:pPr marL="0" lvl="0" indent="0" algn="l" rtl="0">
                        <a:spcBef>
                          <a:spcPts val="0"/>
                        </a:spcBef>
                        <a:spcAft>
                          <a:spcPts val="0"/>
                        </a:spcAft>
                        <a:buNone/>
                      </a:pPr>
                      <a:r>
                        <a:rPr lang="en-US"/>
                        <a:t>18.707%</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a:t>Multi layer perceptron</a:t>
                      </a:r>
                      <a:endParaRPr/>
                    </a:p>
                  </a:txBody>
                  <a:tcPr marL="91425" marR="91425" marT="91425" marB="91425"/>
                </a:tc>
                <a:tc>
                  <a:txBody>
                    <a:bodyPr/>
                    <a:lstStyle/>
                    <a:p>
                      <a:pPr marL="0" lvl="0" indent="0" algn="l" rtl="0">
                        <a:spcBef>
                          <a:spcPts val="0"/>
                        </a:spcBef>
                        <a:spcAft>
                          <a:spcPts val="0"/>
                        </a:spcAft>
                        <a:buNone/>
                      </a:pPr>
                      <a:r>
                        <a:rPr lang="en-US"/>
                        <a:t>28.302%</a:t>
                      </a:r>
                      <a:endParaRPr/>
                    </a:p>
                  </a:txBody>
                  <a:tcPr marL="91425" marR="91425" marT="91425" marB="91425"/>
                </a:tc>
                <a:tc>
                  <a:txBody>
                    <a:bodyPr/>
                    <a:lstStyle/>
                    <a:p>
                      <a:pPr marL="0" lvl="0" indent="0" algn="l" rtl="0">
                        <a:spcBef>
                          <a:spcPts val="0"/>
                        </a:spcBef>
                        <a:spcAft>
                          <a:spcPts val="0"/>
                        </a:spcAft>
                        <a:buNone/>
                      </a:pPr>
                      <a:r>
                        <a:rPr lang="en-US"/>
                        <a:t>25.154%</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a:t>Gradient Boost</a:t>
                      </a:r>
                      <a:endParaRPr/>
                    </a:p>
                  </a:txBody>
                  <a:tcPr marL="91425" marR="91425" marT="91425" marB="91425"/>
                </a:tc>
                <a:tc>
                  <a:txBody>
                    <a:bodyPr/>
                    <a:lstStyle/>
                    <a:p>
                      <a:pPr marL="0" lvl="0" indent="0" algn="l" rtl="0">
                        <a:spcBef>
                          <a:spcPts val="0"/>
                        </a:spcBef>
                        <a:spcAft>
                          <a:spcPts val="0"/>
                        </a:spcAft>
                        <a:buNone/>
                      </a:pPr>
                      <a:r>
                        <a:rPr lang="en-US"/>
                        <a:t>89.151%</a:t>
                      </a:r>
                      <a:endParaRPr/>
                    </a:p>
                  </a:txBody>
                  <a:tcPr marL="91425" marR="91425" marT="91425" marB="91425"/>
                </a:tc>
                <a:tc>
                  <a:txBody>
                    <a:bodyPr/>
                    <a:lstStyle/>
                    <a:p>
                      <a:pPr marL="0" lvl="0" indent="0" algn="l" rtl="0">
                        <a:spcBef>
                          <a:spcPts val="0"/>
                        </a:spcBef>
                        <a:spcAft>
                          <a:spcPts val="0"/>
                        </a:spcAft>
                        <a:buNone/>
                      </a:pPr>
                      <a:r>
                        <a:rPr lang="en-US"/>
                        <a:t>54.251%</a:t>
                      </a:r>
                      <a:endParaRPr/>
                    </a:p>
                  </a:txBody>
                  <a:tcPr marL="91425" marR="91425" marT="91425" marB="91425"/>
                </a:tc>
                <a:extLst>
                  <a:ext uri="{0D108BD9-81ED-4DB2-BD59-A6C34878D82A}">
                    <a16:rowId xmlns:a16="http://schemas.microsoft.com/office/drawing/2014/main" val="10007"/>
                  </a:ext>
                </a:extLst>
              </a:tr>
            </a:tbl>
          </a:graphicData>
        </a:graphic>
      </p:graphicFrame>
      <p:pic>
        <p:nvPicPr>
          <p:cNvPr id="281" name="Google Shape;281;p38"/>
          <p:cNvPicPr preferRelativeResize="0"/>
          <p:nvPr/>
        </p:nvPicPr>
        <p:blipFill rotWithShape="1">
          <a:blip r:embed="rId3">
            <a:alphaModFix/>
          </a:blip>
          <a:srcRect/>
          <a:stretch/>
        </p:blipFill>
        <p:spPr>
          <a:xfrm>
            <a:off x="9815867" y="5073403"/>
            <a:ext cx="1561763" cy="15055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9"/>
          <p:cNvPicPr preferRelativeResize="0"/>
          <p:nvPr/>
        </p:nvPicPr>
        <p:blipFill rotWithShape="1">
          <a:blip r:embed="rId3">
            <a:alphaModFix/>
          </a:blip>
          <a:srcRect l="2913" t="15867" b="5361"/>
          <a:stretch/>
        </p:blipFill>
        <p:spPr>
          <a:xfrm>
            <a:off x="736270" y="593766"/>
            <a:ext cx="8847118" cy="5543223"/>
          </a:xfrm>
          <a:prstGeom prst="rect">
            <a:avLst/>
          </a:prstGeom>
          <a:noFill/>
          <a:ln w="9525" cap="flat" cmpd="sng">
            <a:solidFill>
              <a:srgbClr val="FFFFFF"/>
            </a:solidFill>
            <a:prstDash val="solid"/>
            <a:round/>
            <a:headEnd type="none" w="sm" len="sm"/>
            <a:tailEnd type="none" w="sm" len="sm"/>
          </a:ln>
        </p:spPr>
      </p:pic>
      <p:pic>
        <p:nvPicPr>
          <p:cNvPr id="287" name="Google Shape;287;p39"/>
          <p:cNvPicPr preferRelativeResize="0"/>
          <p:nvPr/>
        </p:nvPicPr>
        <p:blipFill rotWithShape="1">
          <a:blip r:embed="rId4">
            <a:alphaModFix/>
          </a:blip>
          <a:srcRect/>
          <a:stretch/>
        </p:blipFill>
        <p:spPr>
          <a:xfrm>
            <a:off x="9815867" y="5073403"/>
            <a:ext cx="1561763" cy="1505527"/>
          </a:xfrm>
          <a:prstGeom prst="rect">
            <a:avLst/>
          </a:prstGeom>
          <a:noFill/>
          <a:ln>
            <a:noFill/>
          </a:ln>
        </p:spPr>
      </p:pic>
      <p:sp>
        <p:nvSpPr>
          <p:cNvPr id="288" name="Google Shape;288;p39"/>
          <p:cNvSpPr txBox="1"/>
          <p:nvPr/>
        </p:nvSpPr>
        <p:spPr>
          <a:xfrm>
            <a:off x="7297425" y="829150"/>
            <a:ext cx="11832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ckwell"/>
                <a:ea typeface="Rockwell"/>
                <a:cs typeface="Rockwell"/>
                <a:sym typeface="Rockwell"/>
              </a:rPr>
              <a:t>Red=Lost</a:t>
            </a:r>
            <a:endParaRPr>
              <a:latin typeface="Rockwell"/>
              <a:ea typeface="Rockwell"/>
              <a:cs typeface="Rockwell"/>
              <a:sym typeface="Rockwell"/>
            </a:endParaRPr>
          </a:p>
          <a:p>
            <a:pPr marL="0" lvl="0" indent="0" algn="l" rtl="0">
              <a:spcBef>
                <a:spcPts val="0"/>
              </a:spcBef>
              <a:spcAft>
                <a:spcPts val="0"/>
              </a:spcAft>
              <a:buNone/>
            </a:pPr>
            <a:r>
              <a:rPr lang="en-US">
                <a:latin typeface="Rockwell"/>
                <a:ea typeface="Rockwell"/>
                <a:cs typeface="Rockwell"/>
                <a:sym typeface="Rockwell"/>
              </a:rPr>
              <a:t>Green=Won</a:t>
            </a:r>
            <a:endParaRPr>
              <a:latin typeface="Rockwell"/>
              <a:ea typeface="Rockwell"/>
              <a:cs typeface="Rockwell"/>
              <a:sym typeface="Rockwe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1069850" y="484628"/>
            <a:ext cx="10058400" cy="951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MATCH SIMULATION</a:t>
            </a:r>
            <a:endParaRPr/>
          </a:p>
        </p:txBody>
      </p:sp>
      <p:pic>
        <p:nvPicPr>
          <p:cNvPr id="294" name="Google Shape;294;p40"/>
          <p:cNvPicPr preferRelativeResize="0"/>
          <p:nvPr/>
        </p:nvPicPr>
        <p:blipFill>
          <a:blip r:embed="rId3">
            <a:alphaModFix/>
          </a:blip>
          <a:stretch>
            <a:fillRect/>
          </a:stretch>
        </p:blipFill>
        <p:spPr>
          <a:xfrm>
            <a:off x="1122875" y="1614474"/>
            <a:ext cx="7287875" cy="5084851"/>
          </a:xfrm>
          <a:prstGeom prst="rect">
            <a:avLst/>
          </a:prstGeom>
          <a:noFill/>
          <a:ln>
            <a:noFill/>
          </a:ln>
        </p:spPr>
      </p:pic>
      <p:pic>
        <p:nvPicPr>
          <p:cNvPr id="295" name="Google Shape;295;p40"/>
          <p:cNvPicPr preferRelativeResize="0"/>
          <p:nvPr/>
        </p:nvPicPr>
        <p:blipFill rotWithShape="1">
          <a:blip r:embed="rId4">
            <a:alphaModFix/>
          </a:blip>
          <a:srcRect/>
          <a:stretch/>
        </p:blipFill>
        <p:spPr>
          <a:xfrm>
            <a:off x="9815867" y="5073403"/>
            <a:ext cx="1561763" cy="15055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1318573" y="2624407"/>
            <a:ext cx="10058400" cy="1609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400"/>
              <a:t>TWEETS VISUALIZATION</a:t>
            </a:r>
            <a:endParaRPr sz="6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PROJECT OUTCOMES</a:t>
            </a:r>
            <a:endParaRPr/>
          </a:p>
        </p:txBody>
      </p:sp>
      <p:sp>
        <p:nvSpPr>
          <p:cNvPr id="120" name="Google Shape;120;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0"/>
              </a:spcBef>
              <a:spcAft>
                <a:spcPts val="0"/>
              </a:spcAft>
              <a:buSzPts val="1700"/>
              <a:buChar char="▪"/>
            </a:pPr>
            <a:r>
              <a:rPr lang="en-US"/>
              <a:t>Scrapping the data and cluster players based on the features collected. </a:t>
            </a:r>
            <a:endParaRPr/>
          </a:p>
          <a:p>
            <a:pPr marL="182880" lvl="0" indent="0" algn="l" rtl="0">
              <a:lnSpc>
                <a:spcPct val="100000"/>
              </a:lnSpc>
              <a:spcBef>
                <a:spcPts val="0"/>
              </a:spcBef>
              <a:spcAft>
                <a:spcPts val="0"/>
              </a:spcAft>
              <a:buNone/>
            </a:pPr>
            <a:endParaRPr/>
          </a:p>
          <a:p>
            <a:pPr marL="182880" lvl="0" indent="-182880" algn="l" rtl="0">
              <a:lnSpc>
                <a:spcPct val="100000"/>
              </a:lnSpc>
              <a:spcBef>
                <a:spcPts val="0"/>
              </a:spcBef>
              <a:spcAft>
                <a:spcPts val="0"/>
              </a:spcAft>
              <a:buSzPts val="1700"/>
              <a:buChar char="▪"/>
            </a:pPr>
            <a:r>
              <a:rPr lang="en-US"/>
              <a:t>Simulating the entire IPL match using ball by ball data and clustered players from the previous step. We will be trying to calculate player vs player probability. </a:t>
            </a:r>
            <a:endParaRPr/>
          </a:p>
          <a:p>
            <a:pPr marL="182880" lvl="0" indent="0" algn="l" rtl="0">
              <a:lnSpc>
                <a:spcPct val="100000"/>
              </a:lnSpc>
              <a:spcBef>
                <a:spcPts val="0"/>
              </a:spcBef>
              <a:spcAft>
                <a:spcPts val="0"/>
              </a:spcAft>
              <a:buNone/>
            </a:pPr>
            <a:endParaRPr/>
          </a:p>
          <a:p>
            <a:pPr marL="182880" lvl="0" indent="-182880" algn="l" rtl="0">
              <a:lnSpc>
                <a:spcPct val="100000"/>
              </a:lnSpc>
              <a:spcBef>
                <a:spcPts val="0"/>
              </a:spcBef>
              <a:spcAft>
                <a:spcPts val="0"/>
              </a:spcAft>
              <a:buSzPts val="1700"/>
              <a:buChar char="▪"/>
            </a:pPr>
            <a:r>
              <a:rPr lang="en-US"/>
              <a:t>Each innings is simulated and batsmen/bowlers are interchanged for every 6 balls. Selection of bowlers will also be decided.</a:t>
            </a:r>
            <a:endParaRPr/>
          </a:p>
          <a:p>
            <a:pPr marL="182880" lvl="0" indent="-182880" algn="l" rtl="0">
              <a:lnSpc>
                <a:spcPct val="100000"/>
              </a:lnSpc>
              <a:spcBef>
                <a:spcPts val="1200"/>
              </a:spcBef>
              <a:spcAft>
                <a:spcPts val="0"/>
              </a:spcAft>
              <a:buSzPts val="1700"/>
              <a:buChar char="▪"/>
            </a:pPr>
            <a:r>
              <a:rPr lang="en-US"/>
              <a:t>Train Machine Learning classifier and predict the results. The predictions consist of the number of runs scored by each batsman, the number of wickets taken by each bowler and the final scores for the match.</a:t>
            </a:r>
            <a:endParaRPr/>
          </a:p>
        </p:txBody>
      </p:sp>
      <p:pic>
        <p:nvPicPr>
          <p:cNvPr id="121" name="Google Shape;121;p15"/>
          <p:cNvPicPr preferRelativeResize="0"/>
          <p:nvPr/>
        </p:nvPicPr>
        <p:blipFill rotWithShape="1">
          <a:blip r:embed="rId3">
            <a:alphaModFix/>
          </a:blip>
          <a:srcRect/>
          <a:stretch/>
        </p:blipFill>
        <p:spPr>
          <a:xfrm>
            <a:off x="9815867" y="5073403"/>
            <a:ext cx="1561763" cy="15055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42"/>
          <p:cNvPicPr preferRelativeResize="0"/>
          <p:nvPr/>
        </p:nvPicPr>
        <p:blipFill>
          <a:blip r:embed="rId3">
            <a:alphaModFix/>
          </a:blip>
          <a:stretch>
            <a:fillRect/>
          </a:stretch>
        </p:blipFill>
        <p:spPr>
          <a:xfrm>
            <a:off x="2865750" y="280275"/>
            <a:ext cx="5484825" cy="5484825"/>
          </a:xfrm>
          <a:prstGeom prst="rect">
            <a:avLst/>
          </a:prstGeom>
          <a:noFill/>
          <a:ln>
            <a:noFill/>
          </a:ln>
        </p:spPr>
      </p:pic>
      <p:pic>
        <p:nvPicPr>
          <p:cNvPr id="306" name="Google Shape;306;p42"/>
          <p:cNvPicPr preferRelativeResize="0"/>
          <p:nvPr/>
        </p:nvPicPr>
        <p:blipFill rotWithShape="1">
          <a:blip r:embed="rId4">
            <a:alphaModFix/>
          </a:blip>
          <a:srcRect/>
          <a:stretch/>
        </p:blipFill>
        <p:spPr>
          <a:xfrm>
            <a:off x="9815867" y="5073403"/>
            <a:ext cx="1561763" cy="1505527"/>
          </a:xfrm>
          <a:prstGeom prst="rect">
            <a:avLst/>
          </a:prstGeom>
          <a:noFill/>
          <a:ln>
            <a:noFill/>
          </a:ln>
        </p:spPr>
      </p:pic>
      <p:sp>
        <p:nvSpPr>
          <p:cNvPr id="307" name="Google Shape;307;p42"/>
          <p:cNvSpPr txBox="1"/>
          <p:nvPr/>
        </p:nvSpPr>
        <p:spPr>
          <a:xfrm>
            <a:off x="2108350" y="5930900"/>
            <a:ext cx="6822600" cy="7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Rockwell"/>
                <a:ea typeface="Rockwell"/>
                <a:cs typeface="Rockwell"/>
                <a:sym typeface="Rockwell"/>
              </a:rPr>
              <a:t>Chennai Super Kings team tweet visualization</a:t>
            </a:r>
            <a:endParaRPr sz="2400">
              <a:latin typeface="Rockwell"/>
              <a:ea typeface="Rockwell"/>
              <a:cs typeface="Rockwell"/>
              <a:sym typeface="Rockwe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Summary</a:t>
            </a:r>
            <a:endParaRPr/>
          </a:p>
        </p:txBody>
      </p:sp>
      <p:sp>
        <p:nvSpPr>
          <p:cNvPr id="313" name="Google Shape;313;p43"/>
          <p:cNvSpPr txBox="1">
            <a:spLocks noGrp="1"/>
          </p:cNvSpPr>
          <p:nvPr>
            <p:ph type="body" idx="1"/>
          </p:nvPr>
        </p:nvSpPr>
        <p:spPr>
          <a:xfrm>
            <a:off x="1069850" y="2121395"/>
            <a:ext cx="8898300" cy="4048800"/>
          </a:xfrm>
          <a:prstGeom prst="rect">
            <a:avLst/>
          </a:prstGeom>
          <a:noFill/>
          <a:ln>
            <a:noFill/>
          </a:ln>
        </p:spPr>
        <p:txBody>
          <a:bodyPr spcFirstLastPara="1" wrap="square" lIns="91425" tIns="45700" rIns="91425" bIns="45700" anchor="t" anchorCtr="0">
            <a:noAutofit/>
          </a:bodyPr>
          <a:lstStyle/>
          <a:p>
            <a:pPr marL="457200" lvl="0" indent="-325755" algn="l" rtl="0">
              <a:lnSpc>
                <a:spcPct val="90000"/>
              </a:lnSpc>
              <a:spcBef>
                <a:spcPts val="0"/>
              </a:spcBef>
              <a:spcAft>
                <a:spcPts val="0"/>
              </a:spcAft>
              <a:buSzPts val="1530"/>
              <a:buChar char="▪"/>
            </a:pPr>
            <a:r>
              <a:rPr lang="en-US"/>
              <a:t>Analysed different aspects of an IPL Match</a:t>
            </a:r>
            <a:endParaRPr/>
          </a:p>
          <a:p>
            <a:pPr marL="457200" lvl="0" indent="0" algn="l" rtl="0">
              <a:lnSpc>
                <a:spcPct val="90000"/>
              </a:lnSpc>
              <a:spcBef>
                <a:spcPts val="0"/>
              </a:spcBef>
              <a:spcAft>
                <a:spcPts val="0"/>
              </a:spcAft>
              <a:buNone/>
            </a:pPr>
            <a:endParaRPr/>
          </a:p>
          <a:p>
            <a:pPr marL="457200" lvl="0" indent="-325755" algn="l" rtl="0">
              <a:lnSpc>
                <a:spcPct val="90000"/>
              </a:lnSpc>
              <a:spcBef>
                <a:spcPts val="0"/>
              </a:spcBef>
              <a:spcAft>
                <a:spcPts val="0"/>
              </a:spcAft>
              <a:buSzPts val="1530"/>
              <a:buChar char="▪"/>
            </a:pPr>
            <a:r>
              <a:rPr lang="en-US"/>
              <a:t>Calculated ratings of every player based on certain parameters</a:t>
            </a:r>
            <a:endParaRPr/>
          </a:p>
          <a:p>
            <a:pPr marL="457200" lvl="0" indent="0" algn="l" rtl="0">
              <a:lnSpc>
                <a:spcPct val="90000"/>
              </a:lnSpc>
              <a:spcBef>
                <a:spcPts val="0"/>
              </a:spcBef>
              <a:spcAft>
                <a:spcPts val="0"/>
              </a:spcAft>
              <a:buNone/>
            </a:pPr>
            <a:endParaRPr/>
          </a:p>
          <a:p>
            <a:pPr marL="457200" lvl="0" indent="-325755" algn="l" rtl="0">
              <a:lnSpc>
                <a:spcPct val="90000"/>
              </a:lnSpc>
              <a:spcBef>
                <a:spcPts val="0"/>
              </a:spcBef>
              <a:spcAft>
                <a:spcPts val="0"/>
              </a:spcAft>
              <a:buSzPts val="1530"/>
              <a:buChar char="▪"/>
            </a:pPr>
            <a:r>
              <a:rPr lang="en-US"/>
              <a:t>Predicted Outcome of the Match using Machine Learning</a:t>
            </a:r>
            <a:endParaRPr/>
          </a:p>
          <a:p>
            <a:pPr marL="457200" lvl="0" indent="0" algn="l" rtl="0">
              <a:lnSpc>
                <a:spcPct val="90000"/>
              </a:lnSpc>
              <a:spcBef>
                <a:spcPts val="0"/>
              </a:spcBef>
              <a:spcAft>
                <a:spcPts val="0"/>
              </a:spcAft>
              <a:buNone/>
            </a:pPr>
            <a:endParaRPr/>
          </a:p>
          <a:p>
            <a:pPr marL="457200" lvl="0" indent="-325755" algn="l" rtl="0">
              <a:lnSpc>
                <a:spcPct val="90000"/>
              </a:lnSpc>
              <a:spcBef>
                <a:spcPts val="0"/>
              </a:spcBef>
              <a:spcAft>
                <a:spcPts val="0"/>
              </a:spcAft>
              <a:buSzPts val="1530"/>
              <a:buChar char="▪"/>
            </a:pPr>
            <a:r>
              <a:rPr lang="en-US"/>
              <a:t>Simulated a ball by ball match between two teams</a:t>
            </a:r>
            <a:endParaRPr/>
          </a:p>
          <a:p>
            <a:pPr marL="457200" lvl="0" indent="0" algn="l" rtl="0">
              <a:lnSpc>
                <a:spcPct val="90000"/>
              </a:lnSpc>
              <a:spcBef>
                <a:spcPts val="0"/>
              </a:spcBef>
              <a:spcAft>
                <a:spcPts val="0"/>
              </a:spcAft>
              <a:buNone/>
            </a:pPr>
            <a:endParaRPr/>
          </a:p>
          <a:p>
            <a:pPr marL="457200" lvl="0" indent="-325755" algn="l" rtl="0">
              <a:lnSpc>
                <a:spcPct val="90000"/>
              </a:lnSpc>
              <a:spcBef>
                <a:spcPts val="0"/>
              </a:spcBef>
              <a:spcAft>
                <a:spcPts val="0"/>
              </a:spcAft>
              <a:buSzPts val="1530"/>
              <a:buChar char="▪"/>
            </a:pPr>
            <a:r>
              <a:rPr lang="en-US"/>
              <a:t>Analysed Tweets </a:t>
            </a:r>
            <a:endParaRPr/>
          </a:p>
          <a:p>
            <a:pPr marL="457200" lvl="0" indent="0" algn="l" rtl="0">
              <a:lnSpc>
                <a:spcPct val="90000"/>
              </a:lnSpc>
              <a:spcBef>
                <a:spcPts val="0"/>
              </a:spcBef>
              <a:spcAft>
                <a:spcPts val="0"/>
              </a:spcAft>
              <a:buNone/>
            </a:pPr>
            <a:endParaRPr/>
          </a:p>
        </p:txBody>
      </p:sp>
      <p:pic>
        <p:nvPicPr>
          <p:cNvPr id="314" name="Google Shape;314;p43"/>
          <p:cNvPicPr preferRelativeResize="0"/>
          <p:nvPr/>
        </p:nvPicPr>
        <p:blipFill rotWithShape="1">
          <a:blip r:embed="rId3">
            <a:alphaModFix/>
          </a:blip>
          <a:srcRect/>
          <a:stretch/>
        </p:blipFill>
        <p:spPr>
          <a:xfrm>
            <a:off x="9780241" y="5352473"/>
            <a:ext cx="1561763" cy="15055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IMPLICATIONS</a:t>
            </a:r>
            <a:endParaRPr/>
          </a:p>
        </p:txBody>
      </p:sp>
      <p:sp>
        <p:nvSpPr>
          <p:cNvPr id="320" name="Google Shape;320;p4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25755" algn="l" rtl="0">
              <a:spcBef>
                <a:spcPts val="1200"/>
              </a:spcBef>
              <a:spcAft>
                <a:spcPts val="0"/>
              </a:spcAft>
              <a:buSzPts val="1530"/>
              <a:buChar char="▪"/>
            </a:pPr>
            <a:r>
              <a:rPr lang="en-US"/>
              <a:t>This analysis can be used by potential bidders and make better investment decisions (team and players bidding)</a:t>
            </a:r>
            <a:endParaRPr/>
          </a:p>
          <a:p>
            <a:pPr marL="457200" lvl="0" indent="0" algn="l" rtl="0">
              <a:spcBef>
                <a:spcPts val="1200"/>
              </a:spcBef>
              <a:spcAft>
                <a:spcPts val="0"/>
              </a:spcAft>
              <a:buNone/>
            </a:pPr>
            <a:endParaRPr/>
          </a:p>
          <a:p>
            <a:pPr marL="457200" lvl="0" indent="-325755" algn="l" rtl="0">
              <a:spcBef>
                <a:spcPts val="1200"/>
              </a:spcBef>
              <a:spcAft>
                <a:spcPts val="0"/>
              </a:spcAft>
              <a:buSzPts val="1530"/>
              <a:buChar char="▪"/>
            </a:pPr>
            <a:r>
              <a:rPr lang="en-US"/>
              <a:t>Simulation of the Match with different permutations can help in getting a realistic idea about the batting/bowling order</a:t>
            </a:r>
            <a:endParaRPr/>
          </a:p>
          <a:p>
            <a:pPr marL="457200" lvl="0" indent="0" algn="l" rtl="0">
              <a:spcBef>
                <a:spcPts val="1200"/>
              </a:spcBef>
              <a:spcAft>
                <a:spcPts val="0"/>
              </a:spcAft>
              <a:buNone/>
            </a:pPr>
            <a:endParaRPr/>
          </a:p>
          <a:p>
            <a:pPr marL="457200" lvl="0" indent="-325755" algn="l" rtl="0">
              <a:spcBef>
                <a:spcPts val="1200"/>
              </a:spcBef>
              <a:spcAft>
                <a:spcPts val="0"/>
              </a:spcAft>
              <a:buSzPts val="1530"/>
              <a:buChar char="▪"/>
            </a:pPr>
            <a:r>
              <a:rPr lang="en-US"/>
              <a:t>Tweets cloud can be used in merchandising. It helps in accessing the public opinion on the matches,teams and players.</a:t>
            </a:r>
            <a:endParaRPr/>
          </a:p>
          <a:p>
            <a:pPr marL="457200" lvl="0" indent="0" algn="l" rtl="0">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REFERENCES</a:t>
            </a:r>
            <a:endParaRPr/>
          </a:p>
        </p:txBody>
      </p:sp>
      <p:sp>
        <p:nvSpPr>
          <p:cNvPr id="326" name="Google Shape;326;p4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700"/>
              <a:buChar char="▪"/>
            </a:pPr>
            <a:r>
              <a:rPr lang="en-US" i="1"/>
              <a:t>[1].</a:t>
            </a:r>
            <a:r>
              <a:rPr lang="en-US" i="1">
                <a:solidFill>
                  <a:srgbClr val="000000"/>
                </a:solidFill>
                <a:uFill>
                  <a:noFill/>
                </a:uFill>
                <a:hlinkClick r:id="rId3"/>
              </a:rPr>
              <a:t>https://www.dexlabanalytics.com/blog/how-stat-this-ipl-season-embrace-big-data-analysis-and-predict-it-right</a:t>
            </a:r>
            <a:endParaRPr>
              <a:solidFill>
                <a:srgbClr val="000000"/>
              </a:solidFill>
            </a:endParaRPr>
          </a:p>
          <a:p>
            <a:pPr marL="182880" lvl="0" indent="-182880" algn="l" rtl="0">
              <a:lnSpc>
                <a:spcPct val="90000"/>
              </a:lnSpc>
              <a:spcBef>
                <a:spcPts val="1200"/>
              </a:spcBef>
              <a:spcAft>
                <a:spcPts val="0"/>
              </a:spcAft>
              <a:buSzPts val="1700"/>
              <a:buChar char="▪"/>
            </a:pPr>
            <a:r>
              <a:rPr lang="en-US" i="1"/>
              <a:t>[2]. Analyzing and predicting outcome of IPL cricket data, International Journal of Innovative Research in Science, Engineering and Technology - Vol. 8, Issue 4, April 2019</a:t>
            </a:r>
            <a:endParaRPr/>
          </a:p>
          <a:p>
            <a:pPr marL="182880" lvl="0" indent="-182880" algn="l" rtl="0">
              <a:lnSpc>
                <a:spcPct val="90000"/>
              </a:lnSpc>
              <a:spcBef>
                <a:spcPts val="1200"/>
              </a:spcBef>
              <a:spcAft>
                <a:spcPts val="0"/>
              </a:spcAft>
              <a:buSzPts val="1700"/>
              <a:buChar char="▪"/>
            </a:pPr>
            <a:r>
              <a:rPr lang="en-US" i="1"/>
              <a:t>[3]. Predictive Analysis of IPL Match Winner using ML, International Journal of Innovative Technology and Exploring Engineering (IJITEE) ISSN: 2278-3075, Volume-9 Issue-2S, December 2019</a:t>
            </a:r>
            <a:endParaRPr i="1"/>
          </a:p>
          <a:p>
            <a:pPr marL="182880" lvl="0" indent="-201930" algn="l" rtl="0">
              <a:lnSpc>
                <a:spcPct val="90000"/>
              </a:lnSpc>
              <a:spcBef>
                <a:spcPts val="1200"/>
              </a:spcBef>
              <a:spcAft>
                <a:spcPts val="0"/>
              </a:spcAft>
              <a:buClr>
                <a:srgbClr val="000000"/>
              </a:buClr>
              <a:buSzPts val="2000"/>
              <a:buFont typeface="Rockwell"/>
              <a:buChar char="▪"/>
            </a:pPr>
            <a:r>
              <a:rPr lang="en-US" i="1"/>
              <a:t>[4].</a:t>
            </a:r>
            <a:r>
              <a:rPr lang="en-US" i="1">
                <a:solidFill>
                  <a:srgbClr val="000000"/>
                </a:solidFill>
                <a:uFill>
                  <a:noFill/>
                </a:uFill>
                <a:hlinkClick r:id="rId4"/>
              </a:rPr>
              <a:t>https://towardsdatascience.com/analysing-ipl-data-to-begin-data-analytics-with-python-5d2f610126a</a:t>
            </a:r>
            <a:endParaRPr i="1">
              <a:solidFill>
                <a:srgbClr val="000000"/>
              </a:solidFill>
            </a:endParaRPr>
          </a:p>
          <a:p>
            <a:pPr marL="182880" lvl="0" indent="-74929" algn="l" rtl="0">
              <a:lnSpc>
                <a:spcPct val="90000"/>
              </a:lnSpc>
              <a:spcBef>
                <a:spcPts val="1200"/>
              </a:spcBef>
              <a:spcAft>
                <a:spcPts val="0"/>
              </a:spcAft>
              <a:buSzPts val="1700"/>
              <a:buNone/>
            </a:pPr>
            <a:endParaRPr/>
          </a:p>
        </p:txBody>
      </p:sp>
      <p:pic>
        <p:nvPicPr>
          <p:cNvPr id="327" name="Google Shape;327;p45"/>
          <p:cNvPicPr preferRelativeResize="0"/>
          <p:nvPr/>
        </p:nvPicPr>
        <p:blipFill rotWithShape="1">
          <a:blip r:embed="rId5">
            <a:alphaModFix/>
          </a:blip>
          <a:srcRect/>
          <a:stretch/>
        </p:blipFill>
        <p:spPr>
          <a:xfrm>
            <a:off x="9780241" y="5352473"/>
            <a:ext cx="1561763" cy="15055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2138626" y="2277805"/>
            <a:ext cx="1578349"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Q/A</a:t>
            </a:r>
            <a:endParaRPr/>
          </a:p>
        </p:txBody>
      </p:sp>
      <p:pic>
        <p:nvPicPr>
          <p:cNvPr id="333" name="Google Shape;333;p46"/>
          <p:cNvPicPr preferRelativeResize="0"/>
          <p:nvPr/>
        </p:nvPicPr>
        <p:blipFill rotWithShape="1">
          <a:blip r:embed="rId3">
            <a:alphaModFix/>
          </a:blip>
          <a:srcRect/>
          <a:stretch/>
        </p:blipFill>
        <p:spPr>
          <a:xfrm>
            <a:off x="4904509" y="0"/>
            <a:ext cx="6151418" cy="6658389"/>
          </a:xfrm>
          <a:prstGeom prst="rect">
            <a:avLst/>
          </a:prstGeom>
          <a:noFill/>
          <a:ln>
            <a:noFill/>
          </a:ln>
        </p:spPr>
      </p:pic>
      <p:pic>
        <p:nvPicPr>
          <p:cNvPr id="334" name="Google Shape;334;p46"/>
          <p:cNvPicPr preferRelativeResize="0"/>
          <p:nvPr/>
        </p:nvPicPr>
        <p:blipFill rotWithShape="1">
          <a:blip r:embed="rId4">
            <a:alphaModFix/>
          </a:blip>
          <a:srcRect/>
          <a:stretch/>
        </p:blipFill>
        <p:spPr>
          <a:xfrm>
            <a:off x="9780241" y="5352473"/>
            <a:ext cx="1561763" cy="15055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DATASETS USED</a:t>
            </a:r>
            <a:endParaRPr/>
          </a:p>
        </p:txBody>
      </p:sp>
      <p:sp>
        <p:nvSpPr>
          <p:cNvPr id="127" name="Google Shape;127;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700"/>
              <a:buChar char="▪"/>
            </a:pPr>
            <a:r>
              <a:rPr lang="en-US"/>
              <a:t>Data files used for match simulation</a:t>
            </a:r>
            <a:endParaRPr/>
          </a:p>
          <a:p>
            <a:pPr marL="182880" lvl="0" indent="-182880" algn="l" rtl="0">
              <a:lnSpc>
                <a:spcPct val="90000"/>
              </a:lnSpc>
              <a:spcBef>
                <a:spcPts val="1200"/>
              </a:spcBef>
              <a:spcAft>
                <a:spcPts val="0"/>
              </a:spcAft>
              <a:buSzPts val="1700"/>
              <a:buChar char="▪"/>
            </a:pPr>
            <a:r>
              <a:rPr lang="en-US"/>
              <a:t>Deliveries data (ball to ball details of matches played)</a:t>
            </a:r>
            <a:endParaRPr/>
          </a:p>
          <a:p>
            <a:pPr marL="182880" lvl="0" indent="-182880" algn="l" rtl="0">
              <a:lnSpc>
                <a:spcPct val="90000"/>
              </a:lnSpc>
              <a:spcBef>
                <a:spcPts val="1200"/>
              </a:spcBef>
              <a:spcAft>
                <a:spcPts val="0"/>
              </a:spcAft>
              <a:buSzPts val="1700"/>
              <a:buChar char="▪"/>
            </a:pPr>
            <a:r>
              <a:rPr lang="en-US"/>
              <a:t>Matches data (details of every match played between teams)</a:t>
            </a:r>
            <a:endParaRPr/>
          </a:p>
          <a:p>
            <a:pPr marL="182880" lvl="0" indent="-182880" algn="l" rtl="0">
              <a:lnSpc>
                <a:spcPct val="90000"/>
              </a:lnSpc>
              <a:spcBef>
                <a:spcPts val="1200"/>
              </a:spcBef>
              <a:spcAft>
                <a:spcPts val="0"/>
              </a:spcAft>
              <a:buSzPts val="1700"/>
              <a:buChar char="▪"/>
            </a:pPr>
            <a:r>
              <a:rPr lang="en-US"/>
              <a:t>Players data (player skills and records)</a:t>
            </a:r>
            <a:endParaRPr/>
          </a:p>
          <a:p>
            <a:pPr marL="182880" lvl="0" indent="-182880" algn="l" rtl="0">
              <a:lnSpc>
                <a:spcPct val="90000"/>
              </a:lnSpc>
              <a:spcBef>
                <a:spcPts val="1200"/>
              </a:spcBef>
              <a:spcAft>
                <a:spcPts val="0"/>
              </a:spcAft>
              <a:buSzPts val="1700"/>
              <a:buChar char="▪"/>
            </a:pPr>
            <a:r>
              <a:rPr lang="en-US"/>
              <a:t>Auction data (player price and buyer details)</a:t>
            </a:r>
            <a:endParaRPr/>
          </a:p>
          <a:p>
            <a:pPr marL="182880" lvl="0" indent="-172084" algn="l" rtl="0">
              <a:lnSpc>
                <a:spcPct val="90000"/>
              </a:lnSpc>
              <a:spcBef>
                <a:spcPts val="1200"/>
              </a:spcBef>
              <a:spcAft>
                <a:spcPts val="0"/>
              </a:spcAft>
              <a:buSzPts val="1530"/>
              <a:buChar char="▪"/>
            </a:pPr>
            <a:r>
              <a:rPr lang="en-US"/>
              <a:t>T20 ODI Data(2010-2019)</a:t>
            </a:r>
            <a:endParaRPr/>
          </a:p>
        </p:txBody>
      </p:sp>
      <p:pic>
        <p:nvPicPr>
          <p:cNvPr id="128" name="Google Shape;128;p16"/>
          <p:cNvPicPr preferRelativeResize="0"/>
          <p:nvPr/>
        </p:nvPicPr>
        <p:blipFill rotWithShape="1">
          <a:blip r:embed="rId3">
            <a:alphaModFix/>
          </a:blip>
          <a:srcRect/>
          <a:stretch/>
        </p:blipFill>
        <p:spPr>
          <a:xfrm>
            <a:off x="9815867" y="5073403"/>
            <a:ext cx="1561763" cy="15055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7"/>
          <p:cNvPicPr preferRelativeResize="0"/>
          <p:nvPr/>
        </p:nvPicPr>
        <p:blipFill>
          <a:blip r:embed="rId3">
            <a:alphaModFix/>
          </a:blip>
          <a:stretch>
            <a:fillRect/>
          </a:stretch>
        </p:blipFill>
        <p:spPr>
          <a:xfrm>
            <a:off x="657225" y="997125"/>
            <a:ext cx="10457126" cy="5656313"/>
          </a:xfrm>
          <a:prstGeom prst="rect">
            <a:avLst/>
          </a:prstGeom>
          <a:noFill/>
          <a:ln>
            <a:noFill/>
          </a:ln>
        </p:spPr>
      </p:pic>
      <p:sp>
        <p:nvSpPr>
          <p:cNvPr id="134" name="Google Shape;134;p17"/>
          <p:cNvSpPr txBox="1">
            <a:spLocks noGrp="1"/>
          </p:cNvSpPr>
          <p:nvPr>
            <p:ph type="title"/>
          </p:nvPr>
        </p:nvSpPr>
        <p:spPr>
          <a:xfrm>
            <a:off x="657225" y="225475"/>
            <a:ext cx="10058400" cy="6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PROJECT ARCHITECTURE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066798" y="17668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TECHNOLOGIES USED</a:t>
            </a:r>
            <a:endParaRPr/>
          </a:p>
        </p:txBody>
      </p:sp>
      <p:sp>
        <p:nvSpPr>
          <p:cNvPr id="140" name="Google Shape;140;p18"/>
          <p:cNvSpPr txBox="1"/>
          <p:nvPr/>
        </p:nvSpPr>
        <p:spPr>
          <a:xfrm>
            <a:off x="1279200" y="1785875"/>
            <a:ext cx="6822600" cy="41601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BeautifulSoup </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Splinter </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Tweepy </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Pyspark</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Spark SQL</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Mongodb (Mongodb atlas)</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Spark ML</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Matplotlib</a:t>
            </a:r>
            <a:endParaRPr sz="2500">
              <a:latin typeface="Rockwell"/>
              <a:ea typeface="Rockwell"/>
              <a:cs typeface="Rockwell"/>
              <a:sym typeface="Rockwell"/>
            </a:endParaRPr>
          </a:p>
          <a:p>
            <a:pPr marL="457200" lvl="0" indent="-387350" algn="l" rtl="0">
              <a:spcBef>
                <a:spcPts val="0"/>
              </a:spcBef>
              <a:spcAft>
                <a:spcPts val="0"/>
              </a:spcAft>
              <a:buSzPts val="2500"/>
              <a:buFont typeface="Rockwell"/>
              <a:buAutoNum type="arabicPeriod"/>
            </a:pPr>
            <a:r>
              <a:rPr lang="en-US" sz="2500">
                <a:latin typeface="Rockwell"/>
                <a:ea typeface="Rockwell"/>
                <a:cs typeface="Rockwell"/>
                <a:sym typeface="Rockwell"/>
              </a:rPr>
              <a:t>Altair</a:t>
            </a:r>
            <a:endParaRPr sz="2500">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9"/>
          <p:cNvPicPr preferRelativeResize="0"/>
          <p:nvPr/>
        </p:nvPicPr>
        <p:blipFill rotWithShape="1">
          <a:blip r:embed="rId3">
            <a:alphaModFix/>
          </a:blip>
          <a:srcRect/>
          <a:stretch/>
        </p:blipFill>
        <p:spPr>
          <a:xfrm>
            <a:off x="610118" y="1370928"/>
            <a:ext cx="9388906" cy="4468433"/>
          </a:xfrm>
          <a:prstGeom prst="rect">
            <a:avLst/>
          </a:prstGeom>
          <a:noFill/>
          <a:ln>
            <a:noFill/>
          </a:ln>
        </p:spPr>
      </p:pic>
      <p:pic>
        <p:nvPicPr>
          <p:cNvPr id="146" name="Google Shape;146;p19"/>
          <p:cNvPicPr preferRelativeResize="0"/>
          <p:nvPr/>
        </p:nvPicPr>
        <p:blipFill rotWithShape="1">
          <a:blip r:embed="rId4">
            <a:alphaModFix/>
          </a:blip>
          <a:srcRect/>
          <a:stretch/>
        </p:blipFill>
        <p:spPr>
          <a:xfrm>
            <a:off x="9802923" y="5352473"/>
            <a:ext cx="1561763" cy="1505527"/>
          </a:xfrm>
          <a:prstGeom prst="rect">
            <a:avLst/>
          </a:prstGeom>
          <a:noFill/>
          <a:ln>
            <a:noFill/>
          </a:ln>
        </p:spPr>
      </p:pic>
      <p:sp>
        <p:nvSpPr>
          <p:cNvPr id="147" name="Google Shape;147;p19"/>
          <p:cNvSpPr txBox="1"/>
          <p:nvPr/>
        </p:nvSpPr>
        <p:spPr>
          <a:xfrm>
            <a:off x="1425058" y="593775"/>
            <a:ext cx="2246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Rockwell"/>
                <a:ea typeface="Rockwell"/>
                <a:cs typeface="Rockwell"/>
                <a:sym typeface="Rockwell"/>
              </a:rPr>
              <a:t>Mongodb Atlas </a:t>
            </a: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904023" y="2391582"/>
            <a:ext cx="10058400" cy="1609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600"/>
              <a:t>DATA ANALYSIS</a:t>
            </a:r>
            <a:endParaRPr sz="6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1066798" y="212207"/>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Toss-Analysis</a:t>
            </a:r>
            <a:endParaRPr/>
          </a:p>
        </p:txBody>
      </p:sp>
      <p:pic>
        <p:nvPicPr>
          <p:cNvPr id="158" name="Google Shape;158;p21"/>
          <p:cNvPicPr preferRelativeResize="0"/>
          <p:nvPr/>
        </p:nvPicPr>
        <p:blipFill>
          <a:blip r:embed="rId3">
            <a:alphaModFix/>
          </a:blip>
          <a:stretch>
            <a:fillRect/>
          </a:stretch>
        </p:blipFill>
        <p:spPr>
          <a:xfrm>
            <a:off x="1190288" y="1924375"/>
            <a:ext cx="10250013" cy="4010875"/>
          </a:xfrm>
          <a:prstGeom prst="rect">
            <a:avLst/>
          </a:prstGeom>
          <a:noFill/>
          <a:ln>
            <a:noFill/>
          </a:ln>
        </p:spPr>
      </p:pic>
      <p:sp>
        <p:nvSpPr>
          <p:cNvPr id="159" name="Google Shape;159;p21"/>
          <p:cNvSpPr/>
          <p:nvPr/>
        </p:nvSpPr>
        <p:spPr>
          <a:xfrm>
            <a:off x="5233200" y="1993600"/>
            <a:ext cx="1036800" cy="518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10010750" y="1876850"/>
            <a:ext cx="1036800" cy="518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2521900" y="4259225"/>
            <a:ext cx="548400" cy="455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419075" y="4259225"/>
            <a:ext cx="548400" cy="455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Macintosh PowerPoint</Application>
  <PresentationFormat>Widescreen</PresentationFormat>
  <Paragraphs>129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Noto Sans Symbols</vt:lpstr>
      <vt:lpstr>Rockwell</vt:lpstr>
      <vt:lpstr>Wood Type</vt:lpstr>
      <vt:lpstr>IPL MATCH PREDICTIONS</vt:lpstr>
      <vt:lpstr>INTRODUCTION</vt:lpstr>
      <vt:lpstr>PROJECT OUTCOMES</vt:lpstr>
      <vt:lpstr>DATASETS USED</vt:lpstr>
      <vt:lpstr>PROJECT ARCHITECTURE</vt:lpstr>
      <vt:lpstr>TECHNOLOGIES USED</vt:lpstr>
      <vt:lpstr>PowerPoint Presentation</vt:lpstr>
      <vt:lpstr>DATA ANALYSIS</vt:lpstr>
      <vt:lpstr>Toss-Analysis</vt:lpstr>
      <vt:lpstr>Matches Between Teams:</vt:lpstr>
      <vt:lpstr>Match Analysis</vt:lpstr>
      <vt:lpstr>Umpire-Analysis</vt:lpstr>
      <vt:lpstr>Venue-Analysis</vt:lpstr>
      <vt:lpstr>Batsman performance analysis</vt:lpstr>
      <vt:lpstr>PowerPoint Presentation</vt:lpstr>
      <vt:lpstr>Bowler performance analysis</vt:lpstr>
      <vt:lpstr>PowerPoint Presentation</vt:lpstr>
      <vt:lpstr>Wickets analysis</vt:lpstr>
      <vt:lpstr>Run Rate</vt:lpstr>
      <vt:lpstr>PowerPoint Presentation</vt:lpstr>
      <vt:lpstr>Ratings Calculator</vt:lpstr>
      <vt:lpstr>Ratings</vt:lpstr>
      <vt:lpstr>Auction Analysis</vt:lpstr>
      <vt:lpstr>PowerPoint Presentation</vt:lpstr>
      <vt:lpstr>MATCH PREDICTIONS/SIMULATION</vt:lpstr>
      <vt:lpstr>MATCH PREDICTION</vt:lpstr>
      <vt:lpstr>PowerPoint Presentation</vt:lpstr>
      <vt:lpstr>MATCH SIMULATION</vt:lpstr>
      <vt:lpstr>TWEETS VISUALIZATION</vt:lpstr>
      <vt:lpstr>PowerPoint Presentation</vt:lpstr>
      <vt:lpstr>Summary</vt:lpstr>
      <vt:lpstr>IMPLICATIONS</vt:lpstr>
      <vt:lpstr>REFERENCES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MATCH PREDICTIONS</dc:title>
  <cp:lastModifiedBy>Rahul .</cp:lastModifiedBy>
  <cp:revision>1</cp:revision>
  <dcterms:modified xsi:type="dcterms:W3CDTF">2020-06-05T00:53:36Z</dcterms:modified>
</cp:coreProperties>
</file>