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90" r:id="rId3"/>
    <p:sldId id="257" r:id="rId4"/>
    <p:sldId id="259" r:id="rId5"/>
    <p:sldId id="291" r:id="rId6"/>
    <p:sldId id="315" r:id="rId7"/>
    <p:sldId id="293" r:id="rId8"/>
    <p:sldId id="261" r:id="rId9"/>
    <p:sldId id="294" r:id="rId10"/>
    <p:sldId id="296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16" r:id="rId21"/>
    <p:sldId id="318" r:id="rId22"/>
    <p:sldId id="317" r:id="rId23"/>
    <p:sldId id="319" r:id="rId24"/>
    <p:sldId id="306" r:id="rId25"/>
    <p:sldId id="263" r:id="rId26"/>
    <p:sldId id="320" r:id="rId27"/>
    <p:sldId id="321" r:id="rId28"/>
    <p:sldId id="322" r:id="rId29"/>
    <p:sldId id="289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E354E-5C4B-43DA-B571-A9133DFBB03A}">
  <a:tblStyle styleId="{083E354E-5C4B-43DA-B571-A9133DFBB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881"/>
    <p:restoredTop sz="95859"/>
  </p:normalViewPr>
  <p:slideViewPr>
    <p:cSldViewPr snapToGrid="0" snapToObjects="1">
      <p:cViewPr varScale="1">
        <p:scale>
          <a:sx n="44" d="100"/>
          <a:sy n="44" d="100"/>
        </p:scale>
        <p:origin x="18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38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639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65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29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08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116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332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67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13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90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ghjgbujhuuiuiu</a:t>
            </a:r>
            <a:endParaRPr dirty="0"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525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735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568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479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39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569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37269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37269c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37269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37269c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35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37269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37269c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3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37269c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537269c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31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9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65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37269c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37269cf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188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wenty20_cricke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en.wikipedia.org/wiki/Indian_Premier_League" TargetMode="External"/><Relationship Id="rId4" Type="http://schemas.openxmlformats.org/officeDocument/2006/relationships/hyperlink" Target="https://en.wikipedia.org/wiki/Indi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897181" y="1206591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sz="8000" dirty="0"/>
              <a:t>IPL MATCH PREDICTIONS</a:t>
            </a:r>
            <a:endParaRPr sz="8000"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897181" y="4514940"/>
            <a:ext cx="7891272" cy="227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 sz="1400" dirty="0"/>
          </a:p>
          <a:p>
            <a:pPr marL="0" indent="0">
              <a:buSzPts val="1190"/>
            </a:pPr>
            <a:endParaRPr lang="en-US" sz="1400" dirty="0"/>
          </a:p>
          <a:p>
            <a:pPr marL="0" indent="0">
              <a:buSzPts val="1190"/>
            </a:pPr>
            <a:endParaRPr lang="en-US" sz="1400" dirty="0"/>
          </a:p>
          <a:p>
            <a:pPr marL="0" indent="0">
              <a:buSzPts val="1190"/>
            </a:pPr>
            <a:r>
              <a:rPr lang="en-US" sz="1800" dirty="0"/>
              <a:t>Presenter: Rahul  (rr3687) 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en-US" sz="1800" dirty="0"/>
              <a:t>Instructor: Prof. Baris Coskun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en-US" sz="1800" dirty="0"/>
              <a:t>Course: Machine Learning (CSGY – 6923)</a:t>
            </a:r>
            <a:endParaRPr sz="1800" dirty="0"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0195" y="3489635"/>
            <a:ext cx="1561763" cy="150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6419" y="6026019"/>
            <a:ext cx="1358400" cy="5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8FB6057-2B6C-584C-AB66-5BC8F252E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674" y="0"/>
            <a:ext cx="2679889" cy="1369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2526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LASSO 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Lasso Regression - Model Evaluation ---- 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13.13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313.033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17.692</a:t>
            </a:r>
          </a:p>
          <a:p>
            <a:pPr marL="182880" lvl="0" indent="-182880">
              <a:buSzPts val="1700"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overs</a:t>
            </a:r>
          </a:p>
          <a:p>
            <a:pPr marL="640080" lvl="1" indent="-182880">
              <a:buSzPts val="1700"/>
            </a:pPr>
            <a:r>
              <a:rPr lang="en-US" sz="2100" dirty="0"/>
              <a:t>wickets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576E66C-EA41-E748-A473-D087F5E88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1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2526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RIDGE 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Ridge Regression - Model Evaluation ---- 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13.065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303.56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17.422</a:t>
            </a:r>
          </a:p>
          <a:p>
            <a:pPr marL="182880" lvl="0" indent="-182880">
              <a:buSzPts val="1700"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overs</a:t>
            </a:r>
          </a:p>
          <a:p>
            <a:pPr marL="640080" lvl="1" indent="-182880">
              <a:buSzPts val="1700"/>
            </a:pPr>
            <a:r>
              <a:rPr lang="en-US" sz="2100" dirty="0"/>
              <a:t>wickets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D272C5C2-6B54-D142-9317-98CF0F09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2850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KERNEL RIDGE 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Kernel Ridge Regression - Model Evaluation ----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13.067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303.603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17.424</a:t>
            </a:r>
            <a:endParaRPr lang="en-US" sz="2100"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EF3D3B3-EFF6-D34D-97DA-4A1278B07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89051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ELASTIC NET 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Elastic Net Regression - Model Evaluation ---- 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13.179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316.931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17.802</a:t>
            </a:r>
          </a:p>
          <a:p>
            <a:pPr marL="0" lvl="0" indent="0">
              <a:buSzPts val="1700"/>
              <a:buNone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overs</a:t>
            </a:r>
          </a:p>
          <a:p>
            <a:pPr marL="640080" lvl="1" indent="-182880">
              <a:buSzPts val="1700"/>
            </a:pPr>
            <a:r>
              <a:rPr lang="en-US" sz="2100" dirty="0"/>
              <a:t>wickets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42B834C-13E8-0C40-A2BF-76EFDAA69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0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2526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SUPPORT VECTOR</a:t>
            </a:r>
            <a:br>
              <a:rPr lang="en-US" dirty="0"/>
            </a:br>
            <a:r>
              <a:rPr lang="en-US" dirty="0"/>
              <a:t>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Support Vector Regression - Model Evaluation 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12.869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312.557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17.679</a:t>
            </a:r>
          </a:p>
          <a:p>
            <a:pPr marL="182880" lvl="0" indent="-182880">
              <a:buSzPts val="1700"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runs_last_5</a:t>
            </a:r>
          </a:p>
          <a:p>
            <a:pPr marL="640080" lvl="1" indent="-182880">
              <a:buSzPts val="1700"/>
            </a:pPr>
            <a:r>
              <a:rPr lang="en-US" sz="2100" dirty="0" err="1"/>
              <a:t>batting_team_Chennai</a:t>
            </a:r>
            <a:r>
              <a:rPr lang="en-US" sz="2100" dirty="0"/>
              <a:t> Super Kings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95778F50-C4F1-744E-AAC0-0A4D091E2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30644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Decision Tree Regressor - Model Evaluation ---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3.699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117.436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10.817</a:t>
            </a:r>
          </a:p>
          <a:p>
            <a:pPr marL="182880" lvl="0" indent="-182880">
              <a:buSzPts val="1700"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runs_last_5</a:t>
            </a:r>
          </a:p>
          <a:p>
            <a:pPr marL="640080" lvl="1" indent="-182880">
              <a:buSzPts val="1700"/>
            </a:pPr>
            <a:r>
              <a:rPr lang="en-US" sz="2100" dirty="0"/>
              <a:t>runs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2098AC-91B7-E748-9DED-8275BF255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14370" y="279070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GRADIENT BOOST</a:t>
            </a:r>
            <a:br>
              <a:rPr lang="en-US" dirty="0"/>
            </a:br>
            <a:r>
              <a:rPr lang="en-US" dirty="0"/>
              <a:t>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Gradient Boost Regressor - Model Evaluation ----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12.464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279.393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16.715</a:t>
            </a:r>
          </a:p>
          <a:p>
            <a:pPr marL="182880" lvl="0" indent="-182880">
              <a:buSzPts val="1700"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runs_last_5</a:t>
            </a:r>
          </a:p>
          <a:p>
            <a:pPr marL="640080" lvl="1" indent="-182880">
              <a:buSzPts val="1700"/>
            </a:pPr>
            <a:r>
              <a:rPr lang="en-US" sz="2100" dirty="0"/>
              <a:t>wickets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1AF14D5-B7E8-4042-B036-0A1ED83F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9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2526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BAGGING 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Bagging Regressor - Model Evaluation ----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4.629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65.41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8.045</a:t>
            </a:r>
            <a:endParaRPr lang="en-US" sz="2100"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55EFE79-3085-B443-9AAD-93357E3DE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2526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RANDOM FOREST</a:t>
            </a:r>
            <a:br>
              <a:rPr lang="en-US" dirty="0"/>
            </a:br>
            <a:r>
              <a:rPr lang="en-US" dirty="0"/>
              <a:t>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Random Forest Regression - Model Evaluation ---- 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4.611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59.887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7.734</a:t>
            </a:r>
          </a:p>
          <a:p>
            <a:pPr marL="182880" lvl="0" indent="-182880">
              <a:buSzPts val="1700"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runs_last_5</a:t>
            </a:r>
          </a:p>
          <a:p>
            <a:pPr marL="640080" lvl="1" indent="-182880">
              <a:buSzPts val="1700"/>
            </a:pPr>
            <a:r>
              <a:rPr lang="en-US" sz="2100" dirty="0"/>
              <a:t>runs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2FABEFA8-723E-FB48-90CB-ABE227B58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9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517358" y="312821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MULTI-LAYER </a:t>
            </a:r>
            <a:br>
              <a:rPr lang="en-US" dirty="0"/>
            </a:br>
            <a:r>
              <a:rPr lang="en-US" dirty="0"/>
              <a:t>PERCEPTRON 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Neural Networks Regression - Model Evaluation ---- 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10.581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219.629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14.333</a:t>
            </a:r>
            <a:endParaRPr lang="en-US" sz="2100"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3759C51-25C6-D048-97DF-04A43AA1E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25469" y="27907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2048796"/>
            <a:ext cx="9493878" cy="537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>
              <a:spcBef>
                <a:spcPts val="0"/>
              </a:spcBef>
              <a:buSzPts val="1700"/>
            </a:pPr>
            <a:r>
              <a:rPr lang="en-US" dirty="0"/>
              <a:t>The </a:t>
            </a:r>
            <a:r>
              <a:rPr lang="en-US" b="1" dirty="0"/>
              <a:t>Indian Premier League</a:t>
            </a:r>
            <a:r>
              <a:rPr lang="en-US" dirty="0"/>
              <a:t> (</a:t>
            </a:r>
            <a:r>
              <a:rPr lang="en-US" b="1" dirty="0"/>
              <a:t>IPL</a:t>
            </a:r>
            <a:r>
              <a:rPr lang="en-US" dirty="0"/>
              <a:t>) is a professional </a:t>
            </a:r>
            <a:r>
              <a:rPr lang="en-US" dirty="0">
                <a:hlinkClick r:id="rId3"/>
              </a:rPr>
              <a:t>Twenty20 cricket</a:t>
            </a:r>
            <a:r>
              <a:rPr lang="en-US" dirty="0"/>
              <a:t> league in </a:t>
            </a:r>
            <a:r>
              <a:rPr lang="en-US" dirty="0">
                <a:hlinkClick r:id="rId4"/>
              </a:rPr>
              <a:t>India</a:t>
            </a:r>
            <a:r>
              <a:rPr lang="en-US" dirty="0"/>
              <a:t> usually contested between March and May of every year by eight teams representing eight different cities or states in India.</a:t>
            </a:r>
          </a:p>
          <a:p>
            <a:pPr marL="182880" lvl="0" indent="-182880">
              <a:spcBef>
                <a:spcPts val="0"/>
              </a:spcBef>
              <a:buSzPts val="1700"/>
            </a:pPr>
            <a:endParaRPr lang="en-US" dirty="0"/>
          </a:p>
          <a:p>
            <a:pPr marL="182880" lvl="0" indent="-182880">
              <a:spcBef>
                <a:spcPts val="0"/>
              </a:spcBef>
              <a:buSzPts val="1700"/>
            </a:pPr>
            <a:endParaRPr lang="en-US" dirty="0"/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en-US" dirty="0"/>
              <a:t>It is one of the most attended cricketing events in the world, valued at </a:t>
            </a:r>
            <a:r>
              <a:rPr lang="en-US" dirty="0">
                <a:hlinkClick r:id="rId5"/>
              </a:rPr>
              <a:t>$6.7 billion</a:t>
            </a:r>
            <a:r>
              <a:rPr lang="en-US" baseline="30000" dirty="0"/>
              <a:t>1</a:t>
            </a:r>
            <a:r>
              <a:rPr lang="en-US" dirty="0"/>
              <a:t> in 2019.</a:t>
            </a:r>
          </a:p>
          <a:p>
            <a:pPr marL="182880" lvl="0" indent="-182880">
              <a:spcBef>
                <a:spcPts val="0"/>
              </a:spcBef>
              <a:buSzPts val="1700"/>
            </a:pPr>
            <a:endParaRPr lang="en-US" dirty="0"/>
          </a:p>
          <a:p>
            <a:pPr marL="182880" lvl="0" indent="-182880">
              <a:spcBef>
                <a:spcPts val="0"/>
              </a:spcBef>
              <a:buSzPts val="1700"/>
            </a:pPr>
            <a:endParaRPr lang="en-US" dirty="0"/>
          </a:p>
          <a:p>
            <a:pPr marL="182880" lvl="0" indent="-182880">
              <a:spcBef>
                <a:spcPts val="0"/>
              </a:spcBef>
              <a:buSzPts val="1700"/>
            </a:pPr>
            <a:r>
              <a:rPr lang="en-US" dirty="0"/>
              <a:t>Sports Analytics is a method of collecting and analyzing historical game information to derive essential knowledge from it, with the aim that it will promote successful decision-making.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lang="en-US" sz="15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lang="en-US" sz="15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1500" dirty="0"/>
              <a:t>1</a:t>
            </a:r>
            <a:r>
              <a:rPr lang="en-US" dirty="0"/>
              <a:t> </a:t>
            </a:r>
            <a:r>
              <a:rPr lang="en-US" sz="1000" dirty="0"/>
              <a:t>Figure provided by Duff and Phelps, a multinational financial consultancy firm based in New York City.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D234B906-0DFD-144C-9305-72AD4B026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6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517358" y="312821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MOST IMPORTANT</a:t>
            </a:r>
            <a:br>
              <a:rPr lang="en-US" dirty="0"/>
            </a:br>
            <a:r>
              <a:rPr lang="en-US" dirty="0"/>
              <a:t>FEATURES</a:t>
            </a:r>
            <a:endParaRPr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3759C51-25C6-D048-97DF-04A43AA1E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AAACFA-03B5-5B41-AC85-1B3CF1A69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9" y="1950558"/>
            <a:ext cx="11377630" cy="49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517358" y="312821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MOST IMPORTANT</a:t>
            </a:r>
            <a:br>
              <a:rPr lang="en-US" dirty="0"/>
            </a:br>
            <a:r>
              <a:rPr lang="en-US" dirty="0"/>
              <a:t>FEATURES</a:t>
            </a:r>
            <a:endParaRPr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3759C51-25C6-D048-97DF-04A43AA1E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37E588-5D8C-9A4B-999C-9ECBFF7F204F}"/>
              </a:ext>
            </a:extLst>
          </p:cNvPr>
          <p:cNvSpPr/>
          <p:nvPr/>
        </p:nvSpPr>
        <p:spPr>
          <a:xfrm>
            <a:off x="3867422" y="3251970"/>
            <a:ext cx="93923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>
                <a:latin typeface="Helvetica Neue" panose="02000503000000020004" pitchFamily="2" charset="0"/>
              </a:rPr>
              <a:t> wickets</a:t>
            </a:r>
          </a:p>
          <a:p>
            <a:pPr marL="342900" indent="-342900">
              <a:buAutoNum type="arabicPeriod"/>
            </a:pPr>
            <a:r>
              <a:rPr lang="en-US" sz="3200" b="1" dirty="0">
                <a:latin typeface="Helvetica Neue" panose="02000503000000020004" pitchFamily="2" charset="0"/>
              </a:rPr>
              <a:t> overs, runs_last_5 (tie)</a:t>
            </a:r>
          </a:p>
          <a:p>
            <a:pPr algn="ctr"/>
            <a:endParaRPr lang="en-US" sz="2400" b="1" dirty="0">
              <a:latin typeface="Helvetica Neue" panose="02000503000000020004" pitchFamily="2" charset="0"/>
            </a:endParaRPr>
          </a:p>
          <a:p>
            <a:pPr algn="ctr"/>
            <a:endParaRPr lang="en-US" sz="2400" b="1" dirty="0">
              <a:latin typeface="Helvetica Neue" panose="02000503000000020004" pitchFamily="2" charset="0"/>
            </a:endParaRPr>
          </a:p>
          <a:p>
            <a:pPr algn="ctr"/>
            <a:endParaRPr lang="en-US" sz="2400" b="1" dirty="0">
              <a:latin typeface="Helvetica Neue" panose="02000503000000020004" pitchFamily="2" charset="0"/>
            </a:endParaRPr>
          </a:p>
          <a:p>
            <a:pPr algn="ctr"/>
            <a:endParaRPr lang="en-US" sz="2400" b="1" dirty="0">
              <a:latin typeface="Helvetica Neue" panose="02000503000000020004" pitchFamily="2" charset="0"/>
            </a:endParaRPr>
          </a:p>
          <a:p>
            <a:pPr algn="ctr"/>
            <a:endParaRPr lang="en-US" sz="2400" b="1" dirty="0">
              <a:latin typeface="Helvetica Neue" panose="02000503000000020004" pitchFamily="2" charset="0"/>
            </a:endParaRPr>
          </a:p>
          <a:p>
            <a:pPr algn="ctr"/>
            <a:endParaRPr lang="en-US" sz="2400" b="1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8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517358" y="312821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BEST MODEL SELECTION</a:t>
            </a:r>
            <a:endParaRPr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3759C51-25C6-D048-97DF-04A43AA1E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F1F8FE4-4E64-BB43-ADE3-3009EF4F7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950558"/>
            <a:ext cx="11377630" cy="48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6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517358" y="312821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BEST MODEL</a:t>
            </a:r>
            <a:endParaRPr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3759C51-25C6-D048-97DF-04A43AA1E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5949BF-420F-B841-AE91-8381B1F4DF2F}"/>
              </a:ext>
            </a:extLst>
          </p:cNvPr>
          <p:cNvSpPr/>
          <p:nvPr/>
        </p:nvSpPr>
        <p:spPr>
          <a:xfrm>
            <a:off x="867674" y="2754981"/>
            <a:ext cx="105099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 Neue" panose="02000503000000020004" pitchFamily="2" charset="0"/>
              </a:rPr>
              <a:t>Random Forest has the least RMSE, closely followed by Bagging, Decision Tree, and Multi Layer Perceptron. So, I chose Random Forest as the final model for making score predictions.</a:t>
            </a: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7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626540" y="4152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5B7D5EFF-BD56-2F41-B46B-92F75CEE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94E2AE-9B11-194C-9238-D6D8A1D1B546}"/>
              </a:ext>
            </a:extLst>
          </p:cNvPr>
          <p:cNvSpPr/>
          <p:nvPr/>
        </p:nvSpPr>
        <p:spPr>
          <a:xfrm>
            <a:off x="4492978" y="1392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No. of test rows = 8022</a:t>
            </a:r>
          </a:p>
          <a:p>
            <a:endParaRPr lang="en-US" b="1" dirty="0">
              <a:latin typeface="Helvetica Neue" panose="02000503000000020004" pitchFamily="2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60E4C1-2AF8-4547-8B6B-E91F9AC79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5294"/>
            <a:ext cx="12192000" cy="47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FCB7CEFA-4C98-8341-94EA-E262286C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08" y="208005"/>
            <a:ext cx="2679889" cy="10003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548E53-B6A0-0945-9C6C-836BF0798006}"/>
              </a:ext>
            </a:extLst>
          </p:cNvPr>
          <p:cNvSpPr/>
          <p:nvPr/>
        </p:nvSpPr>
        <p:spPr>
          <a:xfrm>
            <a:off x="626540" y="1817349"/>
            <a:ext cx="1077523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</a:rPr>
              <a:t>1. Out of 8022 test rows, the score prediction for 5137 test rows is within a margin of 5 runs, the score prediction for 1617 rows is within a margin of greater than 5 and less than equal to 10 runs, the score prediction for 672 rows is within a margin of greater than 10 and less than equal to 15 runs and finally for 596 rows, the margin is greater than 15 runs.</a:t>
            </a:r>
          </a:p>
          <a:p>
            <a:endParaRPr lang="en-US" sz="2400" b="1" dirty="0">
              <a:latin typeface="Helvetica Neue" panose="02000503000000020004" pitchFamily="2" charset="0"/>
            </a:endParaRPr>
          </a:p>
          <a:p>
            <a:endParaRPr lang="en-US" sz="2400" b="1" dirty="0">
              <a:latin typeface="Helvetica Neue" panose="02000503000000020004" pitchFamily="2" charset="0"/>
            </a:endParaRPr>
          </a:p>
          <a:p>
            <a:r>
              <a:rPr lang="en-US" sz="2400" b="1" dirty="0">
                <a:latin typeface="Helvetica Neue" panose="02000503000000020004" pitchFamily="2" charset="0"/>
              </a:rPr>
              <a:t>2. It means that there are around 64% chances that the predicted score will be in a margin of 5 with the actual score. There are around 20% chances for the margin between (5, 10], and around 8% percent chances for predicted score to be in a margin (10, 15]. Finally, there are around 7% chances for predicted score to be in a margin greater than 15 of the actual score.</a:t>
            </a: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2EB03615-566E-8648-A460-1C1AFED55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540" y="4152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TEST RESULTS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FCB7CEFA-4C98-8341-94EA-E262286C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08" y="208005"/>
            <a:ext cx="2679889" cy="10003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548E53-B6A0-0945-9C6C-836BF0798006}"/>
              </a:ext>
            </a:extLst>
          </p:cNvPr>
          <p:cNvSpPr/>
          <p:nvPr/>
        </p:nvSpPr>
        <p:spPr>
          <a:xfrm>
            <a:off x="908762" y="4944371"/>
            <a:ext cx="107752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latin typeface="Helvetica Neue" panose="02000503000000020004" pitchFamily="2" charset="0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2EB03615-566E-8648-A460-1C1AFED55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540" y="4152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50F8872-8F32-3F4D-808B-725DFED82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2112"/>
            <a:ext cx="12192000" cy="2799644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50A9E4-3E6F-0F43-9BE3-B8EB6DCE9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69680"/>
            <a:ext cx="12192000" cy="26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6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FCB7CEFA-4C98-8341-94EA-E262286C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08" y="208005"/>
            <a:ext cx="2679889" cy="10003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548E53-B6A0-0945-9C6C-836BF0798006}"/>
              </a:ext>
            </a:extLst>
          </p:cNvPr>
          <p:cNvSpPr/>
          <p:nvPr/>
        </p:nvSpPr>
        <p:spPr>
          <a:xfrm>
            <a:off x="0" y="2878505"/>
            <a:ext cx="123669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 maximum difference between actual and predicted scores appeared is 88 while the minimum difference appeared is 0.</a:t>
            </a:r>
          </a:p>
          <a:p>
            <a:endParaRPr lang="en-US" sz="3200" b="1" dirty="0">
              <a:latin typeface="Helvetica Neue" panose="02000503000000020004" pitchFamily="2" charset="0"/>
            </a:endParaRPr>
          </a:p>
          <a:p>
            <a:endParaRPr lang="en-US" sz="3200" b="1" dirty="0">
              <a:latin typeface="Helvetica Neue" panose="02000503000000020004" pitchFamily="2" charset="0"/>
            </a:endParaRPr>
          </a:p>
          <a:p>
            <a:endParaRPr lang="en-US" sz="3200" b="1" dirty="0">
              <a:latin typeface="Helvetica Neue" panose="02000503000000020004" pitchFamily="2" charset="0"/>
            </a:endParaRPr>
          </a:p>
          <a:p>
            <a:endParaRPr lang="en-US" sz="3200" b="1" dirty="0">
              <a:latin typeface="Helvetica Neue" panose="02000503000000020004" pitchFamily="2" charset="0"/>
            </a:endParaRPr>
          </a:p>
          <a:p>
            <a:endParaRPr lang="en-US" sz="3200" b="1" dirty="0">
              <a:latin typeface="Helvetica Neue" panose="02000503000000020004" pitchFamily="2" charset="0"/>
            </a:endParaRPr>
          </a:p>
          <a:p>
            <a:endParaRPr lang="en-US" sz="3200" b="1" dirty="0">
              <a:latin typeface="Helvetica Neue" panose="02000503000000020004" pitchFamily="2" charset="0"/>
            </a:endParaRPr>
          </a:p>
          <a:p>
            <a:endParaRPr lang="en-US" sz="3200" b="1" dirty="0">
              <a:latin typeface="Helvetica Neue" panose="02000503000000020004" pitchFamily="2" charset="0"/>
            </a:endParaRP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2EB03615-566E-8648-A460-1C1AFED55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540" y="4152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TEST 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90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FCB7CEFA-4C98-8341-94EA-E262286C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908" y="208005"/>
            <a:ext cx="2679889" cy="10003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548E53-B6A0-0945-9C6C-836BF0798006}"/>
              </a:ext>
            </a:extLst>
          </p:cNvPr>
          <p:cNvSpPr/>
          <p:nvPr/>
        </p:nvSpPr>
        <p:spPr>
          <a:xfrm>
            <a:off x="474133" y="4165438"/>
            <a:ext cx="114695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As it can be seen above, for 953 test rows, the difference between actual and predicted scores is 0 which means that there are around 12% chances that the predicted score will be equal to the actual score.</a:t>
            </a:r>
          </a:p>
        </p:txBody>
      </p:sp>
      <p:sp>
        <p:nvSpPr>
          <p:cNvPr id="8" name="Google Shape;112;p14">
            <a:extLst>
              <a:ext uri="{FF2B5EF4-FFF2-40B4-BE49-F238E27FC236}">
                <a16:creationId xmlns:a16="http://schemas.microsoft.com/office/drawing/2014/main" id="{2EB03615-566E-8648-A460-1C1AFED55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540" y="4152"/>
            <a:ext cx="13090358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BB074-CF1E-1C46-A4DE-7A982515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80593"/>
            <a:ext cx="12192000" cy="10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2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2138626" y="2277805"/>
            <a:ext cx="157834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Q/A</a:t>
            </a:r>
            <a:endParaRPr/>
          </a:p>
        </p:txBody>
      </p:sp>
      <p:pic>
        <p:nvPicPr>
          <p:cNvPr id="333" name="Google Shape;33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4509" y="0"/>
            <a:ext cx="6151418" cy="665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0241" y="5352473"/>
            <a:ext cx="1561763" cy="150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24506" y="45720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sz="2500" dirty="0"/>
          </a:p>
          <a:p>
            <a:pPr marL="182880" lvl="0" indent="-182880">
              <a:buSzPts val="1700"/>
            </a:pPr>
            <a:r>
              <a:rPr lang="en-US" sz="2500" dirty="0"/>
              <a:t>Used past data of IPL matches from 2008 to 2017 containing the batting team, bowling team, runs, wickets, overs, runs in last 5 overs, wickets in last 5 overs, etc.</a:t>
            </a:r>
          </a:p>
          <a:p>
            <a:pPr marL="182880" lvl="0" indent="-182880">
              <a:buSzPts val="1700"/>
            </a:pPr>
            <a:endParaRPr lang="en-US" sz="25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500" dirty="0"/>
              <a:t>Trained various machine learning models to analyze and predict the first innings score of the batting teams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8A6EF3-D3E0-064E-87F9-97070ACE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1063752" y="1958704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Data was downloaded from Kaggle</a:t>
            </a:r>
            <a:endParaRPr dirty="0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6815" y="5446382"/>
            <a:ext cx="1205059" cy="112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145149F-8346-8C4A-AF9D-1A5B07DA7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2573295"/>
            <a:ext cx="6972300" cy="13081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C4A902-FB74-0345-BF6E-EFF12B948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3" y="3881395"/>
            <a:ext cx="10080562" cy="2891551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E222B588-9811-DB47-8658-F27D06364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24506" y="457200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dirty="0"/>
          </a:p>
          <a:p>
            <a:pPr marL="182880" lvl="0" indent="-182880">
              <a:buSzPts val="1700"/>
            </a:pPr>
            <a:r>
              <a:rPr lang="en-US" dirty="0"/>
              <a:t>Irrelevant features</a:t>
            </a:r>
          </a:p>
          <a:p>
            <a:pPr marL="182880" lvl="0" indent="-182880">
              <a:buSzPts val="1700"/>
            </a:pPr>
            <a:r>
              <a:rPr lang="en-US" dirty="0"/>
              <a:t>Rows with null values</a:t>
            </a:r>
          </a:p>
          <a:p>
            <a:pPr marL="182880" lvl="0" indent="-182880">
              <a:buSzPts val="1700"/>
            </a:pPr>
            <a:r>
              <a:rPr lang="en-US" dirty="0"/>
              <a:t>Inconsistent teams</a:t>
            </a:r>
          </a:p>
          <a:p>
            <a:pPr marL="182880" lvl="0" indent="-182880">
              <a:buSzPts val="1700"/>
            </a:pPr>
            <a:endParaRPr lang="en-US" dirty="0"/>
          </a:p>
          <a:p>
            <a:pPr marL="182880" lvl="0" indent="-182880">
              <a:buSzPts val="1700"/>
            </a:pPr>
            <a:endParaRPr lang="en-US" dirty="0"/>
          </a:p>
          <a:p>
            <a:pPr marL="0" lvl="0" indent="0">
              <a:buSzPts val="1700"/>
              <a:buNone/>
            </a:pPr>
            <a:endParaRPr lang="en-US" dirty="0"/>
          </a:p>
          <a:p>
            <a:pPr marL="182880" lvl="0" indent="-182880">
              <a:buSzPts val="1700"/>
            </a:pPr>
            <a:endParaRPr lang="en-US" dirty="0"/>
          </a:p>
          <a:p>
            <a:pPr marL="182880" lvl="0" indent="-182880">
              <a:buSzPts val="1700"/>
            </a:pPr>
            <a:r>
              <a:rPr lang="en-US" dirty="0"/>
              <a:t>Removed data of first five overs </a:t>
            </a:r>
            <a:r>
              <a:rPr lang="en-US" sz="1400" dirty="0"/>
              <a:t>(to have better prediction results)</a:t>
            </a:r>
          </a:p>
          <a:p>
            <a:pPr marL="182880" lvl="0" indent="-182880">
              <a:buSzPts val="1700"/>
            </a:pPr>
            <a:endParaRPr lang="en-US" dirty="0"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E1280B2-591B-8F41-92A8-E1F89137D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06" y="3656428"/>
            <a:ext cx="7403568" cy="160934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E138499-0480-7646-AC0B-E7EB85ED2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46" y="5694326"/>
            <a:ext cx="4069525" cy="706474"/>
          </a:xfrm>
          <a:prstGeom prst="rect">
            <a:avLst/>
          </a:prstGeom>
        </p:spPr>
      </p:pic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60F66F68-8E97-274C-B4FD-6DF168680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CORRELATION MATRIX</a:t>
            </a:r>
            <a:endParaRPr dirty="0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6815" y="5446382"/>
            <a:ext cx="1205059" cy="112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E222B588-9811-DB47-8658-F27D06364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0A9003-3C8C-1A44-B392-39E5CFC4B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863" y="1894733"/>
            <a:ext cx="6280713" cy="44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7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0" y="312821"/>
            <a:ext cx="13078325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    DATA PREPROCESSING </a:t>
            </a:r>
            <a:br>
              <a:rPr lang="en-US" dirty="0"/>
            </a:br>
            <a:r>
              <a:rPr lang="en-US" dirty="0"/>
              <a:t>    &amp; ENCODING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sz="2500" dirty="0"/>
          </a:p>
          <a:p>
            <a:pPr marL="182880" lvl="0" indent="-182880">
              <a:buSzPts val="1700"/>
            </a:pPr>
            <a:r>
              <a:rPr lang="en-US" sz="2500" dirty="0"/>
              <a:t>Label Encoding (Batting Team, Bowling Team)</a:t>
            </a:r>
          </a:p>
          <a:p>
            <a:pPr marL="0" lvl="0" indent="0"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500" dirty="0"/>
              <a:t>One Hot Encoding and Column Transformation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7F55354-E759-524B-A6DD-712E5F569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066798" y="17668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USED</a:t>
            </a:r>
            <a:endParaRPr dirty="0"/>
          </a:p>
        </p:txBody>
      </p:sp>
      <p:sp>
        <p:nvSpPr>
          <p:cNvPr id="140" name="Google Shape;140;p18"/>
          <p:cNvSpPr txBox="1"/>
          <p:nvPr/>
        </p:nvSpPr>
        <p:spPr>
          <a:xfrm>
            <a:off x="1279200" y="1785875"/>
            <a:ext cx="68226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Linear</a:t>
            </a:r>
            <a:endParaRPr sz="25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Lasso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Ridge</a:t>
            </a:r>
            <a:endParaRPr sz="2500" dirty="0"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Kernel Ridge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Elastic Net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Support Vector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Decision Tree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Gradient Boost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Bagging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 Random Forest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r>
              <a:rPr lang="en-US" sz="2500" dirty="0">
                <a:latin typeface="Rockwell"/>
                <a:ea typeface="Rockwell"/>
                <a:cs typeface="Rockwell"/>
                <a:sym typeface="Rockwell"/>
              </a:rPr>
              <a:t> Multi-Layer Perceptron</a:t>
            </a:r>
          </a:p>
          <a:p>
            <a:pPr marL="457200" lvl="0" indent="-387350">
              <a:buSzPts val="2500"/>
              <a:buFont typeface="Rockwell"/>
              <a:buAutoNum type="arabicPeriod"/>
            </a:pPr>
            <a:endParaRPr sz="2500" dirty="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303600-F456-AC46-8D5C-5E5D6056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62526" y="312821"/>
            <a:ext cx="10888579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14370" y="1922165"/>
            <a:ext cx="9604977" cy="50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700"/>
              <a:buNone/>
            </a:pPr>
            <a:endParaRPr lang="en-US" sz="2500" dirty="0"/>
          </a:p>
          <a:p>
            <a:pPr marL="182880" lvl="0" indent="-182880">
              <a:buSzPts val="1700"/>
            </a:pPr>
            <a:r>
              <a:rPr lang="en-US" sz="2800" dirty="0"/>
              <a:t>---- Linear Regression - Model Evaluation ---- </a:t>
            </a:r>
          </a:p>
          <a:p>
            <a:pPr marL="182880" lvl="0" indent="-182880">
              <a:buSzPts val="1700"/>
            </a:pPr>
            <a:r>
              <a:rPr lang="en-US" sz="2800" dirty="0"/>
              <a:t>Mean Absolute Error (MAE): 13.065 </a:t>
            </a:r>
          </a:p>
          <a:p>
            <a:pPr marL="182880" lvl="0" indent="-182880">
              <a:buSzPts val="1700"/>
            </a:pPr>
            <a:r>
              <a:rPr lang="en-US" sz="2800" dirty="0"/>
              <a:t>Mean Squared Error (MSE): 303.561 </a:t>
            </a:r>
          </a:p>
          <a:p>
            <a:pPr marL="182880" lvl="0" indent="-182880">
              <a:buSzPts val="1700"/>
            </a:pPr>
            <a:r>
              <a:rPr lang="en-US" sz="2800" dirty="0"/>
              <a:t>Root Mean Squared Error (RMSE): 17.422</a:t>
            </a:r>
          </a:p>
          <a:p>
            <a:pPr marL="182880" lvl="0" indent="-182880">
              <a:buSzPts val="1700"/>
            </a:pPr>
            <a:endParaRPr lang="en-US" sz="2100" dirty="0"/>
          </a:p>
          <a:p>
            <a:pPr marL="182880" lvl="0" indent="-182880">
              <a:buSzPts val="1700"/>
            </a:pPr>
            <a:r>
              <a:rPr lang="en-US" sz="2500" dirty="0"/>
              <a:t>Two Most Important Features</a:t>
            </a:r>
          </a:p>
          <a:p>
            <a:pPr marL="640080" lvl="1" indent="-182880">
              <a:buSzPts val="1700"/>
            </a:pPr>
            <a:r>
              <a:rPr lang="en-US" sz="2100" dirty="0"/>
              <a:t>overs</a:t>
            </a:r>
          </a:p>
          <a:p>
            <a:pPr marL="640080" lvl="1" indent="-182880">
              <a:buSzPts val="1700"/>
            </a:pPr>
            <a:r>
              <a:rPr lang="en-US" sz="2100" dirty="0"/>
              <a:t>wickets</a:t>
            </a: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611" y="5209674"/>
            <a:ext cx="1620019" cy="136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6F8CA14-B7FE-EF4B-963A-26223502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34" y="284428"/>
            <a:ext cx="2679889" cy="13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97171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998</Words>
  <Application>Microsoft Macintosh PowerPoint</Application>
  <PresentationFormat>Widescreen</PresentationFormat>
  <Paragraphs>194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Neue</vt:lpstr>
      <vt:lpstr>Noto Sans Symbols</vt:lpstr>
      <vt:lpstr>Rockwell</vt:lpstr>
      <vt:lpstr>Wood Type</vt:lpstr>
      <vt:lpstr>IPL MATCH PREDICTIONS</vt:lpstr>
      <vt:lpstr>INTRODUCTION</vt:lpstr>
      <vt:lpstr>OVERVIEW</vt:lpstr>
      <vt:lpstr>DATASET</vt:lpstr>
      <vt:lpstr>DATA CLEANING</vt:lpstr>
      <vt:lpstr>CORRELATION MATRIX</vt:lpstr>
      <vt:lpstr>    DATA PREPROCESSING      &amp; ENCODING</vt:lpstr>
      <vt:lpstr>MODELS USED</vt:lpstr>
      <vt:lpstr>LINEAR REGRESSION</vt:lpstr>
      <vt:lpstr>LASSO REGRESSION</vt:lpstr>
      <vt:lpstr>RIDGE REGRESSION</vt:lpstr>
      <vt:lpstr>KERNEL RIDGE REGRESSION</vt:lpstr>
      <vt:lpstr>ELASTIC NET REGRESSION</vt:lpstr>
      <vt:lpstr>SUPPORT VECTOR REGRESSION</vt:lpstr>
      <vt:lpstr>DECISION TREE REGRESSION</vt:lpstr>
      <vt:lpstr>GRADIENT BOOST REGRESSION</vt:lpstr>
      <vt:lpstr>BAGGING REGRESSION</vt:lpstr>
      <vt:lpstr>RANDOM FOREST REGRESSION</vt:lpstr>
      <vt:lpstr>MULTI-LAYER  PERCEPTRON REGRESSION</vt:lpstr>
      <vt:lpstr>MOST IMPORTANT FEATURES</vt:lpstr>
      <vt:lpstr>MOST IMPORTANT FEATURES</vt:lpstr>
      <vt:lpstr>BEST MODEL SELECTION</vt:lpstr>
      <vt:lpstr>BEST MODEL</vt:lpstr>
      <vt:lpstr>TEST RESULTS</vt:lpstr>
      <vt:lpstr>TEST RESULTS</vt:lpstr>
      <vt:lpstr>TEST RESULTS</vt:lpstr>
      <vt:lpstr>TEST RESULTS</vt:lpstr>
      <vt:lpstr>TEST RESULTS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MATCH PREDICTIONS</dc:title>
  <cp:lastModifiedBy>Rahul .</cp:lastModifiedBy>
  <cp:revision>87</cp:revision>
  <dcterms:modified xsi:type="dcterms:W3CDTF">2020-12-15T05:34:31Z</dcterms:modified>
</cp:coreProperties>
</file>