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3" r:id="rId6"/>
    <p:sldId id="260" r:id="rId7"/>
    <p:sldId id="268" r:id="rId8"/>
    <p:sldId id="269" r:id="rId9"/>
    <p:sldId id="270" r:id="rId10"/>
    <p:sldId id="271" r:id="rId11"/>
    <p:sldId id="264" r:id="rId12"/>
    <p:sldId id="265" r:id="rId13"/>
    <p:sldId id="272"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60B9589-88D3-4837-A35C-BF0933E0E0D7}"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9E48E-0F33-4D91-98A8-7016345B73A1}" type="slidenum">
              <a:rPr lang="en-US" smtClean="0"/>
              <a:t>‹#›</a:t>
            </a:fld>
            <a:endParaRPr lang="en-US"/>
          </a:p>
        </p:txBody>
      </p:sp>
    </p:spTree>
    <p:extLst>
      <p:ext uri="{BB962C8B-B14F-4D97-AF65-F5344CB8AC3E}">
        <p14:creationId xmlns:p14="http://schemas.microsoft.com/office/powerpoint/2010/main" val="109730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0B9589-88D3-4837-A35C-BF0933E0E0D7}"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9E48E-0F33-4D91-98A8-7016345B73A1}" type="slidenum">
              <a:rPr lang="en-US" smtClean="0"/>
              <a:t>‹#›</a:t>
            </a:fld>
            <a:endParaRPr lang="en-US"/>
          </a:p>
        </p:txBody>
      </p:sp>
    </p:spTree>
    <p:extLst>
      <p:ext uri="{BB962C8B-B14F-4D97-AF65-F5344CB8AC3E}">
        <p14:creationId xmlns:p14="http://schemas.microsoft.com/office/powerpoint/2010/main" val="1346878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0B9589-88D3-4837-A35C-BF0933E0E0D7}"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9E48E-0F33-4D91-98A8-7016345B73A1}" type="slidenum">
              <a:rPr lang="en-US" smtClean="0"/>
              <a:t>‹#›</a:t>
            </a:fld>
            <a:endParaRPr lang="en-US"/>
          </a:p>
        </p:txBody>
      </p:sp>
    </p:spTree>
    <p:extLst>
      <p:ext uri="{BB962C8B-B14F-4D97-AF65-F5344CB8AC3E}">
        <p14:creationId xmlns:p14="http://schemas.microsoft.com/office/powerpoint/2010/main" val="517559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0B9589-88D3-4837-A35C-BF0933E0E0D7}"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9E48E-0F33-4D91-98A8-7016345B73A1}" type="slidenum">
              <a:rPr lang="en-US" smtClean="0"/>
              <a:t>‹#›</a:t>
            </a:fld>
            <a:endParaRPr lang="en-US"/>
          </a:p>
        </p:txBody>
      </p:sp>
    </p:spTree>
    <p:extLst>
      <p:ext uri="{BB962C8B-B14F-4D97-AF65-F5344CB8AC3E}">
        <p14:creationId xmlns:p14="http://schemas.microsoft.com/office/powerpoint/2010/main" val="3833895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0B9589-88D3-4837-A35C-BF0933E0E0D7}"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9E48E-0F33-4D91-98A8-7016345B73A1}" type="slidenum">
              <a:rPr lang="en-US" smtClean="0"/>
              <a:t>‹#›</a:t>
            </a:fld>
            <a:endParaRPr lang="en-US"/>
          </a:p>
        </p:txBody>
      </p:sp>
    </p:spTree>
    <p:extLst>
      <p:ext uri="{BB962C8B-B14F-4D97-AF65-F5344CB8AC3E}">
        <p14:creationId xmlns:p14="http://schemas.microsoft.com/office/powerpoint/2010/main" val="3544117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60B9589-88D3-4837-A35C-BF0933E0E0D7}" type="datetimeFigureOut">
              <a:rPr lang="en-US"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9E48E-0F33-4D91-98A8-7016345B73A1}" type="slidenum">
              <a:rPr lang="en-US" smtClean="0"/>
              <a:t>‹#›</a:t>
            </a:fld>
            <a:endParaRPr lang="en-US"/>
          </a:p>
        </p:txBody>
      </p:sp>
    </p:spTree>
    <p:extLst>
      <p:ext uri="{BB962C8B-B14F-4D97-AF65-F5344CB8AC3E}">
        <p14:creationId xmlns:p14="http://schemas.microsoft.com/office/powerpoint/2010/main" val="3728451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60B9589-88D3-4837-A35C-BF0933E0E0D7}" type="datetimeFigureOut">
              <a:rPr lang="en-US" smtClean="0"/>
              <a:t>1/18/2017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B9E48E-0F33-4D91-98A8-7016345B73A1}" type="slidenum">
              <a:rPr lang="en-US" smtClean="0"/>
              <a:t>‹#›</a:t>
            </a:fld>
            <a:endParaRPr lang="en-US"/>
          </a:p>
        </p:txBody>
      </p:sp>
    </p:spTree>
    <p:extLst>
      <p:ext uri="{BB962C8B-B14F-4D97-AF65-F5344CB8AC3E}">
        <p14:creationId xmlns:p14="http://schemas.microsoft.com/office/powerpoint/2010/main" val="3652411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60B9589-88D3-4837-A35C-BF0933E0E0D7}" type="datetimeFigureOut">
              <a:rPr lang="en-US" smtClean="0"/>
              <a:t>1/18/2017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B9E48E-0F33-4D91-98A8-7016345B73A1}" type="slidenum">
              <a:rPr lang="en-US" smtClean="0"/>
              <a:t>‹#›</a:t>
            </a:fld>
            <a:endParaRPr lang="en-US"/>
          </a:p>
        </p:txBody>
      </p:sp>
    </p:spTree>
    <p:extLst>
      <p:ext uri="{BB962C8B-B14F-4D97-AF65-F5344CB8AC3E}">
        <p14:creationId xmlns:p14="http://schemas.microsoft.com/office/powerpoint/2010/main" val="3406219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0B9589-88D3-4837-A35C-BF0933E0E0D7}" type="datetimeFigureOut">
              <a:rPr lang="en-US" smtClean="0"/>
              <a:t>1/18/2017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B9E48E-0F33-4D91-98A8-7016345B73A1}" type="slidenum">
              <a:rPr lang="en-US" smtClean="0"/>
              <a:t>‹#›</a:t>
            </a:fld>
            <a:endParaRPr lang="en-US"/>
          </a:p>
        </p:txBody>
      </p:sp>
    </p:spTree>
    <p:extLst>
      <p:ext uri="{BB962C8B-B14F-4D97-AF65-F5344CB8AC3E}">
        <p14:creationId xmlns:p14="http://schemas.microsoft.com/office/powerpoint/2010/main" val="2601914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0B9589-88D3-4837-A35C-BF0933E0E0D7}" type="datetimeFigureOut">
              <a:rPr lang="en-US"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9E48E-0F33-4D91-98A8-7016345B73A1}" type="slidenum">
              <a:rPr lang="en-US" smtClean="0"/>
              <a:t>‹#›</a:t>
            </a:fld>
            <a:endParaRPr lang="en-US"/>
          </a:p>
        </p:txBody>
      </p:sp>
    </p:spTree>
    <p:extLst>
      <p:ext uri="{BB962C8B-B14F-4D97-AF65-F5344CB8AC3E}">
        <p14:creationId xmlns:p14="http://schemas.microsoft.com/office/powerpoint/2010/main" val="3134227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0B9589-88D3-4837-A35C-BF0933E0E0D7}" type="datetimeFigureOut">
              <a:rPr lang="en-US"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9E48E-0F33-4D91-98A8-7016345B73A1}" type="slidenum">
              <a:rPr lang="en-US" smtClean="0"/>
              <a:t>‹#›</a:t>
            </a:fld>
            <a:endParaRPr lang="en-US"/>
          </a:p>
        </p:txBody>
      </p:sp>
    </p:spTree>
    <p:extLst>
      <p:ext uri="{BB962C8B-B14F-4D97-AF65-F5344CB8AC3E}">
        <p14:creationId xmlns:p14="http://schemas.microsoft.com/office/powerpoint/2010/main" val="2049441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0B9589-88D3-4837-A35C-BF0933E0E0D7}" type="datetimeFigureOut">
              <a:rPr lang="en-US" smtClean="0"/>
              <a:t>1/18/2017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9E48E-0F33-4D91-98A8-7016345B73A1}" type="slidenum">
              <a:rPr lang="en-US" smtClean="0"/>
              <a:t>‹#›</a:t>
            </a:fld>
            <a:endParaRPr lang="en-US"/>
          </a:p>
        </p:txBody>
      </p:sp>
    </p:spTree>
    <p:extLst>
      <p:ext uri="{BB962C8B-B14F-4D97-AF65-F5344CB8AC3E}">
        <p14:creationId xmlns:p14="http://schemas.microsoft.com/office/powerpoint/2010/main" val="2684971238"/>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kaggle.com/c/grupo-bimbo-inventory-deman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c/grupo-bimbo-inventory-demand/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hlinkClick r:id="rId2"/>
              </a:rPr>
              <a:t>Group Bimbo Inventory Demand</a:t>
            </a:r>
            <a:r>
              <a:rPr lang="en-US" b="1" dirty="0"/>
              <a:t/>
            </a:r>
            <a:br>
              <a:rPr lang="en-US" b="1" dirty="0"/>
            </a:br>
            <a:endParaRPr lang="en-US" dirty="0"/>
          </a:p>
        </p:txBody>
      </p:sp>
      <p:sp>
        <p:nvSpPr>
          <p:cNvPr id="3" name="Subtitle 2"/>
          <p:cNvSpPr>
            <a:spLocks noGrp="1"/>
          </p:cNvSpPr>
          <p:nvPr>
            <p:ph type="subTitle" idx="1"/>
          </p:nvPr>
        </p:nvSpPr>
        <p:spPr>
          <a:xfrm>
            <a:off x="684211" y="3205522"/>
            <a:ext cx="6984671" cy="469341"/>
          </a:xfrm>
        </p:spPr>
        <p:txBody>
          <a:bodyPr>
            <a:normAutofit/>
          </a:bodyPr>
          <a:lstStyle/>
          <a:p>
            <a:r>
              <a:rPr lang="en-US" dirty="0"/>
              <a:t>Maximize sales and minimize returns of bakery goods</a:t>
            </a:r>
          </a:p>
          <a:p>
            <a:endParaRPr lang="en-US" dirty="0"/>
          </a:p>
        </p:txBody>
      </p:sp>
    </p:spTree>
    <p:extLst>
      <p:ext uri="{BB962C8B-B14F-4D97-AF65-F5344CB8AC3E}">
        <p14:creationId xmlns:p14="http://schemas.microsoft.com/office/powerpoint/2010/main" val="2752977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Selection</a:t>
            </a:r>
            <a:endParaRPr lang="en-US" dirty="0"/>
          </a:p>
        </p:txBody>
      </p:sp>
      <p:pic>
        <p:nvPicPr>
          <p:cNvPr id="4" name="Content Placeholder 3"/>
          <p:cNvPicPr>
            <a:picLocks noGrp="1" noChangeAspect="1"/>
          </p:cNvPicPr>
          <p:nvPr>
            <p:ph idx="1"/>
          </p:nvPr>
        </p:nvPicPr>
        <p:blipFill>
          <a:blip r:embed="rId2"/>
          <a:stretch>
            <a:fillRect/>
          </a:stretch>
        </p:blipFill>
        <p:spPr>
          <a:xfrm>
            <a:off x="114843" y="2217831"/>
            <a:ext cx="6021238" cy="3838755"/>
          </a:xfrm>
          <a:prstGeom prst="rect">
            <a:avLst/>
          </a:prstGeom>
        </p:spPr>
      </p:pic>
      <p:sp>
        <p:nvSpPr>
          <p:cNvPr id="5" name="Content Placeholder 2"/>
          <p:cNvSpPr txBox="1">
            <a:spLocks/>
          </p:cNvSpPr>
          <p:nvPr/>
        </p:nvSpPr>
        <p:spPr>
          <a:xfrm>
            <a:off x="907211" y="1349813"/>
            <a:ext cx="10515600" cy="11504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Features with High Significance (***) were selected for fitting the model.</a:t>
            </a:r>
          </a:p>
          <a:p>
            <a:pPr lvl="1"/>
            <a:endParaRPr lang="en-US" dirty="0"/>
          </a:p>
          <a:p>
            <a:pPr marL="457200" lvl="1" indent="0">
              <a:buNone/>
            </a:pPr>
            <a:endParaRPr lang="en-US" dirty="0" smtClean="0"/>
          </a:p>
          <a:p>
            <a:endParaRPr lang="en-US" dirty="0"/>
          </a:p>
        </p:txBody>
      </p:sp>
      <p:pic>
        <p:nvPicPr>
          <p:cNvPr id="3" name="Picture 2"/>
          <p:cNvPicPr>
            <a:picLocks noChangeAspect="1"/>
          </p:cNvPicPr>
          <p:nvPr/>
        </p:nvPicPr>
        <p:blipFill>
          <a:blip r:embed="rId3"/>
          <a:stretch>
            <a:fillRect/>
          </a:stretch>
        </p:blipFill>
        <p:spPr>
          <a:xfrm>
            <a:off x="6003890" y="2067586"/>
            <a:ext cx="6067425" cy="4191000"/>
          </a:xfrm>
          <a:prstGeom prst="rect">
            <a:avLst/>
          </a:prstGeom>
        </p:spPr>
      </p:pic>
    </p:spTree>
    <p:extLst>
      <p:ext uri="{BB962C8B-B14F-4D97-AF65-F5344CB8AC3E}">
        <p14:creationId xmlns:p14="http://schemas.microsoft.com/office/powerpoint/2010/main" val="2347921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a:t>
            </a:r>
            <a:endParaRPr lang="en-US" dirty="0"/>
          </a:p>
        </p:txBody>
      </p:sp>
      <p:sp>
        <p:nvSpPr>
          <p:cNvPr id="3" name="Content Placeholder 2"/>
          <p:cNvSpPr>
            <a:spLocks noGrp="1"/>
          </p:cNvSpPr>
          <p:nvPr>
            <p:ph idx="1"/>
          </p:nvPr>
        </p:nvSpPr>
        <p:spPr>
          <a:xfrm>
            <a:off x="803696" y="1463309"/>
            <a:ext cx="10515600" cy="4351338"/>
          </a:xfrm>
        </p:spPr>
        <p:txBody>
          <a:bodyPr>
            <a:normAutofit lnSpcReduction="10000"/>
          </a:bodyPr>
          <a:lstStyle/>
          <a:p>
            <a:r>
              <a:rPr lang="en-US" dirty="0"/>
              <a:t>Random forests </a:t>
            </a:r>
            <a:r>
              <a:rPr lang="en-US" dirty="0" smtClean="0"/>
              <a:t>are </a:t>
            </a:r>
            <a:r>
              <a:rPr lang="en-US" dirty="0"/>
              <a:t>an ensemble learning method for </a:t>
            </a:r>
            <a:r>
              <a:rPr lang="en-US" dirty="0" smtClean="0"/>
              <a:t>regression, </a:t>
            </a:r>
            <a:r>
              <a:rPr lang="en-US" dirty="0"/>
              <a:t>that operate by constructing a multitude of decision trees at training time and outputting the </a:t>
            </a:r>
            <a:r>
              <a:rPr lang="en-US" dirty="0" smtClean="0"/>
              <a:t>mean </a:t>
            </a:r>
            <a:r>
              <a:rPr lang="en-US" dirty="0"/>
              <a:t>prediction (regression) of the individual trees. </a:t>
            </a:r>
            <a:endParaRPr lang="en-US" dirty="0" smtClean="0"/>
          </a:p>
          <a:p>
            <a:r>
              <a:rPr lang="en-US" dirty="0"/>
              <a:t>Each decision tree is constructed by using a random subset of the training data. After you have trained your forest, you can then pass each test row through it, in order to output a prediction</a:t>
            </a:r>
            <a:r>
              <a:rPr lang="en-US" dirty="0" smtClean="0"/>
              <a:t>.</a:t>
            </a:r>
          </a:p>
          <a:p>
            <a:r>
              <a:rPr lang="en-US" dirty="0" smtClean="0"/>
              <a:t>Parameters used </a:t>
            </a:r>
          </a:p>
          <a:p>
            <a:pPr lvl="1"/>
            <a:r>
              <a:rPr lang="en-US" dirty="0" err="1" smtClean="0"/>
              <a:t>ntree</a:t>
            </a:r>
            <a:r>
              <a:rPr lang="en-US" dirty="0" smtClean="0"/>
              <a:t> = 200</a:t>
            </a:r>
          </a:p>
          <a:p>
            <a:pPr lvl="1"/>
            <a:r>
              <a:rPr lang="en-US" dirty="0" err="1" smtClean="0"/>
              <a:t>Mtry</a:t>
            </a:r>
            <a:r>
              <a:rPr lang="en-US" dirty="0" smtClean="0"/>
              <a:t> = 3</a:t>
            </a:r>
          </a:p>
          <a:p>
            <a:pPr lvl="1"/>
            <a:r>
              <a:rPr lang="en-US" dirty="0" err="1" smtClean="0"/>
              <a:t>Nodesize</a:t>
            </a:r>
            <a:r>
              <a:rPr lang="en-US" dirty="0" smtClean="0"/>
              <a:t> = 42</a:t>
            </a:r>
          </a:p>
          <a:p>
            <a:pPr lvl="1"/>
            <a:endParaRPr lang="en-US" dirty="0"/>
          </a:p>
        </p:txBody>
      </p:sp>
    </p:spTree>
    <p:extLst>
      <p:ext uri="{BB962C8B-B14F-4D97-AF65-F5344CB8AC3E}">
        <p14:creationId xmlns:p14="http://schemas.microsoft.com/office/powerpoint/2010/main" val="2701100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648"/>
            <a:ext cx="10515600" cy="946090"/>
          </a:xfrm>
        </p:spPr>
        <p:txBody>
          <a:bodyPr>
            <a:normAutofit fontScale="90000"/>
          </a:bodyPr>
          <a:lstStyle/>
          <a:p>
            <a:r>
              <a:rPr lang="en-US" dirty="0"/>
              <a:t>Model Validation </a:t>
            </a:r>
            <a:r>
              <a:rPr lang="en-US" dirty="0" smtClean="0"/>
              <a:t>and Tuning hyper-parameters</a:t>
            </a:r>
            <a:endParaRPr lang="en-US" dirty="0"/>
          </a:p>
        </p:txBody>
      </p:sp>
      <p:sp>
        <p:nvSpPr>
          <p:cNvPr id="3" name="Content Placeholder 2"/>
          <p:cNvSpPr>
            <a:spLocks noGrp="1"/>
          </p:cNvSpPr>
          <p:nvPr>
            <p:ph idx="1"/>
          </p:nvPr>
        </p:nvSpPr>
        <p:spPr>
          <a:xfrm>
            <a:off x="838200" y="1584092"/>
            <a:ext cx="10515600" cy="3401976"/>
          </a:xfrm>
        </p:spPr>
        <p:txBody>
          <a:bodyPr>
            <a:normAutofit/>
          </a:bodyPr>
          <a:lstStyle/>
          <a:p>
            <a:r>
              <a:rPr lang="en-US" sz="2400" dirty="0" smtClean="0"/>
              <a:t>Used </a:t>
            </a:r>
            <a:r>
              <a:rPr lang="en-US" sz="2400" dirty="0"/>
              <a:t>K-Fold and Grid Search Cross </a:t>
            </a:r>
            <a:r>
              <a:rPr lang="en-US" sz="2400" dirty="0" smtClean="0"/>
              <a:t>Validation technique.</a:t>
            </a:r>
          </a:p>
          <a:p>
            <a:r>
              <a:rPr lang="en-US" sz="2400" dirty="0" smtClean="0"/>
              <a:t>In</a:t>
            </a:r>
            <a:r>
              <a:rPr lang="en-US" sz="2400" dirty="0"/>
              <a:t> </a:t>
            </a:r>
            <a:r>
              <a:rPr lang="en-US" sz="2400" i="1" dirty="0"/>
              <a:t>k</a:t>
            </a:r>
            <a:r>
              <a:rPr lang="en-US" sz="2400" dirty="0"/>
              <a:t>-fold cross-validation, the original sample is randomly partitioned into </a:t>
            </a:r>
            <a:r>
              <a:rPr lang="en-US" sz="2400" i="1" dirty="0"/>
              <a:t>k</a:t>
            </a:r>
            <a:r>
              <a:rPr lang="en-US" sz="2400" dirty="0"/>
              <a:t> equal sized </a:t>
            </a:r>
            <a:r>
              <a:rPr lang="en-US" sz="2400" dirty="0" smtClean="0"/>
              <a:t>subsample. </a:t>
            </a:r>
          </a:p>
          <a:p>
            <a:r>
              <a:rPr lang="en-US" sz="2400" dirty="0" smtClean="0"/>
              <a:t>Of </a:t>
            </a:r>
            <a:r>
              <a:rPr lang="en-US" sz="2400" dirty="0"/>
              <a:t>the </a:t>
            </a:r>
            <a:r>
              <a:rPr lang="en-US" sz="2400" i="1" dirty="0"/>
              <a:t>k</a:t>
            </a:r>
            <a:r>
              <a:rPr lang="en-US" sz="2400" dirty="0"/>
              <a:t> subsamples, a single subsample is retained as the validation data for testing the model, and the remaining </a:t>
            </a:r>
            <a:r>
              <a:rPr lang="en-US" sz="2400" i="1" dirty="0"/>
              <a:t>k</a:t>
            </a:r>
            <a:r>
              <a:rPr lang="en-US" sz="2400" dirty="0"/>
              <a:t> − 1 subsamples are used as training data. </a:t>
            </a:r>
            <a:endParaRPr lang="en-US" sz="2400" dirty="0" smtClean="0"/>
          </a:p>
          <a:p>
            <a:r>
              <a:rPr lang="en-US" sz="2400" dirty="0" smtClean="0"/>
              <a:t>The </a:t>
            </a:r>
            <a:r>
              <a:rPr lang="en-US" sz="2400" dirty="0"/>
              <a:t>cross-validation process is then repeated </a:t>
            </a:r>
            <a:r>
              <a:rPr lang="en-US" sz="2400" i="1" dirty="0"/>
              <a:t>k</a:t>
            </a:r>
            <a:r>
              <a:rPr lang="en-US" sz="2400" dirty="0"/>
              <a:t> times (the </a:t>
            </a:r>
            <a:r>
              <a:rPr lang="en-US" sz="2400" i="1" dirty="0"/>
              <a:t>folds</a:t>
            </a:r>
            <a:r>
              <a:rPr lang="en-US" sz="2400" dirty="0"/>
              <a:t>), with each of the </a:t>
            </a:r>
            <a:r>
              <a:rPr lang="en-US" sz="2400" i="1" dirty="0"/>
              <a:t>k</a:t>
            </a:r>
            <a:r>
              <a:rPr lang="en-US" sz="2400" dirty="0"/>
              <a:t> subsamples used exactly once as the validation data. The </a:t>
            </a:r>
            <a:r>
              <a:rPr lang="en-US" sz="2400" i="1" dirty="0"/>
              <a:t>k</a:t>
            </a:r>
            <a:r>
              <a:rPr lang="en-US" sz="2400" dirty="0"/>
              <a:t> results from the folds can then be averaged to produce a single </a:t>
            </a:r>
            <a:r>
              <a:rPr lang="en-US" sz="2400" dirty="0" smtClean="0"/>
              <a:t>estimation.</a:t>
            </a:r>
            <a:endParaRPr lang="en-US" sz="2400" dirty="0"/>
          </a:p>
        </p:txBody>
      </p:sp>
    </p:spTree>
    <p:extLst>
      <p:ext uri="{BB962C8B-B14F-4D97-AF65-F5344CB8AC3E}">
        <p14:creationId xmlns:p14="http://schemas.microsoft.com/office/powerpoint/2010/main" val="1323698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936857" cy="1325563"/>
          </a:xfrm>
        </p:spPr>
        <p:txBody>
          <a:bodyPr/>
          <a:lstStyle/>
          <a:p>
            <a:r>
              <a:rPr lang="en-US" dirty="0"/>
              <a:t>Model Validation and Tuning hyper-parameters</a:t>
            </a:r>
          </a:p>
        </p:txBody>
      </p:sp>
      <p:pic>
        <p:nvPicPr>
          <p:cNvPr id="8" name="Picture 7"/>
          <p:cNvPicPr>
            <a:picLocks noChangeAspect="1"/>
          </p:cNvPicPr>
          <p:nvPr/>
        </p:nvPicPr>
        <p:blipFill rotWithShape="1">
          <a:blip r:embed="rId2"/>
          <a:srcRect l="2376" t="2372"/>
          <a:stretch/>
        </p:blipFill>
        <p:spPr>
          <a:xfrm>
            <a:off x="94890" y="2113472"/>
            <a:ext cx="6065798" cy="3713429"/>
          </a:xfrm>
          <a:prstGeom prst="rect">
            <a:avLst/>
          </a:prstGeom>
        </p:spPr>
      </p:pic>
      <p:pic>
        <p:nvPicPr>
          <p:cNvPr id="10" name="Picture 9"/>
          <p:cNvPicPr>
            <a:picLocks noChangeAspect="1"/>
          </p:cNvPicPr>
          <p:nvPr/>
        </p:nvPicPr>
        <p:blipFill>
          <a:blip r:embed="rId3"/>
          <a:stretch>
            <a:fillRect/>
          </a:stretch>
        </p:blipFill>
        <p:spPr>
          <a:xfrm>
            <a:off x="6498299" y="1906438"/>
            <a:ext cx="5383150" cy="4445177"/>
          </a:xfrm>
          <a:prstGeom prst="rect">
            <a:avLst/>
          </a:prstGeom>
        </p:spPr>
      </p:pic>
    </p:spTree>
    <p:extLst>
      <p:ext uri="{BB962C8B-B14F-4D97-AF65-F5344CB8AC3E}">
        <p14:creationId xmlns:p14="http://schemas.microsoft.com/office/powerpoint/2010/main" val="1922334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42" y="97711"/>
            <a:ext cx="10515600" cy="1325563"/>
          </a:xfrm>
        </p:spPr>
        <p:txBody>
          <a:bodyPr/>
          <a:lstStyle/>
          <a:p>
            <a:r>
              <a:rPr lang="en-US" dirty="0" smtClean="0"/>
              <a:t>Model Performance</a:t>
            </a:r>
            <a:endParaRPr lang="en-US" dirty="0"/>
          </a:p>
        </p:txBody>
      </p:sp>
      <p:pic>
        <p:nvPicPr>
          <p:cNvPr id="3" name="Picture 2"/>
          <p:cNvPicPr>
            <a:picLocks noChangeAspect="1"/>
          </p:cNvPicPr>
          <p:nvPr/>
        </p:nvPicPr>
        <p:blipFill>
          <a:blip r:embed="rId2"/>
          <a:stretch>
            <a:fillRect/>
          </a:stretch>
        </p:blipFill>
        <p:spPr>
          <a:xfrm>
            <a:off x="543464" y="2479775"/>
            <a:ext cx="10593238" cy="4353159"/>
          </a:xfrm>
          <a:prstGeom prst="rect">
            <a:avLst/>
          </a:prstGeom>
        </p:spPr>
      </p:pic>
      <p:sp>
        <p:nvSpPr>
          <p:cNvPr id="6" name="Rectangle 5"/>
          <p:cNvSpPr/>
          <p:nvPr/>
        </p:nvSpPr>
        <p:spPr>
          <a:xfrm>
            <a:off x="61621" y="1279446"/>
            <a:ext cx="10655353" cy="1200329"/>
          </a:xfrm>
          <a:prstGeom prst="rect">
            <a:avLst/>
          </a:prstGeom>
        </p:spPr>
        <p:txBody>
          <a:bodyPr wrap="none">
            <a:spAutoFit/>
          </a:bodyPr>
          <a:lstStyle/>
          <a:p>
            <a:pPr marL="285750" indent="-285750">
              <a:buFont typeface="Arial" panose="020B0604020202020204" pitchFamily="34" charset="0"/>
              <a:buChar char="•"/>
            </a:pPr>
            <a:r>
              <a:rPr lang="en-US" dirty="0" smtClean="0"/>
              <a:t>Train Data set had 70+ million observations out of which 900K observations were used.</a:t>
            </a:r>
          </a:p>
          <a:p>
            <a:pPr marL="285750" indent="-285750">
              <a:buFont typeface="Arial" panose="020B0604020202020204" pitchFamily="34" charset="0"/>
              <a:buChar char="•"/>
            </a:pPr>
            <a:r>
              <a:rPr lang="en-US" dirty="0" smtClean="0"/>
              <a:t>Below is the Model performance with changing lengths of the Train Data set</a:t>
            </a:r>
          </a:p>
          <a:p>
            <a:pPr marL="285750" indent="-285750">
              <a:buFont typeface="Arial" panose="020B0604020202020204" pitchFamily="34" charset="0"/>
              <a:buChar char="•"/>
            </a:pPr>
            <a:r>
              <a:rPr lang="en-US" dirty="0" smtClean="0"/>
              <a:t>As the number of observations in the Train data set </a:t>
            </a:r>
            <a:r>
              <a:rPr lang="en-US" dirty="0"/>
              <a:t>increased</a:t>
            </a:r>
            <a:r>
              <a:rPr lang="en-US" dirty="0" smtClean="0"/>
              <a:t>, </a:t>
            </a:r>
            <a:r>
              <a:rPr lang="en-US" dirty="0" err="1" smtClean="0"/>
              <a:t>Rsquare</a:t>
            </a:r>
            <a:r>
              <a:rPr lang="en-US" dirty="0" smtClean="0"/>
              <a:t> also increased and RMSLE decreased.</a:t>
            </a:r>
          </a:p>
          <a:p>
            <a:endParaRPr lang="en-US" dirty="0"/>
          </a:p>
        </p:txBody>
      </p:sp>
    </p:spTree>
    <p:extLst>
      <p:ext uri="{BB962C8B-B14F-4D97-AF65-F5344CB8AC3E}">
        <p14:creationId xmlns:p14="http://schemas.microsoft.com/office/powerpoint/2010/main" val="717722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r>
              <a:rPr lang="en-US" dirty="0" smtClean="0"/>
              <a:t>The Model was tested with Validation Data set, unseen by the model</a:t>
            </a:r>
          </a:p>
          <a:p>
            <a:pPr lvl="1"/>
            <a:r>
              <a:rPr lang="en-US" dirty="0" err="1" smtClean="0"/>
              <a:t>Rsquared</a:t>
            </a:r>
            <a:r>
              <a:rPr lang="en-US" dirty="0" smtClean="0"/>
              <a:t> = 0.83</a:t>
            </a:r>
          </a:p>
          <a:p>
            <a:pPr lvl="1"/>
            <a:r>
              <a:rPr lang="en-US" dirty="0" smtClean="0"/>
              <a:t>RMSLE = 1.3955</a:t>
            </a:r>
          </a:p>
          <a:p>
            <a:r>
              <a:rPr lang="en-US" dirty="0" smtClean="0"/>
              <a:t>Demands can vary anytime, additional observations will help understand demand variability and improve Model Performance. </a:t>
            </a:r>
          </a:p>
          <a:p>
            <a:r>
              <a:rPr lang="en-US" dirty="0" smtClean="0"/>
              <a:t>Appropriate inventory of High Demand Products can be stored using the Model’s Prediction.</a:t>
            </a:r>
          </a:p>
          <a:p>
            <a:r>
              <a:rPr lang="en-US" dirty="0" smtClean="0"/>
              <a:t>Marketing Team can use the Model to identify Products predicted to have low demand or no demand at all and build Promotion campaigns for them. </a:t>
            </a:r>
            <a:endParaRPr lang="en-US" dirty="0"/>
          </a:p>
        </p:txBody>
      </p:sp>
    </p:spTree>
    <p:extLst>
      <p:ext uri="{BB962C8B-B14F-4D97-AF65-F5344CB8AC3E}">
        <p14:creationId xmlns:p14="http://schemas.microsoft.com/office/powerpoint/2010/main" val="777338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Objective</a:t>
            </a:r>
          </a:p>
          <a:p>
            <a:r>
              <a:rPr lang="en-US" dirty="0" smtClean="0"/>
              <a:t>Dataset</a:t>
            </a:r>
          </a:p>
          <a:p>
            <a:r>
              <a:rPr lang="en-US" dirty="0" smtClean="0"/>
              <a:t>Data Exploration</a:t>
            </a:r>
          </a:p>
          <a:p>
            <a:r>
              <a:rPr lang="en-US" dirty="0" smtClean="0"/>
              <a:t>Feature Selection</a:t>
            </a:r>
          </a:p>
          <a:p>
            <a:r>
              <a:rPr lang="en-US" dirty="0" smtClean="0"/>
              <a:t>Random Forest</a:t>
            </a:r>
          </a:p>
          <a:p>
            <a:r>
              <a:rPr lang="en-US" dirty="0" smtClean="0"/>
              <a:t>Model Validation</a:t>
            </a:r>
          </a:p>
          <a:p>
            <a:r>
              <a:rPr lang="en-US" dirty="0" smtClean="0"/>
              <a:t>Model Performance</a:t>
            </a:r>
            <a:endParaRPr lang="en-US" dirty="0"/>
          </a:p>
          <a:p>
            <a:r>
              <a:rPr lang="en-US" dirty="0" smtClean="0"/>
              <a:t>Summary and future work</a:t>
            </a:r>
            <a:endParaRPr lang="en-US" dirty="0"/>
          </a:p>
        </p:txBody>
      </p:sp>
    </p:spTree>
    <p:extLst>
      <p:ext uri="{BB962C8B-B14F-4D97-AF65-F5344CB8AC3E}">
        <p14:creationId xmlns:p14="http://schemas.microsoft.com/office/powerpoint/2010/main" val="2312288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a:xfrm>
            <a:off x="838200" y="1437439"/>
            <a:ext cx="10515600" cy="4351338"/>
          </a:xfrm>
        </p:spPr>
        <p:txBody>
          <a:bodyPr>
            <a:normAutofit/>
          </a:bodyPr>
          <a:lstStyle/>
          <a:p>
            <a:pPr marL="0" indent="0">
              <a:buNone/>
            </a:pPr>
            <a:r>
              <a:rPr lang="en-US" b="1" dirty="0"/>
              <a:t>Overview</a:t>
            </a:r>
          </a:p>
          <a:p>
            <a:r>
              <a:rPr lang="en-US" sz="2200" dirty="0"/>
              <a:t>Currently, daily inventory calculations are performed by direct delivery sales employees who must single-handedly predict the supply and demand based on their personal experiences with each store. With some bakery items carrying a one week shelf life, the acceptable margin for error is small. Forecasting inventory demand will increase customer satisfaction and reduce surplus product unfit for sale</a:t>
            </a:r>
            <a:r>
              <a:rPr lang="en-US" sz="2200" dirty="0" smtClean="0"/>
              <a:t>.</a:t>
            </a:r>
          </a:p>
          <a:p>
            <a:endParaRPr lang="en-US" sz="2200" dirty="0"/>
          </a:p>
          <a:p>
            <a:pPr marL="0" indent="0">
              <a:buNone/>
            </a:pPr>
            <a:r>
              <a:rPr lang="en-US" b="1" dirty="0"/>
              <a:t>Goals</a:t>
            </a:r>
          </a:p>
          <a:p>
            <a:pPr lvl="0"/>
            <a:r>
              <a:rPr lang="en-US" sz="2200" dirty="0"/>
              <a:t>Develop a model to accurately forecast inventory demand based on historical sales data.</a:t>
            </a:r>
          </a:p>
          <a:p>
            <a:pPr lvl="0"/>
            <a:r>
              <a:rPr lang="en-US" sz="2200" dirty="0"/>
              <a:t>Maximize sales and minimize returns of bakery goods.</a:t>
            </a:r>
          </a:p>
          <a:p>
            <a:endParaRPr lang="en-US" dirty="0"/>
          </a:p>
        </p:txBody>
      </p:sp>
    </p:spTree>
    <p:extLst>
      <p:ext uri="{BB962C8B-B14F-4D97-AF65-F5344CB8AC3E}">
        <p14:creationId xmlns:p14="http://schemas.microsoft.com/office/powerpoint/2010/main" val="198089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p:txBody>
          <a:bodyPr/>
          <a:lstStyle/>
          <a:p>
            <a:r>
              <a:rPr lang="en-US" dirty="0"/>
              <a:t>Downloaded data from </a:t>
            </a:r>
            <a:r>
              <a:rPr lang="en-US" dirty="0" err="1"/>
              <a:t>Kaggle</a:t>
            </a:r>
            <a:r>
              <a:rPr lang="en-US" dirty="0"/>
              <a:t> </a:t>
            </a:r>
            <a:r>
              <a:rPr lang="en-US" u="sng" dirty="0">
                <a:hlinkClick r:id="rId2"/>
              </a:rPr>
              <a:t>https://www.kaggle.com/c/grupo-bimbo-inventory-demand/data</a:t>
            </a:r>
            <a:endParaRPr lang="en-US" dirty="0"/>
          </a:p>
          <a:p>
            <a:r>
              <a:rPr lang="en-US" dirty="0"/>
              <a:t>Dataset consists of 9 weeks of sales transactions in Mexico. Every week, there are delivery trucks that deliver products to the vendors. Each transaction consists of sales and returns. Returns are the products that are unsold and expired. The demand for a product in a certain week is defined as the sales this week subtracted by the return next week.</a:t>
            </a:r>
          </a:p>
          <a:p>
            <a:endParaRPr lang="en-US" dirty="0"/>
          </a:p>
        </p:txBody>
      </p:sp>
    </p:spTree>
    <p:extLst>
      <p:ext uri="{BB962C8B-B14F-4D97-AF65-F5344CB8AC3E}">
        <p14:creationId xmlns:p14="http://schemas.microsoft.com/office/powerpoint/2010/main" val="621733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pic>
        <p:nvPicPr>
          <p:cNvPr id="4" name="Content Placeholder 3"/>
          <p:cNvPicPr>
            <a:picLocks noGrp="1" noChangeAspect="1"/>
          </p:cNvPicPr>
          <p:nvPr>
            <p:ph idx="1"/>
          </p:nvPr>
        </p:nvPicPr>
        <p:blipFill>
          <a:blip r:embed="rId2"/>
          <a:stretch>
            <a:fillRect/>
          </a:stretch>
        </p:blipFill>
        <p:spPr>
          <a:xfrm>
            <a:off x="858784" y="1566837"/>
            <a:ext cx="6212992" cy="4351338"/>
          </a:xfrm>
          <a:prstGeom prst="rect">
            <a:avLst/>
          </a:prstGeom>
        </p:spPr>
      </p:pic>
    </p:spTree>
    <p:extLst>
      <p:ext uri="{BB962C8B-B14F-4D97-AF65-F5344CB8AC3E}">
        <p14:creationId xmlns:p14="http://schemas.microsoft.com/office/powerpoint/2010/main" val="544534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endParaRPr lang="en-US" dirty="0"/>
          </a:p>
        </p:txBody>
      </p:sp>
      <p:sp>
        <p:nvSpPr>
          <p:cNvPr id="3" name="Content Placeholder 2"/>
          <p:cNvSpPr>
            <a:spLocks noGrp="1"/>
          </p:cNvSpPr>
          <p:nvPr>
            <p:ph idx="1"/>
          </p:nvPr>
        </p:nvSpPr>
        <p:spPr>
          <a:xfrm>
            <a:off x="838200" y="1457869"/>
            <a:ext cx="10515600" cy="1282246"/>
          </a:xfrm>
        </p:spPr>
        <p:txBody>
          <a:bodyPr>
            <a:normAutofit/>
          </a:bodyPr>
          <a:lstStyle/>
          <a:p>
            <a:r>
              <a:rPr lang="en-US" dirty="0" smtClean="0"/>
              <a:t>Adjusted Demand</a:t>
            </a:r>
          </a:p>
          <a:p>
            <a:pPr lvl="1"/>
            <a:r>
              <a:rPr lang="en-US" dirty="0"/>
              <a:t>Observed some target values are much more common than others</a:t>
            </a:r>
          </a:p>
          <a:p>
            <a:pPr lvl="1"/>
            <a:r>
              <a:rPr lang="en-US" dirty="0" smtClean="0"/>
              <a:t>Few big outliers, so zoomed with target values under 50</a:t>
            </a:r>
          </a:p>
          <a:p>
            <a:pPr lvl="1"/>
            <a:endParaRPr lang="en-US" dirty="0"/>
          </a:p>
          <a:p>
            <a:pPr marL="457200" lvl="1" indent="0">
              <a:buNone/>
            </a:pPr>
            <a:endParaRPr lang="en-US" dirty="0" smtClean="0"/>
          </a:p>
          <a:p>
            <a:endParaRPr lang="en-US" dirty="0" smtClean="0"/>
          </a:p>
          <a:p>
            <a:endParaRPr lang="en-US" dirty="0"/>
          </a:p>
        </p:txBody>
      </p:sp>
      <p:pic>
        <p:nvPicPr>
          <p:cNvPr id="7" name="Picture 6"/>
          <p:cNvPicPr>
            <a:picLocks noChangeAspect="1"/>
          </p:cNvPicPr>
          <p:nvPr/>
        </p:nvPicPr>
        <p:blipFill rotWithShape="1">
          <a:blip r:embed="rId2"/>
          <a:srcRect r="1051"/>
          <a:stretch/>
        </p:blipFill>
        <p:spPr>
          <a:xfrm>
            <a:off x="6212912" y="2773135"/>
            <a:ext cx="5958958" cy="3972732"/>
          </a:xfrm>
          <a:prstGeom prst="rect">
            <a:avLst/>
          </a:prstGeom>
        </p:spPr>
      </p:pic>
      <p:pic>
        <p:nvPicPr>
          <p:cNvPr id="8" name="Picture 7"/>
          <p:cNvPicPr>
            <a:picLocks noChangeAspect="1"/>
          </p:cNvPicPr>
          <p:nvPr/>
        </p:nvPicPr>
        <p:blipFill>
          <a:blip r:embed="rId3"/>
          <a:stretch>
            <a:fillRect/>
          </a:stretch>
        </p:blipFill>
        <p:spPr>
          <a:xfrm>
            <a:off x="-58490" y="2740115"/>
            <a:ext cx="6236898" cy="4038771"/>
          </a:xfrm>
          <a:prstGeom prst="rect">
            <a:avLst/>
          </a:prstGeom>
        </p:spPr>
      </p:pic>
    </p:spTree>
    <p:extLst>
      <p:ext uri="{BB962C8B-B14F-4D97-AF65-F5344CB8AC3E}">
        <p14:creationId xmlns:p14="http://schemas.microsoft.com/office/powerpoint/2010/main" val="2312418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Exploration</a:t>
            </a:r>
          </a:p>
        </p:txBody>
      </p:sp>
      <p:sp>
        <p:nvSpPr>
          <p:cNvPr id="3" name="Content Placeholder 2"/>
          <p:cNvSpPr>
            <a:spLocks noGrp="1"/>
          </p:cNvSpPr>
          <p:nvPr>
            <p:ph idx="1"/>
          </p:nvPr>
        </p:nvSpPr>
        <p:spPr/>
        <p:txBody>
          <a:bodyPr/>
          <a:lstStyle/>
          <a:p>
            <a:r>
              <a:rPr lang="en-US" dirty="0"/>
              <a:t>Products</a:t>
            </a:r>
          </a:p>
          <a:p>
            <a:pPr lvl="1"/>
            <a:r>
              <a:rPr lang="en-US" dirty="0"/>
              <a:t>Some Products were </a:t>
            </a:r>
            <a:r>
              <a:rPr lang="en-US" dirty="0" smtClean="0"/>
              <a:t>in </a:t>
            </a:r>
            <a:r>
              <a:rPr lang="en-US" dirty="0"/>
              <a:t>demand and </a:t>
            </a:r>
            <a:r>
              <a:rPr lang="en-US" dirty="0" smtClean="0"/>
              <a:t>had no </a:t>
            </a:r>
            <a:r>
              <a:rPr lang="en-US" dirty="0"/>
              <a:t>returns</a:t>
            </a:r>
          </a:p>
          <a:p>
            <a:pPr lvl="1"/>
            <a:r>
              <a:rPr lang="en-US" dirty="0"/>
              <a:t>Some Products </a:t>
            </a:r>
            <a:r>
              <a:rPr lang="en-US" dirty="0" smtClean="0"/>
              <a:t>had </a:t>
            </a:r>
            <a:r>
              <a:rPr lang="en-US" dirty="0"/>
              <a:t>0 sales and only returns</a:t>
            </a:r>
            <a:r>
              <a:rPr lang="en-US" dirty="0" smtClean="0"/>
              <a:t>.</a:t>
            </a:r>
            <a:endParaRPr lang="en-US" dirty="0"/>
          </a:p>
        </p:txBody>
      </p:sp>
      <p:pic>
        <p:nvPicPr>
          <p:cNvPr id="4" name="Picture 3"/>
          <p:cNvPicPr>
            <a:picLocks noChangeAspect="1"/>
          </p:cNvPicPr>
          <p:nvPr/>
        </p:nvPicPr>
        <p:blipFill rotWithShape="1">
          <a:blip r:embed="rId2"/>
          <a:srcRect t="3952"/>
          <a:stretch/>
        </p:blipFill>
        <p:spPr>
          <a:xfrm>
            <a:off x="6521390" y="3269411"/>
            <a:ext cx="4514850" cy="2707976"/>
          </a:xfrm>
          <a:prstGeom prst="rect">
            <a:avLst/>
          </a:prstGeom>
        </p:spPr>
      </p:pic>
      <p:pic>
        <p:nvPicPr>
          <p:cNvPr id="5" name="Picture 4"/>
          <p:cNvPicPr>
            <a:picLocks noChangeAspect="1"/>
          </p:cNvPicPr>
          <p:nvPr/>
        </p:nvPicPr>
        <p:blipFill>
          <a:blip r:embed="rId3"/>
          <a:stretch>
            <a:fillRect/>
          </a:stretch>
        </p:blipFill>
        <p:spPr>
          <a:xfrm>
            <a:off x="887083" y="3269411"/>
            <a:ext cx="5154451" cy="2605178"/>
          </a:xfrm>
          <a:prstGeom prst="rect">
            <a:avLst/>
          </a:prstGeom>
        </p:spPr>
      </p:pic>
    </p:spTree>
    <p:extLst>
      <p:ext uri="{BB962C8B-B14F-4D97-AF65-F5344CB8AC3E}">
        <p14:creationId xmlns:p14="http://schemas.microsoft.com/office/powerpoint/2010/main" val="331479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12322" y="278865"/>
            <a:ext cx="10515600" cy="1325563"/>
          </a:xfrm>
        </p:spPr>
        <p:txBody>
          <a:bodyPr/>
          <a:lstStyle/>
          <a:p>
            <a:r>
              <a:rPr lang="en-US" dirty="0"/>
              <a:t>Data Exploration</a:t>
            </a:r>
          </a:p>
        </p:txBody>
      </p:sp>
      <p:sp>
        <p:nvSpPr>
          <p:cNvPr id="3" name="Content Placeholder 2"/>
          <p:cNvSpPr>
            <a:spLocks noGrp="1"/>
          </p:cNvSpPr>
          <p:nvPr>
            <p:ph idx="1"/>
          </p:nvPr>
        </p:nvSpPr>
        <p:spPr>
          <a:xfrm>
            <a:off x="838200" y="1342549"/>
            <a:ext cx="10515600" cy="1150488"/>
          </a:xfrm>
        </p:spPr>
        <p:txBody>
          <a:bodyPr>
            <a:normAutofit/>
          </a:bodyPr>
          <a:lstStyle/>
          <a:p>
            <a:r>
              <a:rPr lang="en-US" dirty="0"/>
              <a:t>Client ID</a:t>
            </a:r>
          </a:p>
          <a:p>
            <a:pPr lvl="1"/>
            <a:r>
              <a:rPr lang="en-US" dirty="0"/>
              <a:t>There was one big client “Puebla </a:t>
            </a:r>
            <a:r>
              <a:rPr lang="en-US" dirty="0" err="1"/>
              <a:t>Remision</a:t>
            </a:r>
            <a:r>
              <a:rPr lang="en-US" dirty="0" smtClean="0"/>
              <a:t>” (653378). </a:t>
            </a:r>
            <a:endParaRPr lang="en-US" dirty="0"/>
          </a:p>
          <a:p>
            <a:pPr lvl="1"/>
            <a:endParaRPr lang="en-US" dirty="0"/>
          </a:p>
          <a:p>
            <a:endParaRPr lang="en-US" dirty="0"/>
          </a:p>
        </p:txBody>
      </p:sp>
      <p:pic>
        <p:nvPicPr>
          <p:cNvPr id="2" name="Picture 1"/>
          <p:cNvPicPr>
            <a:picLocks noChangeAspect="1"/>
          </p:cNvPicPr>
          <p:nvPr/>
        </p:nvPicPr>
        <p:blipFill>
          <a:blip r:embed="rId2"/>
          <a:stretch>
            <a:fillRect/>
          </a:stretch>
        </p:blipFill>
        <p:spPr>
          <a:xfrm>
            <a:off x="838199" y="2441587"/>
            <a:ext cx="6373483" cy="4235891"/>
          </a:xfrm>
          <a:prstGeom prst="rect">
            <a:avLst/>
          </a:prstGeom>
        </p:spPr>
      </p:pic>
    </p:spTree>
    <p:extLst>
      <p:ext uri="{BB962C8B-B14F-4D97-AF65-F5344CB8AC3E}">
        <p14:creationId xmlns:p14="http://schemas.microsoft.com/office/powerpoint/2010/main" val="2594130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298" y="162449"/>
            <a:ext cx="10515600" cy="1325563"/>
          </a:xfrm>
        </p:spPr>
        <p:txBody>
          <a:bodyPr/>
          <a:lstStyle/>
          <a:p>
            <a:r>
              <a:rPr lang="en-US" dirty="0"/>
              <a:t>Data Exploration</a:t>
            </a:r>
          </a:p>
        </p:txBody>
      </p:sp>
      <p:pic>
        <p:nvPicPr>
          <p:cNvPr id="4" name="Content Placeholder 3"/>
          <p:cNvPicPr>
            <a:picLocks noGrp="1" noChangeAspect="1"/>
          </p:cNvPicPr>
          <p:nvPr>
            <p:ph idx="1"/>
          </p:nvPr>
        </p:nvPicPr>
        <p:blipFill rotWithShape="1">
          <a:blip r:embed="rId2"/>
          <a:srcRect t="-2775" b="2775"/>
          <a:stretch/>
        </p:blipFill>
        <p:spPr>
          <a:xfrm>
            <a:off x="201817" y="2324638"/>
            <a:ext cx="6673436" cy="4533362"/>
          </a:xfrm>
          <a:prstGeom prst="rect">
            <a:avLst/>
          </a:prstGeom>
        </p:spPr>
      </p:pic>
      <p:sp>
        <p:nvSpPr>
          <p:cNvPr id="6" name="Content Placeholder 2"/>
          <p:cNvSpPr txBox="1">
            <a:spLocks/>
          </p:cNvSpPr>
          <p:nvPr/>
        </p:nvSpPr>
        <p:spPr>
          <a:xfrm>
            <a:off x="907211" y="1349813"/>
            <a:ext cx="10515600" cy="11504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Sales Channel ID</a:t>
            </a:r>
          </a:p>
          <a:p>
            <a:pPr lvl="1"/>
            <a:r>
              <a:rPr lang="en-US" dirty="0"/>
              <a:t>Sales Channel ID 1 is mostly used by Clients</a:t>
            </a:r>
          </a:p>
          <a:p>
            <a:pPr marL="457200" lvl="1" indent="0">
              <a:buNone/>
            </a:pPr>
            <a:endParaRPr lang="en-US" dirty="0" smtClean="0"/>
          </a:p>
          <a:p>
            <a:endParaRPr lang="en-US" dirty="0"/>
          </a:p>
        </p:txBody>
      </p:sp>
    </p:spTree>
    <p:extLst>
      <p:ext uri="{BB962C8B-B14F-4D97-AF65-F5344CB8AC3E}">
        <p14:creationId xmlns:p14="http://schemas.microsoft.com/office/powerpoint/2010/main" val="9857866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6546</TotalTime>
  <Words>517</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Group Bimbo Inventory Demand </vt:lpstr>
      <vt:lpstr>Agenda</vt:lpstr>
      <vt:lpstr>Objective</vt:lpstr>
      <vt:lpstr>Dataset</vt:lpstr>
      <vt:lpstr>Dataset</vt:lpstr>
      <vt:lpstr>Data Exploration</vt:lpstr>
      <vt:lpstr>Data Exploration</vt:lpstr>
      <vt:lpstr>Data Exploration</vt:lpstr>
      <vt:lpstr>Data Exploration</vt:lpstr>
      <vt:lpstr>Feature Selection</vt:lpstr>
      <vt:lpstr>Random Forest</vt:lpstr>
      <vt:lpstr>Model Validation and Tuning hyper-parameters</vt:lpstr>
      <vt:lpstr>Model Validation and Tuning hyper-parameters</vt:lpstr>
      <vt:lpstr>Model Performance</vt:lpstr>
      <vt:lpstr>Summary</vt:lpstr>
    </vt:vector>
  </TitlesOfParts>
  <Company>Cisco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Arora -X (rahuaror - MODIS INC at Cisco)</dc:creator>
  <cp:lastModifiedBy>Rahul Arora -X (rahuaror - MODIS INC at Cisco)</cp:lastModifiedBy>
  <cp:revision>70</cp:revision>
  <dcterms:created xsi:type="dcterms:W3CDTF">2016-11-22T07:02:07Z</dcterms:created>
  <dcterms:modified xsi:type="dcterms:W3CDTF">2017-01-19T06:53:51Z</dcterms:modified>
</cp:coreProperties>
</file>