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77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897505"/>
            <a:ext cx="4869180" cy="243459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903565"/>
            <a:ext cx="7415927" cy="4471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803"/>
              </a:lnSpc>
              <a:buNone/>
            </a:pPr>
            <a:r>
              <a:rPr lang="en-US" sz="7042" b="1" kern="0" spc="-141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EventConnect: Event Management Platform</a:t>
            </a:r>
            <a:endParaRPr lang="en-US" sz="7042" dirty="0"/>
          </a:p>
        </p:txBody>
      </p:sp>
      <p:sp>
        <p:nvSpPr>
          <p:cNvPr id="7" name="Text 2"/>
          <p:cNvSpPr/>
          <p:nvPr/>
        </p:nvSpPr>
        <p:spPr>
          <a:xfrm>
            <a:off x="6350437" y="5745837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EventConnect is a platform for organizing and attending both virtual and in-person events. Key features include video calls, live streaming, chat, maps, user authentication, notifications, and event scheduling.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610" y="2840712"/>
            <a:ext cx="4869061" cy="25481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582817"/>
            <a:ext cx="6480810" cy="809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9"/>
              </a:lnSpc>
              <a:buNone/>
            </a:pPr>
            <a:r>
              <a:rPr lang="en-US" sz="5103" b="1" kern="0" spc="-102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Overview</a:t>
            </a:r>
            <a:endParaRPr lang="en-US" sz="5103" dirty="0"/>
          </a:p>
        </p:txBody>
      </p:sp>
      <p:sp>
        <p:nvSpPr>
          <p:cNvPr id="7" name="Shape 2"/>
          <p:cNvSpPr/>
          <p:nvPr/>
        </p:nvSpPr>
        <p:spPr>
          <a:xfrm>
            <a:off x="864037" y="304073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15240">
            <a:solidFill>
              <a:srgbClr val="48367C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62395" y="3123962"/>
            <a:ext cx="15871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3062" b="1" kern="0" spc="-61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1</a:t>
            </a:r>
            <a:endParaRPr lang="en-US" sz="3062" dirty="0"/>
          </a:p>
        </p:txBody>
      </p:sp>
      <p:sp>
        <p:nvSpPr>
          <p:cNvPr id="9" name="Text 4"/>
          <p:cNvSpPr/>
          <p:nvPr/>
        </p:nvSpPr>
        <p:spPr>
          <a:xfrm>
            <a:off x="1666280" y="3040737"/>
            <a:ext cx="4103132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b="1" kern="0" spc="-51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Virtual and In-Person Events</a:t>
            </a:r>
            <a:endParaRPr lang="en-US" sz="2552" dirty="0"/>
          </a:p>
        </p:txBody>
      </p:sp>
      <p:sp>
        <p:nvSpPr>
          <p:cNvPr id="10" name="Text 5"/>
          <p:cNvSpPr/>
          <p:nvPr/>
        </p:nvSpPr>
        <p:spPr>
          <a:xfrm>
            <a:off x="1666280" y="3593902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EventConnect is a platform for organizing and attending both virtual and in-person events.</a:t>
            </a:r>
            <a:endParaRPr lang="en-US" sz="1944" dirty="0"/>
          </a:p>
        </p:txBody>
      </p:sp>
      <p:sp>
        <p:nvSpPr>
          <p:cNvPr id="11" name="Shape 6"/>
          <p:cNvSpPr/>
          <p:nvPr/>
        </p:nvSpPr>
        <p:spPr>
          <a:xfrm>
            <a:off x="864037" y="490847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15240">
            <a:solidFill>
              <a:srgbClr val="48367C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035368" y="4991695"/>
            <a:ext cx="21264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3062" b="1" kern="0" spc="-61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2</a:t>
            </a:r>
            <a:endParaRPr lang="en-US" sz="3062" dirty="0"/>
          </a:p>
        </p:txBody>
      </p:sp>
      <p:sp>
        <p:nvSpPr>
          <p:cNvPr id="13" name="Text 8"/>
          <p:cNvSpPr/>
          <p:nvPr/>
        </p:nvSpPr>
        <p:spPr>
          <a:xfrm>
            <a:off x="1666280" y="4908471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b="1" kern="0" spc="-51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Key Features</a:t>
            </a:r>
            <a:endParaRPr lang="en-US" sz="2552" dirty="0"/>
          </a:p>
        </p:txBody>
      </p:sp>
      <p:sp>
        <p:nvSpPr>
          <p:cNvPr id="14" name="Text 9"/>
          <p:cNvSpPr/>
          <p:nvPr/>
        </p:nvSpPr>
        <p:spPr>
          <a:xfrm>
            <a:off x="1666280" y="5461635"/>
            <a:ext cx="661368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 include video calls, live streaming, chat, maps, user authentication, notifications, and event scheduling.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371606"/>
            <a:ext cx="8709303" cy="809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9"/>
              </a:lnSpc>
              <a:buNone/>
            </a:pPr>
            <a:r>
              <a:rPr lang="en-US" sz="5103" b="1" kern="0" spc="-102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Key Features and Technologies</a:t>
            </a:r>
            <a:endParaRPr lang="en-US" sz="5103" dirty="0"/>
          </a:p>
        </p:txBody>
      </p:sp>
      <p:sp>
        <p:nvSpPr>
          <p:cNvPr id="5" name="Text 2"/>
          <p:cNvSpPr/>
          <p:nvPr/>
        </p:nvSpPr>
        <p:spPr>
          <a:xfrm>
            <a:off x="864037" y="3798689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b="1" kern="0" spc="-51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User Authentication</a:t>
            </a:r>
            <a:endParaRPr lang="en-US" sz="2552" dirty="0"/>
          </a:p>
        </p:txBody>
      </p:sp>
      <p:sp>
        <p:nvSpPr>
          <p:cNvPr id="6" name="Text 3"/>
          <p:cNvSpPr/>
          <p:nvPr/>
        </p:nvSpPr>
        <p:spPr>
          <a:xfrm>
            <a:off x="864037" y="4450556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user login and registration using JWT and bcrypt.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798689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b="1" kern="0" spc="-51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Video Calls</a:t>
            </a:r>
            <a:endParaRPr lang="en-US" sz="2552" dirty="0"/>
          </a:p>
        </p:txBody>
      </p:sp>
      <p:sp>
        <p:nvSpPr>
          <p:cNvPr id="8" name="Text 5"/>
          <p:cNvSpPr/>
          <p:nvPr/>
        </p:nvSpPr>
        <p:spPr>
          <a:xfrm>
            <a:off x="5372695" y="4450556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WebRTC for video communication and Socket.io for signaling.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798689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b="1" kern="0" spc="-51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Live Streaming</a:t>
            </a:r>
            <a:endParaRPr lang="en-US" sz="2552" dirty="0"/>
          </a:p>
        </p:txBody>
      </p:sp>
      <p:sp>
        <p:nvSpPr>
          <p:cNvPr id="10" name="Text 7"/>
          <p:cNvSpPr/>
          <p:nvPr/>
        </p:nvSpPr>
        <p:spPr>
          <a:xfrm>
            <a:off x="9881354" y="4450556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with WebRTC, media servers like Kurento or Jitsi, and HLS for large audiences.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371606"/>
            <a:ext cx="10646331" cy="809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9"/>
              </a:lnSpc>
              <a:buNone/>
            </a:pPr>
            <a:r>
              <a:rPr lang="en-US" sz="5103" b="1" kern="0" spc="-102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Key Features and Technologies (cont.)</a:t>
            </a:r>
            <a:endParaRPr lang="en-US" sz="5103" dirty="0"/>
          </a:p>
        </p:txBody>
      </p:sp>
      <p:sp>
        <p:nvSpPr>
          <p:cNvPr id="5" name="Text 2"/>
          <p:cNvSpPr/>
          <p:nvPr/>
        </p:nvSpPr>
        <p:spPr>
          <a:xfrm>
            <a:off x="864037" y="3798689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b="1" kern="0" spc="-51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Real-time Chat</a:t>
            </a:r>
            <a:endParaRPr lang="en-US" sz="2552" dirty="0"/>
          </a:p>
        </p:txBody>
      </p:sp>
      <p:sp>
        <p:nvSpPr>
          <p:cNvPr id="6" name="Text 3"/>
          <p:cNvSpPr/>
          <p:nvPr/>
        </p:nvSpPr>
        <p:spPr>
          <a:xfrm>
            <a:off x="864037" y="4450556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messaging with Socket.io and MongoDB.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798689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b="1" kern="0" spc="-51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Maps Integration</a:t>
            </a:r>
            <a:endParaRPr lang="en-US" sz="2552" dirty="0"/>
          </a:p>
        </p:txBody>
      </p:sp>
      <p:sp>
        <p:nvSpPr>
          <p:cNvPr id="8" name="Text 5"/>
          <p:cNvSpPr/>
          <p:nvPr/>
        </p:nvSpPr>
        <p:spPr>
          <a:xfrm>
            <a:off x="5372695" y="4450556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Google Maps API or Leaflet.js to show event locations and navigation.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798689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b="1" kern="0" spc="-51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Event Scheduling</a:t>
            </a:r>
            <a:endParaRPr lang="en-US" sz="2552" dirty="0"/>
          </a:p>
        </p:txBody>
      </p:sp>
      <p:sp>
        <p:nvSpPr>
          <p:cNvPr id="10" name="Text 7"/>
          <p:cNvSpPr/>
          <p:nvPr/>
        </p:nvSpPr>
        <p:spPr>
          <a:xfrm>
            <a:off x="9881354" y="4450556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 events with a calendar using FullCalendar.js.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371606"/>
            <a:ext cx="10646331" cy="809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9"/>
              </a:lnSpc>
              <a:buNone/>
            </a:pPr>
            <a:r>
              <a:rPr lang="en-US" sz="5103" b="1" kern="0" spc="-102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Key Features and Technologies (cont.)</a:t>
            </a:r>
            <a:endParaRPr lang="en-US" sz="5103" dirty="0"/>
          </a:p>
        </p:txBody>
      </p:sp>
      <p:sp>
        <p:nvSpPr>
          <p:cNvPr id="5" name="Text 2"/>
          <p:cNvSpPr/>
          <p:nvPr/>
        </p:nvSpPr>
        <p:spPr>
          <a:xfrm>
            <a:off x="864037" y="3798689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b="1" kern="0" spc="-51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Notifications System</a:t>
            </a:r>
            <a:endParaRPr lang="en-US" sz="2552" dirty="0"/>
          </a:p>
        </p:txBody>
      </p:sp>
      <p:sp>
        <p:nvSpPr>
          <p:cNvPr id="6" name="Text 3"/>
          <p:cNvSpPr/>
          <p:nvPr/>
        </p:nvSpPr>
        <p:spPr>
          <a:xfrm>
            <a:off x="864037" y="4450556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Notify users with Push.js, Socket.io, or Firebase Cloud Messaging (FCM).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798689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b="1" kern="0" spc="-51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Responsive UI/UX</a:t>
            </a:r>
            <a:endParaRPr lang="en-US" sz="2552" dirty="0"/>
          </a:p>
        </p:txBody>
      </p:sp>
      <p:sp>
        <p:nvSpPr>
          <p:cNvPr id="8" name="Text 5"/>
          <p:cNvSpPr/>
          <p:nvPr/>
        </p:nvSpPr>
        <p:spPr>
          <a:xfrm>
            <a:off x="5372695" y="4450556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a user-friendly interface with React and Material-UI or Bootstrap.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798689"/>
            <a:ext cx="3707249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b="1" kern="0" spc="-51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Security and Performance</a:t>
            </a:r>
            <a:endParaRPr lang="en-US" sz="2552" dirty="0"/>
          </a:p>
        </p:txBody>
      </p:sp>
      <p:sp>
        <p:nvSpPr>
          <p:cNvPr id="10" name="Text 7"/>
          <p:cNvSpPr/>
          <p:nvPr/>
        </p:nvSpPr>
        <p:spPr>
          <a:xfrm>
            <a:off x="9881354" y="4450556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 security with Helmet.js and rate limiting, and use Redis for caching.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839" y="2236470"/>
            <a:ext cx="5008721" cy="375654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68893" y="1139071"/>
            <a:ext cx="5017294" cy="627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38"/>
              </a:lnSpc>
              <a:buNone/>
            </a:pPr>
            <a:r>
              <a:rPr lang="en-US" sz="3951" b="1" kern="0" spc="-79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Development Process</a:t>
            </a:r>
            <a:endParaRPr lang="en-US" sz="3951" dirty="0"/>
          </a:p>
        </p:txBody>
      </p:sp>
      <p:sp>
        <p:nvSpPr>
          <p:cNvPr id="7" name="Shape 2"/>
          <p:cNvSpPr/>
          <p:nvPr/>
        </p:nvSpPr>
        <p:spPr>
          <a:xfrm>
            <a:off x="944166" y="2052876"/>
            <a:ext cx="22860" cy="5037653"/>
          </a:xfrm>
          <a:prstGeom prst="roundRect">
            <a:avLst>
              <a:gd name="adj" fmla="val 351174"/>
            </a:avLst>
          </a:prstGeom>
          <a:solidFill>
            <a:srgbClr val="48367C"/>
          </a:solidFill>
          <a:ln/>
        </p:spPr>
      </p:sp>
      <p:sp>
        <p:nvSpPr>
          <p:cNvPr id="8" name="Shape 3"/>
          <p:cNvSpPr/>
          <p:nvPr/>
        </p:nvSpPr>
        <p:spPr>
          <a:xfrm>
            <a:off x="1147763" y="2471499"/>
            <a:ext cx="668893" cy="22860"/>
          </a:xfrm>
          <a:prstGeom prst="roundRect">
            <a:avLst>
              <a:gd name="adj" fmla="val 351174"/>
            </a:avLst>
          </a:prstGeom>
          <a:solidFill>
            <a:srgbClr val="48367C"/>
          </a:solidFill>
          <a:ln/>
        </p:spPr>
      </p:sp>
      <p:sp>
        <p:nvSpPr>
          <p:cNvPr id="9" name="Shape 4"/>
          <p:cNvSpPr/>
          <p:nvPr/>
        </p:nvSpPr>
        <p:spPr>
          <a:xfrm>
            <a:off x="740569" y="2267903"/>
            <a:ext cx="430054" cy="430054"/>
          </a:xfrm>
          <a:prstGeom prst="roundRect">
            <a:avLst>
              <a:gd name="adj" fmla="val 1866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894159" y="2332434"/>
            <a:ext cx="122873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0"/>
              </a:lnSpc>
              <a:buNone/>
            </a:pPr>
            <a:r>
              <a:rPr lang="en-US" sz="2370" b="1" kern="0" spc="-47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1</a:t>
            </a:r>
            <a:endParaRPr lang="en-US" sz="2370" dirty="0"/>
          </a:p>
        </p:txBody>
      </p:sp>
      <p:sp>
        <p:nvSpPr>
          <p:cNvPr id="11" name="Text 6"/>
          <p:cNvSpPr/>
          <p:nvPr/>
        </p:nvSpPr>
        <p:spPr>
          <a:xfrm>
            <a:off x="2006798" y="2243971"/>
            <a:ext cx="2508647" cy="313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9"/>
              </a:lnSpc>
              <a:buNone/>
            </a:pPr>
            <a:r>
              <a:rPr lang="en-US" sz="1975" b="1" kern="0" spc="-40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Planning and Design</a:t>
            </a:r>
            <a:endParaRPr lang="en-US" sz="1975" dirty="0"/>
          </a:p>
        </p:txBody>
      </p:sp>
      <p:sp>
        <p:nvSpPr>
          <p:cNvPr id="12" name="Text 7"/>
          <p:cNvSpPr/>
          <p:nvPr/>
        </p:nvSpPr>
        <p:spPr>
          <a:xfrm>
            <a:off x="2006798" y="2672120"/>
            <a:ext cx="6468308" cy="305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8"/>
              </a:lnSpc>
              <a:buNone/>
            </a:pPr>
            <a:r>
              <a:rPr lang="en-US" sz="1505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features and create wireframes and database schema.</a:t>
            </a:r>
            <a:endParaRPr lang="en-US" sz="1505" dirty="0"/>
          </a:p>
        </p:txBody>
      </p:sp>
      <p:sp>
        <p:nvSpPr>
          <p:cNvPr id="13" name="Shape 8"/>
          <p:cNvSpPr/>
          <p:nvPr/>
        </p:nvSpPr>
        <p:spPr>
          <a:xfrm>
            <a:off x="1147763" y="3778687"/>
            <a:ext cx="668893" cy="22860"/>
          </a:xfrm>
          <a:prstGeom prst="roundRect">
            <a:avLst>
              <a:gd name="adj" fmla="val 351174"/>
            </a:avLst>
          </a:prstGeom>
          <a:solidFill>
            <a:srgbClr val="48367C"/>
          </a:solidFill>
          <a:ln/>
        </p:spPr>
      </p:sp>
      <p:sp>
        <p:nvSpPr>
          <p:cNvPr id="14" name="Shape 9"/>
          <p:cNvSpPr/>
          <p:nvPr/>
        </p:nvSpPr>
        <p:spPr>
          <a:xfrm>
            <a:off x="740569" y="3575090"/>
            <a:ext cx="430054" cy="430054"/>
          </a:xfrm>
          <a:prstGeom prst="roundRect">
            <a:avLst>
              <a:gd name="adj" fmla="val 1866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873204" y="3639622"/>
            <a:ext cx="164663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0"/>
              </a:lnSpc>
              <a:buNone/>
            </a:pPr>
            <a:r>
              <a:rPr lang="en-US" sz="2370" b="1" kern="0" spc="-47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2</a:t>
            </a:r>
            <a:endParaRPr lang="en-US" sz="2370" dirty="0"/>
          </a:p>
        </p:txBody>
      </p:sp>
      <p:sp>
        <p:nvSpPr>
          <p:cNvPr id="16" name="Text 11"/>
          <p:cNvSpPr/>
          <p:nvPr/>
        </p:nvSpPr>
        <p:spPr>
          <a:xfrm>
            <a:off x="2006798" y="3551158"/>
            <a:ext cx="2508647" cy="313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9"/>
              </a:lnSpc>
              <a:buNone/>
            </a:pPr>
            <a:r>
              <a:rPr lang="en-US" sz="1975" b="1" kern="0" spc="-40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Backend Development</a:t>
            </a:r>
            <a:endParaRPr lang="en-US" sz="1975" dirty="0"/>
          </a:p>
        </p:txBody>
      </p:sp>
      <p:sp>
        <p:nvSpPr>
          <p:cNvPr id="17" name="Text 12"/>
          <p:cNvSpPr/>
          <p:nvPr/>
        </p:nvSpPr>
        <p:spPr>
          <a:xfrm>
            <a:off x="2006798" y="3979307"/>
            <a:ext cx="6468308" cy="305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8"/>
              </a:lnSpc>
              <a:buNone/>
            </a:pPr>
            <a:r>
              <a:rPr lang="en-US" sz="1505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up Node.js server, develop APIs, and integrate WebRTC and Socket.io.</a:t>
            </a:r>
            <a:endParaRPr lang="en-US" sz="1505" dirty="0"/>
          </a:p>
        </p:txBody>
      </p:sp>
      <p:sp>
        <p:nvSpPr>
          <p:cNvPr id="18" name="Shape 13"/>
          <p:cNvSpPr/>
          <p:nvPr/>
        </p:nvSpPr>
        <p:spPr>
          <a:xfrm>
            <a:off x="1147763" y="5085874"/>
            <a:ext cx="668893" cy="22860"/>
          </a:xfrm>
          <a:prstGeom prst="roundRect">
            <a:avLst>
              <a:gd name="adj" fmla="val 351174"/>
            </a:avLst>
          </a:prstGeom>
          <a:solidFill>
            <a:srgbClr val="48367C"/>
          </a:solidFill>
          <a:ln/>
        </p:spPr>
      </p:sp>
      <p:sp>
        <p:nvSpPr>
          <p:cNvPr id="19" name="Shape 14"/>
          <p:cNvSpPr/>
          <p:nvPr/>
        </p:nvSpPr>
        <p:spPr>
          <a:xfrm>
            <a:off x="740569" y="4882277"/>
            <a:ext cx="430054" cy="430054"/>
          </a:xfrm>
          <a:prstGeom prst="roundRect">
            <a:avLst>
              <a:gd name="adj" fmla="val 1866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873323" y="4946809"/>
            <a:ext cx="164425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0"/>
              </a:lnSpc>
              <a:buNone/>
            </a:pPr>
            <a:r>
              <a:rPr lang="en-US" sz="2370" b="1" kern="0" spc="-47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3</a:t>
            </a:r>
            <a:endParaRPr lang="en-US" sz="2370" dirty="0"/>
          </a:p>
        </p:txBody>
      </p:sp>
      <p:sp>
        <p:nvSpPr>
          <p:cNvPr id="21" name="Text 16"/>
          <p:cNvSpPr/>
          <p:nvPr/>
        </p:nvSpPr>
        <p:spPr>
          <a:xfrm>
            <a:off x="2006798" y="4858345"/>
            <a:ext cx="2541865" cy="313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9"/>
              </a:lnSpc>
              <a:buNone/>
            </a:pPr>
            <a:r>
              <a:rPr lang="en-US" sz="1975" b="1" kern="0" spc="-40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Frontend Development</a:t>
            </a:r>
            <a:endParaRPr lang="en-US" sz="1975" dirty="0"/>
          </a:p>
        </p:txBody>
      </p:sp>
      <p:sp>
        <p:nvSpPr>
          <p:cNvPr id="22" name="Text 17"/>
          <p:cNvSpPr/>
          <p:nvPr/>
        </p:nvSpPr>
        <p:spPr>
          <a:xfrm>
            <a:off x="2006798" y="5286494"/>
            <a:ext cx="6468308" cy="305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8"/>
              </a:lnSpc>
              <a:buNone/>
            </a:pPr>
            <a:r>
              <a:rPr lang="en-US" sz="1505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React components for each feature and integrate with backend APIs.</a:t>
            </a:r>
            <a:endParaRPr lang="en-US" sz="1505" dirty="0"/>
          </a:p>
        </p:txBody>
      </p:sp>
      <p:sp>
        <p:nvSpPr>
          <p:cNvPr id="23" name="Shape 18"/>
          <p:cNvSpPr/>
          <p:nvPr/>
        </p:nvSpPr>
        <p:spPr>
          <a:xfrm>
            <a:off x="1147763" y="6393061"/>
            <a:ext cx="668893" cy="22860"/>
          </a:xfrm>
          <a:prstGeom prst="roundRect">
            <a:avLst>
              <a:gd name="adj" fmla="val 351174"/>
            </a:avLst>
          </a:prstGeom>
          <a:solidFill>
            <a:srgbClr val="48367C"/>
          </a:solidFill>
          <a:ln/>
        </p:spPr>
      </p:sp>
      <p:sp>
        <p:nvSpPr>
          <p:cNvPr id="24" name="Shape 19"/>
          <p:cNvSpPr/>
          <p:nvPr/>
        </p:nvSpPr>
        <p:spPr>
          <a:xfrm>
            <a:off x="740569" y="6189464"/>
            <a:ext cx="430054" cy="430054"/>
          </a:xfrm>
          <a:prstGeom prst="roundRect">
            <a:avLst>
              <a:gd name="adj" fmla="val 1866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25" name="Text 20"/>
          <p:cNvSpPr/>
          <p:nvPr/>
        </p:nvSpPr>
        <p:spPr>
          <a:xfrm>
            <a:off x="877372" y="6253996"/>
            <a:ext cx="156329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0"/>
              </a:lnSpc>
              <a:buNone/>
            </a:pPr>
            <a:r>
              <a:rPr lang="en-US" sz="2370" b="1" kern="0" spc="-47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4</a:t>
            </a:r>
            <a:endParaRPr lang="en-US" sz="2370" dirty="0"/>
          </a:p>
        </p:txBody>
      </p:sp>
      <p:sp>
        <p:nvSpPr>
          <p:cNvPr id="26" name="Text 21"/>
          <p:cNvSpPr/>
          <p:nvPr/>
        </p:nvSpPr>
        <p:spPr>
          <a:xfrm>
            <a:off x="2006798" y="6165533"/>
            <a:ext cx="2671882" cy="313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9"/>
              </a:lnSpc>
              <a:buNone/>
            </a:pPr>
            <a:r>
              <a:rPr lang="en-US" sz="1975" b="1" kern="0" spc="-40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Testing and Deployment</a:t>
            </a:r>
            <a:endParaRPr lang="en-US" sz="1975" dirty="0"/>
          </a:p>
        </p:txBody>
      </p:sp>
      <p:sp>
        <p:nvSpPr>
          <p:cNvPr id="27" name="Text 22"/>
          <p:cNvSpPr/>
          <p:nvPr/>
        </p:nvSpPr>
        <p:spPr>
          <a:xfrm>
            <a:off x="2006798" y="6593681"/>
            <a:ext cx="6468308" cy="305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8"/>
              </a:lnSpc>
              <a:buNone/>
            </a:pPr>
            <a:r>
              <a:rPr lang="en-US" sz="1505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Conduct testing and deploy using platforms like Heroku or AWS.</a:t>
            </a:r>
            <a:endParaRPr lang="en-US" sz="150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0101" y="2443401"/>
            <a:ext cx="5014198" cy="334279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61392" y="688777"/>
            <a:ext cx="4960501" cy="6199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82"/>
              </a:lnSpc>
              <a:buNone/>
            </a:pPr>
            <a:r>
              <a:rPr lang="en-US" sz="3906" b="1" kern="0" spc="-78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Target Markets</a:t>
            </a:r>
            <a:endParaRPr lang="en-US" sz="3906" dirty="0"/>
          </a:p>
        </p:txBody>
      </p:sp>
      <p:sp>
        <p:nvSpPr>
          <p:cNvPr id="7" name="Shape 2"/>
          <p:cNvSpPr/>
          <p:nvPr/>
        </p:nvSpPr>
        <p:spPr>
          <a:xfrm>
            <a:off x="661392" y="1592104"/>
            <a:ext cx="7821216" cy="1421011"/>
          </a:xfrm>
          <a:prstGeom prst="roundRect">
            <a:avLst>
              <a:gd name="adj" fmla="val 5585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857964" y="1788676"/>
            <a:ext cx="2480191" cy="3099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1"/>
              </a:lnSpc>
              <a:buNone/>
            </a:pPr>
            <a:r>
              <a:rPr lang="en-US" sz="1953" b="1" kern="0" spc="-39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Event Organizers</a:t>
            </a:r>
            <a:endParaRPr lang="en-US" sz="1953" dirty="0"/>
          </a:p>
        </p:txBody>
      </p:sp>
      <p:sp>
        <p:nvSpPr>
          <p:cNvPr id="9" name="Text 4"/>
          <p:cNvSpPr/>
          <p:nvPr/>
        </p:nvSpPr>
        <p:spPr>
          <a:xfrm>
            <a:off x="857964" y="2211943"/>
            <a:ext cx="7428071" cy="604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81"/>
              </a:lnSpc>
              <a:buNone/>
            </a:pPr>
            <a:r>
              <a:rPr lang="en-US" sz="1488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Event organizers can use EventConnect to manage their events, from registration to live streaming.</a:t>
            </a:r>
            <a:endParaRPr lang="en-US" sz="1488" dirty="0"/>
          </a:p>
        </p:txBody>
      </p:sp>
      <p:sp>
        <p:nvSpPr>
          <p:cNvPr id="10" name="Shape 5"/>
          <p:cNvSpPr/>
          <p:nvPr/>
        </p:nvSpPr>
        <p:spPr>
          <a:xfrm>
            <a:off x="661392" y="3202067"/>
            <a:ext cx="7821216" cy="1118711"/>
          </a:xfrm>
          <a:prstGeom prst="roundRect">
            <a:avLst>
              <a:gd name="adj" fmla="val 7095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857964" y="3398639"/>
            <a:ext cx="2480191" cy="3099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1"/>
              </a:lnSpc>
              <a:buNone/>
            </a:pPr>
            <a:r>
              <a:rPr lang="en-US" sz="1953" b="1" kern="0" spc="-39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Businesses</a:t>
            </a:r>
            <a:endParaRPr lang="en-US" sz="1953" dirty="0"/>
          </a:p>
        </p:txBody>
      </p:sp>
      <p:sp>
        <p:nvSpPr>
          <p:cNvPr id="12" name="Text 7"/>
          <p:cNvSpPr/>
          <p:nvPr/>
        </p:nvSpPr>
        <p:spPr>
          <a:xfrm>
            <a:off x="857964" y="3821906"/>
            <a:ext cx="7428071" cy="302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1"/>
              </a:lnSpc>
              <a:buNone/>
            </a:pPr>
            <a:r>
              <a:rPr lang="en-US" sz="1488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Businesses can use EventConnect to host webinars, conferences, and other events.</a:t>
            </a:r>
            <a:endParaRPr lang="en-US" sz="1488" dirty="0"/>
          </a:p>
        </p:txBody>
      </p:sp>
      <p:sp>
        <p:nvSpPr>
          <p:cNvPr id="13" name="Shape 8"/>
          <p:cNvSpPr/>
          <p:nvPr/>
        </p:nvSpPr>
        <p:spPr>
          <a:xfrm>
            <a:off x="661392" y="4509730"/>
            <a:ext cx="7821216" cy="1421011"/>
          </a:xfrm>
          <a:prstGeom prst="roundRect">
            <a:avLst>
              <a:gd name="adj" fmla="val 5585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857964" y="4706303"/>
            <a:ext cx="2666524" cy="3099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1"/>
              </a:lnSpc>
              <a:buNone/>
            </a:pPr>
            <a:r>
              <a:rPr lang="en-US" sz="1953" b="1" kern="0" spc="-39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Educational Institutions</a:t>
            </a:r>
            <a:endParaRPr lang="en-US" sz="1953" dirty="0"/>
          </a:p>
        </p:txBody>
      </p:sp>
      <p:sp>
        <p:nvSpPr>
          <p:cNvPr id="15" name="Text 10"/>
          <p:cNvSpPr/>
          <p:nvPr/>
        </p:nvSpPr>
        <p:spPr>
          <a:xfrm>
            <a:off x="857964" y="5129570"/>
            <a:ext cx="7428071" cy="604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81"/>
              </a:lnSpc>
              <a:buNone/>
            </a:pPr>
            <a:r>
              <a:rPr lang="en-US" sz="1488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Educational institutions can use EventConnect to host online courses, lectures, and other events.</a:t>
            </a:r>
            <a:endParaRPr lang="en-US" sz="1488" dirty="0"/>
          </a:p>
        </p:txBody>
      </p:sp>
      <p:sp>
        <p:nvSpPr>
          <p:cNvPr id="16" name="Shape 11"/>
          <p:cNvSpPr/>
          <p:nvPr/>
        </p:nvSpPr>
        <p:spPr>
          <a:xfrm>
            <a:off x="661392" y="6119693"/>
            <a:ext cx="7821216" cy="1421011"/>
          </a:xfrm>
          <a:prstGeom prst="roundRect">
            <a:avLst>
              <a:gd name="adj" fmla="val 5585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857964" y="6316266"/>
            <a:ext cx="2480191" cy="3099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1"/>
              </a:lnSpc>
              <a:buNone/>
            </a:pPr>
            <a:r>
              <a:rPr lang="en-US" sz="1953" b="1" kern="0" spc="-39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Community Groups</a:t>
            </a:r>
            <a:endParaRPr lang="en-US" sz="1953" dirty="0"/>
          </a:p>
        </p:txBody>
      </p:sp>
      <p:sp>
        <p:nvSpPr>
          <p:cNvPr id="18" name="Text 13"/>
          <p:cNvSpPr/>
          <p:nvPr/>
        </p:nvSpPr>
        <p:spPr>
          <a:xfrm>
            <a:off x="857964" y="6739533"/>
            <a:ext cx="7428071" cy="604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81"/>
              </a:lnSpc>
              <a:buNone/>
            </a:pPr>
            <a:r>
              <a:rPr lang="en-US" sz="1488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Community groups can use EventConnect to organize meetings, events, and fundraisers.</a:t>
            </a:r>
            <a:endParaRPr lang="en-US" sz="14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260" y="2914650"/>
            <a:ext cx="3611880" cy="24003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23674" y="667822"/>
            <a:ext cx="6177558" cy="7722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80"/>
              </a:lnSpc>
              <a:buNone/>
            </a:pPr>
            <a:r>
              <a:rPr lang="en-US" sz="4864" b="1" kern="0" spc="-97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Target Markets (cont.)</a:t>
            </a:r>
            <a:endParaRPr lang="en-US" sz="4864" dirty="0"/>
          </a:p>
        </p:txBody>
      </p:sp>
      <p:sp>
        <p:nvSpPr>
          <p:cNvPr id="7" name="Shape 2"/>
          <p:cNvSpPr/>
          <p:nvPr/>
        </p:nvSpPr>
        <p:spPr>
          <a:xfrm>
            <a:off x="823674" y="1792962"/>
            <a:ext cx="7496651" cy="1766054"/>
          </a:xfrm>
          <a:prstGeom prst="roundRect">
            <a:avLst>
              <a:gd name="adj" fmla="val 559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66562" y="2035850"/>
            <a:ext cx="3248382" cy="3860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2" b="1" kern="0" spc="-49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Entertainment Industry</a:t>
            </a:r>
            <a:endParaRPr lang="en-US" sz="2432" dirty="0"/>
          </a:p>
        </p:txBody>
      </p:sp>
      <p:sp>
        <p:nvSpPr>
          <p:cNvPr id="9" name="Text 4"/>
          <p:cNvSpPr/>
          <p:nvPr/>
        </p:nvSpPr>
        <p:spPr>
          <a:xfrm>
            <a:off x="1066562" y="2562939"/>
            <a:ext cx="7010876" cy="753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5"/>
              </a:lnSpc>
              <a:buNone/>
            </a:pPr>
            <a:r>
              <a:rPr lang="en-US" sz="1853" kern="0" spc="-37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entertainment industry can use EventConnect to host concerts, festivals, and other events.</a:t>
            </a:r>
            <a:endParaRPr lang="en-US" sz="1853" dirty="0"/>
          </a:p>
        </p:txBody>
      </p:sp>
      <p:sp>
        <p:nvSpPr>
          <p:cNvPr id="10" name="Shape 5"/>
          <p:cNvSpPr/>
          <p:nvPr/>
        </p:nvSpPr>
        <p:spPr>
          <a:xfrm>
            <a:off x="823674" y="3794284"/>
            <a:ext cx="7496651" cy="1766054"/>
          </a:xfrm>
          <a:prstGeom prst="roundRect">
            <a:avLst>
              <a:gd name="adj" fmla="val 559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066562" y="4037171"/>
            <a:ext cx="3088719" cy="3860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2" b="1" kern="0" spc="-49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Freelancers</a:t>
            </a:r>
            <a:endParaRPr lang="en-US" sz="2432" dirty="0"/>
          </a:p>
        </p:txBody>
      </p:sp>
      <p:sp>
        <p:nvSpPr>
          <p:cNvPr id="12" name="Text 7"/>
          <p:cNvSpPr/>
          <p:nvPr/>
        </p:nvSpPr>
        <p:spPr>
          <a:xfrm>
            <a:off x="1066562" y="4564261"/>
            <a:ext cx="7010876" cy="753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5"/>
              </a:lnSpc>
              <a:buNone/>
            </a:pPr>
            <a:r>
              <a:rPr lang="en-US" sz="1853" kern="0" spc="-37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Freelancers can use EventConnect to host workshops, webinars, and other events.</a:t>
            </a:r>
            <a:endParaRPr lang="en-US" sz="1853" dirty="0"/>
          </a:p>
        </p:txBody>
      </p:sp>
      <p:sp>
        <p:nvSpPr>
          <p:cNvPr id="13" name="Shape 8"/>
          <p:cNvSpPr/>
          <p:nvPr/>
        </p:nvSpPr>
        <p:spPr>
          <a:xfrm>
            <a:off x="823674" y="5795605"/>
            <a:ext cx="7496651" cy="1766054"/>
          </a:xfrm>
          <a:prstGeom prst="roundRect">
            <a:avLst>
              <a:gd name="adj" fmla="val 559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1066562" y="6038493"/>
            <a:ext cx="3088719" cy="3860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2" b="1" kern="0" spc="-49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Small Businesses</a:t>
            </a:r>
            <a:endParaRPr lang="en-US" sz="2432" dirty="0"/>
          </a:p>
        </p:txBody>
      </p:sp>
      <p:sp>
        <p:nvSpPr>
          <p:cNvPr id="15" name="Text 10"/>
          <p:cNvSpPr/>
          <p:nvPr/>
        </p:nvSpPr>
        <p:spPr>
          <a:xfrm>
            <a:off x="1066562" y="6565583"/>
            <a:ext cx="7010876" cy="753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5"/>
              </a:lnSpc>
              <a:buNone/>
            </a:pPr>
            <a:r>
              <a:rPr lang="en-US" sz="1853" kern="0" spc="-37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Small businesses can use EventConnect to host networking events, product launches, and other events.</a:t>
            </a:r>
            <a:endParaRPr lang="en-US" sz="1853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22302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" y="2693670"/>
            <a:ext cx="3611880" cy="284226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932033"/>
            <a:ext cx="6480810" cy="809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9"/>
              </a:lnSpc>
              <a:buNone/>
            </a:pPr>
            <a:r>
              <a:rPr lang="en-US" sz="5103" b="1" kern="0" spc="-102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Conclusion</a:t>
            </a:r>
            <a:endParaRPr lang="en-US" sz="5103" dirty="0"/>
          </a:p>
        </p:txBody>
      </p:sp>
      <p:sp>
        <p:nvSpPr>
          <p:cNvPr id="7" name="Text 2"/>
          <p:cNvSpPr/>
          <p:nvPr/>
        </p:nvSpPr>
        <p:spPr>
          <a:xfrm>
            <a:off x="6350437" y="4112300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EventConnect aims to be a comprehensive solution for event management, combining various technologies to offer a seamless experience for organizing and attending events.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470</Words>
  <Application>Microsoft Office PowerPoint</Application>
  <PresentationFormat>Custom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Inter</vt:lpstr>
      <vt:lpstr>Petrona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Saish Dhuri</cp:lastModifiedBy>
  <cp:revision>2</cp:revision>
  <dcterms:created xsi:type="dcterms:W3CDTF">2024-08-19T10:55:14Z</dcterms:created>
  <dcterms:modified xsi:type="dcterms:W3CDTF">2024-08-19T10:59:33Z</dcterms:modified>
</cp:coreProperties>
</file>