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1" r:id="rId3"/>
    <p:sldId id="265" r:id="rId4"/>
    <p:sldId id="282" r:id="rId5"/>
    <p:sldId id="262" r:id="rId6"/>
    <p:sldId id="258" r:id="rId7"/>
    <p:sldId id="257" r:id="rId8"/>
    <p:sldId id="261" r:id="rId9"/>
    <p:sldId id="285" r:id="rId10"/>
    <p:sldId id="263" r:id="rId11"/>
    <p:sldId id="274" r:id="rId12"/>
    <p:sldId id="275" r:id="rId13"/>
    <p:sldId id="286" r:id="rId14"/>
    <p:sldId id="283" r:id="rId15"/>
    <p:sldId id="278" r:id="rId16"/>
    <p:sldId id="279" r:id="rId17"/>
    <p:sldId id="284" r:id="rId18"/>
  </p:sldIdLst>
  <p:sldSz cx="9144000" cy="7497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24"/>
      </p:cViewPr>
      <p:guideLst>
        <p:guide orient="horz" pos="236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426A9-6715-45C9-BD5B-B3060B1FE3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3C24E0D-44AA-492D-AE15-F4DDF75C23F7}">
      <dgm:prSet/>
      <dgm:spPr/>
      <dgm:t>
        <a:bodyPr/>
        <a:lstStyle/>
        <a:p>
          <a:pPr rtl="0"/>
          <a:r>
            <a:rPr lang="en-IN" smtClean="0"/>
            <a:t>Corrosion Free.</a:t>
          </a:r>
          <a:endParaRPr lang="en-IN"/>
        </a:p>
      </dgm:t>
    </dgm:pt>
    <dgm:pt modelId="{0885B33C-35B0-4877-83B3-B81AE4B3C040}" type="parTrans" cxnId="{311842F8-D5C3-4393-9294-D625788BF156}">
      <dgm:prSet/>
      <dgm:spPr/>
      <dgm:t>
        <a:bodyPr/>
        <a:lstStyle/>
        <a:p>
          <a:endParaRPr lang="en-IN"/>
        </a:p>
      </dgm:t>
    </dgm:pt>
    <dgm:pt modelId="{BAA59690-CAF6-4836-96F0-AF31BF32A576}" type="sibTrans" cxnId="{311842F8-D5C3-4393-9294-D625788BF156}">
      <dgm:prSet/>
      <dgm:spPr/>
      <dgm:t>
        <a:bodyPr/>
        <a:lstStyle/>
        <a:p>
          <a:endParaRPr lang="en-IN"/>
        </a:p>
      </dgm:t>
    </dgm:pt>
    <dgm:pt modelId="{7B25218E-F85D-4304-A274-7E1D8AECB53E}">
      <dgm:prSet/>
      <dgm:spPr/>
      <dgm:t>
        <a:bodyPr/>
        <a:lstStyle/>
        <a:p>
          <a:pPr rtl="0"/>
          <a:r>
            <a:rPr lang="en-US" dirty="0" smtClean="0"/>
            <a:t>No current / voltage is passed through water, therefore no electrolysis. </a:t>
          </a:r>
          <a:endParaRPr lang="en-IN" dirty="0"/>
        </a:p>
      </dgm:t>
    </dgm:pt>
    <dgm:pt modelId="{F4744E8C-BFDE-4084-BCFC-955ECD6429AB}" type="parTrans" cxnId="{0D596FA2-F971-40D0-AE3F-A782A0C34011}">
      <dgm:prSet/>
      <dgm:spPr/>
      <dgm:t>
        <a:bodyPr/>
        <a:lstStyle/>
        <a:p>
          <a:endParaRPr lang="en-IN"/>
        </a:p>
      </dgm:t>
    </dgm:pt>
    <dgm:pt modelId="{0BD3F726-D860-411E-AE39-C421966A47D7}" type="sibTrans" cxnId="{0D596FA2-F971-40D0-AE3F-A782A0C34011}">
      <dgm:prSet/>
      <dgm:spPr/>
      <dgm:t>
        <a:bodyPr/>
        <a:lstStyle/>
        <a:p>
          <a:endParaRPr lang="en-IN"/>
        </a:p>
      </dgm:t>
    </dgm:pt>
    <dgm:pt modelId="{D16BE5CE-D78C-4D27-B0F2-3E3CA861C283}">
      <dgm:prSet/>
      <dgm:spPr/>
      <dgm:t>
        <a:bodyPr/>
        <a:lstStyle/>
        <a:p>
          <a:pPr rtl="0"/>
          <a:r>
            <a:rPr lang="en-IN" dirty="0" smtClean="0"/>
            <a:t>Long life.</a:t>
          </a:r>
          <a:endParaRPr lang="en-IN" dirty="0"/>
        </a:p>
      </dgm:t>
    </dgm:pt>
    <dgm:pt modelId="{6C46A3CB-A637-4C65-9CCA-45DB55CD9438}" type="parTrans" cxnId="{68FDB2BC-520E-4B92-B1A5-52E71179B7E2}">
      <dgm:prSet/>
      <dgm:spPr/>
      <dgm:t>
        <a:bodyPr/>
        <a:lstStyle/>
        <a:p>
          <a:endParaRPr lang="en-IN"/>
        </a:p>
      </dgm:t>
    </dgm:pt>
    <dgm:pt modelId="{F143B2C6-70B7-4D4F-B4BD-11D3CC3C341C}" type="sibTrans" cxnId="{68FDB2BC-520E-4B92-B1A5-52E71179B7E2}">
      <dgm:prSet/>
      <dgm:spPr/>
      <dgm:t>
        <a:bodyPr/>
        <a:lstStyle/>
        <a:p>
          <a:endParaRPr lang="en-IN"/>
        </a:p>
      </dgm:t>
    </dgm:pt>
    <dgm:pt modelId="{BA51F532-5148-45C2-844F-0892D1ADA2F0}">
      <dgm:prSet/>
      <dgm:spPr/>
      <dgm:t>
        <a:bodyPr/>
        <a:lstStyle/>
        <a:p>
          <a:pPr rtl="0"/>
          <a:r>
            <a:rPr lang="en-US" dirty="0" smtClean="0"/>
            <a:t>Save of electricity due to perfect timing of water pump operation.</a:t>
          </a:r>
          <a:endParaRPr lang="en-IN" dirty="0"/>
        </a:p>
      </dgm:t>
    </dgm:pt>
    <dgm:pt modelId="{41BB071E-92CB-42FD-9ED3-9ACFD278773E}" type="parTrans" cxnId="{55B7C618-A48F-4411-9A1D-D329CE063C58}">
      <dgm:prSet/>
      <dgm:spPr/>
      <dgm:t>
        <a:bodyPr/>
        <a:lstStyle/>
        <a:p>
          <a:endParaRPr lang="en-IN"/>
        </a:p>
      </dgm:t>
    </dgm:pt>
    <dgm:pt modelId="{F73DDE47-07E9-4F11-B27B-79F80779A83B}" type="sibTrans" cxnId="{55B7C618-A48F-4411-9A1D-D329CE063C58}">
      <dgm:prSet/>
      <dgm:spPr/>
      <dgm:t>
        <a:bodyPr/>
        <a:lstStyle/>
        <a:p>
          <a:endParaRPr lang="en-IN"/>
        </a:p>
      </dgm:t>
    </dgm:pt>
    <dgm:pt modelId="{D631658D-5D03-48C6-A11E-34497FFF589B}">
      <dgm:prSet/>
      <dgm:spPr/>
      <dgm:t>
        <a:bodyPr/>
        <a:lstStyle/>
        <a:p>
          <a:pPr rtl="0"/>
          <a:r>
            <a:rPr lang="en-IN" smtClean="0"/>
            <a:t>Ease of use. </a:t>
          </a:r>
          <a:endParaRPr lang="en-IN"/>
        </a:p>
      </dgm:t>
    </dgm:pt>
    <dgm:pt modelId="{F5D2CBCF-9D01-4668-B56C-12C2B8F48CCF}" type="parTrans" cxnId="{C612A162-7254-44F9-8A88-802009624D6D}">
      <dgm:prSet/>
      <dgm:spPr/>
      <dgm:t>
        <a:bodyPr/>
        <a:lstStyle/>
        <a:p>
          <a:endParaRPr lang="en-IN"/>
        </a:p>
      </dgm:t>
    </dgm:pt>
    <dgm:pt modelId="{B0B05D9E-6F84-40AB-9295-C63CDA038C64}" type="sibTrans" cxnId="{C612A162-7254-44F9-8A88-802009624D6D}">
      <dgm:prSet/>
      <dgm:spPr/>
      <dgm:t>
        <a:bodyPr/>
        <a:lstStyle/>
        <a:p>
          <a:endParaRPr lang="en-IN"/>
        </a:p>
      </dgm:t>
    </dgm:pt>
    <dgm:pt modelId="{AA47F367-7088-4903-8EAD-D224AEA44DA4}" type="pres">
      <dgm:prSet presAssocID="{4D8426A9-6715-45C9-BD5B-B3060B1FE37E}" presName="linear" presStyleCnt="0">
        <dgm:presLayoutVars>
          <dgm:animLvl val="lvl"/>
          <dgm:resizeHandles val="exact"/>
        </dgm:presLayoutVars>
      </dgm:prSet>
      <dgm:spPr/>
      <dgm:t>
        <a:bodyPr/>
        <a:lstStyle/>
        <a:p>
          <a:endParaRPr lang="en-IN"/>
        </a:p>
      </dgm:t>
    </dgm:pt>
    <dgm:pt modelId="{4E157986-388A-4BCE-8D9B-CFCDE0B44DDF}" type="pres">
      <dgm:prSet presAssocID="{83C24E0D-44AA-492D-AE15-F4DDF75C23F7}" presName="parentText" presStyleLbl="node1" presStyleIdx="0" presStyleCnt="5">
        <dgm:presLayoutVars>
          <dgm:chMax val="0"/>
          <dgm:bulletEnabled val="1"/>
        </dgm:presLayoutVars>
      </dgm:prSet>
      <dgm:spPr/>
      <dgm:t>
        <a:bodyPr/>
        <a:lstStyle/>
        <a:p>
          <a:endParaRPr lang="en-IN"/>
        </a:p>
      </dgm:t>
    </dgm:pt>
    <dgm:pt modelId="{F806662B-880C-4657-8B61-FF30522F8D92}" type="pres">
      <dgm:prSet presAssocID="{BAA59690-CAF6-4836-96F0-AF31BF32A576}" presName="spacer" presStyleCnt="0"/>
      <dgm:spPr/>
    </dgm:pt>
    <dgm:pt modelId="{D2C03619-666E-40AC-9EC3-BBF72A23F12E}" type="pres">
      <dgm:prSet presAssocID="{7B25218E-F85D-4304-A274-7E1D8AECB53E}" presName="parentText" presStyleLbl="node1" presStyleIdx="1" presStyleCnt="5">
        <dgm:presLayoutVars>
          <dgm:chMax val="0"/>
          <dgm:bulletEnabled val="1"/>
        </dgm:presLayoutVars>
      </dgm:prSet>
      <dgm:spPr/>
      <dgm:t>
        <a:bodyPr/>
        <a:lstStyle/>
        <a:p>
          <a:endParaRPr lang="en-IN"/>
        </a:p>
      </dgm:t>
    </dgm:pt>
    <dgm:pt modelId="{E64A2DD0-1A36-46C8-92B8-3D24BC321687}" type="pres">
      <dgm:prSet presAssocID="{0BD3F726-D860-411E-AE39-C421966A47D7}" presName="spacer" presStyleCnt="0"/>
      <dgm:spPr/>
    </dgm:pt>
    <dgm:pt modelId="{D3B6EA75-1CA2-4436-BF28-B30A69EE7C47}" type="pres">
      <dgm:prSet presAssocID="{D16BE5CE-D78C-4D27-B0F2-3E3CA861C283}" presName="parentText" presStyleLbl="node1" presStyleIdx="2" presStyleCnt="5">
        <dgm:presLayoutVars>
          <dgm:chMax val="0"/>
          <dgm:bulletEnabled val="1"/>
        </dgm:presLayoutVars>
      </dgm:prSet>
      <dgm:spPr/>
      <dgm:t>
        <a:bodyPr/>
        <a:lstStyle/>
        <a:p>
          <a:endParaRPr lang="en-IN"/>
        </a:p>
      </dgm:t>
    </dgm:pt>
    <dgm:pt modelId="{7D36943F-EFBB-4569-9127-C3558910C47F}" type="pres">
      <dgm:prSet presAssocID="{F143B2C6-70B7-4D4F-B4BD-11D3CC3C341C}" presName="spacer" presStyleCnt="0"/>
      <dgm:spPr/>
    </dgm:pt>
    <dgm:pt modelId="{E6BE92ED-610E-4BE9-93C3-A4E6EDBA01BC}" type="pres">
      <dgm:prSet presAssocID="{BA51F532-5148-45C2-844F-0892D1ADA2F0}" presName="parentText" presStyleLbl="node1" presStyleIdx="3" presStyleCnt="5">
        <dgm:presLayoutVars>
          <dgm:chMax val="0"/>
          <dgm:bulletEnabled val="1"/>
        </dgm:presLayoutVars>
      </dgm:prSet>
      <dgm:spPr/>
      <dgm:t>
        <a:bodyPr/>
        <a:lstStyle/>
        <a:p>
          <a:endParaRPr lang="en-IN"/>
        </a:p>
      </dgm:t>
    </dgm:pt>
    <dgm:pt modelId="{10E6A01A-8BD9-4490-90A1-502F8AF204E2}" type="pres">
      <dgm:prSet presAssocID="{F73DDE47-07E9-4F11-B27B-79F80779A83B}" presName="spacer" presStyleCnt="0"/>
      <dgm:spPr/>
    </dgm:pt>
    <dgm:pt modelId="{F01ACBA6-3C18-40A1-8AC7-1670CE585B46}" type="pres">
      <dgm:prSet presAssocID="{D631658D-5D03-48C6-A11E-34497FFF589B}" presName="parentText" presStyleLbl="node1" presStyleIdx="4" presStyleCnt="5">
        <dgm:presLayoutVars>
          <dgm:chMax val="0"/>
          <dgm:bulletEnabled val="1"/>
        </dgm:presLayoutVars>
      </dgm:prSet>
      <dgm:spPr/>
      <dgm:t>
        <a:bodyPr/>
        <a:lstStyle/>
        <a:p>
          <a:endParaRPr lang="en-IN"/>
        </a:p>
      </dgm:t>
    </dgm:pt>
  </dgm:ptLst>
  <dgm:cxnLst>
    <dgm:cxn modelId="{7EB47998-2B81-4293-A86F-E11F61E4570A}" type="presOf" srcId="{83C24E0D-44AA-492D-AE15-F4DDF75C23F7}" destId="{4E157986-388A-4BCE-8D9B-CFCDE0B44DDF}" srcOrd="0" destOrd="0" presId="urn:microsoft.com/office/officeart/2005/8/layout/vList2"/>
    <dgm:cxn modelId="{7F6B74B9-8B87-47F8-94BC-EA12E691231C}" type="presOf" srcId="{4D8426A9-6715-45C9-BD5B-B3060B1FE37E}" destId="{AA47F367-7088-4903-8EAD-D224AEA44DA4}" srcOrd="0" destOrd="0" presId="urn:microsoft.com/office/officeart/2005/8/layout/vList2"/>
    <dgm:cxn modelId="{68FDB2BC-520E-4B92-B1A5-52E71179B7E2}" srcId="{4D8426A9-6715-45C9-BD5B-B3060B1FE37E}" destId="{D16BE5CE-D78C-4D27-B0F2-3E3CA861C283}" srcOrd="2" destOrd="0" parTransId="{6C46A3CB-A637-4C65-9CCA-45DB55CD9438}" sibTransId="{F143B2C6-70B7-4D4F-B4BD-11D3CC3C341C}"/>
    <dgm:cxn modelId="{5B4F083A-643A-44F1-BC2F-6F64806B9BDF}" type="presOf" srcId="{D631658D-5D03-48C6-A11E-34497FFF589B}" destId="{F01ACBA6-3C18-40A1-8AC7-1670CE585B46}" srcOrd="0" destOrd="0" presId="urn:microsoft.com/office/officeart/2005/8/layout/vList2"/>
    <dgm:cxn modelId="{0D596FA2-F971-40D0-AE3F-A782A0C34011}" srcId="{4D8426A9-6715-45C9-BD5B-B3060B1FE37E}" destId="{7B25218E-F85D-4304-A274-7E1D8AECB53E}" srcOrd="1" destOrd="0" parTransId="{F4744E8C-BFDE-4084-BCFC-955ECD6429AB}" sibTransId="{0BD3F726-D860-411E-AE39-C421966A47D7}"/>
    <dgm:cxn modelId="{55B7C618-A48F-4411-9A1D-D329CE063C58}" srcId="{4D8426A9-6715-45C9-BD5B-B3060B1FE37E}" destId="{BA51F532-5148-45C2-844F-0892D1ADA2F0}" srcOrd="3" destOrd="0" parTransId="{41BB071E-92CB-42FD-9ED3-9ACFD278773E}" sibTransId="{F73DDE47-07E9-4F11-B27B-79F80779A83B}"/>
    <dgm:cxn modelId="{C612A162-7254-44F9-8A88-802009624D6D}" srcId="{4D8426A9-6715-45C9-BD5B-B3060B1FE37E}" destId="{D631658D-5D03-48C6-A11E-34497FFF589B}" srcOrd="4" destOrd="0" parTransId="{F5D2CBCF-9D01-4668-B56C-12C2B8F48CCF}" sibTransId="{B0B05D9E-6F84-40AB-9295-C63CDA038C64}"/>
    <dgm:cxn modelId="{311842F8-D5C3-4393-9294-D625788BF156}" srcId="{4D8426A9-6715-45C9-BD5B-B3060B1FE37E}" destId="{83C24E0D-44AA-492D-AE15-F4DDF75C23F7}" srcOrd="0" destOrd="0" parTransId="{0885B33C-35B0-4877-83B3-B81AE4B3C040}" sibTransId="{BAA59690-CAF6-4836-96F0-AF31BF32A576}"/>
    <dgm:cxn modelId="{9F559B9F-1611-47F4-B01C-5B46C3376F7A}" type="presOf" srcId="{D16BE5CE-D78C-4D27-B0F2-3E3CA861C283}" destId="{D3B6EA75-1CA2-4436-BF28-B30A69EE7C47}" srcOrd="0" destOrd="0" presId="urn:microsoft.com/office/officeart/2005/8/layout/vList2"/>
    <dgm:cxn modelId="{DBA95EB7-2443-43BA-99F5-070F6BB9783C}" type="presOf" srcId="{7B25218E-F85D-4304-A274-7E1D8AECB53E}" destId="{D2C03619-666E-40AC-9EC3-BBF72A23F12E}" srcOrd="0" destOrd="0" presId="urn:microsoft.com/office/officeart/2005/8/layout/vList2"/>
    <dgm:cxn modelId="{C429F6DA-E3EF-486B-9D39-86238E68BFCD}" type="presOf" srcId="{BA51F532-5148-45C2-844F-0892D1ADA2F0}" destId="{E6BE92ED-610E-4BE9-93C3-A4E6EDBA01BC}" srcOrd="0" destOrd="0" presId="urn:microsoft.com/office/officeart/2005/8/layout/vList2"/>
    <dgm:cxn modelId="{B70053E7-F974-49CC-B140-5A000592E3E9}" type="presParOf" srcId="{AA47F367-7088-4903-8EAD-D224AEA44DA4}" destId="{4E157986-388A-4BCE-8D9B-CFCDE0B44DDF}" srcOrd="0" destOrd="0" presId="urn:microsoft.com/office/officeart/2005/8/layout/vList2"/>
    <dgm:cxn modelId="{BF76D937-48A0-45EF-B4C4-C549BE06FDB0}" type="presParOf" srcId="{AA47F367-7088-4903-8EAD-D224AEA44DA4}" destId="{F806662B-880C-4657-8B61-FF30522F8D92}" srcOrd="1" destOrd="0" presId="urn:microsoft.com/office/officeart/2005/8/layout/vList2"/>
    <dgm:cxn modelId="{E67F5956-9453-4865-9850-FC405A4EC217}" type="presParOf" srcId="{AA47F367-7088-4903-8EAD-D224AEA44DA4}" destId="{D2C03619-666E-40AC-9EC3-BBF72A23F12E}" srcOrd="2" destOrd="0" presId="urn:microsoft.com/office/officeart/2005/8/layout/vList2"/>
    <dgm:cxn modelId="{576A02A1-F2E7-4CA7-8B65-284A53404A91}" type="presParOf" srcId="{AA47F367-7088-4903-8EAD-D224AEA44DA4}" destId="{E64A2DD0-1A36-46C8-92B8-3D24BC321687}" srcOrd="3" destOrd="0" presId="urn:microsoft.com/office/officeart/2005/8/layout/vList2"/>
    <dgm:cxn modelId="{CD8A449E-ECB4-4093-BD8A-5B2A31FEF36D}" type="presParOf" srcId="{AA47F367-7088-4903-8EAD-D224AEA44DA4}" destId="{D3B6EA75-1CA2-4436-BF28-B30A69EE7C47}" srcOrd="4" destOrd="0" presId="urn:microsoft.com/office/officeart/2005/8/layout/vList2"/>
    <dgm:cxn modelId="{9192CEC7-CF92-426C-92B9-664773F09721}" type="presParOf" srcId="{AA47F367-7088-4903-8EAD-D224AEA44DA4}" destId="{7D36943F-EFBB-4569-9127-C3558910C47F}" srcOrd="5" destOrd="0" presId="urn:microsoft.com/office/officeart/2005/8/layout/vList2"/>
    <dgm:cxn modelId="{7314D187-DE34-4C9C-B8ED-580302AF4FA8}" type="presParOf" srcId="{AA47F367-7088-4903-8EAD-D224AEA44DA4}" destId="{E6BE92ED-610E-4BE9-93C3-A4E6EDBA01BC}" srcOrd="6" destOrd="0" presId="urn:microsoft.com/office/officeart/2005/8/layout/vList2"/>
    <dgm:cxn modelId="{831B8228-4B8A-4E7F-9E64-AA2345E521D4}" type="presParOf" srcId="{AA47F367-7088-4903-8EAD-D224AEA44DA4}" destId="{10E6A01A-8BD9-4490-90A1-502F8AF204E2}" srcOrd="7" destOrd="0" presId="urn:microsoft.com/office/officeart/2005/8/layout/vList2"/>
    <dgm:cxn modelId="{C3E4D824-4A6C-4F7D-9684-A2FF45FDF963}" type="presParOf" srcId="{AA47F367-7088-4903-8EAD-D224AEA44DA4}" destId="{F01ACBA6-3C18-40A1-8AC7-1670CE585B4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57986-388A-4BCE-8D9B-CFCDE0B44DDF}">
      <dsp:nvSpPr>
        <dsp:cNvPr id="0" name=""/>
        <dsp:cNvSpPr/>
      </dsp:nvSpPr>
      <dsp:spPr>
        <a:xfrm>
          <a:off x="0" y="113860"/>
          <a:ext cx="8229600" cy="9003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IN" sz="1900" kern="1200" smtClean="0"/>
            <a:t>Corrosion Free.</a:t>
          </a:r>
          <a:endParaRPr lang="en-IN" sz="1900" kern="1200"/>
        </a:p>
      </dsp:txBody>
      <dsp:txXfrm>
        <a:off x="43950" y="157810"/>
        <a:ext cx="8141700" cy="812415"/>
      </dsp:txXfrm>
    </dsp:sp>
    <dsp:sp modelId="{D2C03619-666E-40AC-9EC3-BBF72A23F12E}">
      <dsp:nvSpPr>
        <dsp:cNvPr id="0" name=""/>
        <dsp:cNvSpPr/>
      </dsp:nvSpPr>
      <dsp:spPr>
        <a:xfrm>
          <a:off x="0" y="1068895"/>
          <a:ext cx="8229600" cy="9003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No current / voltage is passed through water, therefore no electrolysis. </a:t>
          </a:r>
          <a:endParaRPr lang="en-IN" sz="1900" kern="1200" dirty="0"/>
        </a:p>
      </dsp:txBody>
      <dsp:txXfrm>
        <a:off x="43950" y="1112845"/>
        <a:ext cx="8141700" cy="812415"/>
      </dsp:txXfrm>
    </dsp:sp>
    <dsp:sp modelId="{D3B6EA75-1CA2-4436-BF28-B30A69EE7C47}">
      <dsp:nvSpPr>
        <dsp:cNvPr id="0" name=""/>
        <dsp:cNvSpPr/>
      </dsp:nvSpPr>
      <dsp:spPr>
        <a:xfrm>
          <a:off x="0" y="2023931"/>
          <a:ext cx="8229600" cy="9003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IN" sz="1900" kern="1200" dirty="0" smtClean="0"/>
            <a:t>Long life.</a:t>
          </a:r>
          <a:endParaRPr lang="en-IN" sz="1900" kern="1200" dirty="0"/>
        </a:p>
      </dsp:txBody>
      <dsp:txXfrm>
        <a:off x="43950" y="2067881"/>
        <a:ext cx="8141700" cy="812415"/>
      </dsp:txXfrm>
    </dsp:sp>
    <dsp:sp modelId="{E6BE92ED-610E-4BE9-93C3-A4E6EDBA01BC}">
      <dsp:nvSpPr>
        <dsp:cNvPr id="0" name=""/>
        <dsp:cNvSpPr/>
      </dsp:nvSpPr>
      <dsp:spPr>
        <a:xfrm>
          <a:off x="0" y="2978966"/>
          <a:ext cx="8229600" cy="9003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Save of electricity due to perfect timing of water pump operation.</a:t>
          </a:r>
          <a:endParaRPr lang="en-IN" sz="1900" kern="1200" dirty="0"/>
        </a:p>
      </dsp:txBody>
      <dsp:txXfrm>
        <a:off x="43950" y="3022916"/>
        <a:ext cx="8141700" cy="812415"/>
      </dsp:txXfrm>
    </dsp:sp>
    <dsp:sp modelId="{F01ACBA6-3C18-40A1-8AC7-1670CE585B46}">
      <dsp:nvSpPr>
        <dsp:cNvPr id="0" name=""/>
        <dsp:cNvSpPr/>
      </dsp:nvSpPr>
      <dsp:spPr>
        <a:xfrm>
          <a:off x="0" y="3934001"/>
          <a:ext cx="8229600" cy="9003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IN" sz="1900" kern="1200" smtClean="0"/>
            <a:t>Ease of use. </a:t>
          </a:r>
          <a:endParaRPr lang="en-IN" sz="1900" kern="1200"/>
        </a:p>
      </dsp:txBody>
      <dsp:txXfrm>
        <a:off x="43950" y="3977951"/>
        <a:ext cx="8141700" cy="8124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099252"/>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916099"/>
            <a:ext cx="7772400" cy="2000454"/>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948523"/>
            <a:ext cx="7772400" cy="1311621"/>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5415052"/>
            <a:ext cx="9147765" cy="2090462"/>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48A5481-BB1F-4552-9D85-D47112DABF9B}" type="datetimeFigureOut">
              <a:rPr lang="en-IN" smtClean="0"/>
              <a:t>07-05-2022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813632-5FD6-4CD3-BCA5-288E8F6FC2C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19520"/>
            <a:ext cx="8229600" cy="479523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813632-5FD6-4CD3-BCA5-288E8F6FC2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300261"/>
            <a:ext cx="1777470" cy="611449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0263"/>
            <a:ext cx="6324600" cy="611449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813632-5FD6-4CD3-BCA5-288E8F6FC2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813632-5FD6-4CD3-BCA5-288E8F6FC2C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158569"/>
            <a:ext cx="7772400" cy="1999403"/>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3205204"/>
            <a:ext cx="4572000" cy="159061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813632-5FD6-4CD3-BCA5-288E8F6FC2C1}" type="slidenum">
              <a:rPr lang="en-IN" smtClean="0"/>
              <a:t>‹#›</a:t>
            </a:fld>
            <a:endParaRPr lang="en-IN"/>
          </a:p>
        </p:txBody>
      </p:sp>
      <p:sp>
        <p:nvSpPr>
          <p:cNvPr id="7" name="Chevron 6"/>
          <p:cNvSpPr/>
          <p:nvPr/>
        </p:nvSpPr>
        <p:spPr>
          <a:xfrm>
            <a:off x="3636680" y="3285844"/>
            <a:ext cx="182880" cy="24992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285844"/>
            <a:ext cx="182880" cy="24992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19519"/>
            <a:ext cx="4038600" cy="494817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19519"/>
            <a:ext cx="4038600" cy="494817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813632-5FD6-4CD3-BCA5-288E8F6FC2C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98523"/>
            <a:ext cx="8229600" cy="1249627"/>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914902"/>
            <a:ext cx="4040188" cy="833085"/>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30" y="5914902"/>
            <a:ext cx="4041775" cy="833085"/>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79030"/>
            <a:ext cx="4040188" cy="4309478"/>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9" y="1579030"/>
            <a:ext cx="4041775" cy="4309478"/>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813632-5FD6-4CD3-BCA5-288E8F6FC2C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813632-5FD6-4CD3-BCA5-288E8F6FC2C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8A5481-BB1F-4552-9D85-D47112DABF9B}" type="datetimeFigureOut">
              <a:rPr lang="en-IN" smtClean="0"/>
              <a:t>07-05-2022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0813632-5FD6-4CD3-BCA5-288E8F6FC2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331743"/>
            <a:ext cx="7481776" cy="499851"/>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854665"/>
            <a:ext cx="3974592" cy="999702"/>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99910"/>
            <a:ext cx="7479792" cy="4998509"/>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7005722"/>
            <a:ext cx="1920240" cy="399881"/>
          </a:xfrm>
        </p:spPr>
        <p:txBody>
          <a:bodyPr/>
          <a:lstStyle>
            <a:extLst/>
          </a:lstStyle>
          <a:p>
            <a:fld id="{E48A5481-BB1F-4552-9D85-D47112DABF9B}" type="datetimeFigureOut">
              <a:rPr lang="en-IN" smtClean="0"/>
              <a:t>07-05-2022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813632-5FD6-4CD3-BCA5-288E8F6FC2C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951203"/>
            <a:ext cx="7162800" cy="70870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207690"/>
            <a:ext cx="8686800" cy="47985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48A5481-BB1F-4552-9D85-D47112DABF9B}" type="datetimeFigureOut">
              <a:rPr lang="en-IN" smtClean="0"/>
              <a:t>07-05-2022</a:t>
            </a:fld>
            <a:endParaRPr lang="en-IN"/>
          </a:p>
        </p:txBody>
      </p:sp>
      <p:sp>
        <p:nvSpPr>
          <p:cNvPr id="6" name="Footer Placeholder 5"/>
          <p:cNvSpPr>
            <a:spLocks noGrp="1"/>
          </p:cNvSpPr>
          <p:nvPr>
            <p:ph type="ftr" sz="quarter" idx="11"/>
          </p:nvPr>
        </p:nvSpPr>
        <p:spPr>
          <a:xfrm>
            <a:off x="4380076" y="7005723"/>
            <a:ext cx="2350681" cy="399187"/>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813632-5FD6-4CD3-BCA5-288E8F6FC2C1}" type="slidenum">
              <a:rPr lang="en-IN" smtClean="0"/>
              <a:t>‹#›</a:t>
            </a:fld>
            <a:endParaRPr lang="en-IN"/>
          </a:p>
        </p:txBody>
      </p:sp>
      <p:sp>
        <p:nvSpPr>
          <p:cNvPr id="2" name="Title 1"/>
          <p:cNvSpPr>
            <a:spLocks noGrp="1"/>
          </p:cNvSpPr>
          <p:nvPr>
            <p:ph type="title"/>
          </p:nvPr>
        </p:nvSpPr>
        <p:spPr>
          <a:xfrm>
            <a:off x="228600" y="5318977"/>
            <a:ext cx="8075432" cy="61516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6499524"/>
            <a:ext cx="4940624" cy="10070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6493044"/>
            <a:ext cx="3690451" cy="102053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6331504"/>
            <a:ext cx="3402314" cy="118169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6327661"/>
            <a:ext cx="3405509" cy="118554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5453797"/>
            <a:ext cx="182880" cy="24992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5453797"/>
            <a:ext cx="182880" cy="24992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6499524"/>
            <a:ext cx="4940624" cy="10070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6493044"/>
            <a:ext cx="3690451" cy="102053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6331504"/>
            <a:ext cx="3402314" cy="118169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6327661"/>
            <a:ext cx="3405509" cy="118554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300259"/>
            <a:ext cx="8229600" cy="1249627"/>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19519"/>
            <a:ext cx="8229600" cy="494817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7005722"/>
            <a:ext cx="1920240" cy="399881"/>
          </a:xfrm>
          <a:prstGeom prst="rect">
            <a:avLst/>
          </a:prstGeom>
        </p:spPr>
        <p:txBody>
          <a:bodyPr vert="horz" anchor="b"/>
          <a:lstStyle>
            <a:lvl1pPr algn="l" eaLnBrk="1" latinLnBrk="0" hangingPunct="1">
              <a:defRPr kumimoji="0" sz="1000">
                <a:solidFill>
                  <a:schemeClr val="tx1"/>
                </a:solidFill>
              </a:defRPr>
            </a:lvl1pPr>
            <a:extLst/>
          </a:lstStyle>
          <a:p>
            <a:fld id="{E48A5481-BB1F-4552-9D85-D47112DABF9B}" type="datetimeFigureOut">
              <a:rPr lang="en-IN" smtClean="0"/>
              <a:t>07-05-2022</a:t>
            </a:fld>
            <a:endParaRPr lang="en-IN"/>
          </a:p>
        </p:txBody>
      </p:sp>
      <p:sp>
        <p:nvSpPr>
          <p:cNvPr id="22" name="Footer Placeholder 21"/>
          <p:cNvSpPr>
            <a:spLocks noGrp="1"/>
          </p:cNvSpPr>
          <p:nvPr>
            <p:ph type="ftr" sz="quarter" idx="3"/>
          </p:nvPr>
        </p:nvSpPr>
        <p:spPr>
          <a:xfrm>
            <a:off x="4380076" y="7005723"/>
            <a:ext cx="2350681" cy="399187"/>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7005723"/>
            <a:ext cx="365760" cy="399187"/>
          </a:xfrm>
          <a:prstGeom prst="rect">
            <a:avLst/>
          </a:prstGeom>
        </p:spPr>
        <p:txBody>
          <a:bodyPr vert="horz" anchor="b"/>
          <a:lstStyle>
            <a:lvl1pPr algn="r" eaLnBrk="1" latinLnBrk="0" hangingPunct="1">
              <a:defRPr kumimoji="0" sz="1000" b="0">
                <a:solidFill>
                  <a:schemeClr val="tx1"/>
                </a:solidFill>
              </a:defRPr>
            </a:lvl1pPr>
            <a:extLst/>
          </a:lstStyle>
          <a:p>
            <a:fld id="{70813632-5FD6-4CD3-BCA5-288E8F6FC2C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241"/>
            <a:ext cx="7772400" cy="1180880"/>
          </a:xfrm>
        </p:spPr>
        <p:txBody>
          <a:bodyPr>
            <a:normAutofit/>
          </a:bodyPr>
          <a:lstStyle/>
          <a:p>
            <a:r>
              <a:rPr lang="en-US" sz="3000" dirty="0" smtClean="0">
                <a:solidFill>
                  <a:schemeClr val="accent5"/>
                </a:solidFill>
                <a:latin typeface="Times New Roman" pitchFamily="18" charset="0"/>
                <a:cs typeface="Times New Roman" pitchFamily="18" charset="0"/>
              </a:rPr>
              <a:t>Automatic Water pump Switch ‘ON’ and ‘OFF</a:t>
            </a:r>
            <a:r>
              <a:rPr lang="en-US" sz="3000" dirty="0" smtClean="0">
                <a:solidFill>
                  <a:schemeClr val="accent5"/>
                </a:solidFill>
              </a:rPr>
              <a:t>’</a:t>
            </a:r>
            <a:endParaRPr lang="en-IN" sz="3000" dirty="0">
              <a:solidFill>
                <a:schemeClr val="accent5"/>
              </a:solidFill>
            </a:endParaRPr>
          </a:p>
        </p:txBody>
      </p:sp>
      <p:sp>
        <p:nvSpPr>
          <p:cNvPr id="3" name="Subtitle 2"/>
          <p:cNvSpPr>
            <a:spLocks noGrp="1"/>
          </p:cNvSpPr>
          <p:nvPr>
            <p:ph type="subTitle" idx="1"/>
          </p:nvPr>
        </p:nvSpPr>
        <p:spPr>
          <a:xfrm>
            <a:off x="685800" y="1387120"/>
            <a:ext cx="7772400" cy="5746956"/>
          </a:xfrm>
        </p:spPr>
        <p:txBody>
          <a:bodyPr>
            <a:normAutofit/>
          </a:bodyPr>
          <a:lstStyle/>
          <a:p>
            <a:pPr algn="ctr"/>
            <a:r>
              <a:rPr lang="en-US" sz="1800" b="1" dirty="0">
                <a:solidFill>
                  <a:schemeClr val="accent5"/>
                </a:solidFill>
                <a:latin typeface="Times New Roman" pitchFamily="18" charset="0"/>
                <a:cs typeface="Times New Roman" panose="02020603050405020304" pitchFamily="18" charset="0"/>
              </a:rPr>
              <a:t>JAWAHAR EDUCATION SOCEITY ANNASAHEB CHUDAMAN PATIL COLLEGE OF ENGINEERING, NAVI MUMBAI</a:t>
            </a:r>
          </a:p>
          <a:p>
            <a:pPr algn="ctr"/>
            <a:r>
              <a:rPr lang="en-US" sz="1800" b="1" dirty="0" smtClean="0">
                <a:solidFill>
                  <a:schemeClr val="accent5"/>
                </a:solidFill>
                <a:latin typeface="Times New Roman" panose="02020603050405020304" pitchFamily="18" charset="0"/>
                <a:cs typeface="Times New Roman" panose="02020603050405020304" pitchFamily="18" charset="0"/>
              </a:rPr>
              <a:t>2021-2022</a:t>
            </a:r>
          </a:p>
          <a:p>
            <a:pPr algn="ctr"/>
            <a:r>
              <a:rPr lang="en-US" sz="1800" b="1" dirty="0">
                <a:latin typeface="Times New Roman" pitchFamily="18" charset="0"/>
                <a:cs typeface="Times New Roman" pitchFamily="18" charset="0"/>
              </a:rPr>
              <a:t>Guide Name</a:t>
            </a:r>
            <a:r>
              <a:rPr lang="en-US" sz="1800" b="1" dirty="0" smtClean="0">
                <a:latin typeface="Times New Roman" pitchFamily="18" charset="0"/>
                <a:cs typeface="Times New Roman" pitchFamily="18" charset="0"/>
              </a:rPr>
              <a:t>:-Prof. </a:t>
            </a:r>
            <a:r>
              <a:rPr lang="en-US" sz="1800" b="1" dirty="0" err="1">
                <a:latin typeface="Times New Roman" pitchFamily="18" charset="0"/>
                <a:cs typeface="Times New Roman" pitchFamily="18" charset="0"/>
              </a:rPr>
              <a:t>Sangita</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Nandurkar</a:t>
            </a:r>
            <a:endParaRPr lang="en-US" sz="1800" b="1" dirty="0" smtClean="0">
              <a:latin typeface="Times New Roman" pitchFamily="18" charset="0"/>
              <a:cs typeface="Times New Roman" pitchFamily="18" charset="0"/>
            </a:endParaRPr>
          </a:p>
          <a:p>
            <a:pPr algn="ctr"/>
            <a:endParaRPr lang="en-US" sz="1800" b="1" dirty="0" smtClean="0">
              <a:solidFill>
                <a:schemeClr val="accent5"/>
              </a:solidFill>
              <a:latin typeface="Times New Roman" panose="02020603050405020304" pitchFamily="18" charset="0"/>
              <a:cs typeface="Times New Roman" panose="02020603050405020304" pitchFamily="18" charset="0"/>
            </a:endParaRPr>
          </a:p>
          <a:p>
            <a:pPr algn="ctr"/>
            <a:r>
              <a:rPr lang="en-US" sz="1800" b="1" dirty="0" smtClean="0">
                <a:latin typeface="Times New Roman" pitchFamily="18" charset="0"/>
                <a:cs typeface="Times New Roman" pitchFamily="18" charset="0"/>
              </a:rPr>
              <a:t>                                                         Presented </a:t>
            </a:r>
            <a:r>
              <a:rPr lang="en-US" sz="1800" b="1" dirty="0">
                <a:latin typeface="Times New Roman" pitchFamily="18" charset="0"/>
                <a:cs typeface="Times New Roman" pitchFamily="18" charset="0"/>
              </a:rPr>
              <a:t>By:-  </a:t>
            </a:r>
            <a:r>
              <a:rPr lang="en-US" sz="1800" b="1" dirty="0" err="1" smtClean="0">
                <a:latin typeface="Times New Roman" pitchFamily="18" charset="0"/>
                <a:cs typeface="Times New Roman" pitchFamily="18" charset="0"/>
              </a:rPr>
              <a:t>Mohd</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Arif</a:t>
            </a:r>
            <a:r>
              <a:rPr lang="en-US" sz="1800" b="1" dirty="0">
                <a:latin typeface="Times New Roman" pitchFamily="18" charset="0"/>
                <a:cs typeface="Times New Roman" pitchFamily="18" charset="0"/>
              </a:rPr>
              <a:t> (43</a:t>
            </a:r>
            <a:r>
              <a:rPr lang="en-US" sz="1800" b="1" dirty="0" smtClean="0">
                <a:latin typeface="Times New Roman" pitchFamily="18" charset="0"/>
                <a:cs typeface="Times New Roman" pitchFamily="18" charset="0"/>
              </a:rPr>
              <a:t>)</a:t>
            </a:r>
          </a:p>
          <a:p>
            <a:pPr algn="ct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Nagesh</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Dasari</a:t>
            </a:r>
            <a:r>
              <a:rPr lang="en-US" sz="1800" b="1" dirty="0">
                <a:latin typeface="Times New Roman" pitchFamily="18" charset="0"/>
                <a:cs typeface="Times New Roman" pitchFamily="18" charset="0"/>
              </a:rPr>
              <a:t>(45</a:t>
            </a:r>
            <a:r>
              <a:rPr lang="en-US" sz="1800" b="1" dirty="0" smtClean="0">
                <a:latin typeface="Times New Roman" pitchFamily="18" charset="0"/>
                <a:cs typeface="Times New Roman" pitchFamily="18" charset="0"/>
              </a:rPr>
              <a:t>)</a:t>
            </a:r>
          </a:p>
          <a:p>
            <a:pPr algn="ctr"/>
            <a:r>
              <a:rPr lang="en-US" sz="1800" b="1" dirty="0" smtClean="0">
                <a:latin typeface="Times New Roman" pitchFamily="18" charset="0"/>
                <a:cs typeface="Times New Roman" pitchFamily="18" charset="0"/>
              </a:rPr>
              <a:t>                                                                                  Rahul </a:t>
            </a:r>
            <a:r>
              <a:rPr lang="en-US" sz="1800" b="1" dirty="0" err="1">
                <a:latin typeface="Times New Roman" pitchFamily="18" charset="0"/>
                <a:cs typeface="Times New Roman" pitchFamily="18" charset="0"/>
              </a:rPr>
              <a:t>Patil</a:t>
            </a:r>
            <a:r>
              <a:rPr lang="en-US" sz="1800" b="1" dirty="0">
                <a:latin typeface="Times New Roman" pitchFamily="18" charset="0"/>
                <a:cs typeface="Times New Roman" pitchFamily="18" charset="0"/>
              </a:rPr>
              <a:t>(52</a:t>
            </a:r>
            <a:r>
              <a:rPr lang="en-US" sz="1800" b="1" dirty="0" smtClean="0">
                <a:latin typeface="Times New Roman" pitchFamily="18" charset="0"/>
                <a:cs typeface="Times New Roman" pitchFamily="18" charset="0"/>
              </a:rPr>
              <a:t>)</a:t>
            </a:r>
          </a:p>
          <a:p>
            <a:pPr algn="ct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Aniket</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Renjarla</a:t>
            </a:r>
            <a:r>
              <a:rPr lang="en-US" sz="1800" b="1" dirty="0">
                <a:latin typeface="Times New Roman" pitchFamily="18" charset="0"/>
                <a:cs typeface="Times New Roman" pitchFamily="18" charset="0"/>
              </a:rPr>
              <a:t>(58</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pPr algn="ctr"/>
            <a:endParaRPr lang="en-US" sz="1800" b="1" dirty="0">
              <a:latin typeface="Times New Roman" pitchFamily="18" charset="0"/>
              <a:cs typeface="Times New Roman" pitchFamily="18" charset="0"/>
            </a:endParaRPr>
          </a:p>
          <a:p>
            <a:pPr algn="ctr"/>
            <a:endParaRPr lang="en-US" sz="1600" b="1" dirty="0"/>
          </a:p>
          <a:p>
            <a:endParaRPr lang="en-US" sz="1600" b="1" dirty="0"/>
          </a:p>
          <a:p>
            <a:r>
              <a:rPr lang="en-US" sz="1600" dirty="0"/>
              <a:t>  </a:t>
            </a:r>
            <a:endParaRPr lang="en-US" sz="1600" b="1" dirty="0"/>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544700"/>
            <a:ext cx="3816350" cy="171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82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Circuit Diagram</a:t>
            </a:r>
            <a:endParaRPr lang="en-IN" sz="36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3" y="1619309"/>
            <a:ext cx="8046154" cy="494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397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300609"/>
            <a:ext cx="8229600" cy="5236209"/>
          </a:xfrm>
        </p:spPr>
        <p:txBody>
          <a:bodyPr>
            <a:normAutofit/>
          </a:bodyPr>
          <a:lstStyle/>
          <a:p>
            <a:r>
              <a:rPr lang="en-US" dirty="0" smtClean="0"/>
              <a:t> </a:t>
            </a:r>
            <a:r>
              <a:rPr lang="en-US" sz="2200" dirty="0" smtClean="0">
                <a:latin typeface="Times New Roman" pitchFamily="18" charset="0"/>
                <a:cs typeface="Times New Roman" pitchFamily="18" charset="0"/>
              </a:rPr>
              <a:t>We know the property of 555 timer </a:t>
            </a:r>
            <a:r>
              <a:rPr lang="en-US" sz="2200" dirty="0" err="1" smtClean="0">
                <a:latin typeface="Times New Roman" pitchFamily="18" charset="0"/>
                <a:cs typeface="Times New Roman" pitchFamily="18" charset="0"/>
              </a:rPr>
              <a:t>IC,i.e</a:t>
            </a:r>
            <a:r>
              <a:rPr lang="en-US" sz="2200" dirty="0" smtClean="0">
                <a:latin typeface="Times New Roman" pitchFamily="18" charset="0"/>
                <a:cs typeface="Times New Roman" pitchFamily="18" charset="0"/>
              </a:rPr>
              <a:t> its output goes high when voltage at the second pin(trigger pin) is less than1/3Vcc</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Also we can reset back the IC by applying a low voltage at 4</a:t>
            </a:r>
            <a:r>
              <a:rPr lang="en-US" sz="2200" baseline="30000" dirty="0"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pin (Reset pin).</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In the above circuit 3 wire are dipped in water </a:t>
            </a:r>
            <a:r>
              <a:rPr lang="en-US" sz="2200" dirty="0" err="1" smtClean="0">
                <a:latin typeface="Times New Roman" pitchFamily="18" charset="0"/>
                <a:cs typeface="Times New Roman" pitchFamily="18" charset="0"/>
              </a:rPr>
              <a:t>tank.Let</a:t>
            </a:r>
            <a:r>
              <a:rPr lang="en-US" sz="2200" dirty="0" smtClean="0">
                <a:latin typeface="Times New Roman" pitchFamily="18" charset="0"/>
                <a:cs typeface="Times New Roman" pitchFamily="18" charset="0"/>
              </a:rPr>
              <a:t> us define two water  levels-bottom(Low) &amp;Top(Up)level one of the wire or probe is common wire.</a:t>
            </a:r>
          </a:p>
          <a:p>
            <a:r>
              <a:rPr lang="en-US" sz="2200" dirty="0">
                <a:latin typeface="Times New Roman" pitchFamily="18" charset="0"/>
                <a:cs typeface="Times New Roman" pitchFamily="18" charset="0"/>
              </a:rPr>
              <a:t>the Probe from bottom level is connected to the trigger (2nd) pin of 555 </a:t>
            </a:r>
            <a:r>
              <a:rPr lang="en-US" sz="2200" dirty="0" err="1">
                <a:latin typeface="Times New Roman" pitchFamily="18" charset="0"/>
                <a:cs typeface="Times New Roman" pitchFamily="18" charset="0"/>
              </a:rPr>
              <a:t>IC.So</a:t>
            </a:r>
            <a:r>
              <a:rPr lang="en-US" sz="2200" dirty="0">
                <a:latin typeface="Times New Roman" pitchFamily="18" charset="0"/>
                <a:cs typeface="Times New Roman" pitchFamily="18" charset="0"/>
              </a:rPr>
              <a:t> the voltage at 2</a:t>
            </a:r>
            <a:r>
              <a:rPr lang="en-US" sz="2200" baseline="30000" dirty="0">
                <a:latin typeface="Times New Roman" pitchFamily="18" charset="0"/>
                <a:cs typeface="Times New Roman" pitchFamily="18" charset="0"/>
              </a:rPr>
              <a:t>nd</a:t>
            </a:r>
            <a:r>
              <a:rPr lang="en-US" sz="2200" dirty="0">
                <a:latin typeface="Times New Roman" pitchFamily="18" charset="0"/>
                <a:cs typeface="Times New Roman" pitchFamily="18" charset="0"/>
              </a:rPr>
              <a:t> pin is </a:t>
            </a:r>
            <a:r>
              <a:rPr lang="en-US" sz="2200" dirty="0" err="1">
                <a:latin typeface="Times New Roman" pitchFamily="18" charset="0"/>
                <a:cs typeface="Times New Roman" pitchFamily="18" charset="0"/>
              </a:rPr>
              <a:t>Vcc</a:t>
            </a:r>
            <a:r>
              <a:rPr lang="en-US" sz="2200" dirty="0">
                <a:latin typeface="Times New Roman" pitchFamily="18" charset="0"/>
                <a:cs typeface="Times New Roman" pitchFamily="18" charset="0"/>
              </a:rPr>
              <a:t>  when it is covered by </a:t>
            </a:r>
            <a:r>
              <a:rPr lang="en-US" sz="2200" dirty="0" smtClean="0">
                <a:latin typeface="Times New Roman" pitchFamily="18" charset="0"/>
                <a:cs typeface="Times New Roman" pitchFamily="18" charset="0"/>
              </a:rPr>
              <a:t>water.</a:t>
            </a:r>
          </a:p>
          <a:p>
            <a:r>
              <a:rPr lang="en-US" sz="2200" dirty="0">
                <a:latin typeface="Times New Roman" pitchFamily="18" charset="0"/>
                <a:cs typeface="Times New Roman" pitchFamily="18" charset="0"/>
              </a:rPr>
              <a:t>When water level goes </a:t>
            </a:r>
            <a:r>
              <a:rPr lang="en-US" sz="2200" dirty="0" err="1">
                <a:latin typeface="Times New Roman" pitchFamily="18" charset="0"/>
                <a:cs typeface="Times New Roman" pitchFamily="18" charset="0"/>
              </a:rPr>
              <a:t>down,the</a:t>
            </a:r>
            <a:r>
              <a:rPr lang="en-US" sz="2200" dirty="0">
                <a:latin typeface="Times New Roman" pitchFamily="18" charset="0"/>
                <a:cs typeface="Times New Roman" pitchFamily="18" charset="0"/>
              </a:rPr>
              <a:t> 2</a:t>
            </a:r>
            <a:r>
              <a:rPr lang="en-US" sz="2200" baseline="30000" dirty="0">
                <a:latin typeface="Times New Roman" pitchFamily="18" charset="0"/>
                <a:cs typeface="Times New Roman" pitchFamily="18" charset="0"/>
              </a:rPr>
              <a:t>nd</a:t>
            </a:r>
            <a:r>
              <a:rPr lang="en-US" sz="2200" dirty="0">
                <a:latin typeface="Times New Roman" pitchFamily="18" charset="0"/>
                <a:cs typeface="Times New Roman" pitchFamily="18" charset="0"/>
              </a:rPr>
              <a:t> gets disconnected (untouched) from water </a:t>
            </a:r>
            <a:r>
              <a:rPr lang="en-US" sz="2200" dirty="0" err="1">
                <a:latin typeface="Times New Roman" pitchFamily="18" charset="0"/>
                <a:cs typeface="Times New Roman" pitchFamily="18" charset="0"/>
              </a:rPr>
              <a:t>i.e</a:t>
            </a:r>
            <a:r>
              <a:rPr lang="en-US" sz="2200" dirty="0">
                <a:latin typeface="Times New Roman" pitchFamily="18" charset="0"/>
                <a:cs typeface="Times New Roman" pitchFamily="18" charset="0"/>
              </a:rPr>
              <a:t> voltage at the trigger pin become less than </a:t>
            </a:r>
            <a:r>
              <a:rPr lang="en-US" sz="2200" dirty="0" err="1">
                <a:latin typeface="Times New Roman" pitchFamily="18" charset="0"/>
                <a:cs typeface="Times New Roman" pitchFamily="18" charset="0"/>
              </a:rPr>
              <a:t>Vcc.Then</a:t>
            </a:r>
            <a:r>
              <a:rPr lang="en-US" sz="2200" dirty="0">
                <a:latin typeface="Times New Roman" pitchFamily="18" charset="0"/>
                <a:cs typeface="Times New Roman" pitchFamily="18" charset="0"/>
              </a:rPr>
              <a:t> the output of IC555 becomes high</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While the water level </a:t>
            </a:r>
            <a:r>
              <a:rPr lang="en-US" sz="2200" dirty="0" err="1">
                <a:latin typeface="Times New Roman" pitchFamily="18" charset="0"/>
                <a:cs typeface="Times New Roman" pitchFamily="18" charset="0"/>
              </a:rPr>
              <a:t>rises,the</a:t>
            </a:r>
            <a:r>
              <a:rPr lang="en-US" sz="2200" dirty="0">
                <a:latin typeface="Times New Roman" pitchFamily="18" charset="0"/>
                <a:cs typeface="Times New Roman" pitchFamily="18" charset="0"/>
              </a:rPr>
              <a:t> top level probe is covered by water and the transistor becomes ON</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a:xfrm>
            <a:off x="457200" y="300260"/>
            <a:ext cx="8229600" cy="928341"/>
          </a:xfrm>
        </p:spPr>
        <p:txBody>
          <a:bodyPr>
            <a:normAutofit/>
          </a:bodyPr>
          <a:lstStyle/>
          <a:p>
            <a:r>
              <a:rPr lang="en-US" sz="3600" dirty="0" smtClean="0">
                <a:latin typeface="Times New Roman" pitchFamily="18" charset="0"/>
                <a:cs typeface="Times New Roman" pitchFamily="18" charset="0"/>
              </a:rPr>
              <a:t>Working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68250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4966"/>
            <a:ext cx="8229600" cy="6282730"/>
          </a:xfrm>
        </p:spPr>
        <p:txBody>
          <a:bodyPr>
            <a:normAutofit/>
          </a:bodyPr>
          <a:lstStyle/>
          <a:p>
            <a:r>
              <a:rPr lang="en-US" sz="2200" dirty="0" smtClean="0">
                <a:latin typeface="Times New Roman" pitchFamily="18" charset="0"/>
                <a:cs typeface="Times New Roman" pitchFamily="18" charset="0"/>
              </a:rPr>
              <a:t>The low voltage at the 4</a:t>
            </a:r>
            <a:r>
              <a:rPr lang="en-US" sz="2200" baseline="30000" dirty="0"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pin reset the IC555.so the output becomes zero voltage hence the motor will turn OFF automatically.</a:t>
            </a:r>
          </a:p>
          <a:p>
            <a:r>
              <a:rPr lang="en-US" sz="2200" dirty="0">
                <a:latin typeface="Times New Roman" pitchFamily="18" charset="0"/>
                <a:cs typeface="Times New Roman" pitchFamily="18" charset="0"/>
              </a:rPr>
              <a:t>For simple demonstration of the project we can use a DC motor directly at the output of IC 555 instead of relay.</a:t>
            </a:r>
          </a:p>
          <a:p>
            <a:endParaRPr lang="en-US" sz="22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300258"/>
            <a:ext cx="8229600" cy="63431"/>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4107140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Photos </a:t>
            </a:r>
            <a:endParaRPr lang="en-IN" dirty="0"/>
          </a:p>
        </p:txBody>
      </p:sp>
      <p:sp>
        <p:nvSpPr>
          <p:cNvPr id="5" name="Text Placeholder 4"/>
          <p:cNvSpPr>
            <a:spLocks noGrp="1"/>
          </p:cNvSpPr>
          <p:nvPr>
            <p:ph type="body" idx="1"/>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When water is below Common Terminal the pump gets ‘ON</a:t>
            </a:r>
            <a:r>
              <a:rPr lang="en-US" dirty="0" smtClean="0"/>
              <a:t>’</a:t>
            </a:r>
            <a:endParaRPr lang="en-IN" dirty="0"/>
          </a:p>
        </p:txBody>
      </p:sp>
      <p:sp>
        <p:nvSpPr>
          <p:cNvPr id="6" name="Text Placeholder 5"/>
          <p:cNvSpPr>
            <a:spLocks noGrp="1"/>
          </p:cNvSpPr>
          <p:nvPr>
            <p:ph type="body" sz="half" idx="3"/>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The pump gets OFF when Water gets full in the Tank or Container</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quarter" idx="2"/>
          </p:nvPr>
        </p:nvSpPr>
        <p:spPr/>
        <p:txBody>
          <a:bodyPr>
            <a:normAutofit/>
          </a:bodyPr>
          <a:lstStyle/>
          <a:p>
            <a:pPr marL="109728" indent="0" algn="just">
              <a:buNone/>
            </a:pP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Step 1</a:t>
            </a:r>
          </a:p>
          <a:p>
            <a:pPr marL="109728" indent="0">
              <a:buNone/>
            </a:pPr>
            <a:endParaRPr lang="en-US" sz="2200" dirty="0" smtClean="0">
              <a:latin typeface="Times New Roman" panose="02020603050405020304" pitchFamily="18" charset="0"/>
              <a:cs typeface="Times New Roman" panose="02020603050405020304" pitchFamily="18" charset="0"/>
            </a:endParaRPr>
          </a:p>
          <a:p>
            <a:pPr marL="109728" indent="0">
              <a:buNone/>
            </a:pPr>
            <a:endParaRPr lang="en-US" sz="2200" dirty="0" smtClean="0">
              <a:latin typeface="Times New Roman" panose="02020603050405020304" pitchFamily="18" charset="0"/>
              <a:cs typeface="Times New Roman" panose="02020603050405020304" pitchFamily="18" charset="0"/>
            </a:endParaRPr>
          </a:p>
          <a:p>
            <a:pPr marL="109728" indent="0">
              <a:buNone/>
            </a:pPr>
            <a:endParaRPr lang="en-IN" sz="22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Step 2</a:t>
            </a:r>
          </a:p>
          <a:p>
            <a:pPr algn="ctr"/>
            <a:endParaRPr lang="en-US" sz="3200" b="1" dirty="0" smtClean="0">
              <a:latin typeface="Times New Roman" panose="02020603050405020304" pitchFamily="18" charset="0"/>
              <a:cs typeface="Times New Roman" panose="02020603050405020304" pitchFamily="18" charset="0"/>
            </a:endParaRPr>
          </a:p>
          <a:p>
            <a:pPr algn="ctr"/>
            <a:endParaRPr lang="en-IN" sz="3200" b="1"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17788"/>
            <a:ext cx="3633787" cy="295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590965"/>
            <a:ext cx="3840000"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54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28625014"/>
              </p:ext>
            </p:extLst>
          </p:nvPr>
        </p:nvGraphicFramePr>
        <p:xfrm>
          <a:off x="457200" y="1619250"/>
          <a:ext cx="8229600" cy="4759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               Pros </a:t>
                      </a:r>
                      <a:endParaRPr lang="en-IN" dirty="0"/>
                    </a:p>
                  </a:txBody>
                  <a:tcPr/>
                </a:tc>
                <a:tc>
                  <a:txBody>
                    <a:bodyPr/>
                    <a:lstStyle/>
                    <a:p>
                      <a:r>
                        <a:rPr lang="en-US" dirty="0" smtClean="0"/>
                        <a:t>               Cons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Automatically stops the water pump from running dry and overheating when the water supply is running out.</a:t>
                      </a:r>
                    </a:p>
                    <a:p>
                      <a:endParaRPr lang="en-IN" dirty="0"/>
                    </a:p>
                  </a:txBody>
                  <a:tcPr/>
                </a:tc>
                <a:tc>
                  <a:txBody>
                    <a:bodyPr/>
                    <a:lstStyle/>
                    <a:p>
                      <a:r>
                        <a:rPr lang="en-US" sz="1800" dirty="0" smtClean="0"/>
                        <a:t>Automation can have its disadvantages, as an automated device isn’t typically prepared for every possible scenario </a:t>
                      </a:r>
                      <a:endParaRPr lang="en-IN" dirty="0"/>
                    </a:p>
                  </a:txBody>
                  <a:tcPr/>
                </a:tc>
              </a:tr>
              <a:tr h="370840">
                <a:tc>
                  <a:txBody>
                    <a:bodyPr/>
                    <a:lstStyle/>
                    <a:p>
                      <a:r>
                        <a:rPr lang="en-US" sz="1800" dirty="0" smtClean="0"/>
                        <a:t>Makes your plumbing or irrigation system more efficient, meaning you’ll save water and possibly electricity as well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As it is an electronic device, the circuitry required a proper and secure cover, and the device can be damaged if water gets inside</a:t>
                      </a:r>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When shut down, the auto-restart feature periodically checks if there is water supply, so you don’t have to turn it on again manually</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May be challenging to install in some old houses or existing older-style plumbing networks</a:t>
                      </a:r>
                      <a:r>
                        <a:rPr lang="en-US" dirty="0" smtClean="0"/>
                        <a:t> </a:t>
                      </a:r>
                      <a:endParaRPr lang="en-IN" dirty="0" smtClean="0"/>
                    </a:p>
                    <a:p>
                      <a:endParaRPr lang="en-IN" dirty="0"/>
                    </a:p>
                  </a:txBody>
                  <a:tcPr/>
                </a:tc>
              </a:tr>
            </a:tbl>
          </a:graphicData>
        </a:graphic>
      </p:graphicFrame>
      <p:sp>
        <p:nvSpPr>
          <p:cNvPr id="3" name="Title 2"/>
          <p:cNvSpPr>
            <a:spLocks noGrp="1"/>
          </p:cNvSpPr>
          <p:nvPr>
            <p:ph type="title"/>
          </p:nvPr>
        </p:nvSpPr>
        <p:spPr/>
        <p:txBody>
          <a:bodyPr/>
          <a:lstStyle/>
          <a:p>
            <a:r>
              <a:rPr lang="en-US" dirty="0" smtClean="0"/>
              <a:t>Pros and Cons</a:t>
            </a:r>
            <a:endParaRPr lang="en-US" dirty="0"/>
          </a:p>
        </p:txBody>
      </p:sp>
    </p:spTree>
    <p:extLst>
      <p:ext uri="{BB962C8B-B14F-4D97-AF65-F5344CB8AC3E}">
        <p14:creationId xmlns:p14="http://schemas.microsoft.com/office/powerpoint/2010/main" val="2688732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9912966"/>
              </p:ext>
            </p:extLst>
          </p:nvPr>
        </p:nvGraphicFramePr>
        <p:xfrm>
          <a:off x="457200" y="1619519"/>
          <a:ext cx="8229600" cy="4948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Application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64349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t>The main advantage of this automatic water pump is that it automatically controls the pump without any interaction.</a:t>
            </a:r>
          </a:p>
          <a:p>
            <a:r>
              <a:rPr lang="en-US" sz="2200" dirty="0" smtClean="0"/>
              <a:t>The automatic pump eliminate the need for any manual switching of pumps installed for the purpose of pumping water from a reservoir to an overhead tank.</a:t>
            </a:r>
            <a:endParaRPr lang="en-IN" sz="2200"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Conclusion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12149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t>The project was design to automatically control the pump which ensures constant reserve of water in the reservoir. The scope of the design was keep concise and simple to in other not to introduce unnecessary complexities and render it generally uncomfortable. </a:t>
            </a:r>
            <a:endParaRPr lang="en-US" sz="2200" dirty="0" smtClean="0"/>
          </a:p>
          <a:p>
            <a:r>
              <a:rPr lang="en-US" sz="2200" dirty="0"/>
              <a:t> The system does not have attached complex peripheral device which though impossible for the detail printable information has been excluded for reasons of affordability material of low range and less accurate performances as opposed to a well built automatic water pump was use d to achieve this aim, the automatic water level controller detect and control the water in the tank.</a:t>
            </a: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Future </a:t>
            </a:r>
            <a:r>
              <a:rPr lang="en-US" sz="3600" dirty="0" err="1" smtClean="0">
                <a:latin typeface="Times New Roman" pitchFamily="18" charset="0"/>
                <a:cs typeface="Times New Roman" pitchFamily="18" charset="0"/>
              </a:rPr>
              <a:t>Scoope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7796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9669"/>
            <a:ext cx="8229600" cy="5338026"/>
          </a:xfrm>
        </p:spPr>
        <p:txBody>
          <a:bodyPr/>
          <a:lstStyle/>
          <a:p>
            <a:r>
              <a:rPr lang="en-US" sz="2200" dirty="0" smtClean="0">
                <a:latin typeface="Times New Roman" pitchFamily="18" charset="0"/>
                <a:cs typeface="Times New Roman" pitchFamily="18" charset="0"/>
              </a:rPr>
              <a:t>Introduction</a:t>
            </a:r>
          </a:p>
          <a:p>
            <a:r>
              <a:rPr lang="en-US" sz="2200" dirty="0" smtClean="0">
                <a:latin typeface="Times New Roman" pitchFamily="18" charset="0"/>
                <a:cs typeface="Times New Roman" pitchFamily="18" charset="0"/>
              </a:rPr>
              <a:t>Block diagram</a:t>
            </a:r>
          </a:p>
          <a:p>
            <a:r>
              <a:rPr lang="en-US" sz="2200" dirty="0" smtClean="0">
                <a:latin typeface="Times New Roman" pitchFamily="18" charset="0"/>
                <a:cs typeface="Times New Roman" pitchFamily="18" charset="0"/>
              </a:rPr>
              <a:t>Circuit diagram</a:t>
            </a:r>
          </a:p>
          <a:p>
            <a:r>
              <a:rPr lang="en-US" sz="2200" dirty="0" smtClean="0">
                <a:latin typeface="Times New Roman" pitchFamily="18" charset="0"/>
                <a:cs typeface="Times New Roman" pitchFamily="18" charset="0"/>
              </a:rPr>
              <a:t>Working</a:t>
            </a:r>
          </a:p>
          <a:p>
            <a:r>
              <a:rPr lang="en-US" sz="2200" smtClean="0">
                <a:latin typeface="Times New Roman" pitchFamily="18" charset="0"/>
                <a:cs typeface="Times New Roman" pitchFamily="18" charset="0"/>
              </a:rPr>
              <a:t>Hardware Photos</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Pros and Cons</a:t>
            </a:r>
          </a:p>
          <a:p>
            <a:r>
              <a:rPr lang="en-US" sz="2200" dirty="0" smtClean="0">
                <a:latin typeface="Times New Roman" pitchFamily="18" charset="0"/>
                <a:cs typeface="Times New Roman" pitchFamily="18" charset="0"/>
              </a:rPr>
              <a:t>Application</a:t>
            </a:r>
          </a:p>
          <a:p>
            <a:r>
              <a:rPr lang="en-US" sz="2200" dirty="0" smtClean="0">
                <a:latin typeface="Times New Roman" pitchFamily="18" charset="0"/>
                <a:cs typeface="Times New Roman" pitchFamily="18" charset="0"/>
              </a:rPr>
              <a:t>Conclusion</a:t>
            </a:r>
          </a:p>
          <a:p>
            <a:r>
              <a:rPr lang="en-US" sz="2200" dirty="0" smtClean="0">
                <a:latin typeface="Times New Roman" pitchFamily="18" charset="0"/>
                <a:cs typeface="Times New Roman" pitchFamily="18" charset="0"/>
              </a:rPr>
              <a:t>Future Scope</a:t>
            </a:r>
            <a:endParaRPr lang="en-IN"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00258"/>
            <a:ext cx="8229600" cy="929410"/>
          </a:xfrm>
        </p:spPr>
        <p:txBody>
          <a:bodyPr>
            <a:normAutofit/>
          </a:bodyPr>
          <a:lstStyle/>
          <a:p>
            <a:r>
              <a:rPr lang="en-US" sz="3600" dirty="0" smtClean="0">
                <a:latin typeface="Times New Roman" pitchFamily="18" charset="0"/>
                <a:cs typeface="Times New Roman" pitchFamily="18" charset="0"/>
              </a:rPr>
              <a:t>Content</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485897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latin typeface="Times New Roman" pitchFamily="18" charset="0"/>
                <a:cs typeface="Times New Roman" pitchFamily="18" charset="0"/>
              </a:rPr>
              <a:t>It’s very often that, we forgot to switch ON/OFF the motor in proper time that’s why we often </a:t>
            </a:r>
            <a:r>
              <a:rPr lang="en-US" sz="2200" dirty="0" smtClean="0">
                <a:latin typeface="Times New Roman" pitchFamily="18" charset="0"/>
                <a:cs typeface="Times New Roman" pitchFamily="18" charset="0"/>
              </a:rPr>
              <a:t>fall </a:t>
            </a:r>
            <a:r>
              <a:rPr lang="en-US" sz="2200" dirty="0">
                <a:latin typeface="Times New Roman" pitchFamily="18" charset="0"/>
                <a:cs typeface="Times New Roman" pitchFamily="18" charset="0"/>
              </a:rPr>
              <a:t>in embracing situation due to scarcity of water</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 It </a:t>
            </a:r>
            <a:r>
              <a:rPr lang="en-US" sz="2200" dirty="0">
                <a:latin typeface="Times New Roman" pitchFamily="18" charset="0"/>
                <a:cs typeface="Times New Roman" pitchFamily="18" charset="0"/>
              </a:rPr>
              <a:t>has the ability to overcome </a:t>
            </a:r>
            <a:r>
              <a:rPr lang="en-US" sz="2200" dirty="0" smtClean="0">
                <a:latin typeface="Times New Roman" pitchFamily="18" charset="0"/>
                <a:cs typeface="Times New Roman" pitchFamily="18" charset="0"/>
              </a:rPr>
              <a:t>those shortages.</a:t>
            </a:r>
            <a:endParaRPr lang="en-US" sz="2200" dirty="0">
              <a:latin typeface="Times New Roman" pitchFamily="18" charset="0"/>
              <a:cs typeface="Times New Roman" pitchFamily="18" charset="0"/>
            </a:endParaRPr>
          </a:p>
          <a:p>
            <a:pPr marL="109728" indent="0">
              <a:buNone/>
            </a:pPr>
            <a:endParaRPr lang="en-IN"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Selection of topic </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748524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latin typeface="Times New Roman" pitchFamily="18" charset="0"/>
                <a:cs typeface="Times New Roman" pitchFamily="18" charset="0"/>
              </a:rPr>
              <a:t>Water is the important natural resources that should be used more efficiently. In manual system, users are supposed to visit their water tank to check the water level. </a:t>
            </a:r>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The uncontrolled use of water leads to wastage of water and it causes water scarcity. Water automation is a process which is an automatic system to use water. The basic idea of water automation is to ensure the proper use of water and reduce the human effort.</a:t>
            </a:r>
            <a:r>
              <a:rPr lang="en-US" sz="2400" dirty="0"/>
              <a:t> </a:t>
            </a:r>
          </a:p>
        </p:txBody>
      </p:sp>
      <p:sp>
        <p:nvSpPr>
          <p:cNvPr id="3" name="Title 2"/>
          <p:cNvSpPr>
            <a:spLocks noGrp="1"/>
          </p:cNvSpPr>
          <p:nvPr>
            <p:ph type="title"/>
          </p:nvPr>
        </p:nvSpPr>
        <p:spPr/>
        <p:txBody>
          <a:bodyPr/>
          <a:lstStyle/>
          <a:p>
            <a:r>
              <a:rPr lang="en-US" dirty="0" smtClean="0"/>
              <a:t> </a:t>
            </a:r>
            <a:r>
              <a:rPr lang="en-US" sz="3600" dirty="0" smtClean="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55839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latin typeface="Times New Roman" pitchFamily="18" charset="0"/>
                <a:cs typeface="Times New Roman" pitchFamily="18" charset="0"/>
              </a:rPr>
              <a:t>Here’s a automatic water pump </a:t>
            </a:r>
            <a:r>
              <a:rPr lang="en-US" sz="2200" dirty="0" smtClean="0">
                <a:latin typeface="Times New Roman" pitchFamily="18" charset="0"/>
                <a:cs typeface="Times New Roman" pitchFamily="18" charset="0"/>
              </a:rPr>
              <a:t>circuit </a:t>
            </a:r>
            <a:r>
              <a:rPr lang="en-US" sz="2200" dirty="0">
                <a:latin typeface="Times New Roman" pitchFamily="18" charset="0"/>
                <a:cs typeface="Times New Roman" pitchFamily="18" charset="0"/>
              </a:rPr>
              <a:t>that controls the water pump motor</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People gradually turn on the </a:t>
            </a:r>
            <a:r>
              <a:rPr lang="en-US" sz="2200" dirty="0" err="1" smtClean="0">
                <a:latin typeface="Times New Roman" pitchFamily="18" charset="0"/>
                <a:cs typeface="Times New Roman" pitchFamily="18" charset="0"/>
              </a:rPr>
              <a:t>pump,forget</a:t>
            </a:r>
            <a:r>
              <a:rPr lang="en-US" sz="2200" dirty="0" smtClean="0">
                <a:latin typeface="Times New Roman" pitchFamily="18" charset="0"/>
                <a:cs typeface="Times New Roman" pitchFamily="18" charset="0"/>
              </a:rPr>
              <a:t> to turn it off.</a:t>
            </a:r>
          </a:p>
          <a:p>
            <a:r>
              <a:rPr lang="en-US" sz="2200" dirty="0" smtClean="0">
                <a:latin typeface="Times New Roman" pitchFamily="18" charset="0"/>
                <a:cs typeface="Times New Roman" pitchFamily="18" charset="0"/>
              </a:rPr>
              <a:t>Similarly</a:t>
            </a:r>
            <a:r>
              <a:rPr lang="en-US" sz="2200" dirty="0">
                <a:latin typeface="Times New Roman" pitchFamily="18" charset="0"/>
                <a:cs typeface="Times New Roman" pitchFamily="18" charset="0"/>
              </a:rPr>
              <a:t>, it gets switched off when the tank is filled up. T</a:t>
            </a:r>
            <a:r>
              <a:rPr lang="en-US" sz="2200" dirty="0" smtClean="0">
                <a:latin typeface="Times New Roman" pitchFamily="18" charset="0"/>
                <a:cs typeface="Times New Roman" pitchFamily="18" charset="0"/>
              </a:rPr>
              <a:t>he </a:t>
            </a:r>
            <a:r>
              <a:rPr lang="en-US" sz="2200" dirty="0">
                <a:latin typeface="Times New Roman" pitchFamily="18" charset="0"/>
                <a:cs typeface="Times New Roman" pitchFamily="18" charset="0"/>
              </a:rPr>
              <a:t>circuit is simple, compact and economical. It works off a 12V DC power supply and consumes very little power.</a:t>
            </a:r>
            <a:endParaRPr lang="en-IN"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4091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6239"/>
            <a:ext cx="8229600" cy="6361456"/>
          </a:xfrm>
        </p:spPr>
        <p:txBody>
          <a:bodyPr>
            <a:normAutofit/>
          </a:bodyPr>
          <a:lstStyle/>
          <a:p>
            <a:r>
              <a:rPr lang="en-US" sz="2200" dirty="0">
                <a:latin typeface="Times New Roman" pitchFamily="18" charset="0"/>
                <a:cs typeface="Times New Roman" pitchFamily="18" charset="0"/>
              </a:rPr>
              <a:t>Aim</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The main aim of this work is to build a controlling circuit that controls the water pump motor</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smtClean="0">
                <a:latin typeface="Times New Roman" pitchFamily="18" charset="0"/>
                <a:cs typeface="Times New Roman" pitchFamily="18" charset="0"/>
              </a:rPr>
              <a:t>Objective:-</a:t>
            </a:r>
          </a:p>
          <a:p>
            <a:r>
              <a:rPr lang="en-US" sz="2200" dirty="0" smtClean="0">
                <a:latin typeface="Times New Roman" pitchFamily="18" charset="0"/>
                <a:cs typeface="Times New Roman" pitchFamily="18" charset="0"/>
              </a:rPr>
              <a:t>1.)</a:t>
            </a:r>
            <a:r>
              <a:rPr lang="en-US" sz="2200" dirty="0">
                <a:latin typeface="Times New Roman" pitchFamily="18" charset="0"/>
                <a:cs typeface="Times New Roman" pitchFamily="18" charset="0"/>
              </a:rPr>
              <a:t> To design an automatic water monitoring system</a:t>
            </a:r>
          </a:p>
          <a:p>
            <a:r>
              <a:rPr lang="en-US" sz="2200" dirty="0" smtClean="0">
                <a:latin typeface="Times New Roman" pitchFamily="18" charset="0"/>
                <a:cs typeface="Times New Roman" pitchFamily="18" charset="0"/>
              </a:rPr>
              <a:t>2.)To </a:t>
            </a:r>
            <a:r>
              <a:rPr lang="en-US" sz="2200" dirty="0">
                <a:latin typeface="Times New Roman" pitchFamily="18" charset="0"/>
                <a:cs typeface="Times New Roman" pitchFamily="18" charset="0"/>
              </a:rPr>
              <a:t>incorporate an interactive medium between the end user and the machine</a:t>
            </a:r>
          </a:p>
          <a:p>
            <a:r>
              <a:rPr lang="en-US" sz="2200" dirty="0" smtClean="0">
                <a:latin typeface="Times New Roman" pitchFamily="18" charset="0"/>
                <a:cs typeface="Times New Roman" pitchFamily="18" charset="0"/>
              </a:rPr>
              <a:t>3.)To </a:t>
            </a:r>
            <a:r>
              <a:rPr lang="en-US" sz="2200" dirty="0">
                <a:latin typeface="Times New Roman" pitchFamily="18" charset="0"/>
                <a:cs typeface="Times New Roman" pitchFamily="18" charset="0"/>
              </a:rPr>
              <a:t>prevent over labor of the pumping machine and prevent it from getting bad</a:t>
            </a:r>
          </a:p>
          <a:p>
            <a:r>
              <a:rPr lang="en-US" sz="2200" dirty="0" smtClean="0">
                <a:latin typeface="Times New Roman" pitchFamily="18" charset="0"/>
                <a:cs typeface="Times New Roman" pitchFamily="18" charset="0"/>
              </a:rPr>
              <a:t>4.)To </a:t>
            </a:r>
            <a:r>
              <a:rPr lang="en-US" sz="2200" dirty="0">
                <a:latin typeface="Times New Roman" pitchFamily="18" charset="0"/>
                <a:cs typeface="Times New Roman" pitchFamily="18" charset="0"/>
              </a:rPr>
              <a:t>avoid wastage of water</a:t>
            </a:r>
          </a:p>
          <a:p>
            <a:r>
              <a:rPr lang="en-US" sz="2200" dirty="0" smtClean="0">
                <a:latin typeface="Times New Roman" pitchFamily="18" charset="0"/>
                <a:cs typeface="Times New Roman" pitchFamily="18" charset="0"/>
              </a:rPr>
              <a:t>5.)Since </a:t>
            </a:r>
            <a:r>
              <a:rPr lang="en-US" sz="2200" dirty="0">
                <a:latin typeface="Times New Roman" pitchFamily="18" charset="0"/>
                <a:cs typeface="Times New Roman" pitchFamily="18" charset="0"/>
              </a:rPr>
              <a:t>the demand of electricity is very high, automatic water level control saves energy</a:t>
            </a:r>
          </a:p>
          <a:p>
            <a:endParaRPr lang="en-IN" dirty="0"/>
          </a:p>
        </p:txBody>
      </p:sp>
      <p:sp>
        <p:nvSpPr>
          <p:cNvPr id="3" name="Title 2"/>
          <p:cNvSpPr>
            <a:spLocks noGrp="1"/>
          </p:cNvSpPr>
          <p:nvPr>
            <p:ph type="title"/>
          </p:nvPr>
        </p:nvSpPr>
        <p:spPr>
          <a:xfrm flipV="1">
            <a:off x="457200" y="250277"/>
            <a:ext cx="8229600" cy="49984"/>
          </a:xfrm>
        </p:spPr>
        <p:txBody>
          <a:bodyPr>
            <a:normAutofit fontScale="90000"/>
          </a:bodyPr>
          <a:lstStyle/>
          <a:p>
            <a:r>
              <a:rPr lang="en-US" dirty="0" smtClean="0"/>
              <a:t> </a:t>
            </a:r>
            <a:endParaRPr lang="en-IN" dirty="0"/>
          </a:p>
        </p:txBody>
      </p:sp>
    </p:spTree>
    <p:extLst>
      <p:ext uri="{BB962C8B-B14F-4D97-AF65-F5344CB8AC3E}">
        <p14:creationId xmlns:p14="http://schemas.microsoft.com/office/powerpoint/2010/main" val="2189238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latin typeface="Times New Roman" pitchFamily="18" charset="0"/>
                <a:cs typeface="Times New Roman" pitchFamily="18" charset="0"/>
              </a:rPr>
              <a:t>An automatic water pump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is </a:t>
            </a:r>
            <a:r>
              <a:rPr lang="en-US" sz="2200" b="1" dirty="0">
                <a:solidFill>
                  <a:srgbClr val="FF0000"/>
                </a:solidFill>
                <a:latin typeface="Times New Roman" pitchFamily="18" charset="0"/>
                <a:cs typeface="Times New Roman" pitchFamily="18" charset="0"/>
              </a:rPr>
              <a:t>an intelligent and economical system designed for water pressure </a:t>
            </a:r>
            <a:r>
              <a:rPr lang="en-US" sz="2200" b="1" dirty="0" smtClean="0">
                <a:solidFill>
                  <a:srgbClr val="FF0000"/>
                </a:solidFill>
                <a:latin typeface="Times New Roman" pitchFamily="18" charset="0"/>
                <a:cs typeface="Times New Roman" pitchFamily="18" charset="0"/>
              </a:rPr>
              <a:t>management</a:t>
            </a:r>
            <a:r>
              <a:rPr lang="en-US" sz="2200" dirty="0" smtClean="0">
                <a:solidFill>
                  <a:srgbClr val="FF0000"/>
                </a:solidFill>
                <a:latin typeface="Times New Roman" pitchFamily="18" charset="0"/>
                <a:cs typeface="Times New Roman" pitchFamily="18" charset="0"/>
              </a:rPr>
              <a:t>.</a:t>
            </a:r>
          </a:p>
          <a:p>
            <a:r>
              <a:rPr lang="en-US" sz="2200" dirty="0">
                <a:latin typeface="Times New Roman" pitchFamily="18" charset="0"/>
                <a:cs typeface="Times New Roman" pitchFamily="18" charset="0"/>
              </a:rPr>
              <a:t>It helps prevent delays, </a:t>
            </a:r>
            <a:r>
              <a:rPr lang="en-US" sz="2200" dirty="0" err="1">
                <a:latin typeface="Times New Roman" pitchFamily="18" charset="0"/>
                <a:cs typeface="Times New Roman" pitchFamily="18" charset="0"/>
              </a:rPr>
              <a:t>minimise</a:t>
            </a:r>
            <a:r>
              <a:rPr lang="en-US" sz="2200" dirty="0">
                <a:latin typeface="Times New Roman" pitchFamily="18" charset="0"/>
                <a:cs typeface="Times New Roman" pitchFamily="18" charset="0"/>
              </a:rPr>
              <a:t> vibrations, and allow for precise and accurate control of your water supply. With such a variety of functions, one of the stand-out benefits is that it’s a highly efficient piece of </a:t>
            </a:r>
            <a:r>
              <a:rPr lang="en-US" sz="2200" dirty="0" smtClean="0">
                <a:latin typeface="Times New Roman" pitchFamily="18" charset="0"/>
                <a:cs typeface="Times New Roman" pitchFamily="18" charset="0"/>
              </a:rPr>
              <a:t>equipment</a:t>
            </a:r>
            <a:r>
              <a:rPr lang="en-US" dirty="0"/>
              <a:t>.</a:t>
            </a:r>
            <a:endParaRPr lang="en-IN" dirty="0">
              <a:solidFill>
                <a:srgbClr val="FF0000"/>
              </a:solidFill>
            </a:endParaRPr>
          </a:p>
        </p:txBody>
      </p:sp>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Automatic Water pump</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134016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Block Diagram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marL="109728" indent="0">
              <a:buNone/>
            </a:pP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                               </a:t>
            </a:r>
            <a:r>
              <a:rPr lang="en-US" sz="2200" dirty="0" smtClean="0">
                <a:latin typeface="Times New Roman" pitchFamily="18" charset="0"/>
                <a:cs typeface="Times New Roman" pitchFamily="18" charset="0"/>
              </a:rPr>
              <a:t>Figure no 1 </a:t>
            </a:r>
            <a:endParaRPr lang="en-US" sz="22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72383" y="294526"/>
            <a:ext cx="3967193" cy="662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102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latin typeface="Times New Roman" pitchFamily="18" charset="0"/>
                <a:cs typeface="Times New Roman" pitchFamily="18" charset="0"/>
              </a:rPr>
              <a:t>It consist of BC547 Transistor,555 timer,Relay,IN4007,</a:t>
            </a:r>
          </a:p>
          <a:p>
            <a:pPr marL="109728" indent="0">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Diode,Motor</a:t>
            </a:r>
            <a:r>
              <a:rPr lang="en-US" sz="2200" dirty="0" smtClean="0">
                <a:latin typeface="Times New Roman" pitchFamily="18" charset="0"/>
                <a:cs typeface="Times New Roman" pitchFamily="18" charset="0"/>
              </a:rPr>
              <a:t>&amp; Tank which can fill the water tank.</a:t>
            </a:r>
          </a:p>
          <a:p>
            <a:r>
              <a:rPr lang="en-US" sz="2200" dirty="0" smtClean="0">
                <a:latin typeface="Times New Roman" pitchFamily="18" charset="0"/>
                <a:cs typeface="Times New Roman" pitchFamily="18" charset="0"/>
              </a:rPr>
              <a:t>When the input 12v is given from Battery/Power supply to start working.</a:t>
            </a:r>
          </a:p>
          <a:p>
            <a:r>
              <a:rPr lang="en-US" sz="2200" dirty="0" smtClean="0">
                <a:latin typeface="Times New Roman" pitchFamily="18" charset="0"/>
                <a:cs typeface="Times New Roman" pitchFamily="18" charset="0"/>
              </a:rPr>
              <a:t>The input is given from power supply then the transistor will active through the relay the power is supplied to </a:t>
            </a:r>
            <a:r>
              <a:rPr lang="en-US" sz="2200" dirty="0" err="1" smtClean="0">
                <a:latin typeface="Times New Roman" pitchFamily="18" charset="0"/>
                <a:cs typeface="Times New Roman" pitchFamily="18" charset="0"/>
              </a:rPr>
              <a:t>Ic</a:t>
            </a:r>
            <a:r>
              <a:rPr lang="en-US" sz="2200" dirty="0" smtClean="0">
                <a:latin typeface="Times New Roman" pitchFamily="18" charset="0"/>
                <a:cs typeface="Times New Roman" pitchFamily="18" charset="0"/>
              </a:rPr>
              <a:t> 555 timer.</a:t>
            </a:r>
          </a:p>
          <a:p>
            <a:r>
              <a:rPr lang="en-US" sz="2200" dirty="0" smtClean="0">
                <a:latin typeface="Times New Roman" pitchFamily="18" charset="0"/>
                <a:cs typeface="Times New Roman" pitchFamily="18" charset="0"/>
              </a:rPr>
              <a:t>The output pin of </a:t>
            </a:r>
            <a:r>
              <a:rPr lang="en-US" sz="2200" dirty="0" err="1" smtClean="0">
                <a:latin typeface="Times New Roman" pitchFamily="18" charset="0"/>
                <a:cs typeface="Times New Roman" pitchFamily="18" charset="0"/>
              </a:rPr>
              <a:t>Ic</a:t>
            </a:r>
            <a:r>
              <a:rPr lang="en-US" sz="2200" dirty="0" smtClean="0">
                <a:latin typeface="Times New Roman" pitchFamily="18" charset="0"/>
                <a:cs typeface="Times New Roman" pitchFamily="18" charset="0"/>
              </a:rPr>
              <a:t> 555 timer is connected to the relay &amp; diode.</a:t>
            </a:r>
          </a:p>
          <a:p>
            <a:r>
              <a:rPr lang="en-US" sz="2200" dirty="0" smtClean="0">
                <a:latin typeface="Times New Roman" pitchFamily="18" charset="0"/>
                <a:cs typeface="Times New Roman" pitchFamily="18" charset="0"/>
              </a:rPr>
              <a:t>Then the relay is maintained at required level &amp; the motor  will start up by switching ON.</a:t>
            </a:r>
          </a:p>
          <a:p>
            <a:r>
              <a:rPr lang="en-US" sz="2200" dirty="0" smtClean="0">
                <a:latin typeface="Times New Roman" pitchFamily="18" charset="0"/>
                <a:cs typeface="Times New Roman" pitchFamily="18" charset="0"/>
              </a:rPr>
              <a:t>Whether motor is ON its ready to fill the tank by recognizing the water level in the tank.</a:t>
            </a:r>
          </a:p>
          <a:p>
            <a:r>
              <a:rPr lang="en-US" sz="2200" dirty="0" smtClean="0">
                <a:latin typeface="Times New Roman" pitchFamily="18" charset="0"/>
                <a:cs typeface="Times New Roman" pitchFamily="18" charset="0"/>
              </a:rPr>
              <a:t>It is depend on the water level.</a:t>
            </a:r>
          </a:p>
          <a:p>
            <a:r>
              <a:rPr lang="en-US" sz="2200" dirty="0" smtClean="0">
                <a:latin typeface="Times New Roman" pitchFamily="18" charset="0"/>
                <a:cs typeface="Times New Roman" pitchFamily="18" charset="0"/>
              </a:rPr>
              <a:t>When the water is full then automatically it get switched off.</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Block diagram description</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858278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617</TotalTime>
  <Words>962</Words>
  <Application>Microsoft Office PowerPoint</Application>
  <PresentationFormat>Custom</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Automatic Water pump Switch ‘ON’ and ‘OFF’</vt:lpstr>
      <vt:lpstr>Content</vt:lpstr>
      <vt:lpstr>Selection of topic </vt:lpstr>
      <vt:lpstr> Abstract</vt:lpstr>
      <vt:lpstr>Introduction</vt:lpstr>
      <vt:lpstr> </vt:lpstr>
      <vt:lpstr>What is Automatic Water pump</vt:lpstr>
      <vt:lpstr>Block Diagram</vt:lpstr>
      <vt:lpstr>Block diagram description</vt:lpstr>
      <vt:lpstr>Circuit Diagram</vt:lpstr>
      <vt:lpstr>Working</vt:lpstr>
      <vt:lpstr> </vt:lpstr>
      <vt:lpstr>Hardware Photos </vt:lpstr>
      <vt:lpstr>Pros and Cons</vt:lpstr>
      <vt:lpstr>Application</vt:lpstr>
      <vt:lpstr>Conclusion</vt:lpstr>
      <vt:lpstr>Future Scoope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dc:creator>
  <cp:lastModifiedBy>Nagesh</cp:lastModifiedBy>
  <cp:revision>60</cp:revision>
  <dcterms:created xsi:type="dcterms:W3CDTF">2022-02-08T14:42:37Z</dcterms:created>
  <dcterms:modified xsi:type="dcterms:W3CDTF">2022-05-07T14:31:21Z</dcterms:modified>
</cp:coreProperties>
</file>