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9CCDB1AD-B4DC-4466-AD0E-1AE609C2AB6B}">
  <a:tblStyle styleId="{9CCDB1AD-B4DC-4466-AD0E-1AE609C2AB6B}" styleName="Table_0">
    <a:wholeTbl>
      <a:tcStyle>
        <a:tcBdr>
          <a:left>
            <a:ln cap="flat" cmpd="sng" w="9525">
              <a:solidFill>
                <a:srgbClr val="000000"/>
              </a:solidFill>
              <a:prstDash val="solid"/>
              <a:round/>
              <a:headEnd len="med" w="med" type="none"/>
              <a:tailEnd len="med" w="med" type="none"/>
            </a:ln>
          </a:left>
          <a:right>
            <a:ln cap="flat" cmpd="sng" w="9525">
              <a:solidFill>
                <a:srgbClr val="000000"/>
              </a:solidFill>
              <a:prstDash val="solid"/>
              <a:round/>
              <a:headEnd len="med" w="med" type="none"/>
              <a:tailEnd len="med" w="med" type="none"/>
            </a:ln>
          </a:right>
          <a:top>
            <a:ln cap="flat" cmpd="sng" w="9525">
              <a:solidFill>
                <a:srgbClr val="000000"/>
              </a:solidFill>
              <a:prstDash val="solid"/>
              <a:round/>
              <a:headEnd len="med" w="med" type="none"/>
              <a:tailEnd len="med" w="med" type="none"/>
            </a:ln>
          </a:top>
          <a:bottom>
            <a:ln cap="flat" cmpd="sng" w="9525">
              <a:solidFill>
                <a:srgbClr val="000000"/>
              </a:solidFill>
              <a:prstDash val="solid"/>
              <a:round/>
              <a:headEnd len="med" w="med" type="none"/>
              <a:tailEnd len="med" w="med" type="none"/>
            </a:ln>
          </a:bottom>
          <a:insideH>
            <a:ln cap="flat" cmpd="sng" w="9525">
              <a:solidFill>
                <a:srgbClr val="000000"/>
              </a:solidFill>
              <a:prstDash val="solid"/>
              <a:round/>
              <a:headEnd len="med" w="med" type="none"/>
              <a:tailEnd len="med" w="med" type="none"/>
            </a:ln>
          </a:insideH>
          <a:insideV>
            <a:ln cap="flat" cmpd="sng" w="9525">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 name="Shape 28"/>
        <p:cNvGrpSpPr/>
        <p:nvPr/>
      </p:nvGrpSpPr>
      <p:grpSpPr>
        <a:xfrm>
          <a:off x="0" y="0"/>
          <a:ext cx="0" cy="0"/>
          <a:chOff x="0" y="0"/>
          <a:chExt cx="0" cy="0"/>
        </a:xfrm>
      </p:grpSpPr>
      <p:sp>
        <p:nvSpPr>
          <p:cNvPr id="29" name="Shape 2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0" name="Shape 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Hello, I am Rahul Gopinath. I am here to present our research on approximating the mutation analysis for test-suite adequacy.</a:t>
            </a:r>
          </a:p>
          <a:p>
            <a:pPr lvl="0" rtl="0">
              <a:spcBef>
                <a:spcPts val="0"/>
              </a:spcBef>
              <a:buNone/>
            </a:pPr>
            <a:r>
              <a:t/>
            </a:r>
            <a:endParaRPr sz="1200"/>
          </a:p>
          <a:p>
            <a:pPr lvl="0" rtl="0">
              <a:spcBef>
                <a:spcPts val="0"/>
              </a:spcBef>
              <a:buNone/>
            </a:pPr>
            <a:r>
              <a:rPr lang="en" sz="1200"/>
              <a:t>In a nutshell, we found that mutation analysis can be best approximated by statement coverage.</a:t>
            </a:r>
          </a:p>
          <a:p>
            <a:pPr lvl="0" rtl="0">
              <a:spcBef>
                <a:spcPts val="0"/>
              </a:spcBef>
              <a:buNone/>
            </a:pPr>
            <a:r>
              <a:t/>
            </a:r>
            <a:endParaRPr sz="1200"/>
          </a:p>
          <a:p>
            <a:pPr>
              <a:spcBef>
                <a:spcPts val="0"/>
              </a:spcBef>
              <a:buNone/>
            </a:pPr>
            <a:r>
              <a:t/>
            </a:r>
            <a:endParaRPr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9" name="Shape 869"/>
        <p:cNvGrpSpPr/>
        <p:nvPr/>
      </p:nvGrpSpPr>
      <p:grpSpPr>
        <a:xfrm>
          <a:off x="0" y="0"/>
          <a:ext cx="0" cy="0"/>
          <a:chOff x="0" y="0"/>
          <a:chExt cx="0" cy="0"/>
        </a:xfrm>
      </p:grpSpPr>
      <p:sp>
        <p:nvSpPr>
          <p:cNvPr id="870" name="Shape 87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1" name="Shape 8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The first assumption is that, people make simple mistakes, that at least as far as the particular feature is concerned, fixes are going to be simple</a:t>
            </a:r>
          </a:p>
          <a:p>
            <a:pPr lvl="0" rtl="0">
              <a:spcBef>
                <a:spcPts val="0"/>
              </a:spcBef>
              <a:buNone/>
            </a:pPr>
            <a:r>
              <a:t/>
            </a:r>
            <a:endParaRPr sz="1200"/>
          </a:p>
          <a:p>
            <a:pPr lvl="0" rtl="0">
              <a:spcBef>
                <a:spcPts val="0"/>
              </a:spcBef>
              <a:buNone/>
            </a:pPr>
            <a:r>
              <a:rPr lang="en" sz="1200"/>
              <a:t>The second is that a combination of faults can be detected by the testsuites capable of detecting the component faults</a:t>
            </a:r>
          </a:p>
          <a:p>
            <a:pPr lvl="0" rtl="0">
              <a:spcBef>
                <a:spcPts val="0"/>
              </a:spcBef>
              <a:buNone/>
            </a:pPr>
            <a:r>
              <a:t/>
            </a:r>
            <a:endParaRPr sz="1200"/>
          </a:p>
          <a:p>
            <a:pPr lvl="0" rtl="0">
              <a:spcBef>
                <a:spcPts val="0"/>
              </a:spcBef>
              <a:buNone/>
            </a:pPr>
            <a:r>
              <a:rPr lang="en" sz="1200"/>
              <a:t>Using these assumptions, we can restrict our attention to only simple small syntactic changes</a:t>
            </a:r>
          </a:p>
          <a:p>
            <a:pPr lvl="0" rtl="0">
              <a:spcBef>
                <a:spcPts val="0"/>
              </a:spcBef>
              <a:buNone/>
            </a:pPr>
            <a:r>
              <a:t/>
            </a:r>
            <a:endParaRPr sz="1200"/>
          </a:p>
          <a:p>
            <a:pPr>
              <a:spcBef>
                <a:spcPts val="0"/>
              </a:spcBef>
              <a:buNone/>
            </a:pPr>
            <a:r>
              <a:t/>
            </a:r>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7" name="Shape 877"/>
        <p:cNvGrpSpPr/>
        <p:nvPr/>
      </p:nvGrpSpPr>
      <p:grpSpPr>
        <a:xfrm>
          <a:off x="0" y="0"/>
          <a:ext cx="0" cy="0"/>
          <a:chOff x="0" y="0"/>
          <a:chExt cx="0" cy="0"/>
        </a:xfrm>
      </p:grpSpPr>
      <p:sp>
        <p:nvSpPr>
          <p:cNvPr id="878" name="Shape 87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79" name="Shape 8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chemeClr val="dk1"/>
                </a:solidFill>
              </a:rPr>
              <a:t>So what is mutation analysis? It is a method of systematically introducing simple syntactic changes to the program, and measuring the capability of test-suites to detect these changes.</a:t>
            </a:r>
          </a:p>
          <a:p>
            <a:pPr lvl="0" rtl="0">
              <a:spcBef>
                <a:spcPts val="0"/>
              </a:spcBef>
              <a:buNone/>
            </a:pPr>
            <a:r>
              <a:t/>
            </a:r>
            <a:endParaRPr sz="1200">
              <a:solidFill>
                <a:schemeClr val="dk1"/>
              </a:solidFill>
            </a:endParaRPr>
          </a:p>
          <a:p>
            <a:pPr lvl="0" rtl="0">
              <a:spcBef>
                <a:spcPts val="0"/>
              </a:spcBef>
              <a:buNone/>
            </a:pPr>
            <a:r>
              <a:rPr lang="en" sz="1200">
                <a:solidFill>
                  <a:schemeClr val="dk1"/>
                </a:solidFill>
              </a:rPr>
              <a:t>It assumes that detecting first order mutants is sufficient to get a sense of the quality of the test suite.</a:t>
            </a:r>
          </a:p>
          <a:p>
            <a:pPr lvl="0" rtl="0">
              <a:spcBef>
                <a:spcPts val="0"/>
              </a:spcBef>
              <a:buNone/>
            </a:pPr>
            <a:r>
              <a:t/>
            </a:r>
            <a:endParaRPr sz="1200">
              <a:solidFill>
                <a:schemeClr val="dk1"/>
              </a:solidFill>
            </a:endParaRPr>
          </a:p>
          <a:p>
            <a:pPr>
              <a:spcBef>
                <a:spcPts val="0"/>
              </a:spcBef>
              <a:buNone/>
            </a:pPr>
            <a:r>
              <a:rPr lang="en" sz="1200">
                <a:solidFill>
                  <a:schemeClr val="dk1"/>
                </a:solidFill>
              </a:rPr>
              <a:t>However, even with this simplification, Mutation analysis is not cheap. So there has been a lot of research in this regard.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8" name="Shape 908"/>
        <p:cNvGrpSpPr/>
        <p:nvPr/>
      </p:nvGrpSpPr>
      <p:grpSpPr>
        <a:xfrm>
          <a:off x="0" y="0"/>
          <a:ext cx="0" cy="0"/>
          <a:chOff x="0" y="0"/>
          <a:chExt cx="0" cy="0"/>
        </a:xfrm>
      </p:grpSpPr>
      <p:sp>
        <p:nvSpPr>
          <p:cNvPr id="909" name="Shape 90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10" name="Shape 9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The research in reduction of computational requirements is traditionally classified into three orthogonal approaches.</a:t>
            </a:r>
          </a:p>
          <a:p>
            <a:pPr lvl="0" rtl="0">
              <a:spcBef>
                <a:spcPts val="0"/>
              </a:spcBef>
              <a:buNone/>
            </a:pPr>
            <a:r>
              <a:t/>
            </a:r>
            <a:endParaRPr sz="1200"/>
          </a:p>
          <a:p>
            <a:pPr lvl="0" rtl="0">
              <a:spcBef>
                <a:spcPts val="0"/>
              </a:spcBef>
              <a:buNone/>
            </a:pPr>
            <a:r>
              <a:rPr lang="en" sz="1200"/>
              <a:t>Here, the gray box represents the analysis of a single mutant.</a:t>
            </a:r>
          </a:p>
          <a:p>
            <a:pPr lvl="0" rtl="0">
              <a:spcBef>
                <a:spcPts val="0"/>
              </a:spcBef>
              <a:buNone/>
            </a:pPr>
            <a:r>
              <a:t/>
            </a:r>
            <a:endParaRPr sz="1200"/>
          </a:p>
          <a:p>
            <a:pPr lvl="0" rtl="0">
              <a:spcBef>
                <a:spcPts val="0"/>
              </a:spcBef>
              <a:buNone/>
            </a:pPr>
            <a:r>
              <a:rPr lang="en" sz="1200"/>
              <a:t>The first one is the do fewer method, which attempts to reduce the number of mutants analysed</a:t>
            </a:r>
          </a:p>
          <a:p>
            <a:pPr lvl="0" rtl="0">
              <a:spcBef>
                <a:spcPts val="0"/>
              </a:spcBef>
              <a:buNone/>
            </a:pPr>
            <a:r>
              <a:rPr lang="en" sz="1200"/>
              <a:t>Second one is the do faster method, which tries to optimize the mutation run so that the total mutation requires lesser resources</a:t>
            </a:r>
          </a:p>
          <a:p>
            <a:pPr lvl="0" rtl="0">
              <a:spcBef>
                <a:spcPts val="0"/>
              </a:spcBef>
              <a:buNone/>
            </a:pPr>
            <a:r>
              <a:rPr lang="en" sz="1200"/>
              <a:t>The third classification is do smarter, which tries to parallelize or memoize mutation analysis</a:t>
            </a:r>
          </a:p>
          <a:p>
            <a:pPr lvl="0" rtl="0">
              <a:spcBef>
                <a:spcPts val="0"/>
              </a:spcBef>
              <a:buNone/>
            </a:pPr>
            <a:r>
              <a:t/>
            </a:r>
            <a:endParaRPr sz="1200"/>
          </a:p>
          <a:p>
            <a:pPr>
              <a:spcBef>
                <a:spcPts val="0"/>
              </a:spcBef>
              <a:buNone/>
            </a:pPr>
            <a:r>
              <a:t/>
            </a:r>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22" name="Shape 922"/>
        <p:cNvGrpSpPr/>
        <p:nvPr/>
      </p:nvGrpSpPr>
      <p:grpSpPr>
        <a:xfrm>
          <a:off x="0" y="0"/>
          <a:ext cx="0" cy="0"/>
          <a:chOff x="0" y="0"/>
          <a:chExt cx="0" cy="0"/>
        </a:xfrm>
      </p:grpSpPr>
      <p:sp>
        <p:nvSpPr>
          <p:cNvPr id="923" name="Shape 92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4" name="Shape 9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Our research chooses a different route, we wanted to see if there is a way to avoid having to spend so much effort, we want to avoid mutation analysis if possible.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0" name="Shape 930"/>
        <p:cNvGrpSpPr/>
        <p:nvPr/>
      </p:nvGrpSpPr>
      <p:grpSpPr>
        <a:xfrm>
          <a:off x="0" y="0"/>
          <a:ext cx="0" cy="0"/>
          <a:chOff x="0" y="0"/>
          <a:chExt cx="0" cy="0"/>
        </a:xfrm>
      </p:grpSpPr>
      <p:sp>
        <p:nvSpPr>
          <p:cNvPr id="931" name="Shape 93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32" name="Shape 9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We were not the first to attempt it. For e.g Dr Groce, one of the co-authors found that branch coverage and path coverage can approximate mutation score very well</a:t>
            </a:r>
          </a:p>
          <a:p>
            <a:pPr lvl="0" rtl="0">
              <a:spcBef>
                <a:spcPts val="0"/>
              </a:spcBef>
              <a:buNone/>
            </a:pPr>
            <a:r>
              <a:t/>
            </a:r>
            <a:endParaRPr sz="1200"/>
          </a:p>
          <a:p>
            <a:pPr>
              <a:spcBef>
                <a:spcPts val="0"/>
              </a:spcBef>
              <a:buNone/>
            </a:pPr>
            <a:r>
              <a:rPr lang="en" sz="1200"/>
              <a:t>The difference in our analysis is the scale of sampling. While the previous research investigated about 30 programs, we investigated about 250.</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9" name="Shape 939"/>
        <p:cNvGrpSpPr/>
        <p:nvPr/>
      </p:nvGrpSpPr>
      <p:grpSpPr>
        <a:xfrm>
          <a:off x="0" y="0"/>
          <a:ext cx="0" cy="0"/>
          <a:chOff x="0" y="0"/>
          <a:chExt cx="0" cy="0"/>
        </a:xfrm>
      </p:grpSpPr>
      <p:sp>
        <p:nvSpPr>
          <p:cNvPr id="940" name="Shape 94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41" name="Shape 9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We started with about 1700 Java projects from Github. Unfortunately Github does not go beyond the first 1000 programs that matches your query, secondly it also orders the results according to its own algorithm</a:t>
            </a:r>
          </a:p>
          <a:p>
            <a:pPr lvl="0" rtl="0">
              <a:spcBef>
                <a:spcPts val="0"/>
              </a:spcBef>
              <a:buNone/>
            </a:pPr>
            <a:r>
              <a:t/>
            </a:r>
            <a:endParaRPr sz="1200"/>
          </a:p>
          <a:p>
            <a:pPr lvl="0" rtl="0">
              <a:spcBef>
                <a:spcPts val="0"/>
              </a:spcBef>
              <a:buNone/>
            </a:pPr>
            <a:r>
              <a:rPr lang="en" sz="1200"/>
              <a:t>However, we believe that the ordering need not be a concern since our sample size is large enough.</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1" name="Shape 951"/>
        <p:cNvGrpSpPr/>
        <p:nvPr/>
      </p:nvGrpSpPr>
      <p:grpSpPr>
        <a:xfrm>
          <a:off x="0" y="0"/>
          <a:ext cx="0" cy="0"/>
          <a:chOff x="0" y="0"/>
          <a:chExt cx="0" cy="0"/>
        </a:xfrm>
      </p:grpSpPr>
      <p:sp>
        <p:nvSpPr>
          <p:cNvPr id="952" name="Shape 95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53" name="Shape 9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Next, we removed all projects that could not be compiled or that had dependency problems, or those that timed out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63" name="Shape 963"/>
        <p:cNvGrpSpPr/>
        <p:nvPr/>
      </p:nvGrpSpPr>
      <p:grpSpPr>
        <a:xfrm>
          <a:off x="0" y="0"/>
          <a:ext cx="0" cy="0"/>
          <a:chOff x="0" y="0"/>
          <a:chExt cx="0" cy="0"/>
        </a:xfrm>
      </p:grpSpPr>
      <p:sp>
        <p:nvSpPr>
          <p:cNvPr id="964" name="Shape 96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65" name="Shape 9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We checked for bias in the projects we thus discarded</a:t>
            </a:r>
          </a:p>
          <a:p>
            <a:pPr lvl="0" rtl="0">
              <a:spcBef>
                <a:spcPts val="0"/>
              </a:spcBef>
              <a:buNone/>
            </a:pPr>
            <a:r>
              <a:rPr lang="en" sz="1200"/>
              <a:t>In the figure, the first graph represents the cyclomatic complexity distribution of the original 1700 projects vs the selected 500 projects</a:t>
            </a:r>
          </a:p>
          <a:p>
            <a:pPr lvl="0" rtl="0">
              <a:spcBef>
                <a:spcPts val="0"/>
              </a:spcBef>
              <a:buNone/>
            </a:pPr>
            <a:r>
              <a:t/>
            </a:r>
            <a:endParaRPr sz="1200"/>
          </a:p>
          <a:p>
            <a:pPr lvl="0" rtl="0">
              <a:spcBef>
                <a:spcPts val="0"/>
              </a:spcBef>
              <a:buNone/>
            </a:pPr>
            <a:r>
              <a:rPr lang="en" sz="1200"/>
              <a:t>The second graph is the histogram of project size for the original 1700 and the selected 500 projects.</a:t>
            </a:r>
          </a:p>
          <a:p>
            <a:pPr lvl="0" rtl="0">
              <a:spcBef>
                <a:spcPts val="0"/>
              </a:spcBef>
              <a:buNone/>
            </a:pPr>
            <a:r>
              <a:t/>
            </a:r>
            <a:endParaRPr sz="1200"/>
          </a:p>
          <a:p>
            <a:pPr>
              <a:spcBef>
                <a:spcPts val="0"/>
              </a:spcBef>
              <a:buNone/>
            </a:pPr>
            <a:r>
              <a:rPr lang="en" sz="1200"/>
              <a:t>Notice that the shapes of blue and pink graphs are very similar. This suggests that we have not skewed the results badly in at least these dimensions by removing all pathological projects.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6" name="Shape 976"/>
        <p:cNvGrpSpPr/>
        <p:nvPr/>
      </p:nvGrpSpPr>
      <p:grpSpPr>
        <a:xfrm>
          <a:off x="0" y="0"/>
          <a:ext cx="0" cy="0"/>
          <a:chOff x="0" y="0"/>
          <a:chExt cx="0" cy="0"/>
        </a:xfrm>
      </p:grpSpPr>
      <p:sp>
        <p:nvSpPr>
          <p:cNvPr id="977" name="Shape 97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78" name="Shape 9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We then used randoop to generate random test cases and also collected the original test cases</a:t>
            </a:r>
          </a:p>
          <a:p>
            <a:pPr lvl="0" rtl="0">
              <a:spcBef>
                <a:spcPts val="0"/>
              </a:spcBef>
              <a:buNone/>
            </a:pPr>
            <a:r>
              <a:t/>
            </a:r>
            <a:endParaRPr sz="1200"/>
          </a:p>
          <a:p>
            <a:pPr lvl="0" rtl="0">
              <a:spcBef>
                <a:spcPts val="0"/>
              </a:spcBef>
              <a:buNone/>
            </a:pPr>
            <a:r>
              <a:rPr lang="en" sz="1200"/>
              <a:t>We had two groups of programs, with the first group with original test suites, and second with randoop generated test suites, with some overlap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92" name="Shape 992"/>
        <p:cNvGrpSpPr/>
        <p:nvPr/>
      </p:nvGrpSpPr>
      <p:grpSpPr>
        <a:xfrm>
          <a:off x="0" y="0"/>
          <a:ext cx="0" cy="0"/>
          <a:chOff x="0" y="0"/>
          <a:chExt cx="0" cy="0"/>
        </a:xfrm>
      </p:grpSpPr>
      <p:sp>
        <p:nvSpPr>
          <p:cNvPr id="993" name="Shape 99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4" name="Shape 9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Next we collected different test coverage metrics on these two groups, including Mutation Coverage, Path Coverage, Branch Coverage and Statement Coverage</a:t>
            </a:r>
          </a:p>
          <a:p>
            <a:pPr lvl="0" rtl="0">
              <a:spcBef>
                <a:spcPts val="0"/>
              </a:spcBef>
              <a:buNone/>
            </a:pPr>
            <a:r>
              <a:t/>
            </a:r>
            <a:endParaRPr sz="1200"/>
          </a:p>
          <a:p>
            <a:pPr lvl="0" rtl="0">
              <a:spcBef>
                <a:spcPts val="0"/>
              </a:spcBef>
              <a:buNone/>
            </a:pPr>
            <a:r>
              <a:rPr lang="en" sz="1200"/>
              <a:t>We used multiple tools to make sure that we were not biased by bugs from any single tool</a:t>
            </a:r>
          </a:p>
          <a:p>
            <a:pPr lvl="0" rtl="0">
              <a:spcBef>
                <a:spcPts val="0"/>
              </a:spcBef>
              <a:buNone/>
            </a:pPr>
            <a:r>
              <a:t/>
            </a:r>
            <a:endParaRPr sz="1200"/>
          </a:p>
          <a:p>
            <a:pPr lvl="0" rtl="0">
              <a:spcBef>
                <a:spcPts val="0"/>
              </a:spcBef>
              <a:buNone/>
            </a:pPr>
            <a:r>
              <a:t/>
            </a:r>
            <a:endParaRPr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 name="Shape 35"/>
        <p:cNvGrpSpPr/>
        <p:nvPr/>
      </p:nvGrpSpPr>
      <p:grpSpPr>
        <a:xfrm>
          <a:off x="0" y="0"/>
          <a:ext cx="0" cy="0"/>
          <a:chOff x="0" y="0"/>
          <a:chExt cx="0" cy="0"/>
        </a:xfrm>
      </p:grpSpPr>
      <p:sp>
        <p:nvSpPr>
          <p:cNvPr id="36" name="Shape 3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 name="Shape 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One question that concerns developers and testers, is how to measure the quality of your test suite?</a:t>
            </a:r>
          </a:p>
          <a:p>
            <a:pPr lvl="0" rtl="0">
              <a:spcBef>
                <a:spcPts val="0"/>
              </a:spcBef>
              <a:buNone/>
            </a:pPr>
            <a:r>
              <a:t/>
            </a:r>
            <a:endParaRPr sz="1200"/>
          </a:p>
          <a:p>
            <a:pPr lvl="0" rtl="0">
              <a:spcBef>
                <a:spcPts val="0"/>
              </a:spcBef>
              <a:buNone/>
            </a:pPr>
            <a:r>
              <a:rPr lang="en" sz="1200"/>
              <a:t>How do we know that our tests are good enough?</a:t>
            </a:r>
          </a:p>
          <a:p>
            <a:pPr>
              <a:spcBef>
                <a:spcPts val="0"/>
              </a:spcBef>
              <a:buNone/>
            </a:pPr>
            <a:r>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0" name="Shape 1010"/>
        <p:cNvGrpSpPr/>
        <p:nvPr/>
      </p:nvGrpSpPr>
      <p:grpSpPr>
        <a:xfrm>
          <a:off x="0" y="0"/>
          <a:ext cx="0" cy="0"/>
          <a:chOff x="0" y="0"/>
          <a:chExt cx="0" cy="0"/>
        </a:xfrm>
      </p:grpSpPr>
      <p:sp>
        <p:nvSpPr>
          <p:cNvPr id="1011" name="Shape 101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12" name="Shape 10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Then we applied statistical analysis, first creating a regression model for mutation analysis containing all the variables like size complexity and coverage, and applied model selection on this full model</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9" name="Shape 1029"/>
        <p:cNvGrpSpPr/>
        <p:nvPr/>
      </p:nvGrpSpPr>
      <p:grpSpPr>
        <a:xfrm>
          <a:off x="0" y="0"/>
          <a:ext cx="0" cy="0"/>
          <a:chOff x="0" y="0"/>
          <a:chExt cx="0" cy="0"/>
        </a:xfrm>
      </p:grpSpPr>
      <p:sp>
        <p:nvSpPr>
          <p:cNvPr id="1030" name="Shape 103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1" name="Shape 10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We ended up a regression model associating mutation score with just coverage, able to predict 90% of the variance.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36" name="Shape 1036"/>
        <p:cNvGrpSpPr/>
        <p:nvPr/>
      </p:nvGrpSpPr>
      <p:grpSpPr>
        <a:xfrm>
          <a:off x="0" y="0"/>
          <a:ext cx="0" cy="0"/>
          <a:chOff x="0" y="0"/>
          <a:chExt cx="0" cy="0"/>
        </a:xfrm>
      </p:grpSpPr>
      <p:sp>
        <p:nvSpPr>
          <p:cNvPr id="1037" name="Shape 103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38" name="Shape 1038"/>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sz="1200"/>
              <a:t>We next compared our model using all different coverage criteria we had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6" name="Shape 1046"/>
        <p:cNvGrpSpPr/>
        <p:nvPr/>
      </p:nvGrpSpPr>
      <p:grpSpPr>
        <a:xfrm>
          <a:off x="0" y="0"/>
          <a:ext cx="0" cy="0"/>
          <a:chOff x="0" y="0"/>
          <a:chExt cx="0" cy="0"/>
        </a:xfrm>
      </p:grpSpPr>
      <p:sp>
        <p:nvSpPr>
          <p:cNvPr id="1047" name="Shape 104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48" name="Shape 10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In this figure, Y axis is the mutation coverage, and X axis is the structural coverage. In this coverage it is Path</a:t>
            </a:r>
          </a:p>
          <a:p>
            <a:pPr lvl="0" rtl="0">
              <a:spcBef>
                <a:spcPts val="0"/>
              </a:spcBef>
              <a:buNone/>
            </a:pPr>
            <a:r>
              <a:rPr lang="en" sz="1200"/>
              <a:t>K is the size of the project, and it is also indicated in the size of the bubbles</a:t>
            </a:r>
          </a:p>
          <a:p>
            <a:pPr lvl="0" rtl="0">
              <a:spcBef>
                <a:spcPts val="0"/>
              </a:spcBef>
              <a:buNone/>
            </a:pPr>
            <a:r>
              <a:t/>
            </a:r>
            <a:endParaRPr sz="1200"/>
          </a:p>
          <a:p>
            <a:pPr lvl="0" rtl="0">
              <a:spcBef>
                <a:spcPts val="0"/>
              </a:spcBef>
              <a:buNone/>
            </a:pPr>
            <a:r>
              <a:rPr lang="en" sz="1200"/>
              <a:t>On the left side, the blue graph shows organic test suites, while the right side red graph shows results from randoop generated test suites</a:t>
            </a:r>
          </a:p>
          <a:p>
            <a:pPr lvl="0" rtl="0">
              <a:spcBef>
                <a:spcPts val="0"/>
              </a:spcBef>
              <a:buNone/>
            </a:pPr>
            <a:r>
              <a:t/>
            </a:r>
            <a:endParaRPr sz="1200"/>
          </a:p>
          <a:p>
            <a:pPr>
              <a:spcBef>
                <a:spcPts val="0"/>
              </a:spcBef>
              <a:buNone/>
            </a:pPr>
            <a:r>
              <a:rPr lang="en" sz="1200"/>
              <a:t>Path coverage accounted for 75% of the variation in mutation score for organic test suites.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6" name="Shape 1056"/>
        <p:cNvGrpSpPr/>
        <p:nvPr/>
      </p:nvGrpSpPr>
      <p:grpSpPr>
        <a:xfrm>
          <a:off x="0" y="0"/>
          <a:ext cx="0" cy="0"/>
          <a:chOff x="0" y="0"/>
          <a:chExt cx="0" cy="0"/>
        </a:xfrm>
      </p:grpSpPr>
      <p:sp>
        <p:nvSpPr>
          <p:cNvPr id="1057" name="Shape 105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58" name="Shape 10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Branch coverage did much better with accounting for 92% of the variation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6" name="Shape 1066"/>
        <p:cNvGrpSpPr/>
        <p:nvPr/>
      </p:nvGrpSpPr>
      <p:grpSpPr>
        <a:xfrm>
          <a:off x="0" y="0"/>
          <a:ext cx="0" cy="0"/>
          <a:chOff x="0" y="0"/>
          <a:chExt cx="0" cy="0"/>
        </a:xfrm>
      </p:grpSpPr>
      <p:sp>
        <p:nvSpPr>
          <p:cNvPr id="1067" name="Shape 106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8" name="Shape 10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The surprise was statement coverage, which did better than branch or path coverage, accounting for 94% variation of mutation score for organic test suites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4" name="Shape 1074"/>
        <p:cNvGrpSpPr/>
        <p:nvPr/>
      </p:nvGrpSpPr>
      <p:grpSpPr>
        <a:xfrm>
          <a:off x="0" y="0"/>
          <a:ext cx="0" cy="0"/>
          <a:chOff x="0" y="0"/>
          <a:chExt cx="0" cy="0"/>
        </a:xfrm>
      </p:grpSpPr>
      <p:sp>
        <p:nvSpPr>
          <p:cNvPr id="1075" name="Shape 107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76" name="Shape 10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So in summary, these were our results</a:t>
            </a:r>
          </a:p>
          <a:p>
            <a:pPr lvl="0" rtl="0">
              <a:spcBef>
                <a:spcPts val="0"/>
              </a:spcBef>
              <a:buNone/>
            </a:pPr>
            <a:r>
              <a:rPr lang="en" sz="1200"/>
              <a:t>We utilized both pearson coefficient of correlation and Kendall’s Tau beta</a:t>
            </a:r>
          </a:p>
          <a:p>
            <a:pPr lvl="0" rtl="0">
              <a:spcBef>
                <a:spcPts val="0"/>
              </a:spcBef>
              <a:buNone/>
            </a:pPr>
            <a:r>
              <a:rPr lang="en" sz="1200"/>
              <a:t>Using both measures, and for both randoop and generated test suites, we see that statement coverage is better followed by branch and lastly path coverage.</a:t>
            </a:r>
          </a:p>
          <a:p>
            <a:pPr lvl="0" rtl="0">
              <a:spcBef>
                <a:spcPts val="0"/>
              </a:spcBef>
              <a:buNone/>
            </a:pPr>
            <a:r>
              <a:t/>
            </a:r>
            <a:endParaRPr sz="1200"/>
          </a:p>
          <a:p>
            <a:pPr>
              <a:spcBef>
                <a:spcPts val="0"/>
              </a:spcBef>
              <a:buNone/>
            </a:pPr>
            <a:r>
              <a:rPr lang="en" sz="1200"/>
              <a:t>The takeaway here is that statement coverage is better at approximating mutation coverage than branch or path.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7" name="Shape 1107"/>
        <p:cNvGrpSpPr/>
        <p:nvPr/>
      </p:nvGrpSpPr>
      <p:grpSpPr>
        <a:xfrm>
          <a:off x="0" y="0"/>
          <a:ext cx="0" cy="0"/>
          <a:chOff x="0" y="0"/>
          <a:chExt cx="0" cy="0"/>
        </a:xfrm>
      </p:grpSpPr>
      <p:sp>
        <p:nvSpPr>
          <p:cNvPr id="1108" name="Shape 110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09" name="Shape 1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So, why does this happen?</a:t>
            </a:r>
          </a:p>
          <a:p>
            <a:pPr lvl="0" rtl="0">
              <a:spcBef>
                <a:spcPts val="0"/>
              </a:spcBef>
              <a:buNone/>
            </a:pPr>
            <a:r>
              <a:rPr lang="en" sz="1200"/>
              <a:t>We think that this is due to two reasons</a:t>
            </a:r>
          </a:p>
          <a:p>
            <a:pPr lvl="0" rtl="0">
              <a:spcBef>
                <a:spcPts val="0"/>
              </a:spcBef>
              <a:buNone/>
            </a:pPr>
            <a:r>
              <a:rPr lang="en" sz="1200"/>
              <a:t>- First is that most mutants produced are rather easy to kill</a:t>
            </a:r>
          </a:p>
          <a:p>
            <a:pPr>
              <a:spcBef>
                <a:spcPts val="0"/>
              </a:spcBef>
              <a:buNone/>
            </a:pPr>
            <a:r>
              <a:rPr lang="en" sz="1200"/>
              <a:t>- At least to such an extent that covering them is sufficient to detect the mutant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4" name="Shape 1114"/>
        <p:cNvGrpSpPr/>
        <p:nvPr/>
      </p:nvGrpSpPr>
      <p:grpSpPr>
        <a:xfrm>
          <a:off x="0" y="0"/>
          <a:ext cx="0" cy="0"/>
          <a:chOff x="0" y="0"/>
          <a:chExt cx="0" cy="0"/>
        </a:xfrm>
      </p:grpSpPr>
      <p:sp>
        <p:nvSpPr>
          <p:cNvPr id="1115" name="Shape 111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16" name="Shape 1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In a follow up research, we investigated the role of test suite size in detail.</a:t>
            </a:r>
          </a:p>
          <a:p>
            <a:pPr lvl="0" rtl="0">
              <a:spcBef>
                <a:spcPts val="0"/>
              </a:spcBef>
              <a:buNone/>
            </a:pPr>
            <a:r>
              <a:rPr lang="en" sz="1200"/>
              <a:t>We found that size captures about 70% of the variation, which is not surprising since it is highly correlated with statement coverage</a:t>
            </a:r>
          </a:p>
          <a:p>
            <a:pPr lvl="0" rtl="0">
              <a:spcBef>
                <a:spcPts val="0"/>
              </a:spcBef>
              <a:buNone/>
            </a:pPr>
            <a:r>
              <a:t/>
            </a:r>
            <a:endParaRPr sz="1200"/>
          </a:p>
          <a:p>
            <a:pPr>
              <a:spcBef>
                <a:spcPts val="0"/>
              </a:spcBef>
              <a:buNone/>
            </a:pPr>
            <a:r>
              <a:t/>
            </a:r>
            <a:endParaRPr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1" name="Shape 1121"/>
        <p:cNvGrpSpPr/>
        <p:nvPr/>
      </p:nvGrpSpPr>
      <p:grpSpPr>
        <a:xfrm>
          <a:off x="0" y="0"/>
          <a:ext cx="0" cy="0"/>
          <a:chOff x="0" y="0"/>
          <a:chExt cx="0" cy="0"/>
        </a:xfrm>
      </p:grpSpPr>
      <p:sp>
        <p:nvSpPr>
          <p:cNvPr id="1122" name="Shape 112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3" name="Shape 1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So next, we statistically removed the effect of test suite size from our model</a:t>
            </a:r>
          </a:p>
          <a:p>
            <a:pPr lvl="0" rtl="0">
              <a:spcBef>
                <a:spcPts val="0"/>
              </a:spcBef>
              <a:buClr>
                <a:schemeClr val="dk1"/>
              </a:buClr>
              <a:buFont typeface="Arial"/>
              <a:buNone/>
            </a:pPr>
            <a:r>
              <a:t/>
            </a:r>
            <a:endParaRPr sz="1200">
              <a:solidFill>
                <a:schemeClr val="dk1"/>
              </a:solidFill>
            </a:endParaRPr>
          </a:p>
          <a:p>
            <a:pPr lvl="0">
              <a:spcBef>
                <a:spcPts val="0"/>
              </a:spcBef>
              <a:buClr>
                <a:schemeClr val="dk1"/>
              </a:buClr>
              <a:buSzPct val="91666"/>
              <a:buFont typeface="Arial"/>
              <a:buNone/>
            </a:pPr>
            <a:r>
              <a:rPr lang="en" sz="1200">
                <a:solidFill>
                  <a:schemeClr val="dk1"/>
                </a:solidFill>
              </a:rPr>
              <a:t>We found that, after discounting the effect of size, the coverage still accounted for about 60% variance in the model, which is substantial.</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 name="Shape 42"/>
        <p:cNvGrpSpPr/>
        <p:nvPr/>
      </p:nvGrpSpPr>
      <p:grpSpPr>
        <a:xfrm>
          <a:off x="0" y="0"/>
          <a:ext cx="0" cy="0"/>
          <a:chOff x="0" y="0"/>
          <a:chExt cx="0" cy="0"/>
        </a:xfrm>
      </p:grpSpPr>
      <p:sp>
        <p:nvSpPr>
          <p:cNvPr id="43" name="Shape 4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 name="Shape 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We use a variety of heuristics to measure the adequacy of a test suite.</a:t>
            </a:r>
          </a:p>
          <a:p>
            <a:pPr lvl="0" rtl="0">
              <a:spcBef>
                <a:spcPts val="0"/>
              </a:spcBef>
              <a:buNone/>
            </a:pPr>
            <a:r>
              <a:t/>
            </a:r>
            <a:endParaRPr sz="1200"/>
          </a:p>
          <a:p>
            <a:pPr lvl="0" rtl="0">
              <a:spcBef>
                <a:spcPts val="0"/>
              </a:spcBef>
              <a:buNone/>
            </a:pPr>
            <a:r>
              <a:rPr lang="en" sz="1200"/>
              <a:t>One of the simplest things to do, is to inject a few bugs systematically, and see how many are caught by the test suite.</a:t>
            </a:r>
          </a:p>
          <a:p>
            <a:pPr lvl="0" rtl="0">
              <a:spcBef>
                <a:spcPts val="0"/>
              </a:spcBef>
              <a:buNone/>
            </a:pPr>
            <a:r>
              <a:t/>
            </a:r>
            <a:endParaRPr sz="1200"/>
          </a:p>
          <a:p>
            <a:pPr>
              <a:spcBef>
                <a:spcPts val="0"/>
              </a:spcBef>
              <a:buNone/>
            </a:pPr>
            <a:r>
              <a:t/>
            </a:r>
            <a:endParaRP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27" name="Shape 1127"/>
        <p:cNvGrpSpPr/>
        <p:nvPr/>
      </p:nvGrpSpPr>
      <p:grpSpPr>
        <a:xfrm>
          <a:off x="0" y="0"/>
          <a:ext cx="0" cy="0"/>
          <a:chOff x="0" y="0"/>
          <a:chExt cx="0" cy="0"/>
        </a:xfrm>
      </p:grpSpPr>
      <p:sp>
        <p:nvSpPr>
          <p:cNvPr id="1128" name="Shape 112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29" name="Shape 112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sz="1200"/>
              <a:t>But the story does not end yet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5" name="Shape 1135"/>
        <p:cNvGrpSpPr/>
        <p:nvPr/>
      </p:nvGrpSpPr>
      <p:grpSpPr>
        <a:xfrm>
          <a:off x="0" y="0"/>
          <a:ext cx="0" cy="0"/>
          <a:chOff x="0" y="0"/>
          <a:chExt cx="0" cy="0"/>
        </a:xfrm>
      </p:grpSpPr>
      <p:sp>
        <p:nvSpPr>
          <p:cNvPr id="1136" name="Shape 113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7" name="Shape 1137"/>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sz="1200"/>
              <a:t>We found that while branch was highly correlated with path coverage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3" name="Shape 1143"/>
        <p:cNvGrpSpPr/>
        <p:nvPr/>
      </p:nvGrpSpPr>
      <p:grpSpPr>
        <a:xfrm>
          <a:off x="0" y="0"/>
          <a:ext cx="0" cy="0"/>
          <a:chOff x="0" y="0"/>
          <a:chExt cx="0" cy="0"/>
        </a:xfrm>
      </p:grpSpPr>
      <p:sp>
        <p:nvSpPr>
          <p:cNvPr id="1144" name="Shape 114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45" name="Shape 1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Statement coverage was even more correlated with path coverage</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9" name="Shape 1149"/>
        <p:cNvGrpSpPr/>
        <p:nvPr/>
      </p:nvGrpSpPr>
      <p:grpSpPr>
        <a:xfrm>
          <a:off x="0" y="0"/>
          <a:ext cx="0" cy="0"/>
          <a:chOff x="0" y="0"/>
          <a:chExt cx="0" cy="0"/>
        </a:xfrm>
      </p:grpSpPr>
      <p:sp>
        <p:nvSpPr>
          <p:cNvPr id="1150" name="Shape 115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1" name="Shape 1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Why? We dont know yet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57" name="Shape 1157"/>
        <p:cNvGrpSpPr/>
        <p:nvPr/>
      </p:nvGrpSpPr>
      <p:grpSpPr>
        <a:xfrm>
          <a:off x="0" y="0"/>
          <a:ext cx="0" cy="0"/>
          <a:chOff x="0" y="0"/>
          <a:chExt cx="0" cy="0"/>
        </a:xfrm>
      </p:grpSpPr>
      <p:sp>
        <p:nvSpPr>
          <p:cNvPr id="1158" name="Shape 115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59" name="Shape 1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So the message for developers is two fold,</a:t>
            </a:r>
          </a:p>
          <a:p>
            <a:pPr lvl="0" rtl="0">
              <a:spcBef>
                <a:spcPts val="0"/>
              </a:spcBef>
              <a:buNone/>
            </a:pPr>
            <a:r>
              <a:rPr lang="en" sz="1200"/>
              <a:t>1) Keep writing the tests since more tests is correlated with better mutation score</a:t>
            </a:r>
          </a:p>
          <a:p>
            <a:pPr lvl="0" rtl="0">
              <a:spcBef>
                <a:spcPts val="0"/>
              </a:spcBef>
              <a:buNone/>
            </a:pPr>
            <a:r>
              <a:rPr lang="en" sz="1200"/>
              <a:t>2) Pay attention to statement coverage</a:t>
            </a:r>
          </a:p>
          <a:p>
            <a:pPr lvl="0" rtl="0">
              <a:spcBef>
                <a:spcPts val="0"/>
              </a:spcBef>
              <a:buNone/>
            </a:pPr>
            <a:r>
              <a:t/>
            </a:r>
            <a:endParaRPr sz="1200"/>
          </a:p>
          <a:p>
            <a:pPr>
              <a:spcBef>
                <a:spcPts val="0"/>
              </a:spcBef>
              <a:buNone/>
            </a:pPr>
            <a:r>
              <a:rPr lang="en" sz="1200"/>
              <a:t>In summary, statement coverage is better than branch or path coverage in approximating the mutation analysis score.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5" name="Shape 1165"/>
        <p:cNvGrpSpPr/>
        <p:nvPr/>
      </p:nvGrpSpPr>
      <p:grpSpPr>
        <a:xfrm>
          <a:off x="0" y="0"/>
          <a:ext cx="0" cy="0"/>
          <a:chOff x="0" y="0"/>
          <a:chExt cx="0" cy="0"/>
        </a:xfrm>
      </p:grpSpPr>
      <p:sp>
        <p:nvSpPr>
          <p:cNvPr id="1166" name="Shape 116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67" name="Shape 1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For the researchers,</a:t>
            </a:r>
          </a:p>
          <a:p>
            <a:pPr lvl="0" rtl="0">
              <a:spcBef>
                <a:spcPts val="0"/>
              </a:spcBef>
              <a:buNone/>
            </a:pPr>
            <a:r>
              <a:rPr lang="en" sz="1200"/>
              <a:t>It seems that the faults from mutation analysis are really easy to detect</a:t>
            </a:r>
          </a:p>
          <a:p>
            <a:pPr>
              <a:spcBef>
                <a:spcPts val="0"/>
              </a:spcBef>
              <a:buNone/>
            </a:pPr>
            <a:r>
              <a:rPr lang="en" sz="1200"/>
              <a:t>So are they really representative of real faults?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1" name="Shape 1171"/>
        <p:cNvGrpSpPr/>
        <p:nvPr/>
      </p:nvGrpSpPr>
      <p:grpSpPr>
        <a:xfrm>
          <a:off x="0" y="0"/>
          <a:ext cx="0" cy="0"/>
          <a:chOff x="0" y="0"/>
          <a:chExt cx="0" cy="0"/>
        </a:xfrm>
      </p:grpSpPr>
      <p:sp>
        <p:nvSpPr>
          <p:cNvPr id="1172" name="Shape 11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3" name="Shape 1173"/>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77" name="Shape 1177"/>
        <p:cNvGrpSpPr/>
        <p:nvPr/>
      </p:nvGrpSpPr>
      <p:grpSpPr>
        <a:xfrm>
          <a:off x="0" y="0"/>
          <a:ext cx="0" cy="0"/>
          <a:chOff x="0" y="0"/>
          <a:chExt cx="0" cy="0"/>
        </a:xfrm>
      </p:grpSpPr>
      <p:sp>
        <p:nvSpPr>
          <p:cNvPr id="1178" name="Shape 117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79" name="Shape 1179"/>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rPr lang="en"/>
              <a:t>odds ratio Pc/Pd = (1+ Tau  )/(1-  Tau )</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6" name="Shape 1186"/>
        <p:cNvGrpSpPr/>
        <p:nvPr/>
      </p:nvGrpSpPr>
      <p:grpSpPr>
        <a:xfrm>
          <a:off x="0" y="0"/>
          <a:ext cx="0" cy="0"/>
          <a:chOff x="0" y="0"/>
          <a:chExt cx="0" cy="0"/>
        </a:xfrm>
      </p:grpSpPr>
      <p:sp>
        <p:nvSpPr>
          <p:cNvPr id="1187" name="Shape 118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88" name="Shape 1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83" name="Shape 1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So we make a few changes in our program, and start our test run, and we see how many of the variants are detected</a:t>
            </a:r>
          </a:p>
          <a:p>
            <a:pPr lvl="0" rtl="0">
              <a:spcBef>
                <a:spcPts val="0"/>
              </a:spcBef>
              <a:buNone/>
            </a:pPr>
            <a:r>
              <a:t/>
            </a:r>
            <a:endParaRPr sz="1200"/>
          </a:p>
          <a:p>
            <a:pPr>
              <a:spcBef>
                <a:spcPts val="0"/>
              </a:spcBef>
              <a:buNone/>
            </a:pPr>
            <a:r>
              <a:rPr lang="en" sz="1200"/>
              <a:t>As we add more tests, we will see that more variants are detected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6" name="Shape 32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7" name="Shape 467"/>
        <p:cNvGrpSpPr/>
        <p:nvPr/>
      </p:nvGrpSpPr>
      <p:grpSpPr>
        <a:xfrm>
          <a:off x="0" y="0"/>
          <a:ext cx="0" cy="0"/>
          <a:chOff x="0" y="0"/>
          <a:chExt cx="0" cy="0"/>
        </a:xfrm>
      </p:grpSpPr>
      <p:sp>
        <p:nvSpPr>
          <p:cNvPr id="468" name="Shape 46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9" name="Shape 4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11" name="Shape 611"/>
        <p:cNvGrpSpPr/>
        <p:nvPr/>
      </p:nvGrpSpPr>
      <p:grpSpPr>
        <a:xfrm>
          <a:off x="0" y="0"/>
          <a:ext cx="0" cy="0"/>
          <a:chOff x="0" y="0"/>
          <a:chExt cx="0" cy="0"/>
        </a:xfrm>
      </p:grpSpPr>
      <p:sp>
        <p:nvSpPr>
          <p:cNvPr id="612" name="Shape 61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13" name="Shape 6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56" name="Shape 756"/>
        <p:cNvGrpSpPr/>
        <p:nvPr/>
      </p:nvGrpSpPr>
      <p:grpSpPr>
        <a:xfrm>
          <a:off x="0" y="0"/>
          <a:ext cx="0" cy="0"/>
          <a:chOff x="0" y="0"/>
          <a:chExt cx="0" cy="0"/>
        </a:xfrm>
      </p:grpSpPr>
      <p:sp>
        <p:nvSpPr>
          <p:cNvPr id="757" name="Shape 75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58" name="Shape 7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Here the adequacy of the test suite is 5 variants detected out of 6, or about 83%</a:t>
            </a:r>
          </a:p>
          <a:p>
            <a:pPr lvl="0" rtl="0">
              <a:spcBef>
                <a:spcPts val="0"/>
              </a:spcBef>
              <a:buNone/>
            </a:pPr>
            <a:r>
              <a:t/>
            </a:r>
            <a:endParaRPr sz="1200"/>
          </a:p>
          <a:p>
            <a:pPr lvl="0" rtl="0">
              <a:spcBef>
                <a:spcPts val="0"/>
              </a:spcBef>
              <a:buNone/>
            </a:pPr>
            <a:r>
              <a:rPr lang="en" sz="1200"/>
              <a:t>However, we have a small problem.</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1" name="Shape 861"/>
        <p:cNvGrpSpPr/>
        <p:nvPr/>
      </p:nvGrpSpPr>
      <p:grpSpPr>
        <a:xfrm>
          <a:off x="0" y="0"/>
          <a:ext cx="0" cy="0"/>
          <a:chOff x="0" y="0"/>
          <a:chExt cx="0" cy="0"/>
        </a:xfrm>
      </p:grpSpPr>
      <p:sp>
        <p:nvSpPr>
          <p:cNvPr id="862" name="Shape 8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63" name="Shape 8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t>The number of such variants is astronomical</a:t>
            </a:r>
          </a:p>
          <a:p>
            <a:pPr lvl="0" rtl="0">
              <a:spcBef>
                <a:spcPts val="0"/>
              </a:spcBef>
              <a:buNone/>
            </a:pPr>
            <a:r>
              <a:t/>
            </a:r>
            <a:endParaRPr sz="1200"/>
          </a:p>
          <a:p>
            <a:pPr lvl="0" rtl="0">
              <a:spcBef>
                <a:spcPts val="0"/>
              </a:spcBef>
              <a:buNone/>
            </a:pPr>
            <a:r>
              <a:rPr lang="en" sz="1200"/>
              <a:t>One way to resolve our predicament is to make a few plausible assumptions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7" name="Shape 7"/>
        <p:cNvGrpSpPr/>
        <p:nvPr/>
      </p:nvGrpSpPr>
      <p:grpSpPr>
        <a:xfrm>
          <a:off x="0" y="0"/>
          <a:ext cx="0" cy="0"/>
          <a:chOff x="0" y="0"/>
          <a:chExt cx="0" cy="0"/>
        </a:xfrm>
      </p:grpSpPr>
      <p:sp>
        <p:nvSpPr>
          <p:cNvPr id="8" name="Shape 8"/>
          <p:cNvSpPr txBox="1"/>
          <p:nvPr>
            <p:ph type="ctrTitle"/>
          </p:nvPr>
        </p:nvSpPr>
        <p:spPr>
          <a:xfrm>
            <a:off x="685800" y="2111123"/>
            <a:ext cx="7772400" cy="1546500"/>
          </a:xfrm>
          <a:prstGeom prst="rect">
            <a:avLst/>
          </a:prstGeom>
        </p:spPr>
        <p:txBody>
          <a:bodyPr anchorCtr="0" anchor="b" bIns="91425" lIns="91425" rIns="91425" tIns="91425"/>
          <a:lstStyle>
            <a:lvl1pPr algn="ctr">
              <a:spcBef>
                <a:spcPts val="0"/>
              </a:spcBef>
              <a:buSzPct val="100000"/>
              <a:defRPr sz="4800"/>
            </a:lvl1pPr>
            <a:lvl2pPr algn="ctr">
              <a:spcBef>
                <a:spcPts val="0"/>
              </a:spcBef>
              <a:buSzPct val="100000"/>
              <a:defRPr sz="4800"/>
            </a:lvl2pPr>
            <a:lvl3pPr algn="ctr">
              <a:spcBef>
                <a:spcPts val="0"/>
              </a:spcBef>
              <a:buSzPct val="100000"/>
              <a:defRPr sz="4800"/>
            </a:lvl3pPr>
            <a:lvl4pPr algn="ctr">
              <a:spcBef>
                <a:spcPts val="0"/>
              </a:spcBef>
              <a:buSzPct val="100000"/>
              <a:defRPr sz="4800"/>
            </a:lvl4pPr>
            <a:lvl5pPr algn="ctr">
              <a:spcBef>
                <a:spcPts val="0"/>
              </a:spcBef>
              <a:buSzPct val="100000"/>
              <a:defRPr sz="4800"/>
            </a:lvl5pPr>
            <a:lvl6pPr algn="ctr">
              <a:spcBef>
                <a:spcPts val="0"/>
              </a:spcBef>
              <a:buSzPct val="100000"/>
              <a:defRPr sz="4800"/>
            </a:lvl6pPr>
            <a:lvl7pPr algn="ctr">
              <a:spcBef>
                <a:spcPts val="0"/>
              </a:spcBef>
              <a:buSzPct val="100000"/>
              <a:defRPr sz="4800"/>
            </a:lvl7pPr>
            <a:lvl8pPr algn="ctr">
              <a:spcBef>
                <a:spcPts val="0"/>
              </a:spcBef>
              <a:buSzPct val="100000"/>
              <a:defRPr sz="4800"/>
            </a:lvl8pPr>
            <a:lvl9pPr algn="ctr">
              <a:spcBef>
                <a:spcPts val="0"/>
              </a:spcBef>
              <a:buSzPct val="100000"/>
              <a:defRPr sz="4800"/>
            </a:lvl9pPr>
          </a:lstStyle>
          <a:p/>
        </p:txBody>
      </p:sp>
      <p:sp>
        <p:nvSpPr>
          <p:cNvPr id="9" name="Shape 9"/>
          <p:cNvSpPr txBox="1"/>
          <p:nvPr>
            <p:ph idx="1" type="subTitle"/>
          </p:nvPr>
        </p:nvSpPr>
        <p:spPr>
          <a:xfrm>
            <a:off x="685800" y="3786737"/>
            <a:ext cx="7772400" cy="1046400"/>
          </a:xfrm>
          <a:prstGeom prst="rect">
            <a:avLst/>
          </a:prstGeom>
        </p:spPr>
        <p:txBody>
          <a:bodyPr anchorCtr="0" anchor="t" bIns="91425" lIns="91425" rIns="91425" tIns="91425"/>
          <a:lstStyle>
            <a:lvl1pPr algn="ctr">
              <a:spcBef>
                <a:spcPts val="0"/>
              </a:spcBef>
              <a:buClr>
                <a:schemeClr val="dk2"/>
              </a:buClr>
              <a:buNone/>
              <a:defRPr>
                <a:solidFill>
                  <a:schemeClr val="dk2"/>
                </a:solidFill>
              </a:defRPr>
            </a:lvl1pPr>
            <a:lvl2pPr algn="ctr">
              <a:spcBef>
                <a:spcPts val="0"/>
              </a:spcBef>
              <a:buClr>
                <a:schemeClr val="dk2"/>
              </a:buClr>
              <a:buSzPct val="100000"/>
              <a:buNone/>
              <a:defRPr sz="3000">
                <a:solidFill>
                  <a:schemeClr val="dk2"/>
                </a:solidFill>
              </a:defRPr>
            </a:lvl2pPr>
            <a:lvl3pPr algn="ctr">
              <a:spcBef>
                <a:spcPts val="0"/>
              </a:spcBef>
              <a:buClr>
                <a:schemeClr val="dk2"/>
              </a:buClr>
              <a:buSzPct val="100000"/>
              <a:buNone/>
              <a:defRPr sz="3000">
                <a:solidFill>
                  <a:schemeClr val="dk2"/>
                </a:solidFill>
              </a:defRPr>
            </a:lvl3pPr>
            <a:lvl4pPr algn="ctr">
              <a:spcBef>
                <a:spcPts val="0"/>
              </a:spcBef>
              <a:buClr>
                <a:schemeClr val="dk2"/>
              </a:buClr>
              <a:buSzPct val="100000"/>
              <a:buNone/>
              <a:defRPr sz="3000">
                <a:solidFill>
                  <a:schemeClr val="dk2"/>
                </a:solidFill>
              </a:defRPr>
            </a:lvl4pPr>
            <a:lvl5pPr algn="ctr">
              <a:spcBef>
                <a:spcPts val="0"/>
              </a:spcBef>
              <a:buClr>
                <a:schemeClr val="dk2"/>
              </a:buClr>
              <a:buSzPct val="100000"/>
              <a:buNone/>
              <a:defRPr sz="3000">
                <a:solidFill>
                  <a:schemeClr val="dk2"/>
                </a:solidFill>
              </a:defRPr>
            </a:lvl5pPr>
            <a:lvl6pPr algn="ctr">
              <a:spcBef>
                <a:spcPts val="0"/>
              </a:spcBef>
              <a:buClr>
                <a:schemeClr val="dk2"/>
              </a:buClr>
              <a:buSzPct val="100000"/>
              <a:buNone/>
              <a:defRPr sz="3000">
                <a:solidFill>
                  <a:schemeClr val="dk2"/>
                </a:solidFill>
              </a:defRPr>
            </a:lvl6pPr>
            <a:lvl7pPr algn="ctr">
              <a:spcBef>
                <a:spcPts val="0"/>
              </a:spcBef>
              <a:buClr>
                <a:schemeClr val="dk2"/>
              </a:buClr>
              <a:buSzPct val="100000"/>
              <a:buNone/>
              <a:defRPr sz="3000">
                <a:solidFill>
                  <a:schemeClr val="dk2"/>
                </a:solidFill>
              </a:defRPr>
            </a:lvl7pPr>
            <a:lvl8pPr algn="ctr">
              <a:spcBef>
                <a:spcPts val="0"/>
              </a:spcBef>
              <a:buClr>
                <a:schemeClr val="dk2"/>
              </a:buClr>
              <a:buSzPct val="100000"/>
              <a:buNone/>
              <a:defRPr sz="3000">
                <a:solidFill>
                  <a:schemeClr val="dk2"/>
                </a:solidFill>
              </a:defRPr>
            </a:lvl8pPr>
            <a:lvl9pPr algn="ctr">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0" name="Shape 10"/>
        <p:cNvGrpSpPr/>
        <p:nvPr/>
      </p:nvGrpSpPr>
      <p:grpSpPr>
        <a:xfrm>
          <a:off x="0" y="0"/>
          <a:ext cx="0" cy="0"/>
          <a:chOff x="0" y="0"/>
          <a:chExt cx="0" cy="0"/>
        </a:xfrm>
      </p:grpSpPr>
      <p:sp>
        <p:nvSpPr>
          <p:cNvPr id="11" name="Shape 11"/>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2" name="Shape 12"/>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3" name="Shape 13"/>
        <p:cNvGrpSpPr/>
        <p:nvPr/>
      </p:nvGrpSpPr>
      <p:grpSpPr>
        <a:xfrm>
          <a:off x="0" y="0"/>
          <a:ext cx="0" cy="0"/>
          <a:chOff x="0" y="0"/>
          <a:chExt cx="0" cy="0"/>
        </a:xfrm>
      </p:grpSpPr>
      <p:sp>
        <p:nvSpPr>
          <p:cNvPr id="14" name="Shape 14"/>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5" name="Shape 15"/>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6" name="Shape 16"/>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7" name="Shape 17"/>
        <p:cNvGrpSpPr/>
        <p:nvPr/>
      </p:nvGrpSpPr>
      <p:grpSpPr>
        <a:xfrm>
          <a:off x="0" y="0"/>
          <a:ext cx="0" cy="0"/>
          <a:chOff x="0" y="0"/>
          <a:chExt cx="0" cy="0"/>
        </a:xfrm>
      </p:grpSpPr>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19" name="Shape 19"/>
        <p:cNvGrpSpPr/>
        <p:nvPr/>
      </p:nvGrpSpPr>
      <p:grpSpPr>
        <a:xfrm>
          <a:off x="0" y="0"/>
          <a:ext cx="0" cy="0"/>
          <a:chOff x="0" y="0"/>
          <a:chExt cx="0" cy="0"/>
        </a:xfrm>
      </p:grpSpPr>
      <p:sp>
        <p:nvSpPr>
          <p:cNvPr id="20" name="Shape 20"/>
          <p:cNvSpPr txBox="1"/>
          <p:nvPr>
            <p:ph idx="1" type="body"/>
          </p:nvPr>
        </p:nvSpPr>
        <p:spPr>
          <a:xfrm>
            <a:off x="457200" y="5875078"/>
            <a:ext cx="8229600" cy="692700"/>
          </a:xfrm>
          <a:prstGeom prst="rect">
            <a:avLst/>
          </a:prstGeom>
        </p:spPr>
        <p:txBody>
          <a:bodyPr anchorCtr="0" anchor="t" bIns="91425" lIns="91425" rIns="91425" tIns="91425"/>
          <a:lstStyle>
            <a:lvl1pPr algn="ctr">
              <a:spcBef>
                <a:spcPts val="36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1" name="Shape 2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299"/>
          </a:xfrm>
          <a:prstGeom prst="rect">
            <a:avLst/>
          </a:prstGeom>
          <a:noFill/>
          <a:ln>
            <a:noFill/>
          </a:ln>
        </p:spPr>
        <p:txBody>
          <a:bodyPr anchorCtr="0" anchor="b" bIns="91425" lIns="91425" rIns="91425" tIns="91425"/>
          <a:lstStyle>
            <a:lvl1pPr>
              <a:spcBef>
                <a:spcPts val="0"/>
              </a:spcBef>
              <a:buClr>
                <a:schemeClr val="dk1"/>
              </a:buClr>
              <a:buSzPct val="100000"/>
              <a:buNone/>
              <a:defRPr b="1" sz="3600">
                <a:solidFill>
                  <a:schemeClr val="dk1"/>
                </a:solidFill>
              </a:defRPr>
            </a:lvl1pPr>
            <a:lvl2pPr>
              <a:spcBef>
                <a:spcPts val="0"/>
              </a:spcBef>
              <a:buClr>
                <a:schemeClr val="dk1"/>
              </a:buClr>
              <a:buSzPct val="100000"/>
              <a:buNone/>
              <a:defRPr b="1" sz="3600">
                <a:solidFill>
                  <a:schemeClr val="dk1"/>
                </a:solidFill>
              </a:defRPr>
            </a:lvl2pPr>
            <a:lvl3pPr>
              <a:spcBef>
                <a:spcPts val="0"/>
              </a:spcBef>
              <a:buClr>
                <a:schemeClr val="dk1"/>
              </a:buClr>
              <a:buSzPct val="100000"/>
              <a:buNone/>
              <a:defRPr b="1" sz="3600">
                <a:solidFill>
                  <a:schemeClr val="dk1"/>
                </a:solidFill>
              </a:defRPr>
            </a:lvl3pPr>
            <a:lvl4pPr>
              <a:spcBef>
                <a:spcPts val="0"/>
              </a:spcBef>
              <a:buClr>
                <a:schemeClr val="dk1"/>
              </a:buClr>
              <a:buSzPct val="100000"/>
              <a:buNone/>
              <a:defRPr b="1" sz="3600">
                <a:solidFill>
                  <a:schemeClr val="dk1"/>
                </a:solidFill>
              </a:defRPr>
            </a:lvl4pPr>
            <a:lvl5pPr>
              <a:spcBef>
                <a:spcPts val="0"/>
              </a:spcBef>
              <a:buClr>
                <a:schemeClr val="dk1"/>
              </a:buClr>
              <a:buSzPct val="100000"/>
              <a:buNone/>
              <a:defRPr b="1" sz="3600">
                <a:solidFill>
                  <a:schemeClr val="dk1"/>
                </a:solidFill>
              </a:defRPr>
            </a:lvl5pPr>
            <a:lvl6pPr>
              <a:spcBef>
                <a:spcPts val="0"/>
              </a:spcBef>
              <a:buClr>
                <a:schemeClr val="dk1"/>
              </a:buClr>
              <a:buSzPct val="100000"/>
              <a:buNone/>
              <a:defRPr b="1" sz="3600">
                <a:solidFill>
                  <a:schemeClr val="dk1"/>
                </a:solidFill>
              </a:defRPr>
            </a:lvl6pPr>
            <a:lvl7pPr>
              <a:spcBef>
                <a:spcPts val="0"/>
              </a:spcBef>
              <a:buClr>
                <a:schemeClr val="dk1"/>
              </a:buClr>
              <a:buSzPct val="100000"/>
              <a:buNone/>
              <a:defRPr b="1" sz="3600">
                <a:solidFill>
                  <a:schemeClr val="dk1"/>
                </a:solidFill>
              </a:defRPr>
            </a:lvl7pPr>
            <a:lvl8pPr>
              <a:spcBef>
                <a:spcPts val="0"/>
              </a:spcBef>
              <a:buClr>
                <a:schemeClr val="dk1"/>
              </a:buClr>
              <a:buSzPct val="100000"/>
              <a:buNone/>
              <a:defRPr b="1" sz="3600">
                <a:solidFill>
                  <a:schemeClr val="dk1"/>
                </a:solidFill>
              </a:defRPr>
            </a:lvl8pPr>
            <a:lvl9pPr>
              <a:spcBef>
                <a:spcPts val="0"/>
              </a:spcBef>
              <a:buClr>
                <a:schemeClr val="dk1"/>
              </a:buClr>
              <a:buSzPct val="100000"/>
              <a:buNone/>
              <a:defRPr b="1" sz="3600">
                <a:solidFill>
                  <a:schemeClr val="dk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0.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08.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1.gif"/><Relationship Id="rId4" Type="http://schemas.openxmlformats.org/officeDocument/2006/relationships/image" Target="../media/image13.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01.gi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09.gif"/><Relationship Id="rId4" Type="http://schemas.openxmlformats.org/officeDocument/2006/relationships/image" Target="../media/image04.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03.gif"/><Relationship Id="rId4" Type="http://schemas.openxmlformats.org/officeDocument/2006/relationships/image" Target="../media/image15.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06.gif"/><Relationship Id="rId4" Type="http://schemas.openxmlformats.org/officeDocument/2006/relationships/image" Target="../media/image07.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05.gif"/><Relationship Id="rId4" Type="http://schemas.openxmlformats.org/officeDocument/2006/relationships/image" Target="../media/image10.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6.gif"/><Relationship Id="rId4" Type="http://schemas.openxmlformats.org/officeDocument/2006/relationships/image" Target="../media/image14.g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8.gif"/><Relationship Id="rId4" Type="http://schemas.openxmlformats.org/officeDocument/2006/relationships/image" Target="../media/image17.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0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02.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02.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02.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02.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02.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 name="Shape 22"/>
        <p:cNvGrpSpPr/>
        <p:nvPr/>
      </p:nvGrpSpPr>
      <p:grpSpPr>
        <a:xfrm>
          <a:off x="0" y="0"/>
          <a:ext cx="0" cy="0"/>
          <a:chOff x="0" y="0"/>
          <a:chExt cx="0" cy="0"/>
        </a:xfrm>
      </p:grpSpPr>
      <p:sp>
        <p:nvSpPr>
          <p:cNvPr id="23" name="Shape 23"/>
          <p:cNvSpPr txBox="1"/>
          <p:nvPr>
            <p:ph type="ctrTitle"/>
          </p:nvPr>
        </p:nvSpPr>
        <p:spPr>
          <a:xfrm>
            <a:off x="454475" y="483689"/>
            <a:ext cx="7772400" cy="1546500"/>
          </a:xfrm>
          <a:prstGeom prst="rect">
            <a:avLst/>
          </a:prstGeom>
        </p:spPr>
        <p:txBody>
          <a:bodyPr anchorCtr="0" anchor="b" bIns="91425" lIns="91425" rIns="91425" tIns="91425">
            <a:noAutofit/>
          </a:bodyPr>
          <a:lstStyle/>
          <a:p>
            <a:pPr>
              <a:spcBef>
                <a:spcPts val="0"/>
              </a:spcBef>
              <a:buNone/>
            </a:pPr>
            <a:r>
              <a:rPr lang="en"/>
              <a:t>Test suite evaluation</a:t>
            </a:r>
          </a:p>
        </p:txBody>
      </p:sp>
      <p:sp>
        <p:nvSpPr>
          <p:cNvPr id="24" name="Shape 24"/>
          <p:cNvSpPr txBox="1"/>
          <p:nvPr>
            <p:ph idx="1" type="subTitle"/>
          </p:nvPr>
        </p:nvSpPr>
        <p:spPr>
          <a:xfrm>
            <a:off x="3360975" y="4998700"/>
            <a:ext cx="5006099" cy="697800"/>
          </a:xfrm>
          <a:prstGeom prst="rect">
            <a:avLst/>
          </a:prstGeom>
        </p:spPr>
        <p:txBody>
          <a:bodyPr anchorCtr="0" anchor="t" bIns="91425" lIns="91425" rIns="91425" tIns="91425">
            <a:noAutofit/>
          </a:bodyPr>
          <a:lstStyle/>
          <a:p>
            <a:pPr>
              <a:spcBef>
                <a:spcPts val="0"/>
              </a:spcBef>
              <a:buNone/>
            </a:pPr>
            <a:r>
              <a:rPr lang="en"/>
              <a:t>For fun and profit</a:t>
            </a:r>
          </a:p>
        </p:txBody>
      </p:sp>
      <p:pic>
        <p:nvPicPr>
          <p:cNvPr id="25" name="Shape 25"/>
          <p:cNvPicPr preferRelativeResize="0"/>
          <p:nvPr/>
        </p:nvPicPr>
        <p:blipFill>
          <a:blip r:embed="rId3">
            <a:alphaModFix/>
          </a:blip>
          <a:stretch>
            <a:fillRect/>
          </a:stretch>
        </p:blipFill>
        <p:spPr>
          <a:xfrm>
            <a:off x="3057525" y="2095500"/>
            <a:ext cx="2414050" cy="2732574"/>
          </a:xfrm>
          <a:prstGeom prst="rect">
            <a:avLst/>
          </a:prstGeom>
          <a:noFill/>
          <a:ln>
            <a:noFill/>
          </a:ln>
        </p:spPr>
      </p:pic>
      <p:sp>
        <p:nvSpPr>
          <p:cNvPr id="26" name="Shape 26"/>
          <p:cNvSpPr txBox="1"/>
          <p:nvPr/>
        </p:nvSpPr>
        <p:spPr>
          <a:xfrm>
            <a:off x="4337600" y="5775575"/>
            <a:ext cx="4419299" cy="363300"/>
          </a:xfrm>
          <a:prstGeom prst="rect">
            <a:avLst/>
          </a:prstGeom>
          <a:noFill/>
          <a:ln>
            <a:noFill/>
          </a:ln>
        </p:spPr>
        <p:txBody>
          <a:bodyPr anchorCtr="0" anchor="t" bIns="91425" lIns="91425" rIns="91425" tIns="91425">
            <a:noAutofit/>
          </a:bodyPr>
          <a:lstStyle/>
          <a:p>
            <a:pPr lvl="0" rtl="0">
              <a:spcBef>
                <a:spcPts val="0"/>
              </a:spcBef>
              <a:buNone/>
            </a:pPr>
            <a:r>
              <a:rPr b="1" i="1" lang="en"/>
              <a:t>Rahul Gopinath</a:t>
            </a:r>
            <a:r>
              <a:rPr lang="en"/>
              <a:t>, Carlos Jensen, Alex Groce</a:t>
            </a:r>
          </a:p>
        </p:txBody>
      </p:sp>
      <p:sp>
        <p:nvSpPr>
          <p:cNvPr id="27" name="Shape 27"/>
          <p:cNvSpPr txBox="1"/>
          <p:nvPr/>
        </p:nvSpPr>
        <p:spPr>
          <a:xfrm>
            <a:off x="4337600" y="6272025"/>
            <a:ext cx="4351199" cy="363300"/>
          </a:xfrm>
          <a:prstGeom prst="rect">
            <a:avLst/>
          </a:prstGeom>
          <a:noFill/>
          <a:ln>
            <a:noFill/>
          </a:ln>
        </p:spPr>
        <p:txBody>
          <a:bodyPr anchorCtr="0" anchor="t" bIns="91425" lIns="91425" rIns="91425" tIns="91425">
            <a:noAutofit/>
          </a:bodyPr>
          <a:lstStyle/>
          <a:p>
            <a:pPr lvl="0" rtl="0">
              <a:spcBef>
                <a:spcPts val="0"/>
              </a:spcBef>
              <a:buNone/>
            </a:pPr>
            <a:r>
              <a:rPr lang="en" sz="1200"/>
              <a:t>Code Coverage for Suite Evaluation by Developers</a:t>
            </a:r>
          </a:p>
          <a:p>
            <a:pPr>
              <a:spcBef>
                <a:spcPts val="0"/>
              </a:spcBef>
              <a:buNone/>
            </a:pPr>
            <a:r>
              <a:rPr lang="en" sz="1200"/>
              <a:t>ICSE 2014</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4" name="Shape 864"/>
        <p:cNvGrpSpPr/>
        <p:nvPr/>
      </p:nvGrpSpPr>
      <p:grpSpPr>
        <a:xfrm>
          <a:off x="0" y="0"/>
          <a:ext cx="0" cy="0"/>
          <a:chOff x="0" y="0"/>
          <a:chExt cx="0" cy="0"/>
        </a:xfrm>
      </p:grpSpPr>
      <p:sp>
        <p:nvSpPr>
          <p:cNvPr id="865" name="Shape 865"/>
          <p:cNvSpPr txBox="1"/>
          <p:nvPr/>
        </p:nvSpPr>
        <p:spPr>
          <a:xfrm>
            <a:off x="1681550" y="2455400"/>
            <a:ext cx="4448099" cy="411299"/>
          </a:xfrm>
          <a:prstGeom prst="rect">
            <a:avLst/>
          </a:prstGeom>
          <a:noFill/>
          <a:ln>
            <a:noFill/>
          </a:ln>
        </p:spPr>
        <p:txBody>
          <a:bodyPr anchorCtr="0" anchor="t" bIns="91425" lIns="91425" rIns="91425" tIns="91425">
            <a:noAutofit/>
          </a:bodyPr>
          <a:lstStyle/>
          <a:p>
            <a:pPr>
              <a:spcBef>
                <a:spcPts val="0"/>
              </a:spcBef>
              <a:buNone/>
            </a:pPr>
            <a:r>
              <a:rPr lang="en" sz="1800"/>
              <a:t>Competent programmer hypothesis</a:t>
            </a:r>
          </a:p>
        </p:txBody>
      </p:sp>
      <p:sp>
        <p:nvSpPr>
          <p:cNvPr id="866" name="Shape 866"/>
          <p:cNvSpPr txBox="1"/>
          <p:nvPr/>
        </p:nvSpPr>
        <p:spPr>
          <a:xfrm>
            <a:off x="1681550" y="3628450"/>
            <a:ext cx="3657600" cy="411299"/>
          </a:xfrm>
          <a:prstGeom prst="rect">
            <a:avLst/>
          </a:prstGeom>
          <a:noFill/>
          <a:ln>
            <a:noFill/>
          </a:ln>
        </p:spPr>
        <p:txBody>
          <a:bodyPr anchorCtr="0" anchor="t" bIns="91425" lIns="91425" rIns="91425" tIns="91425">
            <a:noAutofit/>
          </a:bodyPr>
          <a:lstStyle/>
          <a:p>
            <a:pPr lvl="0" rtl="0">
              <a:spcBef>
                <a:spcPts val="0"/>
              </a:spcBef>
              <a:buNone/>
            </a:pPr>
            <a:r>
              <a:rPr lang="en" sz="1800"/>
              <a:t>Coupling effect</a:t>
            </a:r>
          </a:p>
        </p:txBody>
      </p:sp>
      <p:sp>
        <p:nvSpPr>
          <p:cNvPr id="867" name="Shape 867"/>
          <p:cNvSpPr txBox="1"/>
          <p:nvPr>
            <p:ph idx="1" type="body"/>
          </p:nvPr>
        </p:nvSpPr>
        <p:spPr>
          <a:xfrm>
            <a:off x="710925" y="401700"/>
            <a:ext cx="7100099" cy="692700"/>
          </a:xfrm>
          <a:prstGeom prst="rect">
            <a:avLst/>
          </a:prstGeom>
        </p:spPr>
        <p:txBody>
          <a:bodyPr anchorCtr="0" anchor="t" bIns="91425" lIns="91425" rIns="91425" tIns="91425">
            <a:noAutofit/>
          </a:bodyPr>
          <a:lstStyle/>
          <a:p>
            <a:pPr lvl="0" rtl="0">
              <a:spcBef>
                <a:spcPts val="0"/>
              </a:spcBef>
              <a:buNone/>
            </a:pPr>
            <a:r>
              <a:rPr lang="en" sz="3000"/>
              <a:t>Perhaps we don’t need as many?</a:t>
            </a:r>
          </a:p>
        </p:txBody>
      </p:sp>
      <p:sp>
        <p:nvSpPr>
          <p:cNvPr id="868" name="Shape 868"/>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M5</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72" name="Shape 872"/>
        <p:cNvGrpSpPr/>
        <p:nvPr/>
      </p:nvGrpSpPr>
      <p:grpSpPr>
        <a:xfrm>
          <a:off x="0" y="0"/>
          <a:ext cx="0" cy="0"/>
          <a:chOff x="0" y="0"/>
          <a:chExt cx="0" cy="0"/>
        </a:xfrm>
      </p:grpSpPr>
      <p:sp>
        <p:nvSpPr>
          <p:cNvPr id="873" name="Shape 873"/>
          <p:cNvSpPr txBox="1"/>
          <p:nvPr>
            <p:ph idx="1" type="body"/>
          </p:nvPr>
        </p:nvSpPr>
        <p:spPr>
          <a:xfrm>
            <a:off x="717625" y="373503"/>
            <a:ext cx="8229600" cy="692700"/>
          </a:xfrm>
          <a:prstGeom prst="rect">
            <a:avLst/>
          </a:prstGeom>
        </p:spPr>
        <p:txBody>
          <a:bodyPr anchorCtr="0" anchor="t" bIns="91425" lIns="91425" rIns="91425" tIns="91425">
            <a:noAutofit/>
          </a:bodyPr>
          <a:lstStyle/>
          <a:p>
            <a:pPr>
              <a:spcBef>
                <a:spcPts val="0"/>
              </a:spcBef>
              <a:buNone/>
            </a:pPr>
            <a:r>
              <a:rPr lang="en" sz="3000"/>
              <a:t>What is Mutation Analysis</a:t>
            </a:r>
          </a:p>
        </p:txBody>
      </p:sp>
      <p:sp>
        <p:nvSpPr>
          <p:cNvPr id="874" name="Shape 874"/>
          <p:cNvSpPr txBox="1"/>
          <p:nvPr/>
        </p:nvSpPr>
        <p:spPr>
          <a:xfrm>
            <a:off x="1313000" y="1996625"/>
            <a:ext cx="6597599" cy="1595100"/>
          </a:xfrm>
          <a:prstGeom prst="rect">
            <a:avLst/>
          </a:prstGeom>
          <a:noFill/>
          <a:ln>
            <a:noFill/>
          </a:ln>
        </p:spPr>
        <p:txBody>
          <a:bodyPr anchorCtr="0" anchor="t" bIns="91425" lIns="91425" rIns="91425" tIns="91425">
            <a:noAutofit/>
          </a:bodyPr>
          <a:lstStyle/>
          <a:p>
            <a:pPr lvl="0" rtl="0">
              <a:spcBef>
                <a:spcPts val="0"/>
              </a:spcBef>
              <a:buNone/>
            </a:pPr>
            <a:r>
              <a:rPr lang="en"/>
              <a:t>Mutation analysis is a method of systematically introducing simple syntactic changes to the program, and measuring the capability of the test-suite in detecting these changes.</a:t>
            </a:r>
          </a:p>
          <a:p>
            <a:pPr lvl="0" rtl="0">
              <a:spcBef>
                <a:spcPts val="0"/>
              </a:spcBef>
              <a:buNone/>
            </a:pPr>
            <a:r>
              <a:t/>
            </a:r>
            <a:endParaRPr/>
          </a:p>
          <a:p>
            <a:pPr lvl="0" rtl="0">
              <a:spcBef>
                <a:spcPts val="0"/>
              </a:spcBef>
              <a:buNone/>
            </a:pPr>
            <a:r>
              <a:t/>
            </a:r>
            <a:endParaRPr/>
          </a:p>
          <a:p>
            <a:pPr lvl="0" rtl="0">
              <a:spcBef>
                <a:spcPts val="0"/>
              </a:spcBef>
              <a:buNone/>
            </a:pPr>
            <a:r>
              <a:rPr lang="en"/>
              <a:t>The mutation score is measured as </a:t>
            </a:r>
          </a:p>
          <a:p>
            <a:pPr lvl="0" rtl="0">
              <a:spcBef>
                <a:spcPts val="0"/>
              </a:spcBef>
              <a:buNone/>
            </a:pPr>
            <a:r>
              <a:t/>
            </a:r>
            <a:endParaRPr/>
          </a:p>
          <a:p>
            <a:pPr lvl="0" rtl="0">
              <a:spcBef>
                <a:spcPts val="0"/>
              </a:spcBef>
              <a:buNone/>
            </a:pPr>
            <a:r>
              <a:rPr lang="en"/>
              <a:t>                                                       # mutants killed</a:t>
            </a:r>
          </a:p>
          <a:p>
            <a:pPr lvl="0" rtl="0">
              <a:spcBef>
                <a:spcPts val="0"/>
              </a:spcBef>
              <a:buNone/>
            </a:pPr>
            <a:r>
              <a:rPr lang="en"/>
              <a:t>                                                        </a:t>
            </a:r>
          </a:p>
          <a:p>
            <a:pPr>
              <a:spcBef>
                <a:spcPts val="0"/>
              </a:spcBef>
              <a:buNone/>
            </a:pPr>
            <a:r>
              <a:rPr lang="en"/>
              <a:t>                                                       # mutants produced</a:t>
            </a:r>
          </a:p>
        </p:txBody>
      </p:sp>
      <p:cxnSp>
        <p:nvCxnSpPr>
          <p:cNvPr id="875" name="Shape 875"/>
          <p:cNvCxnSpPr/>
          <p:nvPr/>
        </p:nvCxnSpPr>
        <p:spPr>
          <a:xfrm>
            <a:off x="4069225" y="3884750"/>
            <a:ext cx="1736100" cy="0"/>
          </a:xfrm>
          <a:prstGeom prst="straightConnector1">
            <a:avLst/>
          </a:prstGeom>
          <a:noFill/>
          <a:ln cap="flat" cmpd="sng" w="19050">
            <a:solidFill>
              <a:schemeClr val="dk2"/>
            </a:solidFill>
            <a:prstDash val="solid"/>
            <a:round/>
            <a:headEnd len="lg" w="lg" type="none"/>
            <a:tailEnd len="lg" w="lg" type="none"/>
          </a:ln>
        </p:spPr>
      </p:cxnSp>
      <p:sp>
        <p:nvSpPr>
          <p:cNvPr id="876" name="Shape 876"/>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M6</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80" name="Shape 880"/>
        <p:cNvGrpSpPr/>
        <p:nvPr/>
      </p:nvGrpSpPr>
      <p:grpSpPr>
        <a:xfrm>
          <a:off x="0" y="0"/>
          <a:ext cx="0" cy="0"/>
          <a:chOff x="0" y="0"/>
          <a:chExt cx="0" cy="0"/>
        </a:xfrm>
      </p:grpSpPr>
      <p:pic>
        <p:nvPicPr>
          <p:cNvPr id="881" name="Shape 881"/>
          <p:cNvPicPr preferRelativeResize="0"/>
          <p:nvPr/>
        </p:nvPicPr>
        <p:blipFill>
          <a:blip r:embed="rId3">
            <a:alphaModFix/>
          </a:blip>
          <a:stretch>
            <a:fillRect/>
          </a:stretch>
        </p:blipFill>
        <p:spPr>
          <a:xfrm>
            <a:off x="30500" y="862050"/>
            <a:ext cx="3303450" cy="1904949"/>
          </a:xfrm>
          <a:prstGeom prst="rect">
            <a:avLst/>
          </a:prstGeom>
          <a:noFill/>
          <a:ln>
            <a:noFill/>
          </a:ln>
        </p:spPr>
      </p:pic>
      <p:sp>
        <p:nvSpPr>
          <p:cNvPr id="882" name="Shape 882"/>
          <p:cNvSpPr txBox="1"/>
          <p:nvPr>
            <p:ph idx="1" type="body"/>
          </p:nvPr>
        </p:nvSpPr>
        <p:spPr>
          <a:xfrm>
            <a:off x="4215000" y="128150"/>
            <a:ext cx="4929000" cy="546299"/>
          </a:xfrm>
          <a:prstGeom prst="rect">
            <a:avLst/>
          </a:prstGeom>
        </p:spPr>
        <p:txBody>
          <a:bodyPr anchorCtr="0" anchor="t" bIns="91425" lIns="91425" rIns="91425" tIns="91425">
            <a:noAutofit/>
          </a:bodyPr>
          <a:lstStyle/>
          <a:p>
            <a:pPr lvl="0" rtl="0">
              <a:spcBef>
                <a:spcPts val="0"/>
              </a:spcBef>
              <a:buNone/>
            </a:pPr>
            <a:r>
              <a:rPr lang="en" sz="3000"/>
              <a:t>Traditional Strategies to counter mutant explosion</a:t>
            </a:r>
          </a:p>
        </p:txBody>
      </p:sp>
      <p:sp>
        <p:nvSpPr>
          <p:cNvPr id="883" name="Shape 883"/>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M7</a:t>
            </a:r>
          </a:p>
        </p:txBody>
      </p:sp>
      <p:sp>
        <p:nvSpPr>
          <p:cNvPr id="884" name="Shape 884"/>
          <p:cNvSpPr txBox="1"/>
          <p:nvPr/>
        </p:nvSpPr>
        <p:spPr>
          <a:xfrm>
            <a:off x="376100" y="1392700"/>
            <a:ext cx="4317600" cy="1193100"/>
          </a:xfrm>
          <a:prstGeom prst="rect">
            <a:avLst/>
          </a:prstGeom>
          <a:noFill/>
          <a:ln>
            <a:noFill/>
          </a:ln>
        </p:spPr>
        <p:txBody>
          <a:bodyPr anchorCtr="0" anchor="t" bIns="91425" lIns="91425" rIns="91425" tIns="91425">
            <a:noAutofit/>
          </a:bodyPr>
          <a:lstStyle/>
          <a:p>
            <a:pPr>
              <a:spcBef>
                <a:spcPts val="0"/>
              </a:spcBef>
              <a:buNone/>
            </a:pPr>
            <a:r>
              <a:rPr lang="en" sz="2400">
                <a:solidFill>
                  <a:srgbClr val="FF9900"/>
                </a:solidFill>
              </a:rPr>
              <a:t>Lots of Research</a:t>
            </a:r>
          </a:p>
        </p:txBody>
      </p:sp>
      <p:sp>
        <p:nvSpPr>
          <p:cNvPr id="885" name="Shape 885"/>
          <p:cNvSpPr/>
          <p:nvPr/>
        </p:nvSpPr>
        <p:spPr>
          <a:xfrm>
            <a:off x="6341180" y="4144919"/>
            <a:ext cx="309300" cy="293999"/>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86" name="Shape 886"/>
          <p:cNvSpPr/>
          <p:nvPr/>
        </p:nvSpPr>
        <p:spPr>
          <a:xfrm>
            <a:off x="6754611" y="4144919"/>
            <a:ext cx="309300" cy="293999"/>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87" name="Shape 887"/>
          <p:cNvSpPr/>
          <p:nvPr/>
        </p:nvSpPr>
        <p:spPr>
          <a:xfrm>
            <a:off x="7168042" y="4144919"/>
            <a:ext cx="309300" cy="293999"/>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88" name="Shape 888"/>
          <p:cNvSpPr/>
          <p:nvPr/>
        </p:nvSpPr>
        <p:spPr>
          <a:xfrm>
            <a:off x="4201349" y="3889349"/>
            <a:ext cx="309300" cy="1308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89" name="Shape 889"/>
          <p:cNvSpPr/>
          <p:nvPr/>
        </p:nvSpPr>
        <p:spPr>
          <a:xfrm>
            <a:off x="4201349" y="4098888"/>
            <a:ext cx="309300" cy="1308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0" name="Shape 890"/>
          <p:cNvSpPr/>
          <p:nvPr/>
        </p:nvSpPr>
        <p:spPr>
          <a:xfrm>
            <a:off x="4201349" y="4308427"/>
            <a:ext cx="309300" cy="1308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1" name="Shape 891"/>
          <p:cNvSpPr/>
          <p:nvPr/>
        </p:nvSpPr>
        <p:spPr>
          <a:xfrm>
            <a:off x="2565463" y="3889352"/>
            <a:ext cx="309300" cy="211199"/>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2" name="Shape 892"/>
          <p:cNvSpPr/>
          <p:nvPr/>
        </p:nvSpPr>
        <p:spPr>
          <a:xfrm>
            <a:off x="2565463" y="4227973"/>
            <a:ext cx="309300" cy="211199"/>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3" name="Shape 893"/>
          <p:cNvSpPr/>
          <p:nvPr/>
        </p:nvSpPr>
        <p:spPr>
          <a:xfrm>
            <a:off x="1313412" y="3487870"/>
            <a:ext cx="309300" cy="2259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4" name="Shape 894"/>
          <p:cNvSpPr/>
          <p:nvPr/>
        </p:nvSpPr>
        <p:spPr>
          <a:xfrm>
            <a:off x="1313412" y="3850438"/>
            <a:ext cx="309300" cy="2259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5" name="Shape 895"/>
          <p:cNvSpPr/>
          <p:nvPr/>
        </p:nvSpPr>
        <p:spPr>
          <a:xfrm>
            <a:off x="1313412" y="4213006"/>
            <a:ext cx="309300" cy="225900"/>
          </a:xfrm>
          <a:prstGeom prst="rect">
            <a:avLst/>
          </a:prstGeom>
          <a:solidFill>
            <a:srgbClr val="CCCCCC"/>
          </a:solidFill>
          <a:ln cap="flat" cmpd="sng" w="19050">
            <a:solidFill>
              <a:srgbClr val="666666"/>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896" name="Shape 896"/>
          <p:cNvSpPr txBox="1"/>
          <p:nvPr/>
        </p:nvSpPr>
        <p:spPr>
          <a:xfrm>
            <a:off x="2410573" y="4820800"/>
            <a:ext cx="1924731" cy="232459"/>
          </a:xfrm>
          <a:prstGeom prst="rect">
            <a:avLst/>
          </a:prstGeom>
          <a:noFill/>
          <a:ln>
            <a:noFill/>
          </a:ln>
        </p:spPr>
        <p:txBody>
          <a:bodyPr anchorCtr="0" anchor="t" bIns="91425" lIns="91425" rIns="91425" tIns="91425">
            <a:noAutofit/>
          </a:bodyPr>
          <a:lstStyle/>
          <a:p>
            <a:pPr lvl="0" rtl="0">
              <a:spcBef>
                <a:spcPts val="0"/>
              </a:spcBef>
              <a:buNone/>
            </a:pPr>
            <a:r>
              <a:rPr lang="en"/>
              <a:t>Fewer</a:t>
            </a:r>
          </a:p>
          <a:p>
            <a:pPr lvl="0" rtl="0">
              <a:spcBef>
                <a:spcPts val="0"/>
              </a:spcBef>
              <a:buNone/>
            </a:pPr>
            <a:r>
              <a:rPr lang="en"/>
              <a:t>(Reduce Mutants)</a:t>
            </a:r>
          </a:p>
        </p:txBody>
      </p:sp>
      <p:sp>
        <p:nvSpPr>
          <p:cNvPr id="897" name="Shape 897"/>
          <p:cNvSpPr txBox="1"/>
          <p:nvPr/>
        </p:nvSpPr>
        <p:spPr>
          <a:xfrm>
            <a:off x="4043450" y="4820800"/>
            <a:ext cx="2145689" cy="232459"/>
          </a:xfrm>
          <a:prstGeom prst="rect">
            <a:avLst/>
          </a:prstGeom>
          <a:noFill/>
          <a:ln>
            <a:noFill/>
          </a:ln>
        </p:spPr>
        <p:txBody>
          <a:bodyPr anchorCtr="0" anchor="t" bIns="91425" lIns="91425" rIns="91425" tIns="91425">
            <a:noAutofit/>
          </a:bodyPr>
          <a:lstStyle/>
          <a:p>
            <a:pPr lvl="0" rtl="0">
              <a:spcBef>
                <a:spcPts val="0"/>
              </a:spcBef>
              <a:buNone/>
            </a:pPr>
            <a:r>
              <a:rPr lang="en"/>
              <a:t>Faster</a:t>
            </a:r>
          </a:p>
          <a:p>
            <a:pPr lvl="0" rtl="0">
              <a:spcBef>
                <a:spcPts val="0"/>
              </a:spcBef>
              <a:buNone/>
            </a:pPr>
            <a:r>
              <a:rPr lang="en"/>
              <a:t>(Optimize mutation run)</a:t>
            </a:r>
          </a:p>
        </p:txBody>
      </p:sp>
      <p:sp>
        <p:nvSpPr>
          <p:cNvPr id="898" name="Shape 898"/>
          <p:cNvSpPr txBox="1"/>
          <p:nvPr/>
        </p:nvSpPr>
        <p:spPr>
          <a:xfrm>
            <a:off x="6188775" y="4820800"/>
            <a:ext cx="2690961" cy="130758"/>
          </a:xfrm>
          <a:prstGeom prst="rect">
            <a:avLst/>
          </a:prstGeom>
          <a:noFill/>
          <a:ln>
            <a:noFill/>
          </a:ln>
        </p:spPr>
        <p:txBody>
          <a:bodyPr anchorCtr="0" anchor="t" bIns="91425" lIns="91425" rIns="91425" tIns="91425">
            <a:noAutofit/>
          </a:bodyPr>
          <a:lstStyle/>
          <a:p>
            <a:pPr lvl="0" rtl="0">
              <a:spcBef>
                <a:spcPts val="0"/>
              </a:spcBef>
              <a:buNone/>
            </a:pPr>
            <a:r>
              <a:rPr lang="en"/>
              <a:t>Smarter</a:t>
            </a:r>
          </a:p>
          <a:p>
            <a:pPr lvl="0" rtl="0">
              <a:spcBef>
                <a:spcPts val="0"/>
              </a:spcBef>
              <a:buNone/>
            </a:pPr>
            <a:r>
              <a:rPr lang="en"/>
              <a:t>(Parallelize mutation analysis)</a:t>
            </a:r>
          </a:p>
        </p:txBody>
      </p:sp>
      <p:sp>
        <p:nvSpPr>
          <p:cNvPr id="899" name="Shape 899"/>
          <p:cNvSpPr txBox="1"/>
          <p:nvPr/>
        </p:nvSpPr>
        <p:spPr>
          <a:xfrm>
            <a:off x="1171016" y="4820799"/>
            <a:ext cx="1508452" cy="232459"/>
          </a:xfrm>
          <a:prstGeom prst="rect">
            <a:avLst/>
          </a:prstGeom>
          <a:noFill/>
          <a:ln>
            <a:noFill/>
          </a:ln>
        </p:spPr>
        <p:txBody>
          <a:bodyPr anchorCtr="0" anchor="t" bIns="91425" lIns="91425" rIns="91425" tIns="91425">
            <a:noAutofit/>
          </a:bodyPr>
          <a:lstStyle/>
          <a:p>
            <a:pPr lvl="0" rtl="0">
              <a:spcBef>
                <a:spcPts val="0"/>
              </a:spcBef>
              <a:buNone/>
            </a:pPr>
            <a:r>
              <a:rPr lang="en"/>
              <a:t>Original</a:t>
            </a:r>
          </a:p>
        </p:txBody>
      </p:sp>
      <p:cxnSp>
        <p:nvCxnSpPr>
          <p:cNvPr id="900" name="Shape 900"/>
          <p:cNvCxnSpPr/>
          <p:nvPr/>
        </p:nvCxnSpPr>
        <p:spPr>
          <a:xfrm>
            <a:off x="2190950" y="5787150"/>
            <a:ext cx="2334899" cy="0"/>
          </a:xfrm>
          <a:prstGeom prst="straightConnector1">
            <a:avLst/>
          </a:prstGeom>
          <a:noFill/>
          <a:ln cap="flat" cmpd="sng" w="19050">
            <a:solidFill>
              <a:srgbClr val="666666"/>
            </a:solidFill>
            <a:prstDash val="solid"/>
            <a:round/>
            <a:headEnd len="lg" w="lg" type="diamond"/>
            <a:tailEnd len="lg" w="lg" type="diamond"/>
          </a:ln>
        </p:spPr>
      </p:cxnSp>
      <p:sp>
        <p:nvSpPr>
          <p:cNvPr id="901" name="Shape 901"/>
          <p:cNvSpPr txBox="1"/>
          <p:nvPr/>
        </p:nvSpPr>
        <p:spPr>
          <a:xfrm>
            <a:off x="2770125" y="5454275"/>
            <a:ext cx="1454400" cy="196199"/>
          </a:xfrm>
          <a:prstGeom prst="rect">
            <a:avLst/>
          </a:prstGeom>
          <a:noFill/>
          <a:ln>
            <a:noFill/>
          </a:ln>
        </p:spPr>
        <p:txBody>
          <a:bodyPr anchorCtr="0" anchor="t" bIns="91425" lIns="91425" rIns="91425" tIns="91425">
            <a:noAutofit/>
          </a:bodyPr>
          <a:lstStyle/>
          <a:p>
            <a:pPr lvl="0" rtl="0">
              <a:spcBef>
                <a:spcPts val="0"/>
              </a:spcBef>
              <a:buNone/>
            </a:pPr>
            <a:r>
              <a:rPr lang="en"/>
              <a:t>Computation</a:t>
            </a:r>
          </a:p>
        </p:txBody>
      </p:sp>
      <p:grpSp>
        <p:nvGrpSpPr>
          <p:cNvPr id="902" name="Shape 902"/>
          <p:cNvGrpSpPr/>
          <p:nvPr/>
        </p:nvGrpSpPr>
        <p:grpSpPr>
          <a:xfrm>
            <a:off x="537800" y="3272300"/>
            <a:ext cx="393525" cy="1434599"/>
            <a:chOff x="7548200" y="4092925"/>
            <a:chExt cx="393525" cy="1434599"/>
          </a:xfrm>
        </p:grpSpPr>
        <p:cxnSp>
          <p:nvCxnSpPr>
            <p:cNvPr id="903" name="Shape 903"/>
            <p:cNvCxnSpPr/>
            <p:nvPr/>
          </p:nvCxnSpPr>
          <p:spPr>
            <a:xfrm flipH="1" rot="10800000">
              <a:off x="7927325" y="4092925"/>
              <a:ext cx="14400" cy="1434599"/>
            </a:xfrm>
            <a:prstGeom prst="straightConnector1">
              <a:avLst/>
            </a:prstGeom>
            <a:noFill/>
            <a:ln cap="flat" cmpd="sng" w="19050">
              <a:solidFill>
                <a:srgbClr val="666666"/>
              </a:solidFill>
              <a:prstDash val="solid"/>
              <a:round/>
              <a:headEnd len="lg" w="lg" type="oval"/>
              <a:tailEnd len="lg" w="lg" type="triangle"/>
            </a:ln>
          </p:spPr>
        </p:cxnSp>
        <p:sp>
          <p:nvSpPr>
            <p:cNvPr id="904" name="Shape 904"/>
            <p:cNvSpPr txBox="1"/>
            <p:nvPr/>
          </p:nvSpPr>
          <p:spPr>
            <a:xfrm rot="-5400000">
              <a:off x="7242949" y="4921324"/>
              <a:ext cx="883800" cy="273299"/>
            </a:xfrm>
            <a:prstGeom prst="rect">
              <a:avLst/>
            </a:prstGeom>
            <a:noFill/>
            <a:ln>
              <a:noFill/>
            </a:ln>
          </p:spPr>
          <p:txBody>
            <a:bodyPr anchorCtr="0" anchor="t" bIns="91425" lIns="91425" rIns="91425" tIns="91425">
              <a:noAutofit/>
            </a:bodyPr>
            <a:lstStyle/>
            <a:p>
              <a:pPr lvl="0" rtl="0">
                <a:spcBef>
                  <a:spcPts val="0"/>
                </a:spcBef>
                <a:buNone/>
              </a:pPr>
              <a:r>
                <a:rPr lang="en"/>
                <a:t>Time</a:t>
              </a:r>
            </a:p>
          </p:txBody>
        </p:sp>
      </p:grpSp>
      <p:cxnSp>
        <p:nvCxnSpPr>
          <p:cNvPr id="905" name="Shape 905"/>
          <p:cNvCxnSpPr>
            <a:stCxn id="885" idx="0"/>
          </p:cNvCxnSpPr>
          <p:nvPr/>
        </p:nvCxnSpPr>
        <p:spPr>
          <a:xfrm flipH="1" rot="10800000">
            <a:off x="6495830" y="3219119"/>
            <a:ext cx="222300" cy="925800"/>
          </a:xfrm>
          <a:prstGeom prst="straightConnector1">
            <a:avLst/>
          </a:prstGeom>
          <a:noFill/>
          <a:ln cap="flat" cmpd="sng" w="19050">
            <a:solidFill>
              <a:schemeClr val="dk2"/>
            </a:solidFill>
            <a:prstDash val="solid"/>
            <a:round/>
            <a:headEnd len="lg" w="lg" type="triangle"/>
            <a:tailEnd len="lg" w="lg" type="none"/>
          </a:ln>
        </p:spPr>
      </p:cxnSp>
      <p:sp>
        <p:nvSpPr>
          <p:cNvPr id="906" name="Shape 906"/>
          <p:cNvSpPr txBox="1"/>
          <p:nvPr/>
        </p:nvSpPr>
        <p:spPr>
          <a:xfrm>
            <a:off x="6461450" y="2650025"/>
            <a:ext cx="2145600" cy="416699"/>
          </a:xfrm>
          <a:prstGeom prst="rect">
            <a:avLst/>
          </a:prstGeom>
          <a:noFill/>
          <a:ln>
            <a:noFill/>
          </a:ln>
        </p:spPr>
        <p:txBody>
          <a:bodyPr anchorCtr="0" anchor="t" bIns="91425" lIns="91425" rIns="91425" tIns="91425">
            <a:noAutofit/>
          </a:bodyPr>
          <a:lstStyle/>
          <a:p>
            <a:pPr>
              <a:spcBef>
                <a:spcPts val="0"/>
              </a:spcBef>
              <a:buNone/>
            </a:pPr>
            <a:r>
              <a:rPr lang="en"/>
              <a:t>Computation required for a single mutant</a:t>
            </a:r>
          </a:p>
        </p:txBody>
      </p:sp>
      <p:cxnSp>
        <p:nvCxnSpPr>
          <p:cNvPr id="907" name="Shape 907"/>
          <p:cNvCxnSpPr>
            <a:stCxn id="888" idx="3"/>
          </p:cNvCxnSpPr>
          <p:nvPr/>
        </p:nvCxnSpPr>
        <p:spPr>
          <a:xfrm flipH="1" rot="10800000">
            <a:off x="4510649" y="3066749"/>
            <a:ext cx="1900500" cy="888000"/>
          </a:xfrm>
          <a:prstGeom prst="straightConnector1">
            <a:avLst/>
          </a:prstGeom>
          <a:noFill/>
          <a:ln cap="flat" cmpd="sng" w="19050">
            <a:solidFill>
              <a:schemeClr val="dk2"/>
            </a:solidFill>
            <a:prstDash val="solid"/>
            <a:round/>
            <a:headEnd len="lg" w="lg" type="triangle"/>
            <a:tailEnd len="lg" w="lg" type="none"/>
          </a:ln>
        </p:spPr>
      </p:cxn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1" name="Shape 911"/>
        <p:cNvGrpSpPr/>
        <p:nvPr/>
      </p:nvGrpSpPr>
      <p:grpSpPr>
        <a:xfrm>
          <a:off x="0" y="0"/>
          <a:ext cx="0" cy="0"/>
          <a:chOff x="0" y="0"/>
          <a:chExt cx="0" cy="0"/>
        </a:xfrm>
      </p:grpSpPr>
      <p:sp>
        <p:nvSpPr>
          <p:cNvPr id="912" name="Shape 912"/>
          <p:cNvSpPr/>
          <p:nvPr/>
        </p:nvSpPr>
        <p:spPr>
          <a:xfrm>
            <a:off x="1023075" y="2210450"/>
            <a:ext cx="3425999" cy="3065999"/>
          </a:xfrm>
          <a:prstGeom prst="ellipse">
            <a:avLst/>
          </a:prstGeom>
          <a:noFill/>
          <a:ln cap="flat" cmpd="sng" w="19050">
            <a:solidFill>
              <a:srgbClr val="0000FF"/>
            </a:solidFill>
            <a:prstDash val="dot"/>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3" name="Shape 913"/>
          <p:cNvSpPr/>
          <p:nvPr/>
        </p:nvSpPr>
        <p:spPr>
          <a:xfrm>
            <a:off x="2410200" y="1481000"/>
            <a:ext cx="3425999" cy="3065999"/>
          </a:xfrm>
          <a:prstGeom prst="ellipse">
            <a:avLst/>
          </a:prstGeom>
          <a:no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4" name="Shape 914"/>
          <p:cNvSpPr/>
          <p:nvPr/>
        </p:nvSpPr>
        <p:spPr>
          <a:xfrm>
            <a:off x="2410200" y="77325"/>
            <a:ext cx="3425999" cy="3065999"/>
          </a:xfrm>
          <a:prstGeom prst="ellipse">
            <a:avLst/>
          </a:prstGeom>
          <a:noFill/>
          <a:ln cap="flat" cmpd="sng" w="19050">
            <a:solidFill>
              <a:srgbClr val="FF0000"/>
            </a:solidFill>
            <a:prstDash val="dot"/>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5" name="Shape 915"/>
          <p:cNvSpPr txBox="1"/>
          <p:nvPr>
            <p:ph idx="1" type="body"/>
          </p:nvPr>
        </p:nvSpPr>
        <p:spPr>
          <a:xfrm>
            <a:off x="442275" y="5402975"/>
            <a:ext cx="8003700" cy="692700"/>
          </a:xfrm>
          <a:prstGeom prst="rect">
            <a:avLst/>
          </a:prstGeom>
        </p:spPr>
        <p:txBody>
          <a:bodyPr anchorCtr="0" anchor="t" bIns="91425" lIns="91425" rIns="91425" tIns="91425">
            <a:noAutofit/>
          </a:bodyPr>
          <a:lstStyle/>
          <a:p>
            <a:pPr lvl="0" rtl="0">
              <a:spcBef>
                <a:spcPts val="0"/>
              </a:spcBef>
              <a:buNone/>
            </a:pPr>
            <a:r>
              <a:rPr lang="en" sz="3000"/>
              <a:t>Mutation testing is hard, </a:t>
            </a:r>
          </a:p>
          <a:p>
            <a:pPr lvl="0" rtl="0">
              <a:spcBef>
                <a:spcPts val="0"/>
              </a:spcBef>
              <a:buNone/>
            </a:pPr>
            <a:r>
              <a:rPr lang="en" sz="3000"/>
              <a:t>let us go shopping..</a:t>
            </a:r>
          </a:p>
        </p:txBody>
      </p:sp>
      <p:sp>
        <p:nvSpPr>
          <p:cNvPr id="916" name="Shape 916"/>
          <p:cNvSpPr txBox="1"/>
          <p:nvPr/>
        </p:nvSpPr>
        <p:spPr>
          <a:xfrm>
            <a:off x="3551400" y="2686125"/>
            <a:ext cx="1615800" cy="457200"/>
          </a:xfrm>
          <a:prstGeom prst="rect">
            <a:avLst/>
          </a:prstGeom>
          <a:noFill/>
          <a:ln>
            <a:noFill/>
          </a:ln>
        </p:spPr>
        <p:txBody>
          <a:bodyPr anchorCtr="0" anchor="t" bIns="91425" lIns="91425" rIns="91425" tIns="91425">
            <a:noAutofit/>
          </a:bodyPr>
          <a:lstStyle/>
          <a:p>
            <a:pPr lvl="0" rtl="0">
              <a:spcBef>
                <a:spcPts val="0"/>
              </a:spcBef>
              <a:buNone/>
            </a:pPr>
            <a:r>
              <a:rPr b="1" lang="en" sz="2400"/>
              <a:t>Summary</a:t>
            </a:r>
          </a:p>
        </p:txBody>
      </p:sp>
      <p:sp>
        <p:nvSpPr>
          <p:cNvPr id="917" name="Shape 917"/>
          <p:cNvSpPr/>
          <p:nvPr/>
        </p:nvSpPr>
        <p:spPr>
          <a:xfrm>
            <a:off x="3816375" y="2160250"/>
            <a:ext cx="3425999" cy="3065999"/>
          </a:xfrm>
          <a:prstGeom prst="ellipse">
            <a:avLst/>
          </a:prstGeom>
          <a:noFill/>
          <a:ln cap="flat" cmpd="sng" w="19050">
            <a:solidFill>
              <a:srgbClr val="38761D"/>
            </a:solidFill>
            <a:prstDash val="dot"/>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918" name="Shape 918"/>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M8</a:t>
            </a:r>
          </a:p>
        </p:txBody>
      </p:sp>
      <p:sp>
        <p:nvSpPr>
          <p:cNvPr id="919" name="Shape 919"/>
          <p:cNvSpPr txBox="1"/>
          <p:nvPr/>
        </p:nvSpPr>
        <p:spPr>
          <a:xfrm>
            <a:off x="3733800" y="609600"/>
            <a:ext cx="1072499" cy="539100"/>
          </a:xfrm>
          <a:prstGeom prst="rect">
            <a:avLst/>
          </a:prstGeom>
          <a:noFill/>
          <a:ln>
            <a:noFill/>
          </a:ln>
        </p:spPr>
        <p:txBody>
          <a:bodyPr anchorCtr="0" anchor="t" bIns="91425" lIns="91425" rIns="91425" tIns="91425">
            <a:noAutofit/>
          </a:bodyPr>
          <a:lstStyle/>
          <a:p>
            <a:pPr>
              <a:spcBef>
                <a:spcPts val="0"/>
              </a:spcBef>
              <a:buNone/>
            </a:pPr>
            <a:r>
              <a:rPr lang="en">
                <a:solidFill>
                  <a:srgbClr val="980000"/>
                </a:solidFill>
              </a:rPr>
              <a:t>Fewer</a:t>
            </a:r>
          </a:p>
        </p:txBody>
      </p:sp>
      <p:sp>
        <p:nvSpPr>
          <p:cNvPr id="920" name="Shape 920"/>
          <p:cNvSpPr txBox="1"/>
          <p:nvPr/>
        </p:nvSpPr>
        <p:spPr>
          <a:xfrm>
            <a:off x="5597775" y="4067900"/>
            <a:ext cx="1072499" cy="539100"/>
          </a:xfrm>
          <a:prstGeom prst="rect">
            <a:avLst/>
          </a:prstGeom>
          <a:noFill/>
          <a:ln>
            <a:noFill/>
          </a:ln>
        </p:spPr>
        <p:txBody>
          <a:bodyPr anchorCtr="0" anchor="t" bIns="91425" lIns="91425" rIns="91425" tIns="91425">
            <a:noAutofit/>
          </a:bodyPr>
          <a:lstStyle/>
          <a:p>
            <a:pPr lvl="0" rtl="0">
              <a:spcBef>
                <a:spcPts val="0"/>
              </a:spcBef>
              <a:buNone/>
            </a:pPr>
            <a:r>
              <a:rPr lang="en">
                <a:solidFill>
                  <a:srgbClr val="38761D"/>
                </a:solidFill>
              </a:rPr>
              <a:t>Faster</a:t>
            </a:r>
          </a:p>
        </p:txBody>
      </p:sp>
      <p:sp>
        <p:nvSpPr>
          <p:cNvPr id="921" name="Shape 921"/>
          <p:cNvSpPr txBox="1"/>
          <p:nvPr/>
        </p:nvSpPr>
        <p:spPr>
          <a:xfrm>
            <a:off x="1729150" y="4208575"/>
            <a:ext cx="1072499" cy="539100"/>
          </a:xfrm>
          <a:prstGeom prst="rect">
            <a:avLst/>
          </a:prstGeom>
          <a:noFill/>
          <a:ln>
            <a:noFill/>
          </a:ln>
        </p:spPr>
        <p:txBody>
          <a:bodyPr anchorCtr="0" anchor="t" bIns="91425" lIns="91425" rIns="91425" tIns="91425">
            <a:noAutofit/>
          </a:bodyPr>
          <a:lstStyle/>
          <a:p>
            <a:pPr lvl="0" rtl="0">
              <a:spcBef>
                <a:spcPts val="0"/>
              </a:spcBef>
              <a:buNone/>
            </a:pPr>
            <a:r>
              <a:rPr lang="en">
                <a:solidFill>
                  <a:srgbClr val="0000FF"/>
                </a:solidFill>
              </a:rPr>
              <a:t>Smarter</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25" name="Shape 925"/>
        <p:cNvGrpSpPr/>
        <p:nvPr/>
      </p:nvGrpSpPr>
      <p:grpSpPr>
        <a:xfrm>
          <a:off x="0" y="0"/>
          <a:ext cx="0" cy="0"/>
          <a:chOff x="0" y="0"/>
          <a:chExt cx="0" cy="0"/>
        </a:xfrm>
      </p:grpSpPr>
      <p:sp>
        <p:nvSpPr>
          <p:cNvPr id="926" name="Shape 926"/>
          <p:cNvSpPr txBox="1"/>
          <p:nvPr>
            <p:ph idx="1" type="body"/>
          </p:nvPr>
        </p:nvSpPr>
        <p:spPr>
          <a:xfrm>
            <a:off x="496700" y="423428"/>
            <a:ext cx="8229600" cy="692700"/>
          </a:xfrm>
          <a:prstGeom prst="rect">
            <a:avLst/>
          </a:prstGeom>
        </p:spPr>
        <p:txBody>
          <a:bodyPr anchorCtr="0" anchor="t" bIns="91425" lIns="91425" rIns="91425" tIns="91425">
            <a:noAutofit/>
          </a:bodyPr>
          <a:lstStyle/>
          <a:p>
            <a:pPr>
              <a:spcBef>
                <a:spcPts val="0"/>
              </a:spcBef>
              <a:buNone/>
            </a:pPr>
            <a:r>
              <a:rPr lang="en" sz="3000"/>
              <a:t>So Cheat</a:t>
            </a:r>
          </a:p>
        </p:txBody>
      </p:sp>
      <p:sp>
        <p:nvSpPr>
          <p:cNvPr id="927" name="Shape 927"/>
          <p:cNvSpPr txBox="1"/>
          <p:nvPr/>
        </p:nvSpPr>
        <p:spPr>
          <a:xfrm>
            <a:off x="1384250" y="1868100"/>
            <a:ext cx="6549299" cy="2706599"/>
          </a:xfrm>
          <a:prstGeom prst="rect">
            <a:avLst/>
          </a:prstGeom>
          <a:noFill/>
          <a:ln>
            <a:noFill/>
          </a:ln>
        </p:spPr>
        <p:txBody>
          <a:bodyPr anchorCtr="0" anchor="t" bIns="91425" lIns="91425" rIns="91425" tIns="91425">
            <a:noAutofit/>
          </a:bodyPr>
          <a:lstStyle/>
          <a:p>
            <a:pPr lvl="0" rtl="0">
              <a:spcBef>
                <a:spcPts val="0"/>
              </a:spcBef>
              <a:buNone/>
            </a:pPr>
            <a:r>
              <a:rPr lang="en"/>
              <a:t>Do we have a way to predict mutation coverage? (without actually doing it)</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We were not the first ones to attempt it.</a:t>
            </a:r>
          </a:p>
          <a:p>
            <a:pPr indent="-228600" lvl="0" marL="457200" rtl="0">
              <a:spcBef>
                <a:spcPts val="0"/>
              </a:spcBef>
              <a:buChar char="●"/>
            </a:pPr>
            <a:r>
              <a:rPr lang="en">
                <a:solidFill>
                  <a:schemeClr val="dk1"/>
                </a:solidFill>
              </a:rPr>
              <a:t>Branch coverage can approximate mutation score [GroceISSTA13]</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rPr lang="en" sz="2400">
                <a:solidFill>
                  <a:schemeClr val="dk1"/>
                </a:solidFill>
              </a:rPr>
              <a:t>So what did we do different?</a:t>
            </a:r>
          </a:p>
          <a:p>
            <a:pPr lvl="0" rtl="0">
              <a:spcBef>
                <a:spcPts val="0"/>
              </a:spcBef>
              <a:buNone/>
            </a:pPr>
            <a:r>
              <a:t/>
            </a:r>
            <a:endParaRPr>
              <a:solidFill>
                <a:schemeClr val="dk1"/>
              </a:solidFill>
            </a:endParaRPr>
          </a:p>
          <a:p>
            <a:pPr lvl="0" rtl="0">
              <a:spcBef>
                <a:spcPts val="0"/>
              </a:spcBef>
              <a:buNone/>
            </a:pPr>
            <a:r>
              <a:rPr lang="en">
                <a:solidFill>
                  <a:schemeClr val="dk1"/>
                </a:solidFill>
              </a:rPr>
              <a:t>We changed the scale of sampling</a:t>
            </a:r>
          </a:p>
          <a:p>
            <a:pPr indent="-228600" lvl="0" marL="457200" rtl="0">
              <a:spcBef>
                <a:spcPts val="0"/>
              </a:spcBef>
              <a:buClr>
                <a:schemeClr val="dk1"/>
              </a:buClr>
              <a:buChar char="●"/>
            </a:pPr>
            <a:r>
              <a:rPr lang="en">
                <a:solidFill>
                  <a:schemeClr val="dk1"/>
                </a:solidFill>
              </a:rPr>
              <a:t>Previous research looks at ~30 standard programs</a:t>
            </a:r>
          </a:p>
          <a:p>
            <a:pPr indent="-228600" lvl="0" marL="457200" rtl="0">
              <a:spcBef>
                <a:spcPts val="0"/>
              </a:spcBef>
              <a:buClr>
                <a:schemeClr val="dk1"/>
              </a:buClr>
              <a:buChar char="●"/>
            </a:pPr>
            <a:r>
              <a:rPr lang="en">
                <a:solidFill>
                  <a:schemeClr val="dk1"/>
                </a:solidFill>
              </a:rPr>
              <a:t>Our research uses hundreds.</a:t>
            </a:r>
          </a:p>
          <a:p>
            <a:pPr lvl="0" rtl="0">
              <a:spcBef>
                <a:spcPts val="0"/>
              </a:spcBef>
              <a:buNone/>
            </a:pPr>
            <a:r>
              <a:rPr lang="en"/>
              <a:t> </a:t>
            </a:r>
          </a:p>
          <a:p>
            <a:pPr lvl="0" rtl="0">
              <a:spcBef>
                <a:spcPts val="0"/>
              </a:spcBef>
              <a:buNone/>
            </a:pPr>
            <a:r>
              <a:t/>
            </a:r>
            <a:endParaRPr/>
          </a:p>
          <a:p>
            <a:pPr>
              <a:spcBef>
                <a:spcPts val="0"/>
              </a:spcBef>
              <a:buNone/>
            </a:pPr>
            <a:r>
              <a:t/>
            </a:r>
            <a:endParaRPr/>
          </a:p>
        </p:txBody>
      </p:sp>
      <p:sp>
        <p:nvSpPr>
          <p:cNvPr id="928" name="Shape 928"/>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a:t>
            </a:r>
          </a:p>
        </p:txBody>
      </p:sp>
      <p:sp>
        <p:nvSpPr>
          <p:cNvPr id="929" name="Shape 929"/>
          <p:cNvSpPr txBox="1"/>
          <p:nvPr/>
        </p:nvSpPr>
        <p:spPr>
          <a:xfrm>
            <a:off x="5334000" y="1113700"/>
            <a:ext cx="2599500" cy="416699"/>
          </a:xfrm>
          <a:prstGeom prst="rect">
            <a:avLst/>
          </a:prstGeom>
          <a:noFill/>
          <a:ln>
            <a:noFill/>
          </a:ln>
        </p:spPr>
        <p:txBody>
          <a:bodyPr anchorCtr="0" anchor="t" bIns="91425" lIns="91425" rIns="91425" tIns="91425">
            <a:noAutofit/>
          </a:bodyPr>
          <a:lstStyle/>
          <a:p>
            <a:pPr>
              <a:spcBef>
                <a:spcPts val="0"/>
              </a:spcBef>
              <a:buNone/>
            </a:pPr>
            <a:r>
              <a:rPr lang="en" sz="1000">
                <a:solidFill>
                  <a:srgbClr val="3A3A3A"/>
                </a:solidFill>
              </a:rPr>
              <a:t>Up, Right, A, B, A, Down, A, L, L</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3" name="Shape 933"/>
        <p:cNvGrpSpPr/>
        <p:nvPr/>
      </p:nvGrpSpPr>
      <p:grpSpPr>
        <a:xfrm>
          <a:off x="0" y="0"/>
          <a:ext cx="0" cy="0"/>
          <a:chOff x="0" y="0"/>
          <a:chExt cx="0" cy="0"/>
        </a:xfrm>
      </p:grpSpPr>
      <p:sp>
        <p:nvSpPr>
          <p:cNvPr id="934" name="Shape 934"/>
          <p:cNvSpPr txBox="1"/>
          <p:nvPr>
            <p:ph idx="1" type="body"/>
          </p:nvPr>
        </p:nvSpPr>
        <p:spPr>
          <a:xfrm>
            <a:off x="412175" y="415528"/>
            <a:ext cx="8229600" cy="692700"/>
          </a:xfrm>
          <a:prstGeom prst="rect">
            <a:avLst/>
          </a:prstGeom>
        </p:spPr>
        <p:txBody>
          <a:bodyPr anchorCtr="0" anchor="t" bIns="91425" lIns="91425" rIns="91425" tIns="91425">
            <a:noAutofit/>
          </a:bodyPr>
          <a:lstStyle/>
          <a:p>
            <a:pPr lvl="0" rtl="0">
              <a:spcBef>
                <a:spcPts val="0"/>
              </a:spcBef>
              <a:buNone/>
            </a:pPr>
            <a:r>
              <a:rPr lang="en" sz="3000"/>
              <a:t>We changed the scale of sampling</a:t>
            </a:r>
          </a:p>
        </p:txBody>
      </p:sp>
      <p:sp>
        <p:nvSpPr>
          <p:cNvPr id="935" name="Shape 935"/>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R2</a:t>
            </a:r>
          </a:p>
        </p:txBody>
      </p:sp>
      <p:sp>
        <p:nvSpPr>
          <p:cNvPr id="936" name="Shape 936"/>
          <p:cNvSpPr/>
          <p:nvPr/>
        </p:nvSpPr>
        <p:spPr>
          <a:xfrm>
            <a:off x="805875" y="1493300"/>
            <a:ext cx="4029599" cy="1106099"/>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Github</a:t>
            </a:r>
          </a:p>
        </p:txBody>
      </p:sp>
      <p:sp>
        <p:nvSpPr>
          <p:cNvPr id="937" name="Shape 937"/>
          <p:cNvSpPr/>
          <p:nvPr/>
        </p:nvSpPr>
        <p:spPr>
          <a:xfrm>
            <a:off x="1382675" y="2185725"/>
            <a:ext cx="2955000" cy="379199"/>
          </a:xfrm>
          <a:prstGeom prst="can">
            <a:avLst>
              <a:gd fmla="val 250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1700 Java projects</a:t>
            </a:r>
          </a:p>
        </p:txBody>
      </p:sp>
      <p:sp>
        <p:nvSpPr>
          <p:cNvPr id="938" name="Shape 938"/>
          <p:cNvSpPr txBox="1"/>
          <p:nvPr/>
        </p:nvSpPr>
        <p:spPr>
          <a:xfrm>
            <a:off x="924400" y="4053175"/>
            <a:ext cx="5143499" cy="1232400"/>
          </a:xfrm>
          <a:prstGeom prst="rect">
            <a:avLst/>
          </a:prstGeom>
          <a:noFill/>
          <a:ln>
            <a:noFill/>
          </a:ln>
        </p:spPr>
        <p:txBody>
          <a:bodyPr anchorCtr="0" anchor="t" bIns="91425" lIns="91425" rIns="91425" tIns="91425">
            <a:noAutofit/>
          </a:bodyPr>
          <a:lstStyle/>
          <a:p>
            <a:pPr lvl="0" rtl="0">
              <a:spcBef>
                <a:spcPts val="0"/>
              </a:spcBef>
              <a:buNone/>
            </a:pPr>
            <a:r>
              <a:rPr lang="en"/>
              <a:t>The first 1700 Java projects that used Maven</a:t>
            </a:r>
          </a:p>
          <a:p>
            <a:pPr lvl="0" rtl="0">
              <a:spcBef>
                <a:spcPts val="0"/>
              </a:spcBef>
              <a:buNone/>
            </a:pPr>
            <a:r>
              <a:t/>
            </a:r>
            <a:endParaRPr/>
          </a:p>
          <a:p>
            <a:pPr lvl="0" rtl="0">
              <a:spcBef>
                <a:spcPts val="0"/>
              </a:spcBef>
              <a:buNone/>
            </a:pPr>
            <a:r>
              <a:t/>
            </a:r>
            <a:endParaRPr/>
          </a:p>
          <a:p>
            <a:pPr lvl="0" rtl="0">
              <a:spcBef>
                <a:spcPts val="0"/>
              </a:spcBef>
              <a:buNone/>
            </a:pPr>
            <a:r>
              <a:t/>
            </a:r>
            <a:endParaRPr/>
          </a:p>
          <a:p>
            <a:pPr>
              <a:spcBef>
                <a:spcPts val="0"/>
              </a:spcBef>
              <a:buNone/>
            </a:pPr>
            <a:r>
              <a:rPr lang="en" sz="1000"/>
              <a:t>We don’t expect Github ordering to affect our results</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42" name="Shape 942"/>
        <p:cNvGrpSpPr/>
        <p:nvPr/>
      </p:nvGrpSpPr>
      <p:grpSpPr>
        <a:xfrm>
          <a:off x="0" y="0"/>
          <a:ext cx="0" cy="0"/>
          <a:chOff x="0" y="0"/>
          <a:chExt cx="0" cy="0"/>
        </a:xfrm>
      </p:grpSpPr>
      <p:sp>
        <p:nvSpPr>
          <p:cNvPr id="943" name="Shape 943"/>
          <p:cNvSpPr txBox="1"/>
          <p:nvPr>
            <p:ph idx="1" type="body"/>
          </p:nvPr>
        </p:nvSpPr>
        <p:spPr>
          <a:xfrm>
            <a:off x="412175" y="415528"/>
            <a:ext cx="8229600" cy="692700"/>
          </a:xfrm>
          <a:prstGeom prst="rect">
            <a:avLst/>
          </a:prstGeom>
        </p:spPr>
        <p:txBody>
          <a:bodyPr anchorCtr="0" anchor="t" bIns="91425" lIns="91425" rIns="91425" tIns="91425">
            <a:noAutofit/>
          </a:bodyPr>
          <a:lstStyle/>
          <a:p>
            <a:pPr lvl="0" rtl="0">
              <a:spcBef>
                <a:spcPts val="0"/>
              </a:spcBef>
              <a:buNone/>
            </a:pPr>
            <a:r>
              <a:rPr lang="en" sz="3000"/>
              <a:t>Removed bad projects</a:t>
            </a:r>
          </a:p>
        </p:txBody>
      </p:sp>
      <p:sp>
        <p:nvSpPr>
          <p:cNvPr id="944" name="Shape 944"/>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R3</a:t>
            </a:r>
          </a:p>
        </p:txBody>
      </p:sp>
      <p:sp>
        <p:nvSpPr>
          <p:cNvPr id="945" name="Shape 945"/>
          <p:cNvSpPr/>
          <p:nvPr/>
        </p:nvSpPr>
        <p:spPr>
          <a:xfrm>
            <a:off x="805875" y="1493300"/>
            <a:ext cx="4029599" cy="1106099"/>
          </a:xfrm>
          <a:prstGeom prst="can">
            <a:avLst>
              <a:gd fmla="val 25000"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Github</a:t>
            </a:r>
          </a:p>
        </p:txBody>
      </p:sp>
      <p:sp>
        <p:nvSpPr>
          <p:cNvPr id="946" name="Shape 946"/>
          <p:cNvSpPr/>
          <p:nvPr/>
        </p:nvSpPr>
        <p:spPr>
          <a:xfrm>
            <a:off x="1382675" y="2185725"/>
            <a:ext cx="2955000" cy="379199"/>
          </a:xfrm>
          <a:prstGeom prst="can">
            <a:avLst>
              <a:gd fmla="val 25000" name="adj"/>
            </a:avLst>
          </a:prstGeom>
          <a:solidFill>
            <a:schemeClr val="lt1"/>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1700 Java projects</a:t>
            </a:r>
          </a:p>
        </p:txBody>
      </p:sp>
      <p:sp>
        <p:nvSpPr>
          <p:cNvPr id="947" name="Shape 947"/>
          <p:cNvSpPr/>
          <p:nvPr/>
        </p:nvSpPr>
        <p:spPr>
          <a:xfrm>
            <a:off x="920525" y="3252325"/>
            <a:ext cx="1825145" cy="976914"/>
          </a:xfrm>
          <a:prstGeom prst="flowChartMultidocumen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Dependencies</a:t>
            </a:r>
          </a:p>
          <a:p>
            <a:pPr lvl="0" rtl="0">
              <a:spcBef>
                <a:spcPts val="0"/>
              </a:spcBef>
              <a:buNone/>
            </a:pPr>
            <a:r>
              <a:rPr lang="en" sz="1000"/>
              <a:t>Compilation Error</a:t>
            </a:r>
          </a:p>
          <a:p>
            <a:pPr lvl="0" rtl="0">
              <a:spcBef>
                <a:spcPts val="0"/>
              </a:spcBef>
              <a:buNone/>
            </a:pPr>
            <a:r>
              <a:rPr lang="en" sz="1000"/>
              <a:t>Timeouts</a:t>
            </a:r>
          </a:p>
          <a:p>
            <a:pPr lvl="0" rtl="0">
              <a:spcBef>
                <a:spcPts val="0"/>
              </a:spcBef>
              <a:buNone/>
            </a:pPr>
            <a:r>
              <a:t/>
            </a:r>
            <a:endParaRPr sz="1000"/>
          </a:p>
        </p:txBody>
      </p:sp>
      <p:sp>
        <p:nvSpPr>
          <p:cNvPr id="948" name="Shape 948"/>
          <p:cNvSpPr/>
          <p:nvPr/>
        </p:nvSpPr>
        <p:spPr>
          <a:xfrm>
            <a:off x="920525" y="2794050"/>
            <a:ext cx="2030400" cy="416699"/>
          </a:xfrm>
          <a:prstGeom prst="down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Removed problematic projects</a:t>
            </a:r>
          </a:p>
        </p:txBody>
      </p:sp>
      <p:sp>
        <p:nvSpPr>
          <p:cNvPr id="949" name="Shape 949"/>
          <p:cNvSpPr/>
          <p:nvPr/>
        </p:nvSpPr>
        <p:spPr>
          <a:xfrm>
            <a:off x="1987125" y="3800962"/>
            <a:ext cx="434699" cy="219300"/>
          </a:xfrm>
          <a:prstGeom prst="noSmoking">
            <a:avLst>
              <a:gd fmla="val 18750" name="adj"/>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p:txBody>
      </p:sp>
      <p:sp>
        <p:nvSpPr>
          <p:cNvPr id="950" name="Shape 950"/>
          <p:cNvSpPr txBox="1"/>
          <p:nvPr/>
        </p:nvSpPr>
        <p:spPr>
          <a:xfrm>
            <a:off x="3092600" y="3548375"/>
            <a:ext cx="4481699" cy="379199"/>
          </a:xfrm>
          <a:prstGeom prst="rect">
            <a:avLst/>
          </a:prstGeom>
          <a:noFill/>
          <a:ln>
            <a:noFill/>
          </a:ln>
        </p:spPr>
        <p:txBody>
          <a:bodyPr anchorCtr="0" anchor="t" bIns="91425" lIns="91425" rIns="91425" tIns="91425">
            <a:noAutofit/>
          </a:bodyPr>
          <a:lstStyle/>
          <a:p>
            <a:pPr>
              <a:spcBef>
                <a:spcPts val="0"/>
              </a:spcBef>
              <a:buNone/>
            </a:pPr>
            <a:r>
              <a:rPr lang="en"/>
              <a:t>~550 projects successfully completed test runs</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54" name="Shape 954"/>
        <p:cNvGrpSpPr/>
        <p:nvPr/>
      </p:nvGrpSpPr>
      <p:grpSpPr>
        <a:xfrm>
          <a:off x="0" y="0"/>
          <a:ext cx="0" cy="0"/>
          <a:chOff x="0" y="0"/>
          <a:chExt cx="0" cy="0"/>
        </a:xfrm>
      </p:grpSpPr>
      <p:sp>
        <p:nvSpPr>
          <p:cNvPr id="955" name="Shape 955"/>
          <p:cNvSpPr txBox="1"/>
          <p:nvPr>
            <p:ph idx="1" type="body"/>
          </p:nvPr>
        </p:nvSpPr>
        <p:spPr>
          <a:xfrm>
            <a:off x="631025" y="344428"/>
            <a:ext cx="8229600" cy="692700"/>
          </a:xfrm>
          <a:prstGeom prst="rect">
            <a:avLst/>
          </a:prstGeom>
        </p:spPr>
        <p:txBody>
          <a:bodyPr anchorCtr="0" anchor="t" bIns="91425" lIns="91425" rIns="91425" tIns="91425">
            <a:noAutofit/>
          </a:bodyPr>
          <a:lstStyle/>
          <a:p>
            <a:pPr>
              <a:spcBef>
                <a:spcPts val="0"/>
              </a:spcBef>
              <a:buNone/>
            </a:pPr>
            <a:r>
              <a:rPr lang="en" sz="3000"/>
              <a:t>Checked for bias</a:t>
            </a:r>
          </a:p>
        </p:txBody>
      </p:sp>
      <p:pic>
        <p:nvPicPr>
          <p:cNvPr id="956" name="Shape 956"/>
          <p:cNvPicPr preferRelativeResize="0"/>
          <p:nvPr/>
        </p:nvPicPr>
        <p:blipFill>
          <a:blip r:embed="rId3">
            <a:alphaModFix/>
          </a:blip>
          <a:stretch>
            <a:fillRect/>
          </a:stretch>
        </p:blipFill>
        <p:spPr>
          <a:xfrm>
            <a:off x="817125" y="1522050"/>
            <a:ext cx="3429000" cy="3429000"/>
          </a:xfrm>
          <a:prstGeom prst="rect">
            <a:avLst/>
          </a:prstGeom>
          <a:noFill/>
          <a:ln>
            <a:noFill/>
          </a:ln>
        </p:spPr>
      </p:pic>
      <p:sp>
        <p:nvSpPr>
          <p:cNvPr id="957" name="Shape 957"/>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R4</a:t>
            </a:r>
          </a:p>
        </p:txBody>
      </p:sp>
      <p:grpSp>
        <p:nvGrpSpPr>
          <p:cNvPr id="958" name="Shape 958"/>
          <p:cNvGrpSpPr/>
          <p:nvPr/>
        </p:nvGrpSpPr>
        <p:grpSpPr>
          <a:xfrm>
            <a:off x="4383075" y="1478400"/>
            <a:ext cx="3517924" cy="3429000"/>
            <a:chOff x="4398875" y="625100"/>
            <a:chExt cx="3517924" cy="3429000"/>
          </a:xfrm>
        </p:grpSpPr>
        <p:pic>
          <p:nvPicPr>
            <p:cNvPr id="959" name="Shape 959"/>
            <p:cNvPicPr preferRelativeResize="0"/>
            <p:nvPr/>
          </p:nvPicPr>
          <p:blipFill>
            <a:blip r:embed="rId4">
              <a:alphaModFix/>
            </a:blip>
            <a:stretch>
              <a:fillRect/>
            </a:stretch>
          </p:blipFill>
          <p:spPr>
            <a:xfrm>
              <a:off x="4398875" y="625100"/>
              <a:ext cx="3429000" cy="3429000"/>
            </a:xfrm>
            <a:prstGeom prst="rect">
              <a:avLst/>
            </a:prstGeom>
            <a:noFill/>
            <a:ln>
              <a:noFill/>
            </a:ln>
          </p:spPr>
        </p:pic>
        <p:sp>
          <p:nvSpPr>
            <p:cNvPr id="960" name="Shape 960"/>
            <p:cNvSpPr/>
            <p:nvPr/>
          </p:nvSpPr>
          <p:spPr>
            <a:xfrm>
              <a:off x="6960700" y="639975"/>
              <a:ext cx="956099" cy="1034999"/>
            </a:xfrm>
            <a:prstGeom prst="rect">
              <a:avLst/>
            </a:prstGeom>
            <a:solidFill>
              <a:schemeClr val="lt1"/>
            </a:solidFill>
            <a:ln>
              <a:noFill/>
            </a:ln>
          </p:spPr>
          <p:txBody>
            <a:bodyPr anchorCtr="0" anchor="ctr" bIns="91425" lIns="91425" rIns="91425" tIns="91425">
              <a:noAutofit/>
            </a:bodyPr>
            <a:lstStyle/>
            <a:p>
              <a:pPr>
                <a:spcBef>
                  <a:spcPts val="0"/>
                </a:spcBef>
                <a:buNone/>
              </a:pPr>
              <a:r>
                <a:t/>
              </a:r>
              <a:endParaRPr/>
            </a:p>
          </p:txBody>
        </p:sp>
      </p:grpSp>
      <p:sp>
        <p:nvSpPr>
          <p:cNvPr id="961" name="Shape 961"/>
          <p:cNvSpPr txBox="1"/>
          <p:nvPr/>
        </p:nvSpPr>
        <p:spPr>
          <a:xfrm>
            <a:off x="1049775" y="5110275"/>
            <a:ext cx="6478800" cy="379199"/>
          </a:xfrm>
          <a:prstGeom prst="rect">
            <a:avLst/>
          </a:prstGeom>
          <a:noFill/>
          <a:ln>
            <a:noFill/>
          </a:ln>
        </p:spPr>
        <p:txBody>
          <a:bodyPr anchorCtr="0" anchor="t" bIns="91425" lIns="91425" rIns="91425" tIns="91425">
            <a:noAutofit/>
          </a:bodyPr>
          <a:lstStyle/>
          <a:p>
            <a:pPr>
              <a:spcBef>
                <a:spcPts val="0"/>
              </a:spcBef>
              <a:buNone/>
            </a:pPr>
            <a:r>
              <a:rPr lang="en"/>
              <a:t>Total Vs selected projects : Cyclomatic Complexity and LOC distribution</a:t>
            </a:r>
          </a:p>
        </p:txBody>
      </p:sp>
      <p:sp>
        <p:nvSpPr>
          <p:cNvPr id="962" name="Shape 962"/>
          <p:cNvSpPr txBox="1"/>
          <p:nvPr/>
        </p:nvSpPr>
        <p:spPr>
          <a:xfrm>
            <a:off x="1049775" y="5762025"/>
            <a:ext cx="6869999" cy="314700"/>
          </a:xfrm>
          <a:prstGeom prst="rect">
            <a:avLst/>
          </a:prstGeom>
          <a:noFill/>
          <a:ln>
            <a:noFill/>
          </a:ln>
        </p:spPr>
        <p:txBody>
          <a:bodyPr anchorCtr="0" anchor="t" bIns="91425" lIns="91425" rIns="91425" tIns="91425">
            <a:noAutofit/>
          </a:bodyPr>
          <a:lstStyle/>
          <a:p>
            <a:pPr lvl="0" rtl="0">
              <a:spcBef>
                <a:spcPts val="0"/>
              </a:spcBef>
              <a:buNone/>
            </a:pPr>
            <a:r>
              <a:rPr lang="en"/>
              <a:t>Look at the </a:t>
            </a:r>
            <a:r>
              <a:rPr b="1" lang="en"/>
              <a:t>similarity</a:t>
            </a:r>
            <a:r>
              <a:rPr lang="en"/>
              <a:t> of shapes between blue (all) and pink (selected)</a:t>
            </a:r>
          </a:p>
          <a:p>
            <a:pPr lvl="0" rtl="0">
              <a:spcBef>
                <a:spcPts val="0"/>
              </a:spcBef>
              <a:buNone/>
            </a:pPr>
            <a:r>
              <a:rPr lang="en"/>
              <a:t> </a:t>
            </a:r>
          </a:p>
          <a:p>
            <a:pPr>
              <a:spcBef>
                <a:spcPts val="0"/>
              </a:spcBef>
              <a:buNone/>
            </a:pPr>
            <a:r>
              <a:rPr lang="en"/>
              <a:t>                               </a:t>
            </a:r>
            <a:r>
              <a:rPr b="1" lang="en"/>
              <a:t>Very similar =&gt; low bias</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6" name="Shape 966"/>
        <p:cNvGrpSpPr/>
        <p:nvPr/>
      </p:nvGrpSpPr>
      <p:grpSpPr>
        <a:xfrm>
          <a:off x="0" y="0"/>
          <a:ext cx="0" cy="0"/>
          <a:chOff x="0" y="0"/>
          <a:chExt cx="0" cy="0"/>
        </a:xfrm>
      </p:grpSpPr>
      <p:sp>
        <p:nvSpPr>
          <p:cNvPr id="967" name="Shape 967"/>
          <p:cNvSpPr txBox="1"/>
          <p:nvPr>
            <p:ph idx="1" type="body"/>
          </p:nvPr>
        </p:nvSpPr>
        <p:spPr>
          <a:xfrm>
            <a:off x="412175" y="415528"/>
            <a:ext cx="8229600" cy="692700"/>
          </a:xfrm>
          <a:prstGeom prst="rect">
            <a:avLst/>
          </a:prstGeom>
        </p:spPr>
        <p:txBody>
          <a:bodyPr anchorCtr="0" anchor="t" bIns="91425" lIns="91425" rIns="91425" tIns="91425">
            <a:noAutofit/>
          </a:bodyPr>
          <a:lstStyle/>
          <a:p>
            <a:pPr lvl="0" rtl="0">
              <a:spcBef>
                <a:spcPts val="0"/>
              </a:spcBef>
              <a:buNone/>
            </a:pPr>
            <a:r>
              <a:rPr lang="en" sz="3000"/>
              <a:t>Collected original and generated test-suites</a:t>
            </a:r>
          </a:p>
        </p:txBody>
      </p:sp>
      <p:sp>
        <p:nvSpPr>
          <p:cNvPr id="968" name="Shape 968"/>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R5</a:t>
            </a:r>
          </a:p>
        </p:txBody>
      </p:sp>
      <p:sp>
        <p:nvSpPr>
          <p:cNvPr id="969" name="Shape 969"/>
          <p:cNvSpPr/>
          <p:nvPr/>
        </p:nvSpPr>
        <p:spPr>
          <a:xfrm>
            <a:off x="805875" y="1493300"/>
            <a:ext cx="4029599" cy="1106099"/>
          </a:xfrm>
          <a:prstGeom prst="can">
            <a:avLst>
              <a:gd fmla="val 25000"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Github</a:t>
            </a:r>
          </a:p>
        </p:txBody>
      </p:sp>
      <p:sp>
        <p:nvSpPr>
          <p:cNvPr id="970" name="Shape 970"/>
          <p:cNvSpPr/>
          <p:nvPr/>
        </p:nvSpPr>
        <p:spPr>
          <a:xfrm>
            <a:off x="1382675" y="2185725"/>
            <a:ext cx="2955000" cy="379199"/>
          </a:xfrm>
          <a:prstGeom prst="can">
            <a:avLst>
              <a:gd fmla="val 25000"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1700 Java projects</a:t>
            </a:r>
          </a:p>
        </p:txBody>
      </p:sp>
      <p:sp>
        <p:nvSpPr>
          <p:cNvPr id="971" name="Shape 971"/>
          <p:cNvSpPr/>
          <p:nvPr/>
        </p:nvSpPr>
        <p:spPr>
          <a:xfrm>
            <a:off x="920525" y="3252325"/>
            <a:ext cx="1825145" cy="976914"/>
          </a:xfrm>
          <a:prstGeom prst="flowChartMultidocumen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Dependencies</a:t>
            </a:r>
          </a:p>
          <a:p>
            <a:pPr lvl="0" rtl="0">
              <a:spcBef>
                <a:spcPts val="0"/>
              </a:spcBef>
              <a:buNone/>
            </a:pPr>
            <a:r>
              <a:rPr lang="en" sz="1000"/>
              <a:t>Compilation Error</a:t>
            </a:r>
          </a:p>
          <a:p>
            <a:pPr lvl="0" rtl="0">
              <a:spcBef>
                <a:spcPts val="0"/>
              </a:spcBef>
              <a:buNone/>
            </a:pPr>
            <a:r>
              <a:rPr lang="en" sz="1000"/>
              <a:t>Timeouts</a:t>
            </a:r>
          </a:p>
          <a:p>
            <a:pPr lvl="0" rtl="0">
              <a:spcBef>
                <a:spcPts val="0"/>
              </a:spcBef>
              <a:buNone/>
            </a:pPr>
            <a:r>
              <a:t/>
            </a:r>
            <a:endParaRPr sz="1000"/>
          </a:p>
          <a:p>
            <a:pPr lvl="0" rtl="0">
              <a:spcBef>
                <a:spcPts val="0"/>
              </a:spcBef>
              <a:buNone/>
            </a:pPr>
            <a:r>
              <a:t/>
            </a:r>
            <a:endParaRPr sz="1000"/>
          </a:p>
        </p:txBody>
      </p:sp>
      <p:sp>
        <p:nvSpPr>
          <p:cNvPr id="972" name="Shape 972"/>
          <p:cNvSpPr/>
          <p:nvPr/>
        </p:nvSpPr>
        <p:spPr>
          <a:xfrm>
            <a:off x="920525" y="2794050"/>
            <a:ext cx="2030400" cy="416699"/>
          </a:xfrm>
          <a:prstGeom prst="downArrowCallout">
            <a:avLst>
              <a:gd fmla="val 25000" name="adj1"/>
              <a:gd fmla="val 25000" name="adj2"/>
              <a:gd fmla="val 25000" name="adj3"/>
              <a:gd fmla="val 64977" name="adj4"/>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Removed problematic projects</a:t>
            </a:r>
          </a:p>
        </p:txBody>
      </p:sp>
      <p:sp>
        <p:nvSpPr>
          <p:cNvPr id="973" name="Shape 973"/>
          <p:cNvSpPr/>
          <p:nvPr/>
        </p:nvSpPr>
        <p:spPr>
          <a:xfrm>
            <a:off x="3160375" y="3176175"/>
            <a:ext cx="1492799" cy="416699"/>
          </a:xfrm>
          <a:prstGeom prst="stripedRightArrow">
            <a:avLst>
              <a:gd fmla="val 50000" name="adj1"/>
              <a:gd fmla="val 50000"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Original</a:t>
            </a:r>
          </a:p>
        </p:txBody>
      </p:sp>
      <p:sp>
        <p:nvSpPr>
          <p:cNvPr id="974" name="Shape 974"/>
          <p:cNvSpPr/>
          <p:nvPr/>
        </p:nvSpPr>
        <p:spPr>
          <a:xfrm>
            <a:off x="3105050" y="3729225"/>
            <a:ext cx="1548299" cy="692700"/>
          </a:xfrm>
          <a:prstGeom prst="right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Randoop</a:t>
            </a:r>
          </a:p>
          <a:p>
            <a:pPr lvl="0" rtl="0">
              <a:spcBef>
                <a:spcPts val="0"/>
              </a:spcBef>
              <a:buNone/>
            </a:pPr>
            <a:r>
              <a:rPr lang="en" sz="1000"/>
              <a:t>(Generated)</a:t>
            </a:r>
          </a:p>
        </p:txBody>
      </p:sp>
      <p:sp>
        <p:nvSpPr>
          <p:cNvPr id="975" name="Shape 975"/>
          <p:cNvSpPr txBox="1"/>
          <p:nvPr/>
        </p:nvSpPr>
        <p:spPr>
          <a:xfrm>
            <a:off x="4930175" y="3176175"/>
            <a:ext cx="3815999" cy="1946400"/>
          </a:xfrm>
          <a:prstGeom prst="rect">
            <a:avLst/>
          </a:prstGeom>
          <a:noFill/>
          <a:ln>
            <a:noFill/>
          </a:ln>
        </p:spPr>
        <p:txBody>
          <a:bodyPr anchorCtr="0" anchor="t" bIns="91425" lIns="91425" rIns="91425" tIns="91425">
            <a:noAutofit/>
          </a:bodyPr>
          <a:lstStyle/>
          <a:p>
            <a:pPr lvl="0" rtl="0">
              <a:spcBef>
                <a:spcPts val="0"/>
              </a:spcBef>
              <a:buNone/>
            </a:pPr>
            <a:r>
              <a:rPr lang="en"/>
              <a:t>Collected organic test-cases </a:t>
            </a:r>
          </a:p>
          <a:p>
            <a:pPr lvl="0" rtl="0">
              <a:spcBef>
                <a:spcPts val="0"/>
              </a:spcBef>
              <a:buNone/>
            </a:pPr>
            <a:r>
              <a:rPr lang="en"/>
              <a:t>(written by authors)                       ~250</a:t>
            </a:r>
          </a:p>
          <a:p>
            <a:pPr lvl="0" rtl="0">
              <a:spcBef>
                <a:spcPts val="0"/>
              </a:spcBef>
              <a:buNone/>
            </a:pPr>
            <a:r>
              <a:t/>
            </a:r>
            <a:endParaRPr/>
          </a:p>
          <a:p>
            <a:pPr lvl="0" rtl="0">
              <a:spcBef>
                <a:spcPts val="0"/>
              </a:spcBef>
              <a:buNone/>
            </a:pPr>
            <a:r>
              <a:t/>
            </a:r>
            <a:endParaRPr/>
          </a:p>
          <a:p>
            <a:pPr>
              <a:spcBef>
                <a:spcPts val="0"/>
              </a:spcBef>
              <a:buNone/>
            </a:pPr>
            <a:r>
              <a:rPr lang="en"/>
              <a:t>Used Randoop to generate a separate set of test suites.                                     ~250</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9" name="Shape 979"/>
        <p:cNvGrpSpPr/>
        <p:nvPr/>
      </p:nvGrpSpPr>
      <p:grpSpPr>
        <a:xfrm>
          <a:off x="0" y="0"/>
          <a:ext cx="0" cy="0"/>
          <a:chOff x="0" y="0"/>
          <a:chExt cx="0" cy="0"/>
        </a:xfrm>
      </p:grpSpPr>
      <p:sp>
        <p:nvSpPr>
          <p:cNvPr id="980" name="Shape 980"/>
          <p:cNvSpPr txBox="1"/>
          <p:nvPr>
            <p:ph idx="1" type="body"/>
          </p:nvPr>
        </p:nvSpPr>
        <p:spPr>
          <a:xfrm>
            <a:off x="412175" y="415528"/>
            <a:ext cx="8229600" cy="692700"/>
          </a:xfrm>
          <a:prstGeom prst="rect">
            <a:avLst/>
          </a:prstGeom>
        </p:spPr>
        <p:txBody>
          <a:bodyPr anchorCtr="0" anchor="t" bIns="91425" lIns="91425" rIns="91425" tIns="91425">
            <a:noAutofit/>
          </a:bodyPr>
          <a:lstStyle/>
          <a:p>
            <a:pPr lvl="0" rtl="0">
              <a:spcBef>
                <a:spcPts val="0"/>
              </a:spcBef>
              <a:buNone/>
            </a:pPr>
            <a:r>
              <a:rPr lang="en" sz="3000"/>
              <a:t>Collected coverage data</a:t>
            </a:r>
          </a:p>
        </p:txBody>
      </p:sp>
      <p:sp>
        <p:nvSpPr>
          <p:cNvPr id="981" name="Shape 981"/>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R6</a:t>
            </a:r>
          </a:p>
        </p:txBody>
      </p:sp>
      <p:sp>
        <p:nvSpPr>
          <p:cNvPr id="982" name="Shape 982"/>
          <p:cNvSpPr/>
          <p:nvPr/>
        </p:nvSpPr>
        <p:spPr>
          <a:xfrm>
            <a:off x="805875" y="1493300"/>
            <a:ext cx="4029599" cy="1106099"/>
          </a:xfrm>
          <a:prstGeom prst="can">
            <a:avLst>
              <a:gd fmla="val 25000"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Github</a:t>
            </a:r>
          </a:p>
        </p:txBody>
      </p:sp>
      <p:sp>
        <p:nvSpPr>
          <p:cNvPr id="983" name="Shape 983"/>
          <p:cNvSpPr/>
          <p:nvPr/>
        </p:nvSpPr>
        <p:spPr>
          <a:xfrm>
            <a:off x="1382675" y="2185725"/>
            <a:ext cx="2955000" cy="379199"/>
          </a:xfrm>
          <a:prstGeom prst="can">
            <a:avLst>
              <a:gd fmla="val 25000"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1700 Java projects</a:t>
            </a:r>
          </a:p>
        </p:txBody>
      </p:sp>
      <p:sp>
        <p:nvSpPr>
          <p:cNvPr id="984" name="Shape 984"/>
          <p:cNvSpPr/>
          <p:nvPr/>
        </p:nvSpPr>
        <p:spPr>
          <a:xfrm>
            <a:off x="920525" y="3252325"/>
            <a:ext cx="1825145" cy="976914"/>
          </a:xfrm>
          <a:prstGeom prst="flowChartMultidocumen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Dependencies</a:t>
            </a:r>
          </a:p>
          <a:p>
            <a:pPr lvl="0" rtl="0">
              <a:spcBef>
                <a:spcPts val="0"/>
              </a:spcBef>
              <a:buNone/>
            </a:pPr>
            <a:r>
              <a:rPr lang="en" sz="1000"/>
              <a:t>Compilation Error</a:t>
            </a:r>
          </a:p>
          <a:p>
            <a:pPr lvl="0" rtl="0">
              <a:spcBef>
                <a:spcPts val="0"/>
              </a:spcBef>
              <a:buNone/>
            </a:pPr>
            <a:r>
              <a:rPr lang="en" sz="1000"/>
              <a:t>Timeouts</a:t>
            </a:r>
          </a:p>
          <a:p>
            <a:pPr lvl="0" rtl="0">
              <a:spcBef>
                <a:spcPts val="0"/>
              </a:spcBef>
              <a:buNone/>
            </a:pPr>
            <a:r>
              <a:t/>
            </a:r>
            <a:endParaRPr sz="1000"/>
          </a:p>
          <a:p>
            <a:pPr lvl="0" rtl="0">
              <a:spcBef>
                <a:spcPts val="0"/>
              </a:spcBef>
              <a:buNone/>
            </a:pPr>
            <a:r>
              <a:t/>
            </a:r>
            <a:endParaRPr sz="1000"/>
          </a:p>
        </p:txBody>
      </p:sp>
      <p:sp>
        <p:nvSpPr>
          <p:cNvPr id="985" name="Shape 985"/>
          <p:cNvSpPr/>
          <p:nvPr/>
        </p:nvSpPr>
        <p:spPr>
          <a:xfrm>
            <a:off x="920525" y="2794050"/>
            <a:ext cx="2030400" cy="416699"/>
          </a:xfrm>
          <a:prstGeom prst="downArrowCallout">
            <a:avLst>
              <a:gd fmla="val 25000" name="adj1"/>
              <a:gd fmla="val 25000" name="adj2"/>
              <a:gd fmla="val 25000" name="adj3"/>
              <a:gd fmla="val 64977" name="adj4"/>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Removed problematic projects</a:t>
            </a:r>
          </a:p>
        </p:txBody>
      </p:sp>
      <p:sp>
        <p:nvSpPr>
          <p:cNvPr id="986" name="Shape 986"/>
          <p:cNvSpPr/>
          <p:nvPr/>
        </p:nvSpPr>
        <p:spPr>
          <a:xfrm>
            <a:off x="3160375" y="3176175"/>
            <a:ext cx="1492799" cy="416699"/>
          </a:xfrm>
          <a:prstGeom prst="stripedRightArrow">
            <a:avLst>
              <a:gd fmla="val 50000"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Original</a:t>
            </a:r>
          </a:p>
        </p:txBody>
      </p:sp>
      <p:sp>
        <p:nvSpPr>
          <p:cNvPr id="987" name="Shape 987"/>
          <p:cNvSpPr/>
          <p:nvPr/>
        </p:nvSpPr>
        <p:spPr>
          <a:xfrm>
            <a:off x="3105050" y="3729225"/>
            <a:ext cx="1548299" cy="692700"/>
          </a:xfrm>
          <a:prstGeom prst="rightArrowCallout">
            <a:avLst>
              <a:gd fmla="val 25000" name="adj1"/>
              <a:gd fmla="val 25000" name="adj2"/>
              <a:gd fmla="val 25000" name="adj3"/>
              <a:gd fmla="val 64977" name="adj4"/>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Randoop</a:t>
            </a:r>
          </a:p>
          <a:p>
            <a:pPr lvl="0" rtl="0">
              <a:spcBef>
                <a:spcPts val="0"/>
              </a:spcBef>
              <a:buNone/>
            </a:pPr>
            <a:r>
              <a:rPr lang="en" sz="1000"/>
              <a:t>(Generated)</a:t>
            </a:r>
          </a:p>
        </p:txBody>
      </p:sp>
      <p:sp>
        <p:nvSpPr>
          <p:cNvPr id="988" name="Shape 988"/>
          <p:cNvSpPr/>
          <p:nvPr/>
        </p:nvSpPr>
        <p:spPr>
          <a:xfrm>
            <a:off x="5341025" y="2006825"/>
            <a:ext cx="2156999" cy="379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Mutation Coverage</a:t>
            </a:r>
          </a:p>
        </p:txBody>
      </p:sp>
      <p:sp>
        <p:nvSpPr>
          <p:cNvPr id="989" name="Shape 989"/>
          <p:cNvSpPr/>
          <p:nvPr/>
        </p:nvSpPr>
        <p:spPr>
          <a:xfrm>
            <a:off x="5341025" y="2498950"/>
            <a:ext cx="2156999" cy="379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Path Coverage (AIMP)</a:t>
            </a:r>
          </a:p>
        </p:txBody>
      </p:sp>
      <p:sp>
        <p:nvSpPr>
          <p:cNvPr id="990" name="Shape 990"/>
          <p:cNvSpPr/>
          <p:nvPr/>
        </p:nvSpPr>
        <p:spPr>
          <a:xfrm>
            <a:off x="5341025" y="3030600"/>
            <a:ext cx="2156999" cy="379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Branch Coverage</a:t>
            </a:r>
          </a:p>
        </p:txBody>
      </p:sp>
      <p:sp>
        <p:nvSpPr>
          <p:cNvPr id="991" name="Shape 991"/>
          <p:cNvSpPr/>
          <p:nvPr/>
        </p:nvSpPr>
        <p:spPr>
          <a:xfrm>
            <a:off x="5374925" y="3562250"/>
            <a:ext cx="2156999" cy="3791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Statement Coverage</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 name="Shape 31"/>
        <p:cNvGrpSpPr/>
        <p:nvPr/>
      </p:nvGrpSpPr>
      <p:grpSpPr>
        <a:xfrm>
          <a:off x="0" y="0"/>
          <a:ext cx="0" cy="0"/>
          <a:chOff x="0" y="0"/>
          <a:chExt cx="0" cy="0"/>
        </a:xfrm>
      </p:grpSpPr>
      <p:sp>
        <p:nvSpPr>
          <p:cNvPr id="32" name="Shape 32"/>
          <p:cNvSpPr txBox="1"/>
          <p:nvPr>
            <p:ph idx="1" type="body"/>
          </p:nvPr>
        </p:nvSpPr>
        <p:spPr>
          <a:xfrm>
            <a:off x="507400" y="4988278"/>
            <a:ext cx="8229600" cy="692700"/>
          </a:xfrm>
          <a:prstGeom prst="rect">
            <a:avLst/>
          </a:prstGeom>
        </p:spPr>
        <p:txBody>
          <a:bodyPr anchorCtr="0" anchor="t" bIns="91425" lIns="91425" rIns="91425" tIns="91425">
            <a:noAutofit/>
          </a:bodyPr>
          <a:lstStyle/>
          <a:p>
            <a:pPr>
              <a:spcBef>
                <a:spcPts val="0"/>
              </a:spcBef>
              <a:buNone/>
            </a:pPr>
            <a:r>
              <a:rPr lang="en"/>
              <a:t>How do you know your tests are good enough?</a:t>
            </a:r>
          </a:p>
        </p:txBody>
      </p:sp>
      <p:pic>
        <p:nvPicPr>
          <p:cNvPr id="33" name="Shape 33"/>
          <p:cNvPicPr preferRelativeResize="0"/>
          <p:nvPr/>
        </p:nvPicPr>
        <p:blipFill>
          <a:blip r:embed="rId3">
            <a:alphaModFix/>
          </a:blip>
          <a:stretch>
            <a:fillRect/>
          </a:stretch>
        </p:blipFill>
        <p:spPr>
          <a:xfrm>
            <a:off x="1462775" y="2434750"/>
            <a:ext cx="6096000" cy="1895475"/>
          </a:xfrm>
          <a:prstGeom prst="rect">
            <a:avLst/>
          </a:prstGeom>
          <a:noFill/>
          <a:ln>
            <a:noFill/>
          </a:ln>
        </p:spPr>
      </p:pic>
      <p:sp>
        <p:nvSpPr>
          <p:cNvPr id="34" name="Shape 34"/>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M1</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95" name="Shape 995"/>
        <p:cNvGrpSpPr/>
        <p:nvPr/>
      </p:nvGrpSpPr>
      <p:grpSpPr>
        <a:xfrm>
          <a:off x="0" y="0"/>
          <a:ext cx="0" cy="0"/>
          <a:chOff x="0" y="0"/>
          <a:chExt cx="0" cy="0"/>
        </a:xfrm>
      </p:grpSpPr>
      <p:sp>
        <p:nvSpPr>
          <p:cNvPr id="996" name="Shape 996"/>
          <p:cNvSpPr txBox="1"/>
          <p:nvPr>
            <p:ph idx="1" type="body"/>
          </p:nvPr>
        </p:nvSpPr>
        <p:spPr>
          <a:xfrm>
            <a:off x="412175" y="415528"/>
            <a:ext cx="8229600" cy="692700"/>
          </a:xfrm>
          <a:prstGeom prst="rect">
            <a:avLst/>
          </a:prstGeom>
        </p:spPr>
        <p:txBody>
          <a:bodyPr anchorCtr="0" anchor="t" bIns="91425" lIns="91425" rIns="91425" tIns="91425">
            <a:noAutofit/>
          </a:bodyPr>
          <a:lstStyle/>
          <a:p>
            <a:pPr lvl="0" rtl="0">
              <a:spcBef>
                <a:spcPts val="0"/>
              </a:spcBef>
              <a:buNone/>
            </a:pPr>
            <a:r>
              <a:rPr lang="en" sz="3000"/>
              <a:t>Applied statistical model selection</a:t>
            </a:r>
          </a:p>
        </p:txBody>
      </p:sp>
      <p:sp>
        <p:nvSpPr>
          <p:cNvPr id="997" name="Shape 997"/>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R7</a:t>
            </a:r>
          </a:p>
        </p:txBody>
      </p:sp>
      <p:sp>
        <p:nvSpPr>
          <p:cNvPr id="998" name="Shape 998"/>
          <p:cNvSpPr/>
          <p:nvPr/>
        </p:nvSpPr>
        <p:spPr>
          <a:xfrm>
            <a:off x="805875" y="1493300"/>
            <a:ext cx="4029599" cy="1106099"/>
          </a:xfrm>
          <a:prstGeom prst="can">
            <a:avLst>
              <a:gd fmla="val 25000"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Github</a:t>
            </a:r>
          </a:p>
        </p:txBody>
      </p:sp>
      <p:sp>
        <p:nvSpPr>
          <p:cNvPr id="999" name="Shape 999"/>
          <p:cNvSpPr/>
          <p:nvPr/>
        </p:nvSpPr>
        <p:spPr>
          <a:xfrm>
            <a:off x="1382675" y="2185725"/>
            <a:ext cx="2955000" cy="379199"/>
          </a:xfrm>
          <a:prstGeom prst="can">
            <a:avLst>
              <a:gd fmla="val 25000"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1700 Java projects</a:t>
            </a:r>
          </a:p>
        </p:txBody>
      </p:sp>
      <p:sp>
        <p:nvSpPr>
          <p:cNvPr id="1000" name="Shape 1000"/>
          <p:cNvSpPr/>
          <p:nvPr/>
        </p:nvSpPr>
        <p:spPr>
          <a:xfrm>
            <a:off x="920525" y="3252325"/>
            <a:ext cx="1825145" cy="976914"/>
          </a:xfrm>
          <a:prstGeom prst="flowChartMultidocumen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Dependencies</a:t>
            </a:r>
          </a:p>
          <a:p>
            <a:pPr lvl="0" rtl="0">
              <a:spcBef>
                <a:spcPts val="0"/>
              </a:spcBef>
              <a:buNone/>
            </a:pPr>
            <a:r>
              <a:rPr lang="en" sz="1000"/>
              <a:t>Compilation Error</a:t>
            </a:r>
          </a:p>
          <a:p>
            <a:pPr lvl="0" rtl="0">
              <a:spcBef>
                <a:spcPts val="0"/>
              </a:spcBef>
              <a:buNone/>
            </a:pPr>
            <a:r>
              <a:rPr lang="en" sz="1000"/>
              <a:t>Timeouts</a:t>
            </a:r>
          </a:p>
          <a:p>
            <a:pPr lvl="0" rtl="0">
              <a:spcBef>
                <a:spcPts val="0"/>
              </a:spcBef>
              <a:buNone/>
            </a:pPr>
            <a:r>
              <a:t/>
            </a:r>
            <a:endParaRPr sz="1000"/>
          </a:p>
          <a:p>
            <a:pPr lvl="0" rtl="0">
              <a:spcBef>
                <a:spcPts val="0"/>
              </a:spcBef>
              <a:buNone/>
            </a:pPr>
            <a:r>
              <a:t/>
            </a:r>
            <a:endParaRPr sz="1000"/>
          </a:p>
        </p:txBody>
      </p:sp>
      <p:sp>
        <p:nvSpPr>
          <p:cNvPr id="1001" name="Shape 1001"/>
          <p:cNvSpPr/>
          <p:nvPr/>
        </p:nvSpPr>
        <p:spPr>
          <a:xfrm>
            <a:off x="920525" y="2794050"/>
            <a:ext cx="2030400" cy="416699"/>
          </a:xfrm>
          <a:prstGeom prst="downArrowCallout">
            <a:avLst>
              <a:gd fmla="val 25000" name="adj1"/>
              <a:gd fmla="val 25000" name="adj2"/>
              <a:gd fmla="val 25000" name="adj3"/>
              <a:gd fmla="val 64977" name="adj4"/>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Removed problematic projects</a:t>
            </a:r>
          </a:p>
        </p:txBody>
      </p:sp>
      <p:sp>
        <p:nvSpPr>
          <p:cNvPr id="1002" name="Shape 1002"/>
          <p:cNvSpPr/>
          <p:nvPr/>
        </p:nvSpPr>
        <p:spPr>
          <a:xfrm>
            <a:off x="3160375" y="3176175"/>
            <a:ext cx="1492799" cy="416699"/>
          </a:xfrm>
          <a:prstGeom prst="stripedRightArrow">
            <a:avLst>
              <a:gd fmla="val 50000"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Original</a:t>
            </a:r>
          </a:p>
        </p:txBody>
      </p:sp>
      <p:sp>
        <p:nvSpPr>
          <p:cNvPr id="1003" name="Shape 1003"/>
          <p:cNvSpPr/>
          <p:nvPr/>
        </p:nvSpPr>
        <p:spPr>
          <a:xfrm>
            <a:off x="3105050" y="3729225"/>
            <a:ext cx="1548299" cy="692700"/>
          </a:xfrm>
          <a:prstGeom prst="rightArrowCallout">
            <a:avLst>
              <a:gd fmla="val 25000" name="adj1"/>
              <a:gd fmla="val 25000" name="adj2"/>
              <a:gd fmla="val 25000" name="adj3"/>
              <a:gd fmla="val 64977" name="adj4"/>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Randoop</a:t>
            </a:r>
          </a:p>
          <a:p>
            <a:pPr lvl="0" rtl="0">
              <a:spcBef>
                <a:spcPts val="0"/>
              </a:spcBef>
              <a:buNone/>
            </a:pPr>
            <a:r>
              <a:rPr lang="en" sz="1000"/>
              <a:t>(Generated)</a:t>
            </a:r>
          </a:p>
        </p:txBody>
      </p:sp>
      <p:sp>
        <p:nvSpPr>
          <p:cNvPr id="1004" name="Shape 1004"/>
          <p:cNvSpPr/>
          <p:nvPr/>
        </p:nvSpPr>
        <p:spPr>
          <a:xfrm>
            <a:off x="5341025" y="2006825"/>
            <a:ext cx="2156999" cy="3791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Mutation Coverage</a:t>
            </a:r>
          </a:p>
        </p:txBody>
      </p:sp>
      <p:sp>
        <p:nvSpPr>
          <p:cNvPr id="1005" name="Shape 1005"/>
          <p:cNvSpPr/>
          <p:nvPr/>
        </p:nvSpPr>
        <p:spPr>
          <a:xfrm>
            <a:off x="5341025" y="2498950"/>
            <a:ext cx="2156999" cy="3791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Path Coverage (AIMP)</a:t>
            </a:r>
          </a:p>
        </p:txBody>
      </p:sp>
      <p:sp>
        <p:nvSpPr>
          <p:cNvPr id="1006" name="Shape 1006"/>
          <p:cNvSpPr/>
          <p:nvPr/>
        </p:nvSpPr>
        <p:spPr>
          <a:xfrm>
            <a:off x="5341025" y="3030600"/>
            <a:ext cx="2156999" cy="3791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Branch Coverage</a:t>
            </a:r>
          </a:p>
        </p:txBody>
      </p:sp>
      <p:sp>
        <p:nvSpPr>
          <p:cNvPr id="1007" name="Shape 1007"/>
          <p:cNvSpPr/>
          <p:nvPr/>
        </p:nvSpPr>
        <p:spPr>
          <a:xfrm>
            <a:off x="5374925" y="3562250"/>
            <a:ext cx="2156999" cy="3791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Statement Coverage</a:t>
            </a:r>
          </a:p>
        </p:txBody>
      </p:sp>
      <p:sp>
        <p:nvSpPr>
          <p:cNvPr id="1008" name="Shape 1008"/>
          <p:cNvSpPr/>
          <p:nvPr/>
        </p:nvSpPr>
        <p:spPr>
          <a:xfrm>
            <a:off x="2156950" y="4819550"/>
            <a:ext cx="5032800" cy="568800"/>
          </a:xfrm>
          <a:prstGeom prst="downArrowCallout">
            <a:avLst>
              <a:gd fmla="val 25000" name="adj1"/>
              <a:gd fmla="val 25000" name="adj2"/>
              <a:gd fmla="val 25000" name="adj3"/>
              <a:gd fmla="val 64977" name="adj4"/>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lm(Ma ~ Complexity + log(LOC) + log(TLOC) + Coverage)</a:t>
            </a:r>
          </a:p>
        </p:txBody>
      </p:sp>
      <p:sp>
        <p:nvSpPr>
          <p:cNvPr id="1009" name="Shape 1009"/>
          <p:cNvSpPr txBox="1"/>
          <p:nvPr/>
        </p:nvSpPr>
        <p:spPr>
          <a:xfrm>
            <a:off x="238725" y="5230300"/>
            <a:ext cx="3407400" cy="1470000"/>
          </a:xfrm>
          <a:prstGeom prst="rect">
            <a:avLst/>
          </a:prstGeom>
          <a:noFill/>
          <a:ln>
            <a:noFill/>
          </a:ln>
        </p:spPr>
        <p:txBody>
          <a:bodyPr anchorCtr="0" anchor="t" bIns="91425" lIns="91425" rIns="91425" tIns="91425">
            <a:noAutofit/>
          </a:bodyPr>
          <a:lstStyle/>
          <a:p>
            <a:pPr lvl="0" rtl="0">
              <a:spcBef>
                <a:spcPts val="0"/>
              </a:spcBef>
              <a:buNone/>
            </a:pPr>
            <a:r>
              <a:rPr lang="en" sz="1000"/>
              <a:t>Ma:            Mutation Score</a:t>
            </a:r>
          </a:p>
          <a:p>
            <a:pPr lvl="0" rtl="0">
              <a:spcBef>
                <a:spcPts val="0"/>
              </a:spcBef>
              <a:buNone/>
            </a:pPr>
            <a:r>
              <a:rPr lang="en" sz="1000"/>
              <a:t>LOC:          Size in Lines Of Code</a:t>
            </a:r>
          </a:p>
          <a:p>
            <a:pPr lvl="0" rtl="0">
              <a:spcBef>
                <a:spcPts val="0"/>
              </a:spcBef>
              <a:buNone/>
            </a:pPr>
            <a:r>
              <a:rPr lang="en" sz="1000"/>
              <a:t>TLOC:        Test suite size</a:t>
            </a:r>
          </a:p>
          <a:p>
            <a:pPr lvl="0" rtl="0">
              <a:spcBef>
                <a:spcPts val="0"/>
              </a:spcBef>
              <a:buNone/>
            </a:pPr>
            <a:r>
              <a:rPr lang="en" sz="1000"/>
              <a:t>Complexity: Cyclomatic Complexity</a:t>
            </a:r>
          </a:p>
          <a:p>
            <a:pPr lvl="0" rtl="0">
              <a:spcBef>
                <a:spcPts val="0"/>
              </a:spcBef>
              <a:buNone/>
            </a:pPr>
            <a:r>
              <a:rPr lang="en" sz="1000"/>
              <a:t>Coverage:   (Path|Branch|Statement) coverage</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3" name="Shape 1013"/>
        <p:cNvGrpSpPr/>
        <p:nvPr/>
      </p:nvGrpSpPr>
      <p:grpSpPr>
        <a:xfrm>
          <a:off x="0" y="0"/>
          <a:ext cx="0" cy="0"/>
          <a:chOff x="0" y="0"/>
          <a:chExt cx="0" cy="0"/>
        </a:xfrm>
      </p:grpSpPr>
      <p:sp>
        <p:nvSpPr>
          <p:cNvPr id="1014" name="Shape 1014"/>
          <p:cNvSpPr txBox="1"/>
          <p:nvPr>
            <p:ph idx="1" type="body"/>
          </p:nvPr>
        </p:nvSpPr>
        <p:spPr>
          <a:xfrm>
            <a:off x="412175" y="415528"/>
            <a:ext cx="8229600" cy="692700"/>
          </a:xfrm>
          <a:prstGeom prst="rect">
            <a:avLst/>
          </a:prstGeom>
        </p:spPr>
        <p:txBody>
          <a:bodyPr anchorCtr="0" anchor="t" bIns="91425" lIns="91425" rIns="91425" tIns="91425">
            <a:noAutofit/>
          </a:bodyPr>
          <a:lstStyle/>
          <a:p>
            <a:pPr lvl="0" rtl="0">
              <a:spcBef>
                <a:spcPts val="0"/>
              </a:spcBef>
              <a:buNone/>
            </a:pPr>
            <a:r>
              <a:rPr lang="en" sz="3000"/>
              <a:t>Found a simple model</a:t>
            </a:r>
          </a:p>
        </p:txBody>
      </p:sp>
      <p:sp>
        <p:nvSpPr>
          <p:cNvPr id="1015" name="Shape 1015"/>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R8</a:t>
            </a:r>
          </a:p>
        </p:txBody>
      </p:sp>
      <p:sp>
        <p:nvSpPr>
          <p:cNvPr id="1016" name="Shape 1016"/>
          <p:cNvSpPr/>
          <p:nvPr/>
        </p:nvSpPr>
        <p:spPr>
          <a:xfrm>
            <a:off x="805875" y="1493300"/>
            <a:ext cx="4029599" cy="1106099"/>
          </a:xfrm>
          <a:prstGeom prst="can">
            <a:avLst>
              <a:gd fmla="val 25000"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Github</a:t>
            </a:r>
          </a:p>
        </p:txBody>
      </p:sp>
      <p:sp>
        <p:nvSpPr>
          <p:cNvPr id="1017" name="Shape 1017"/>
          <p:cNvSpPr/>
          <p:nvPr/>
        </p:nvSpPr>
        <p:spPr>
          <a:xfrm>
            <a:off x="1382675" y="2185725"/>
            <a:ext cx="2955000" cy="379199"/>
          </a:xfrm>
          <a:prstGeom prst="can">
            <a:avLst>
              <a:gd fmla="val 25000"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1700 Java projects</a:t>
            </a:r>
          </a:p>
        </p:txBody>
      </p:sp>
      <p:sp>
        <p:nvSpPr>
          <p:cNvPr id="1018" name="Shape 1018"/>
          <p:cNvSpPr/>
          <p:nvPr/>
        </p:nvSpPr>
        <p:spPr>
          <a:xfrm>
            <a:off x="920525" y="3252325"/>
            <a:ext cx="1825145" cy="976914"/>
          </a:xfrm>
          <a:prstGeom prst="flowChartMultidocumen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Dependencies</a:t>
            </a:r>
          </a:p>
          <a:p>
            <a:pPr lvl="0" rtl="0">
              <a:spcBef>
                <a:spcPts val="0"/>
              </a:spcBef>
              <a:buNone/>
            </a:pPr>
            <a:r>
              <a:rPr lang="en" sz="1000"/>
              <a:t>Compilation Error</a:t>
            </a:r>
          </a:p>
          <a:p>
            <a:pPr lvl="0" rtl="0">
              <a:spcBef>
                <a:spcPts val="0"/>
              </a:spcBef>
              <a:buNone/>
            </a:pPr>
            <a:r>
              <a:rPr lang="en" sz="1000"/>
              <a:t>Timeouts</a:t>
            </a:r>
          </a:p>
          <a:p>
            <a:pPr lvl="0" rtl="0">
              <a:spcBef>
                <a:spcPts val="0"/>
              </a:spcBef>
              <a:buNone/>
            </a:pPr>
            <a:r>
              <a:t/>
            </a:r>
            <a:endParaRPr sz="1000"/>
          </a:p>
          <a:p>
            <a:pPr lvl="0" rtl="0">
              <a:spcBef>
                <a:spcPts val="0"/>
              </a:spcBef>
              <a:buNone/>
            </a:pPr>
            <a:r>
              <a:t/>
            </a:r>
            <a:endParaRPr sz="1000"/>
          </a:p>
        </p:txBody>
      </p:sp>
      <p:sp>
        <p:nvSpPr>
          <p:cNvPr id="1019" name="Shape 1019"/>
          <p:cNvSpPr/>
          <p:nvPr/>
        </p:nvSpPr>
        <p:spPr>
          <a:xfrm>
            <a:off x="920525" y="2794050"/>
            <a:ext cx="2030400" cy="416699"/>
          </a:xfrm>
          <a:prstGeom prst="downArrowCallout">
            <a:avLst>
              <a:gd fmla="val 25000" name="adj1"/>
              <a:gd fmla="val 25000" name="adj2"/>
              <a:gd fmla="val 25000" name="adj3"/>
              <a:gd fmla="val 64977" name="adj4"/>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Removed problematic projects</a:t>
            </a:r>
          </a:p>
        </p:txBody>
      </p:sp>
      <p:sp>
        <p:nvSpPr>
          <p:cNvPr id="1020" name="Shape 1020"/>
          <p:cNvSpPr/>
          <p:nvPr/>
        </p:nvSpPr>
        <p:spPr>
          <a:xfrm>
            <a:off x="3160375" y="3176175"/>
            <a:ext cx="1492799" cy="416699"/>
          </a:xfrm>
          <a:prstGeom prst="stripedRightArrow">
            <a:avLst>
              <a:gd fmla="val 50000" name="adj1"/>
              <a:gd fmla="val 50000" name="adj2"/>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Original</a:t>
            </a:r>
          </a:p>
        </p:txBody>
      </p:sp>
      <p:sp>
        <p:nvSpPr>
          <p:cNvPr id="1021" name="Shape 1021"/>
          <p:cNvSpPr/>
          <p:nvPr/>
        </p:nvSpPr>
        <p:spPr>
          <a:xfrm>
            <a:off x="3105050" y="3729225"/>
            <a:ext cx="1548299" cy="692700"/>
          </a:xfrm>
          <a:prstGeom prst="rightArrowCallout">
            <a:avLst>
              <a:gd fmla="val 25000" name="adj1"/>
              <a:gd fmla="val 25000" name="adj2"/>
              <a:gd fmla="val 25000" name="adj3"/>
              <a:gd fmla="val 64977" name="adj4"/>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Randoop</a:t>
            </a:r>
          </a:p>
          <a:p>
            <a:pPr lvl="0" rtl="0">
              <a:spcBef>
                <a:spcPts val="0"/>
              </a:spcBef>
              <a:buNone/>
            </a:pPr>
            <a:r>
              <a:rPr lang="en" sz="1000"/>
              <a:t>(Generated)</a:t>
            </a:r>
          </a:p>
        </p:txBody>
      </p:sp>
      <p:sp>
        <p:nvSpPr>
          <p:cNvPr id="1022" name="Shape 1022"/>
          <p:cNvSpPr/>
          <p:nvPr/>
        </p:nvSpPr>
        <p:spPr>
          <a:xfrm>
            <a:off x="5341025" y="2006825"/>
            <a:ext cx="2156999" cy="3791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Mutation Coverage</a:t>
            </a:r>
          </a:p>
        </p:txBody>
      </p:sp>
      <p:sp>
        <p:nvSpPr>
          <p:cNvPr id="1023" name="Shape 1023"/>
          <p:cNvSpPr/>
          <p:nvPr/>
        </p:nvSpPr>
        <p:spPr>
          <a:xfrm>
            <a:off x="5341025" y="2498950"/>
            <a:ext cx="2156999" cy="3791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Path Coverage (AIMP)</a:t>
            </a:r>
          </a:p>
        </p:txBody>
      </p:sp>
      <p:sp>
        <p:nvSpPr>
          <p:cNvPr id="1024" name="Shape 1024"/>
          <p:cNvSpPr/>
          <p:nvPr/>
        </p:nvSpPr>
        <p:spPr>
          <a:xfrm>
            <a:off x="5341025" y="3030600"/>
            <a:ext cx="2156999" cy="3791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Branch Coverage</a:t>
            </a:r>
          </a:p>
        </p:txBody>
      </p:sp>
      <p:sp>
        <p:nvSpPr>
          <p:cNvPr id="1025" name="Shape 1025"/>
          <p:cNvSpPr/>
          <p:nvPr/>
        </p:nvSpPr>
        <p:spPr>
          <a:xfrm>
            <a:off x="5374925" y="3562250"/>
            <a:ext cx="2156999" cy="379199"/>
          </a:xfrm>
          <a:prstGeom prst="roundRect">
            <a:avLst>
              <a:gd fmla="val 16667" name="adj"/>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Statement Coverage</a:t>
            </a:r>
          </a:p>
        </p:txBody>
      </p:sp>
      <p:sp>
        <p:nvSpPr>
          <p:cNvPr id="1026" name="Shape 1026"/>
          <p:cNvSpPr/>
          <p:nvPr/>
        </p:nvSpPr>
        <p:spPr>
          <a:xfrm>
            <a:off x="2156950" y="4819550"/>
            <a:ext cx="5032800" cy="568800"/>
          </a:xfrm>
          <a:prstGeom prst="downArrowCallout">
            <a:avLst>
              <a:gd fmla="val 25000" name="adj1"/>
              <a:gd fmla="val 25000" name="adj2"/>
              <a:gd fmla="val 25000" name="adj3"/>
              <a:gd fmla="val 64977" name="adj4"/>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lm(Ma ~ Complexity + log(LOC) + log(TLOC) + Coverage)</a:t>
            </a:r>
          </a:p>
        </p:txBody>
      </p:sp>
      <p:sp>
        <p:nvSpPr>
          <p:cNvPr id="1027" name="Shape 1027"/>
          <p:cNvSpPr txBox="1"/>
          <p:nvPr/>
        </p:nvSpPr>
        <p:spPr>
          <a:xfrm>
            <a:off x="2224525" y="5388350"/>
            <a:ext cx="5032800" cy="325499"/>
          </a:xfrm>
          <a:prstGeom prst="rect">
            <a:avLst/>
          </a:prstGeom>
          <a:noFill/>
          <a:ln>
            <a:noFill/>
          </a:ln>
        </p:spPr>
        <p:txBody>
          <a:bodyPr anchorCtr="0" anchor="t" bIns="91425" lIns="91425" rIns="91425" tIns="91425">
            <a:noAutofit/>
          </a:bodyPr>
          <a:lstStyle/>
          <a:p>
            <a:pPr algn="ctr">
              <a:spcBef>
                <a:spcPts val="0"/>
              </a:spcBef>
              <a:buNone/>
            </a:pPr>
            <a:r>
              <a:rPr b="1" lang="en"/>
              <a:t>lm(Ma~Coverage)</a:t>
            </a:r>
          </a:p>
        </p:txBody>
      </p:sp>
      <p:sp>
        <p:nvSpPr>
          <p:cNvPr id="1028" name="Shape 1028"/>
          <p:cNvSpPr txBox="1"/>
          <p:nvPr/>
        </p:nvSpPr>
        <p:spPr>
          <a:xfrm>
            <a:off x="238725" y="5230300"/>
            <a:ext cx="3407400" cy="1470000"/>
          </a:xfrm>
          <a:prstGeom prst="rect">
            <a:avLst/>
          </a:prstGeom>
          <a:noFill/>
          <a:ln>
            <a:noFill/>
          </a:ln>
        </p:spPr>
        <p:txBody>
          <a:bodyPr anchorCtr="0" anchor="t" bIns="91425" lIns="91425" rIns="91425" tIns="91425">
            <a:noAutofit/>
          </a:bodyPr>
          <a:lstStyle/>
          <a:p>
            <a:pPr lvl="0" rtl="0">
              <a:spcBef>
                <a:spcPts val="0"/>
              </a:spcBef>
              <a:buNone/>
            </a:pPr>
            <a:r>
              <a:rPr lang="en" sz="1000"/>
              <a:t>Ma:            Mutation Score</a:t>
            </a:r>
          </a:p>
          <a:p>
            <a:pPr lvl="0" rtl="0">
              <a:spcBef>
                <a:spcPts val="0"/>
              </a:spcBef>
              <a:buNone/>
            </a:pPr>
            <a:r>
              <a:rPr lang="en" sz="1000"/>
              <a:t>LOC:          Size in Lines Of Code</a:t>
            </a:r>
          </a:p>
          <a:p>
            <a:pPr lvl="0" rtl="0">
              <a:spcBef>
                <a:spcPts val="0"/>
              </a:spcBef>
              <a:buNone/>
            </a:pPr>
            <a:r>
              <a:rPr lang="en" sz="1000"/>
              <a:t>TLOC:        Test suite size</a:t>
            </a:r>
          </a:p>
          <a:p>
            <a:pPr lvl="0" rtl="0">
              <a:spcBef>
                <a:spcPts val="0"/>
              </a:spcBef>
              <a:buNone/>
            </a:pPr>
            <a:r>
              <a:rPr lang="en" sz="1000"/>
              <a:t>Complexity: Cyclomatic Complexity</a:t>
            </a:r>
          </a:p>
          <a:p>
            <a:pPr lvl="0" rtl="0">
              <a:spcBef>
                <a:spcPts val="0"/>
              </a:spcBef>
              <a:buNone/>
            </a:pPr>
            <a:r>
              <a:rPr lang="en" sz="1000"/>
              <a:t>Coverage:   (Path|Branch|Statement) coverage</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2" name="Shape 1032"/>
        <p:cNvGrpSpPr/>
        <p:nvPr/>
      </p:nvGrpSpPr>
      <p:grpSpPr>
        <a:xfrm>
          <a:off x="0" y="0"/>
          <a:ext cx="0" cy="0"/>
          <a:chOff x="0" y="0"/>
          <a:chExt cx="0" cy="0"/>
        </a:xfrm>
      </p:grpSpPr>
      <p:sp>
        <p:nvSpPr>
          <p:cNvPr id="1033" name="Shape 1033"/>
          <p:cNvSpPr txBox="1"/>
          <p:nvPr>
            <p:ph idx="1" type="body"/>
          </p:nvPr>
        </p:nvSpPr>
        <p:spPr>
          <a:xfrm>
            <a:off x="299175" y="304928"/>
            <a:ext cx="8229600" cy="692700"/>
          </a:xfrm>
          <a:prstGeom prst="rect">
            <a:avLst/>
          </a:prstGeom>
        </p:spPr>
        <p:txBody>
          <a:bodyPr anchorCtr="0" anchor="t" bIns="91425" lIns="91425" rIns="91425" tIns="91425">
            <a:noAutofit/>
          </a:bodyPr>
          <a:lstStyle/>
          <a:p>
            <a:pPr>
              <a:spcBef>
                <a:spcPts val="0"/>
              </a:spcBef>
              <a:buNone/>
            </a:pPr>
            <a:r>
              <a:rPr lang="en" sz="3000"/>
              <a:t>We now compare the correlations</a:t>
            </a:r>
          </a:p>
        </p:txBody>
      </p:sp>
      <p:sp>
        <p:nvSpPr>
          <p:cNvPr id="1034" name="Shape 1034"/>
          <p:cNvSpPr txBox="1"/>
          <p:nvPr/>
        </p:nvSpPr>
        <p:spPr>
          <a:xfrm>
            <a:off x="1817200" y="1785600"/>
            <a:ext cx="5119799" cy="4053299"/>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Mutation Score and Path Coverage</a:t>
            </a:r>
          </a:p>
          <a:p>
            <a:pPr indent="-228600" lvl="1" marL="914400" rtl="0">
              <a:spcBef>
                <a:spcPts val="0"/>
              </a:spcBef>
              <a:buChar char="○"/>
            </a:pPr>
            <a:r>
              <a:rPr lang="en" sz="1000"/>
              <a:t>lm(Ma~0 + PathCoverage)</a:t>
            </a:r>
          </a:p>
          <a:p>
            <a:pPr indent="0" lvl="0" marL="0" rtl="0">
              <a:spcBef>
                <a:spcPts val="0"/>
              </a:spcBef>
              <a:buNone/>
            </a:pPr>
            <a:r>
              <a:t/>
            </a:r>
            <a:endParaRPr sz="1000"/>
          </a:p>
          <a:p>
            <a:pPr indent="-228600" lvl="0" marL="457200" rtl="0">
              <a:spcBef>
                <a:spcPts val="0"/>
              </a:spcBef>
              <a:buChar char="●"/>
            </a:pPr>
            <a:r>
              <a:rPr lang="en">
                <a:solidFill>
                  <a:schemeClr val="dk1"/>
                </a:solidFill>
              </a:rPr>
              <a:t>Mutation Score and Branch Coverage</a:t>
            </a:r>
          </a:p>
          <a:p>
            <a:pPr indent="-228600" lvl="1" marL="914400" rtl="0">
              <a:spcBef>
                <a:spcPts val="0"/>
              </a:spcBef>
              <a:buChar char="○"/>
            </a:pPr>
            <a:r>
              <a:rPr lang="en" sz="1000">
                <a:solidFill>
                  <a:schemeClr val="dk1"/>
                </a:solidFill>
              </a:rPr>
              <a:t>lm(Ma~0 + BranchCoverage)</a:t>
            </a:r>
          </a:p>
          <a:p>
            <a:pPr indent="0" lvl="1" marL="0" rtl="0">
              <a:spcBef>
                <a:spcPts val="0"/>
              </a:spcBef>
              <a:buNone/>
            </a:pPr>
            <a:r>
              <a:t/>
            </a:r>
            <a:endParaRPr sz="1000">
              <a:solidFill>
                <a:schemeClr val="dk1"/>
              </a:solidFill>
            </a:endParaRPr>
          </a:p>
          <a:p>
            <a:pPr indent="-228600" lvl="0" marL="457200" rtl="0">
              <a:spcBef>
                <a:spcPts val="0"/>
              </a:spcBef>
              <a:buClr>
                <a:schemeClr val="dk1"/>
              </a:buClr>
              <a:buChar char="●"/>
            </a:pPr>
            <a:r>
              <a:rPr lang="en">
                <a:solidFill>
                  <a:schemeClr val="dk1"/>
                </a:solidFill>
              </a:rPr>
              <a:t>Mutation Score and Statement Coverage</a:t>
            </a:r>
          </a:p>
          <a:p>
            <a:pPr indent="-228600" lvl="1" marL="914400" rtl="0">
              <a:spcBef>
                <a:spcPts val="0"/>
              </a:spcBef>
              <a:buClr>
                <a:schemeClr val="dk1"/>
              </a:buClr>
              <a:buChar char="○"/>
            </a:pPr>
            <a:r>
              <a:rPr lang="en" sz="1000">
                <a:solidFill>
                  <a:schemeClr val="dk1"/>
                </a:solidFill>
              </a:rPr>
              <a:t>lm(Ma~0 + StmtCoverage)</a:t>
            </a:r>
          </a:p>
          <a:p>
            <a:pPr indent="-228600" lvl="1" marL="914400" rtl="0">
              <a:spcBef>
                <a:spcPts val="0"/>
              </a:spcBef>
              <a:buNone/>
            </a:pPr>
            <a:r>
              <a:t/>
            </a:r>
            <a:endParaRPr sz="1000">
              <a:solidFill>
                <a:schemeClr val="dk1"/>
              </a:solidFill>
            </a:endParaRPr>
          </a:p>
          <a:p>
            <a:pPr indent="0" lvl="1" marL="685800" rtl="0">
              <a:spcBef>
                <a:spcPts val="0"/>
              </a:spcBef>
              <a:buNone/>
            </a:pPr>
            <a:r>
              <a:t/>
            </a:r>
            <a:endParaRPr sz="1000">
              <a:solidFill>
                <a:schemeClr val="dk1"/>
              </a:solidFill>
            </a:endParaRPr>
          </a:p>
          <a:p>
            <a:pPr indent="-228600" lvl="1" marL="914400" rtl="0">
              <a:spcBef>
                <a:spcPts val="0"/>
              </a:spcBef>
              <a:buNone/>
            </a:pPr>
            <a:r>
              <a:t/>
            </a:r>
            <a:endParaRPr sz="1000">
              <a:solidFill>
                <a:schemeClr val="dk1"/>
              </a:solidFill>
            </a:endParaRPr>
          </a:p>
          <a:p>
            <a:pPr indent="-228600" lvl="1" marL="914400" rtl="0">
              <a:spcBef>
                <a:spcPts val="0"/>
              </a:spcBef>
              <a:buNone/>
            </a:pPr>
            <a:r>
              <a:t/>
            </a:r>
            <a:endParaRPr sz="1000">
              <a:solidFill>
                <a:schemeClr val="dk1"/>
              </a:solidFill>
            </a:endParaRPr>
          </a:p>
          <a:p>
            <a:pPr indent="-228600" lvl="1" marL="914400" rtl="0">
              <a:spcBef>
                <a:spcPts val="0"/>
              </a:spcBef>
              <a:buNone/>
            </a:pPr>
            <a:r>
              <a:t/>
            </a:r>
            <a:endParaRPr sz="1000">
              <a:solidFill>
                <a:schemeClr val="dk1"/>
              </a:solidFill>
            </a:endParaRPr>
          </a:p>
          <a:p>
            <a:pPr indent="-228600" lvl="1" marL="914400" rtl="0">
              <a:spcBef>
                <a:spcPts val="0"/>
              </a:spcBef>
              <a:buClr>
                <a:schemeClr val="dk1"/>
              </a:buClr>
              <a:buFont typeface="Arial"/>
              <a:buNone/>
            </a:pPr>
            <a:r>
              <a:t/>
            </a:r>
            <a:endParaRPr sz="1000">
              <a:solidFill>
                <a:schemeClr val="dk1"/>
              </a:solidFill>
            </a:endParaRPr>
          </a:p>
        </p:txBody>
      </p:sp>
      <p:sp>
        <p:nvSpPr>
          <p:cNvPr id="1035" name="Shape 1035"/>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R9</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9" name="Shape 1039"/>
        <p:cNvGrpSpPr/>
        <p:nvPr/>
      </p:nvGrpSpPr>
      <p:grpSpPr>
        <a:xfrm>
          <a:off x="0" y="0"/>
          <a:ext cx="0" cy="0"/>
          <a:chOff x="0" y="0"/>
          <a:chExt cx="0" cy="0"/>
        </a:xfrm>
      </p:grpSpPr>
      <p:sp>
        <p:nvSpPr>
          <p:cNvPr id="1040" name="Shape 1040"/>
          <p:cNvSpPr txBox="1"/>
          <p:nvPr>
            <p:ph idx="1" type="body"/>
          </p:nvPr>
        </p:nvSpPr>
        <p:spPr>
          <a:xfrm>
            <a:off x="528325" y="5622228"/>
            <a:ext cx="8229600" cy="692700"/>
          </a:xfrm>
          <a:prstGeom prst="rect">
            <a:avLst/>
          </a:prstGeom>
        </p:spPr>
        <p:txBody>
          <a:bodyPr anchorCtr="0" anchor="t" bIns="91425" lIns="91425" rIns="91425" tIns="91425">
            <a:noAutofit/>
          </a:bodyPr>
          <a:lstStyle/>
          <a:p>
            <a:pPr>
              <a:spcBef>
                <a:spcPts val="0"/>
              </a:spcBef>
              <a:buNone/>
            </a:pPr>
            <a:r>
              <a:rPr lang="en"/>
              <a:t>Mutation ~ Path Coverage : R</a:t>
            </a:r>
            <a:r>
              <a:rPr baseline="30000" lang="en"/>
              <a:t>2</a:t>
            </a:r>
            <a:r>
              <a:rPr lang="en"/>
              <a:t>=0.75, 0.62</a:t>
            </a:r>
          </a:p>
        </p:txBody>
      </p:sp>
      <p:pic>
        <p:nvPicPr>
          <p:cNvPr id="1041" name="Shape 1041"/>
          <p:cNvPicPr preferRelativeResize="0"/>
          <p:nvPr/>
        </p:nvPicPr>
        <p:blipFill>
          <a:blip r:embed="rId3">
            <a:alphaModFix/>
          </a:blip>
          <a:stretch>
            <a:fillRect/>
          </a:stretch>
        </p:blipFill>
        <p:spPr>
          <a:xfrm>
            <a:off x="4797975" y="927175"/>
            <a:ext cx="3429000" cy="3429000"/>
          </a:xfrm>
          <a:prstGeom prst="rect">
            <a:avLst/>
          </a:prstGeom>
          <a:noFill/>
          <a:ln>
            <a:noFill/>
          </a:ln>
        </p:spPr>
      </p:pic>
      <p:pic>
        <p:nvPicPr>
          <p:cNvPr id="1042" name="Shape 1042"/>
          <p:cNvPicPr preferRelativeResize="0"/>
          <p:nvPr/>
        </p:nvPicPr>
        <p:blipFill>
          <a:blip r:embed="rId4">
            <a:alphaModFix/>
          </a:blip>
          <a:stretch>
            <a:fillRect/>
          </a:stretch>
        </p:blipFill>
        <p:spPr>
          <a:xfrm>
            <a:off x="1182200" y="927175"/>
            <a:ext cx="3429000" cy="3429000"/>
          </a:xfrm>
          <a:prstGeom prst="rect">
            <a:avLst/>
          </a:prstGeom>
          <a:noFill/>
          <a:ln>
            <a:noFill/>
          </a:ln>
        </p:spPr>
      </p:pic>
      <p:sp>
        <p:nvSpPr>
          <p:cNvPr id="1043" name="Shape 1043"/>
          <p:cNvSpPr txBox="1"/>
          <p:nvPr/>
        </p:nvSpPr>
        <p:spPr>
          <a:xfrm>
            <a:off x="1706600" y="4282300"/>
            <a:ext cx="5433600" cy="1268099"/>
          </a:xfrm>
          <a:prstGeom prst="rect">
            <a:avLst/>
          </a:prstGeom>
          <a:noFill/>
          <a:ln>
            <a:noFill/>
          </a:ln>
        </p:spPr>
        <p:txBody>
          <a:bodyPr anchorCtr="0" anchor="t" bIns="91425" lIns="91425" rIns="91425" tIns="91425">
            <a:noAutofit/>
          </a:bodyPr>
          <a:lstStyle/>
          <a:p>
            <a:pPr lvl="0" rtl="0">
              <a:spcBef>
                <a:spcPts val="0"/>
              </a:spcBef>
              <a:buNone/>
            </a:pPr>
            <a:r>
              <a:rPr lang="en"/>
              <a:t>M : Mutation Coverage</a:t>
            </a:r>
          </a:p>
          <a:p>
            <a:pPr lvl="0" rtl="0">
              <a:spcBef>
                <a:spcPts val="0"/>
              </a:spcBef>
              <a:buNone/>
            </a:pPr>
            <a:r>
              <a:rPr lang="en"/>
              <a:t>P  : Path Coverage (AIMP)</a:t>
            </a:r>
          </a:p>
          <a:p>
            <a:pPr lvl="0" rtl="0">
              <a:spcBef>
                <a:spcPts val="0"/>
              </a:spcBef>
              <a:buNone/>
            </a:pPr>
            <a:r>
              <a:t/>
            </a:r>
            <a:endParaRPr/>
          </a:p>
          <a:p>
            <a:pPr lvl="0" rtl="0">
              <a:spcBef>
                <a:spcPts val="0"/>
              </a:spcBef>
              <a:buNone/>
            </a:pPr>
            <a:r>
              <a:rPr lang="en"/>
              <a:t>K  : log(LOC)  -- </a:t>
            </a:r>
            <a:r>
              <a:rPr b="1" lang="en"/>
              <a:t>Size</a:t>
            </a:r>
            <a:r>
              <a:rPr lang="en"/>
              <a:t> of </a:t>
            </a:r>
            <a:r>
              <a:rPr b="1" lang="en"/>
              <a:t>dots </a:t>
            </a:r>
            <a:r>
              <a:rPr lang="en"/>
              <a:t>indicate log(Size) of project</a:t>
            </a:r>
          </a:p>
          <a:p>
            <a:pPr>
              <a:spcBef>
                <a:spcPts val="0"/>
              </a:spcBef>
              <a:buNone/>
            </a:pPr>
            <a:r>
              <a:t/>
            </a:r>
            <a:endParaRPr/>
          </a:p>
        </p:txBody>
      </p:sp>
      <p:sp>
        <p:nvSpPr>
          <p:cNvPr id="1044" name="Shape 1044"/>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R10</a:t>
            </a:r>
          </a:p>
        </p:txBody>
      </p:sp>
      <p:sp>
        <p:nvSpPr>
          <p:cNvPr id="1045" name="Shape 1045"/>
          <p:cNvSpPr txBox="1"/>
          <p:nvPr>
            <p:ph idx="2" type="body"/>
          </p:nvPr>
        </p:nvSpPr>
        <p:spPr>
          <a:xfrm>
            <a:off x="583050" y="338153"/>
            <a:ext cx="8229600" cy="692700"/>
          </a:xfrm>
          <a:prstGeom prst="rect">
            <a:avLst/>
          </a:prstGeom>
        </p:spPr>
        <p:txBody>
          <a:bodyPr anchorCtr="0" anchor="t" bIns="91425" lIns="91425" rIns="91425" tIns="91425">
            <a:noAutofit/>
          </a:bodyPr>
          <a:lstStyle/>
          <a:p>
            <a:pPr lvl="0" rtl="0">
              <a:spcBef>
                <a:spcPts val="0"/>
              </a:spcBef>
              <a:buNone/>
            </a:pPr>
            <a:r>
              <a:rPr lang="en" sz="3000"/>
              <a:t>Comparing Mutation Score with Path Coverage</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9" name="Shape 1049"/>
        <p:cNvGrpSpPr/>
        <p:nvPr/>
      </p:nvGrpSpPr>
      <p:grpSpPr>
        <a:xfrm>
          <a:off x="0" y="0"/>
          <a:ext cx="0" cy="0"/>
          <a:chOff x="0" y="0"/>
          <a:chExt cx="0" cy="0"/>
        </a:xfrm>
      </p:grpSpPr>
      <p:pic>
        <p:nvPicPr>
          <p:cNvPr id="1050" name="Shape 1050"/>
          <p:cNvPicPr preferRelativeResize="0"/>
          <p:nvPr/>
        </p:nvPicPr>
        <p:blipFill>
          <a:blip r:embed="rId3">
            <a:alphaModFix/>
          </a:blip>
          <a:stretch>
            <a:fillRect/>
          </a:stretch>
        </p:blipFill>
        <p:spPr>
          <a:xfrm>
            <a:off x="4310400" y="853300"/>
            <a:ext cx="3429000" cy="3429000"/>
          </a:xfrm>
          <a:prstGeom prst="rect">
            <a:avLst/>
          </a:prstGeom>
          <a:noFill/>
          <a:ln>
            <a:noFill/>
          </a:ln>
        </p:spPr>
      </p:pic>
      <p:pic>
        <p:nvPicPr>
          <p:cNvPr id="1051" name="Shape 1051"/>
          <p:cNvPicPr preferRelativeResize="0"/>
          <p:nvPr/>
        </p:nvPicPr>
        <p:blipFill>
          <a:blip r:embed="rId4">
            <a:alphaModFix/>
          </a:blip>
          <a:stretch>
            <a:fillRect/>
          </a:stretch>
        </p:blipFill>
        <p:spPr>
          <a:xfrm>
            <a:off x="1039350" y="853300"/>
            <a:ext cx="3429000" cy="3429000"/>
          </a:xfrm>
          <a:prstGeom prst="rect">
            <a:avLst/>
          </a:prstGeom>
          <a:noFill/>
          <a:ln>
            <a:noFill/>
          </a:ln>
        </p:spPr>
      </p:pic>
      <p:sp>
        <p:nvSpPr>
          <p:cNvPr id="1052" name="Shape 1052"/>
          <p:cNvSpPr txBox="1"/>
          <p:nvPr>
            <p:ph idx="1" type="body"/>
          </p:nvPr>
        </p:nvSpPr>
        <p:spPr>
          <a:xfrm>
            <a:off x="457200" y="5875078"/>
            <a:ext cx="8229600" cy="692700"/>
          </a:xfrm>
          <a:prstGeom prst="rect">
            <a:avLst/>
          </a:prstGeom>
        </p:spPr>
        <p:txBody>
          <a:bodyPr anchorCtr="0" anchor="t" bIns="91425" lIns="91425" rIns="91425" tIns="91425">
            <a:noAutofit/>
          </a:bodyPr>
          <a:lstStyle/>
          <a:p>
            <a:pPr lvl="0" rtl="0">
              <a:spcBef>
                <a:spcPts val="0"/>
              </a:spcBef>
              <a:buNone/>
            </a:pPr>
            <a:r>
              <a:rPr lang="en"/>
              <a:t>Mutation ~ Branch Coverage : R</a:t>
            </a:r>
            <a:r>
              <a:rPr baseline="30000" lang="en"/>
              <a:t>2</a:t>
            </a:r>
            <a:r>
              <a:rPr lang="en"/>
              <a:t>=0.92, 0.65</a:t>
            </a:r>
          </a:p>
        </p:txBody>
      </p:sp>
      <p:sp>
        <p:nvSpPr>
          <p:cNvPr id="1053" name="Shape 1053"/>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R11</a:t>
            </a:r>
          </a:p>
        </p:txBody>
      </p:sp>
      <p:sp>
        <p:nvSpPr>
          <p:cNvPr id="1054" name="Shape 1054"/>
          <p:cNvSpPr txBox="1"/>
          <p:nvPr/>
        </p:nvSpPr>
        <p:spPr>
          <a:xfrm>
            <a:off x="1706600" y="4282300"/>
            <a:ext cx="5096099" cy="1268099"/>
          </a:xfrm>
          <a:prstGeom prst="rect">
            <a:avLst/>
          </a:prstGeom>
          <a:noFill/>
          <a:ln>
            <a:noFill/>
          </a:ln>
        </p:spPr>
        <p:txBody>
          <a:bodyPr anchorCtr="0" anchor="t" bIns="91425" lIns="91425" rIns="91425" tIns="91425">
            <a:noAutofit/>
          </a:bodyPr>
          <a:lstStyle/>
          <a:p>
            <a:pPr lvl="0" rtl="0">
              <a:spcBef>
                <a:spcPts val="0"/>
              </a:spcBef>
              <a:buNone/>
            </a:pPr>
            <a:r>
              <a:rPr lang="en"/>
              <a:t>M : Mutation Coverage</a:t>
            </a:r>
          </a:p>
          <a:p>
            <a:pPr lvl="0" rtl="0">
              <a:spcBef>
                <a:spcPts val="0"/>
              </a:spcBef>
              <a:buNone/>
            </a:pPr>
            <a:r>
              <a:rPr lang="en"/>
              <a:t>B  : Branch Coverage</a:t>
            </a:r>
          </a:p>
          <a:p>
            <a:pPr lvl="0" rtl="0">
              <a:spcBef>
                <a:spcPts val="0"/>
              </a:spcBef>
              <a:buNone/>
            </a:pPr>
            <a:r>
              <a:t/>
            </a:r>
            <a:endParaRPr/>
          </a:p>
          <a:p>
            <a:pPr lvl="0" rtl="0">
              <a:spcBef>
                <a:spcPts val="0"/>
              </a:spcBef>
              <a:buNone/>
            </a:pPr>
            <a:r>
              <a:rPr lang="en"/>
              <a:t>K  : log(LOC)  -- Size of dots follow the size of project</a:t>
            </a:r>
          </a:p>
          <a:p>
            <a:pPr lvl="0" rtl="0">
              <a:spcBef>
                <a:spcPts val="0"/>
              </a:spcBef>
              <a:buNone/>
            </a:pPr>
            <a:r>
              <a:t/>
            </a:r>
            <a:endParaRPr/>
          </a:p>
        </p:txBody>
      </p:sp>
      <p:sp>
        <p:nvSpPr>
          <p:cNvPr id="1055" name="Shape 1055"/>
          <p:cNvSpPr txBox="1"/>
          <p:nvPr>
            <p:ph idx="2" type="body"/>
          </p:nvPr>
        </p:nvSpPr>
        <p:spPr>
          <a:xfrm>
            <a:off x="457200" y="338150"/>
            <a:ext cx="8518200" cy="692700"/>
          </a:xfrm>
          <a:prstGeom prst="rect">
            <a:avLst/>
          </a:prstGeom>
        </p:spPr>
        <p:txBody>
          <a:bodyPr anchorCtr="0" anchor="t" bIns="91425" lIns="91425" rIns="91425" tIns="91425">
            <a:noAutofit/>
          </a:bodyPr>
          <a:lstStyle/>
          <a:p>
            <a:pPr lvl="0" rtl="0">
              <a:spcBef>
                <a:spcPts val="0"/>
              </a:spcBef>
              <a:buNone/>
            </a:pPr>
            <a:r>
              <a:rPr lang="en" sz="3000"/>
              <a:t>Comparing Mutation Score with Branch Coverage</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9" name="Shape 1059"/>
        <p:cNvGrpSpPr/>
        <p:nvPr/>
      </p:nvGrpSpPr>
      <p:grpSpPr>
        <a:xfrm>
          <a:off x="0" y="0"/>
          <a:ext cx="0" cy="0"/>
          <a:chOff x="0" y="0"/>
          <a:chExt cx="0" cy="0"/>
        </a:xfrm>
      </p:grpSpPr>
      <p:pic>
        <p:nvPicPr>
          <p:cNvPr id="1060" name="Shape 1060"/>
          <p:cNvPicPr preferRelativeResize="0"/>
          <p:nvPr/>
        </p:nvPicPr>
        <p:blipFill>
          <a:blip r:embed="rId3">
            <a:alphaModFix/>
          </a:blip>
          <a:stretch>
            <a:fillRect/>
          </a:stretch>
        </p:blipFill>
        <p:spPr>
          <a:xfrm>
            <a:off x="4362350" y="1079850"/>
            <a:ext cx="3429000" cy="3429000"/>
          </a:xfrm>
          <a:prstGeom prst="rect">
            <a:avLst/>
          </a:prstGeom>
          <a:noFill/>
          <a:ln>
            <a:noFill/>
          </a:ln>
        </p:spPr>
      </p:pic>
      <p:pic>
        <p:nvPicPr>
          <p:cNvPr id="1061" name="Shape 1061"/>
          <p:cNvPicPr preferRelativeResize="0"/>
          <p:nvPr/>
        </p:nvPicPr>
        <p:blipFill>
          <a:blip r:embed="rId4">
            <a:alphaModFix/>
          </a:blip>
          <a:stretch>
            <a:fillRect/>
          </a:stretch>
        </p:blipFill>
        <p:spPr>
          <a:xfrm>
            <a:off x="933350" y="1079850"/>
            <a:ext cx="3429000" cy="3429000"/>
          </a:xfrm>
          <a:prstGeom prst="rect">
            <a:avLst/>
          </a:prstGeom>
          <a:noFill/>
          <a:ln>
            <a:noFill/>
          </a:ln>
        </p:spPr>
      </p:pic>
      <p:sp>
        <p:nvSpPr>
          <p:cNvPr id="1062" name="Shape 1062"/>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R12</a:t>
            </a:r>
          </a:p>
        </p:txBody>
      </p:sp>
      <p:sp>
        <p:nvSpPr>
          <p:cNvPr id="1063" name="Shape 1063"/>
          <p:cNvSpPr txBox="1"/>
          <p:nvPr>
            <p:ph idx="1" type="body"/>
          </p:nvPr>
        </p:nvSpPr>
        <p:spPr>
          <a:xfrm>
            <a:off x="457200" y="5875078"/>
            <a:ext cx="8229600" cy="692700"/>
          </a:xfrm>
          <a:prstGeom prst="rect">
            <a:avLst/>
          </a:prstGeom>
        </p:spPr>
        <p:txBody>
          <a:bodyPr anchorCtr="0" anchor="t" bIns="91425" lIns="91425" rIns="91425" tIns="91425">
            <a:noAutofit/>
          </a:bodyPr>
          <a:lstStyle/>
          <a:p>
            <a:pPr lvl="0" rtl="0">
              <a:spcBef>
                <a:spcPts val="0"/>
              </a:spcBef>
              <a:buNone/>
            </a:pPr>
            <a:r>
              <a:rPr lang="en"/>
              <a:t>Mutation ~ Statement Coverage : R</a:t>
            </a:r>
            <a:r>
              <a:rPr baseline="30000" lang="en"/>
              <a:t>2</a:t>
            </a:r>
            <a:r>
              <a:rPr lang="en"/>
              <a:t>=0.94, 0.72</a:t>
            </a:r>
          </a:p>
        </p:txBody>
      </p:sp>
      <p:sp>
        <p:nvSpPr>
          <p:cNvPr id="1064" name="Shape 1064"/>
          <p:cNvSpPr txBox="1"/>
          <p:nvPr/>
        </p:nvSpPr>
        <p:spPr>
          <a:xfrm>
            <a:off x="1706600" y="4282300"/>
            <a:ext cx="5096099" cy="1268099"/>
          </a:xfrm>
          <a:prstGeom prst="rect">
            <a:avLst/>
          </a:prstGeom>
          <a:noFill/>
          <a:ln>
            <a:noFill/>
          </a:ln>
        </p:spPr>
        <p:txBody>
          <a:bodyPr anchorCtr="0" anchor="t" bIns="91425" lIns="91425" rIns="91425" tIns="91425">
            <a:noAutofit/>
          </a:bodyPr>
          <a:lstStyle/>
          <a:p>
            <a:pPr lvl="0" rtl="0">
              <a:spcBef>
                <a:spcPts val="0"/>
              </a:spcBef>
              <a:buNone/>
            </a:pPr>
            <a:r>
              <a:rPr lang="en"/>
              <a:t>M : Mutation Coverage</a:t>
            </a:r>
          </a:p>
          <a:p>
            <a:pPr lvl="0" rtl="0">
              <a:spcBef>
                <a:spcPts val="0"/>
              </a:spcBef>
              <a:buNone/>
            </a:pPr>
            <a:r>
              <a:rPr lang="en"/>
              <a:t>S  : Statement Coverage</a:t>
            </a:r>
          </a:p>
          <a:p>
            <a:pPr lvl="0" rtl="0">
              <a:spcBef>
                <a:spcPts val="0"/>
              </a:spcBef>
              <a:buNone/>
            </a:pPr>
            <a:r>
              <a:t/>
            </a:r>
            <a:endParaRPr/>
          </a:p>
          <a:p>
            <a:pPr lvl="0" rtl="0">
              <a:spcBef>
                <a:spcPts val="0"/>
              </a:spcBef>
              <a:buNone/>
            </a:pPr>
            <a:r>
              <a:rPr lang="en"/>
              <a:t>K  : log(LOC)  -- Size of dots follow the size of project</a:t>
            </a:r>
          </a:p>
          <a:p>
            <a:pPr lvl="0" rtl="0">
              <a:spcBef>
                <a:spcPts val="0"/>
              </a:spcBef>
              <a:buNone/>
            </a:pPr>
            <a:r>
              <a:t/>
            </a:r>
            <a:endParaRPr/>
          </a:p>
        </p:txBody>
      </p:sp>
      <p:sp>
        <p:nvSpPr>
          <p:cNvPr id="1065" name="Shape 1065"/>
          <p:cNvSpPr txBox="1"/>
          <p:nvPr>
            <p:ph idx="2" type="body"/>
          </p:nvPr>
        </p:nvSpPr>
        <p:spPr>
          <a:xfrm>
            <a:off x="583050" y="338153"/>
            <a:ext cx="8229600" cy="692700"/>
          </a:xfrm>
          <a:prstGeom prst="rect">
            <a:avLst/>
          </a:prstGeom>
        </p:spPr>
        <p:txBody>
          <a:bodyPr anchorCtr="0" anchor="t" bIns="91425" lIns="91425" rIns="91425" tIns="91425">
            <a:noAutofit/>
          </a:bodyPr>
          <a:lstStyle/>
          <a:p>
            <a:pPr lvl="0" rtl="0">
              <a:spcBef>
                <a:spcPts val="0"/>
              </a:spcBef>
              <a:buNone/>
            </a:pPr>
            <a:r>
              <a:rPr lang="en" sz="3000"/>
              <a:t>Comparing Mutation Score with Line Coverage</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69" name="Shape 1069"/>
        <p:cNvGrpSpPr/>
        <p:nvPr/>
      </p:nvGrpSpPr>
      <p:grpSpPr>
        <a:xfrm>
          <a:off x="0" y="0"/>
          <a:ext cx="0" cy="0"/>
          <a:chOff x="0" y="0"/>
          <a:chExt cx="0" cy="0"/>
        </a:xfrm>
      </p:grpSpPr>
      <p:sp>
        <p:nvSpPr>
          <p:cNvPr id="1070" name="Shape 1070"/>
          <p:cNvSpPr txBox="1"/>
          <p:nvPr>
            <p:ph idx="1" type="body"/>
          </p:nvPr>
        </p:nvSpPr>
        <p:spPr>
          <a:xfrm>
            <a:off x="299175" y="304928"/>
            <a:ext cx="8229600" cy="692700"/>
          </a:xfrm>
          <a:prstGeom prst="rect">
            <a:avLst/>
          </a:prstGeom>
        </p:spPr>
        <p:txBody>
          <a:bodyPr anchorCtr="0" anchor="t" bIns="91425" lIns="91425" rIns="91425" tIns="91425">
            <a:noAutofit/>
          </a:bodyPr>
          <a:lstStyle/>
          <a:p>
            <a:pPr lvl="0" rtl="0">
              <a:spcBef>
                <a:spcPts val="0"/>
              </a:spcBef>
              <a:buNone/>
            </a:pPr>
            <a:r>
              <a:rPr lang="en" sz="3000"/>
              <a:t>Correlations</a:t>
            </a:r>
          </a:p>
        </p:txBody>
      </p:sp>
      <p:graphicFrame>
        <p:nvGraphicFramePr>
          <p:cNvPr id="1071" name="Shape 1071"/>
          <p:cNvGraphicFramePr/>
          <p:nvPr/>
        </p:nvGraphicFramePr>
        <p:xfrm>
          <a:off x="1110750" y="1858100"/>
          <a:ext cx="3000000" cy="3000000"/>
        </p:xfrm>
        <a:graphic>
          <a:graphicData uri="http://schemas.openxmlformats.org/drawingml/2006/table">
            <a:tbl>
              <a:tblPr>
                <a:noFill/>
                <a:tableStyleId>{9CCDB1AD-B4DC-4466-AD0E-1AE609C2AB6B}</a:tableStyleId>
              </a:tblPr>
              <a:tblGrid>
                <a:gridCol w="2537125"/>
                <a:gridCol w="1354800"/>
                <a:gridCol w="1111900"/>
                <a:gridCol w="1168500"/>
                <a:gridCol w="1066650"/>
              </a:tblGrid>
              <a:tr h="459725">
                <a:tc>
                  <a:txBody>
                    <a:bodyPr>
                      <a:noAutofit/>
                    </a:bodyPr>
                    <a:lstStyle/>
                    <a:p>
                      <a:pPr indent="0" marL="0" rtl="0">
                        <a:spcBef>
                          <a:spcPts val="0"/>
                        </a:spcBef>
                        <a:buNone/>
                      </a:pPr>
                      <a:r>
                        <a:t/>
                      </a:r>
                      <a:endParaRPr b="1"/>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gridSpan="2">
                  <a:txBody>
                    <a:bodyPr>
                      <a:noAutofit/>
                    </a:bodyPr>
                    <a:lstStyle/>
                    <a:p>
                      <a:pPr lvl="0" rtl="0">
                        <a:spcBef>
                          <a:spcPts val="0"/>
                        </a:spcBef>
                        <a:buNone/>
                      </a:pPr>
                      <a:r>
                        <a:rPr b="1" lang="en"/>
                        <a:t>R</a:t>
                      </a:r>
                      <a:r>
                        <a:rPr b="1" baseline="30000" lang="en"/>
                        <a:t>2</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hMerge="1"/>
                <a:tc gridSpan="2">
                  <a:txBody>
                    <a:bodyPr>
                      <a:noAutofit/>
                    </a:bodyPr>
                    <a:lstStyle/>
                    <a:p>
                      <a:pPr lvl="0" rtl="0">
                        <a:spcBef>
                          <a:spcPts val="0"/>
                        </a:spcBef>
                        <a:buNone/>
                      </a:pPr>
                      <a:r>
                        <a:rPr b="1" lang="en"/>
                        <a:t>T</a:t>
                      </a:r>
                      <a:r>
                        <a:rPr b="1" baseline="-25000" lang="en"/>
                        <a:t>b</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hMerge="1"/>
              </a:tr>
              <a:tr h="459725">
                <a:tc>
                  <a:txBody>
                    <a:bodyPr>
                      <a:noAutofit/>
                    </a:bodyPr>
                    <a:lstStyle/>
                    <a:p>
                      <a:pPr lvl="0" rtl="0">
                        <a:spcBef>
                          <a:spcPts val="0"/>
                        </a:spcBef>
                        <a:buNone/>
                      </a:pPr>
                      <a:r>
                        <a:rPr b="1" lang="en">
                          <a:solidFill>
                            <a:schemeClr val="dk1"/>
                          </a:solidFill>
                        </a:rPr>
                        <a:t>Formula</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b="1" lang="en" sz="1200"/>
                        <a:t>Organic</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b="1" lang="en" sz="1200"/>
                        <a:t>Generated</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b="1" lang="en" sz="1200"/>
                        <a:t>Organic</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b="1" lang="en" sz="1200"/>
                        <a:t>Generated</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r>
              <a:tr h="459725">
                <a:tc>
                  <a:txBody>
                    <a:bodyPr>
                      <a:noAutofit/>
                    </a:bodyPr>
                    <a:lstStyle/>
                    <a:p>
                      <a:pPr indent="0" lvl="0" marL="0" rtl="0">
                        <a:spcBef>
                          <a:spcPts val="0"/>
                        </a:spcBef>
                        <a:buNone/>
                      </a:pPr>
                      <a:r>
                        <a:rPr b="1" lang="en" sz="1200"/>
                        <a:t>lm(Ma~0 + Path)  </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lvl="0" marL="0" rtl="0">
                        <a:spcBef>
                          <a:spcPts val="0"/>
                        </a:spcBef>
                        <a:buNone/>
                      </a:pPr>
                      <a:r>
                        <a:rPr lang="en"/>
                        <a:t>0.75</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lang="en"/>
                        <a:t>0.62</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lang="en"/>
                        <a:t>0.67</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lang="en"/>
                        <a:t>0.49</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r>
              <a:tr h="459725">
                <a:tc>
                  <a:txBody>
                    <a:bodyPr>
                      <a:noAutofit/>
                    </a:bodyPr>
                    <a:lstStyle/>
                    <a:p>
                      <a:pPr indent="0" lvl="0" marL="0" rtl="0">
                        <a:spcBef>
                          <a:spcPts val="0"/>
                        </a:spcBef>
                        <a:buNone/>
                      </a:pPr>
                      <a:r>
                        <a:rPr b="1" lang="en" sz="1200"/>
                        <a:t>lm(Ma~0 + Branch)</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lvl="0" marL="0" rtl="0">
                        <a:spcBef>
                          <a:spcPts val="0"/>
                        </a:spcBef>
                        <a:buNone/>
                      </a:pPr>
                      <a:r>
                        <a:rPr lang="en"/>
                        <a:t>0.92</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lang="en"/>
                        <a:t>0.65</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lang="en"/>
                        <a:t>0.77</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lang="en"/>
                        <a:t>0.52</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r>
              <a:tr h="459725">
                <a:tc>
                  <a:txBody>
                    <a:bodyPr>
                      <a:noAutofit/>
                    </a:bodyPr>
                    <a:lstStyle/>
                    <a:p>
                      <a:pPr indent="0" lvl="0" marL="0" rtl="0">
                        <a:spcBef>
                          <a:spcPts val="0"/>
                        </a:spcBef>
                        <a:buNone/>
                      </a:pPr>
                      <a:r>
                        <a:rPr b="1" lang="en" sz="1200"/>
                        <a:t>lm(Ma~0 + Statement)</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lvl="0" marL="0" rtl="0">
                        <a:spcBef>
                          <a:spcPts val="0"/>
                        </a:spcBef>
                        <a:buNone/>
                      </a:pPr>
                      <a:r>
                        <a:rPr b="1" lang="en"/>
                        <a:t>0.94</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b="1" lang="en"/>
                        <a:t>0.72</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b="1" lang="en"/>
                        <a:t>0.82</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c>
                  <a:txBody>
                    <a:bodyPr>
                      <a:noAutofit/>
                    </a:bodyPr>
                    <a:lstStyle/>
                    <a:p>
                      <a:pPr indent="0" marL="0" rtl="0">
                        <a:spcBef>
                          <a:spcPts val="0"/>
                        </a:spcBef>
                        <a:buNone/>
                      </a:pPr>
                      <a:r>
                        <a:rPr b="1" lang="en"/>
                        <a:t>0.54</a:t>
                      </a:r>
                    </a:p>
                  </a:txBody>
                  <a:tcPr marT="91425" marB="91425" marR="91425" marL="91425">
                    <a:lnL cap="flat" cmpd="sng" w="9525">
                      <a:solidFill>
                        <a:srgbClr val="000000">
                          <a:alpha val="0"/>
                        </a:srgbClr>
                      </a:solidFill>
                      <a:prstDash val="solid"/>
                      <a:round/>
                      <a:headEnd len="med" w="med" type="none"/>
                      <a:tailEnd len="med" w="med" type="none"/>
                    </a:lnL>
                    <a:lnR cap="flat" cmpd="sng" w="9525">
                      <a:solidFill>
                        <a:srgbClr val="000000">
                          <a:alpha val="0"/>
                        </a:srgbClr>
                      </a:solidFill>
                      <a:prstDash val="solid"/>
                      <a:round/>
                      <a:headEnd len="med" w="med" type="none"/>
                      <a:tailEnd len="med" w="med" type="none"/>
                    </a:lnR>
                    <a:lnT cap="flat" cmpd="sng" w="9525">
                      <a:solidFill>
                        <a:srgbClr val="000000">
                          <a:alpha val="0"/>
                        </a:srgbClr>
                      </a:solidFill>
                      <a:prstDash val="solid"/>
                      <a:round/>
                      <a:headEnd len="med" w="med" type="none"/>
                      <a:tailEnd len="med" w="med" type="none"/>
                    </a:lnT>
                    <a:lnB cap="flat" cmpd="sng" w="9525">
                      <a:solidFill>
                        <a:srgbClr val="000000">
                          <a:alpha val="0"/>
                        </a:srgbClr>
                      </a:solidFill>
                      <a:prstDash val="solid"/>
                      <a:round/>
                      <a:headEnd len="med" w="med" type="none"/>
                      <a:tailEnd len="med" w="med" type="none"/>
                    </a:lnB>
                    <a:solidFill>
                      <a:srgbClr val="EFEFEF"/>
                    </a:solidFill>
                  </a:tcPr>
                </a:tc>
              </a:tr>
            </a:tbl>
          </a:graphicData>
        </a:graphic>
      </p:graphicFrame>
      <p:sp>
        <p:nvSpPr>
          <p:cNvPr id="1072" name="Shape 1072"/>
          <p:cNvSpPr txBox="1"/>
          <p:nvPr/>
        </p:nvSpPr>
        <p:spPr>
          <a:xfrm>
            <a:off x="1738200" y="5372625"/>
            <a:ext cx="6502500" cy="537300"/>
          </a:xfrm>
          <a:prstGeom prst="rect">
            <a:avLst/>
          </a:prstGeom>
          <a:noFill/>
          <a:ln>
            <a:noFill/>
          </a:ln>
        </p:spPr>
        <p:txBody>
          <a:bodyPr anchorCtr="0" anchor="t" bIns="91425" lIns="91425" rIns="91425" tIns="91425">
            <a:noAutofit/>
          </a:bodyPr>
          <a:lstStyle/>
          <a:p>
            <a:pPr lvl="0" rtl="0">
              <a:spcBef>
                <a:spcPts val="0"/>
              </a:spcBef>
              <a:buNone/>
            </a:pPr>
            <a:r>
              <a:rPr lang="en"/>
              <a:t>Takeaway (for approximating Mutation Score):</a:t>
            </a:r>
          </a:p>
          <a:p>
            <a:pPr lvl="0" rtl="0">
              <a:spcBef>
                <a:spcPts val="0"/>
              </a:spcBef>
              <a:buNone/>
            </a:pPr>
            <a:r>
              <a:rPr lang="en"/>
              <a:t> </a:t>
            </a:r>
          </a:p>
          <a:p>
            <a:pPr>
              <a:spcBef>
                <a:spcPts val="0"/>
              </a:spcBef>
              <a:buNone/>
            </a:pPr>
            <a:r>
              <a:rPr lang="en"/>
              <a:t>                Statement &gt; Branch &gt; Path</a:t>
            </a:r>
          </a:p>
        </p:txBody>
      </p:sp>
      <p:sp>
        <p:nvSpPr>
          <p:cNvPr id="1073" name="Shape 1073"/>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R13</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7" name="Shape 1077"/>
        <p:cNvGrpSpPr/>
        <p:nvPr/>
      </p:nvGrpSpPr>
      <p:grpSpPr>
        <a:xfrm>
          <a:off x="0" y="0"/>
          <a:ext cx="0" cy="0"/>
          <a:chOff x="0" y="0"/>
          <a:chExt cx="0" cy="0"/>
        </a:xfrm>
      </p:grpSpPr>
      <p:sp>
        <p:nvSpPr>
          <p:cNvPr id="1078" name="Shape 1078"/>
          <p:cNvSpPr/>
          <p:nvPr/>
        </p:nvSpPr>
        <p:spPr>
          <a:xfrm>
            <a:off x="2971950" y="252860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1079" name="Shape 1079"/>
          <p:cNvSpPr/>
          <p:nvPr/>
        </p:nvSpPr>
        <p:spPr>
          <a:xfrm>
            <a:off x="3284275" y="211365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1080" name="Shape 1080"/>
          <p:cNvSpPr/>
          <p:nvPr/>
        </p:nvSpPr>
        <p:spPr>
          <a:xfrm>
            <a:off x="3903312" y="148342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081" name="Shape 1081"/>
          <p:cNvSpPr/>
          <p:nvPr/>
        </p:nvSpPr>
        <p:spPr>
          <a:xfrm>
            <a:off x="3285325" y="286208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1082" name="Shape 1082"/>
          <p:cNvCxnSpPr/>
          <p:nvPr/>
        </p:nvCxnSpPr>
        <p:spPr>
          <a:xfrm>
            <a:off x="3100075" y="228930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1083" name="Shape 1083"/>
          <p:cNvCxnSpPr/>
          <p:nvPr/>
        </p:nvCxnSpPr>
        <p:spPr>
          <a:xfrm>
            <a:off x="4062312" y="244827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1084" name="Shape 1084"/>
          <p:cNvCxnSpPr/>
          <p:nvPr/>
        </p:nvCxnSpPr>
        <p:spPr>
          <a:xfrm>
            <a:off x="5045250" y="302932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1085" name="Shape 1085"/>
          <p:cNvCxnSpPr/>
          <p:nvPr/>
        </p:nvCxnSpPr>
        <p:spPr>
          <a:xfrm>
            <a:off x="3100075" y="2280900"/>
            <a:ext cx="204900" cy="0"/>
          </a:xfrm>
          <a:prstGeom prst="straightConnector1">
            <a:avLst/>
          </a:prstGeom>
          <a:noFill/>
          <a:ln cap="flat" cmpd="sng" w="19050">
            <a:solidFill>
              <a:srgbClr val="666666"/>
            </a:solidFill>
            <a:prstDash val="solid"/>
            <a:round/>
            <a:headEnd len="lg" w="lg" type="none"/>
            <a:tailEnd len="lg" w="lg" type="none"/>
          </a:ln>
        </p:spPr>
      </p:cxnSp>
      <p:cxnSp>
        <p:nvCxnSpPr>
          <p:cNvPr id="1086" name="Shape 1086"/>
          <p:cNvCxnSpPr/>
          <p:nvPr/>
        </p:nvCxnSpPr>
        <p:spPr>
          <a:xfrm>
            <a:off x="4840350" y="3029325"/>
            <a:ext cx="204900" cy="0"/>
          </a:xfrm>
          <a:prstGeom prst="straightConnector1">
            <a:avLst/>
          </a:prstGeom>
          <a:noFill/>
          <a:ln cap="flat" cmpd="sng" w="19050">
            <a:solidFill>
              <a:schemeClr val="dk2"/>
            </a:solidFill>
            <a:prstDash val="solid"/>
            <a:round/>
            <a:headEnd len="lg" w="lg" type="none"/>
            <a:tailEnd len="lg" w="lg" type="none"/>
          </a:ln>
        </p:spPr>
      </p:cxnSp>
      <p:cxnSp>
        <p:nvCxnSpPr>
          <p:cNvPr id="1087" name="Shape 1087"/>
          <p:cNvCxnSpPr/>
          <p:nvPr/>
        </p:nvCxnSpPr>
        <p:spPr>
          <a:xfrm>
            <a:off x="4062312" y="3203875"/>
            <a:ext cx="2099" cy="296999"/>
          </a:xfrm>
          <a:prstGeom prst="straightConnector1">
            <a:avLst/>
          </a:prstGeom>
          <a:noFill/>
          <a:ln cap="flat" cmpd="sng" w="19050">
            <a:solidFill>
              <a:srgbClr val="666666"/>
            </a:solidFill>
            <a:prstDash val="solid"/>
            <a:round/>
            <a:headEnd len="lg" w="lg" type="none"/>
            <a:tailEnd len="lg" w="lg" type="triangle"/>
          </a:ln>
        </p:spPr>
      </p:cxnSp>
      <p:sp>
        <p:nvSpPr>
          <p:cNvPr id="1088" name="Shape 1088"/>
          <p:cNvSpPr/>
          <p:nvPr/>
        </p:nvSpPr>
        <p:spPr>
          <a:xfrm>
            <a:off x="4469743" y="324992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1089" name="Shape 1089"/>
          <p:cNvCxnSpPr>
            <a:stCxn id="1078" idx="3"/>
          </p:cNvCxnSpPr>
          <p:nvPr/>
        </p:nvCxnSpPr>
        <p:spPr>
          <a:xfrm flipH="1" rot="10800000">
            <a:off x="3659250" y="263075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1090" name="Shape 1090"/>
          <p:cNvCxnSpPr/>
          <p:nvPr/>
        </p:nvCxnSpPr>
        <p:spPr>
          <a:xfrm flipH="1" rot="10800000">
            <a:off x="4062325" y="3335600"/>
            <a:ext cx="393299" cy="299"/>
          </a:xfrm>
          <a:prstGeom prst="straightConnector1">
            <a:avLst/>
          </a:prstGeom>
          <a:noFill/>
          <a:ln cap="flat" cmpd="sng" w="19050">
            <a:solidFill>
              <a:schemeClr val="dk2"/>
            </a:solidFill>
            <a:prstDash val="solid"/>
            <a:round/>
            <a:headEnd len="lg" w="lg" type="triangle"/>
            <a:tailEnd len="lg" w="lg" type="none"/>
          </a:ln>
        </p:spPr>
      </p:cxnSp>
      <p:sp>
        <p:nvSpPr>
          <p:cNvPr id="1091" name="Shape 1091"/>
          <p:cNvSpPr/>
          <p:nvPr/>
        </p:nvSpPr>
        <p:spPr>
          <a:xfrm>
            <a:off x="3942025" y="347492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092" name="Shape 1092"/>
          <p:cNvCxnSpPr/>
          <p:nvPr/>
        </p:nvCxnSpPr>
        <p:spPr>
          <a:xfrm flipH="1">
            <a:off x="4063474" y="1837575"/>
            <a:ext cx="7200" cy="276000"/>
          </a:xfrm>
          <a:prstGeom prst="straightConnector1">
            <a:avLst/>
          </a:prstGeom>
          <a:noFill/>
          <a:ln cap="flat" cmpd="sng" w="19050">
            <a:solidFill>
              <a:srgbClr val="666666"/>
            </a:solidFill>
            <a:prstDash val="solid"/>
            <a:round/>
            <a:headEnd len="lg" w="lg" type="none"/>
            <a:tailEnd len="lg" w="lg" type="triangle"/>
          </a:ln>
        </p:spPr>
      </p:cxnSp>
      <p:sp>
        <p:nvSpPr>
          <p:cNvPr id="1093" name="Shape 1093"/>
          <p:cNvSpPr txBox="1"/>
          <p:nvPr/>
        </p:nvSpPr>
        <p:spPr>
          <a:xfrm>
            <a:off x="4012525" y="240172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094" name="Shape 1094"/>
          <p:cNvSpPr txBox="1"/>
          <p:nvPr/>
        </p:nvSpPr>
        <p:spPr>
          <a:xfrm>
            <a:off x="3707725" y="308752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1095" name="Shape 1095"/>
          <p:cNvSpPr txBox="1"/>
          <p:nvPr/>
        </p:nvSpPr>
        <p:spPr>
          <a:xfrm>
            <a:off x="4698325" y="273162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096" name="Shape 1096"/>
          <p:cNvSpPr txBox="1"/>
          <p:nvPr/>
        </p:nvSpPr>
        <p:spPr>
          <a:xfrm>
            <a:off x="3021925" y="202072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1097" name="Shape 1097"/>
          <p:cNvSpPr/>
          <p:nvPr/>
        </p:nvSpPr>
        <p:spPr>
          <a:xfrm>
            <a:off x="3436675" y="2131288"/>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1098" name="Shape 1098"/>
          <p:cNvSpPr/>
          <p:nvPr/>
        </p:nvSpPr>
        <p:spPr>
          <a:xfrm>
            <a:off x="3614173" y="2150739"/>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1099" name="Shape 1099"/>
          <p:cNvSpPr/>
          <p:nvPr/>
        </p:nvSpPr>
        <p:spPr>
          <a:xfrm>
            <a:off x="2895750" y="257879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1100" name="Shape 1100"/>
          <p:cNvSpPr/>
          <p:nvPr/>
        </p:nvSpPr>
        <p:spPr>
          <a:xfrm>
            <a:off x="2819550" y="2638263"/>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1101" name="Shape 1101"/>
          <p:cNvSpPr/>
          <p:nvPr/>
        </p:nvSpPr>
        <p:spPr>
          <a:xfrm>
            <a:off x="3370797" y="2897357"/>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sp>
        <p:nvSpPr>
          <p:cNvPr id="1102" name="Shape 1102"/>
          <p:cNvSpPr/>
          <p:nvPr/>
        </p:nvSpPr>
        <p:spPr>
          <a:xfrm>
            <a:off x="3489733" y="293828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sp>
        <p:nvSpPr>
          <p:cNvPr id="1103" name="Shape 1103"/>
          <p:cNvSpPr/>
          <p:nvPr/>
        </p:nvSpPr>
        <p:spPr>
          <a:xfrm>
            <a:off x="4521752" y="3301026"/>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sp>
        <p:nvSpPr>
          <p:cNvPr id="1104" name="Shape 1104"/>
          <p:cNvSpPr/>
          <p:nvPr/>
        </p:nvSpPr>
        <p:spPr>
          <a:xfrm>
            <a:off x="4590492" y="3359588"/>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sp>
        <p:nvSpPr>
          <p:cNvPr id="1105" name="Shape 1105"/>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R14</a:t>
            </a:r>
          </a:p>
        </p:txBody>
      </p:sp>
      <p:sp>
        <p:nvSpPr>
          <p:cNvPr id="1106" name="Shape 1106"/>
          <p:cNvSpPr txBox="1"/>
          <p:nvPr/>
        </p:nvSpPr>
        <p:spPr>
          <a:xfrm>
            <a:off x="1833025" y="4250700"/>
            <a:ext cx="5917799" cy="1224599"/>
          </a:xfrm>
          <a:prstGeom prst="rect">
            <a:avLst/>
          </a:prstGeom>
          <a:noFill/>
          <a:ln>
            <a:noFill/>
          </a:ln>
        </p:spPr>
        <p:txBody>
          <a:bodyPr anchorCtr="0" anchor="t" bIns="91425" lIns="91425" rIns="91425" tIns="91425">
            <a:noAutofit/>
          </a:bodyPr>
          <a:lstStyle/>
          <a:p>
            <a:pPr lvl="0" rtl="0">
              <a:spcBef>
                <a:spcPts val="0"/>
              </a:spcBef>
              <a:buNone/>
            </a:pPr>
            <a:r>
              <a:rPr lang="en"/>
              <a:t>Possibilities: </a:t>
            </a:r>
          </a:p>
          <a:p>
            <a:pPr indent="-228600" lvl="0" marL="457200" rtl="0">
              <a:spcBef>
                <a:spcPts val="0"/>
              </a:spcBef>
              <a:buChar char="●"/>
            </a:pPr>
            <a:r>
              <a:rPr lang="en"/>
              <a:t>Simple faults have large semantic impact</a:t>
            </a:r>
          </a:p>
          <a:p>
            <a:pPr indent="-228600" lvl="0" marL="457200">
              <a:spcBef>
                <a:spcPts val="0"/>
              </a:spcBef>
              <a:buChar char="●"/>
            </a:pPr>
            <a:r>
              <a:rPr lang="en"/>
              <a:t>Reachability is sufficient to identify faults in a majority of cases.</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0" name="Shape 1110"/>
        <p:cNvGrpSpPr/>
        <p:nvPr/>
      </p:nvGrpSpPr>
      <p:grpSpPr>
        <a:xfrm>
          <a:off x="0" y="0"/>
          <a:ext cx="0" cy="0"/>
          <a:chOff x="0" y="0"/>
          <a:chExt cx="0" cy="0"/>
        </a:xfrm>
      </p:grpSpPr>
      <p:sp>
        <p:nvSpPr>
          <p:cNvPr id="1111" name="Shape 1111"/>
          <p:cNvSpPr txBox="1"/>
          <p:nvPr>
            <p:ph idx="1" type="body"/>
          </p:nvPr>
        </p:nvSpPr>
        <p:spPr>
          <a:xfrm>
            <a:off x="512500" y="344453"/>
            <a:ext cx="8229600" cy="692700"/>
          </a:xfrm>
          <a:prstGeom prst="rect">
            <a:avLst/>
          </a:prstGeom>
        </p:spPr>
        <p:txBody>
          <a:bodyPr anchorCtr="0" anchor="t" bIns="91425" lIns="91425" rIns="91425" tIns="91425">
            <a:noAutofit/>
          </a:bodyPr>
          <a:lstStyle/>
          <a:p>
            <a:pPr lvl="0" rtl="0">
              <a:spcBef>
                <a:spcPts val="0"/>
              </a:spcBef>
              <a:buNone/>
            </a:pPr>
            <a:r>
              <a:rPr lang="en" sz="3000"/>
              <a:t>New Research: Role of Test Suite Size</a:t>
            </a:r>
          </a:p>
        </p:txBody>
      </p:sp>
      <p:sp>
        <p:nvSpPr>
          <p:cNvPr id="1112" name="Shape 1112"/>
          <p:cNvSpPr txBox="1"/>
          <p:nvPr/>
        </p:nvSpPr>
        <p:spPr>
          <a:xfrm>
            <a:off x="2006825" y="1524875"/>
            <a:ext cx="5538599" cy="3563400"/>
          </a:xfrm>
          <a:prstGeom prst="rect">
            <a:avLst/>
          </a:prstGeom>
          <a:noFill/>
          <a:ln>
            <a:noFill/>
          </a:ln>
        </p:spPr>
        <p:txBody>
          <a:bodyPr anchorCtr="0" anchor="t" bIns="91425" lIns="91425" rIns="91425" tIns="91425">
            <a:noAutofit/>
          </a:bodyPr>
          <a:lstStyle/>
          <a:p>
            <a:pPr lvl="0" rtl="0">
              <a:spcBef>
                <a:spcPts val="0"/>
              </a:spcBef>
              <a:buNone/>
            </a:pPr>
            <a:r>
              <a:rPr lang="en">
                <a:solidFill>
                  <a:schemeClr val="dk1"/>
                </a:solidFill>
              </a:rPr>
              <a:t>Statement Coverage and log(TLOC) is highly correlated</a:t>
            </a:r>
          </a:p>
          <a:p>
            <a:pPr lvl="0" rtl="0">
              <a:spcBef>
                <a:spcPts val="0"/>
              </a:spcBef>
              <a:buNone/>
            </a:pPr>
            <a:r>
              <a:t/>
            </a:r>
            <a:endParaRPr>
              <a:solidFill>
                <a:schemeClr val="dk1"/>
              </a:solidFill>
            </a:endParaRPr>
          </a:p>
          <a:p>
            <a:pPr lvl="0" rtl="0">
              <a:spcBef>
                <a:spcPts val="0"/>
              </a:spcBef>
              <a:buNone/>
            </a:pPr>
            <a:r>
              <a:rPr lang="en">
                <a:solidFill>
                  <a:schemeClr val="dk1"/>
                </a:solidFill>
              </a:rPr>
              <a:t>         S ~ log(TLOC)         = 72%</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rPr lang="en">
                <a:solidFill>
                  <a:schemeClr val="dk1"/>
                </a:solidFill>
              </a:rPr>
              <a:t>So were we just seeing the effects of test suite size?</a:t>
            </a:r>
          </a:p>
          <a:p>
            <a:pPr lvl="0" rtl="0">
              <a:spcBef>
                <a:spcPts val="0"/>
              </a:spcBef>
              <a:buNone/>
            </a:pPr>
            <a:r>
              <a:t/>
            </a:r>
            <a:endParaRPr>
              <a:solidFill>
                <a:schemeClr val="dk1"/>
              </a:solidFill>
            </a:endParaRPr>
          </a:p>
          <a:p>
            <a:pPr lvl="0" rtl="0">
              <a:spcBef>
                <a:spcPts val="0"/>
              </a:spcBef>
              <a:buNone/>
            </a:pPr>
            <a:r>
              <a:rPr lang="en">
                <a:solidFill>
                  <a:schemeClr val="dk1"/>
                </a:solidFill>
              </a:rPr>
              <a:t>         M~ log(TLOC)          = 69%</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t/>
            </a:r>
            <a:endParaRPr>
              <a:solidFill>
                <a:schemeClr val="dk1"/>
              </a:solidFill>
            </a:endParaRP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t/>
            </a:r>
            <a:endParaRPr>
              <a:solidFill>
                <a:schemeClr val="dk1"/>
              </a:solidFill>
            </a:endParaRPr>
          </a:p>
        </p:txBody>
      </p:sp>
      <p:sp>
        <p:nvSpPr>
          <p:cNvPr id="1113" name="Shape 1113"/>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R15</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17" name="Shape 1117"/>
        <p:cNvGrpSpPr/>
        <p:nvPr/>
      </p:nvGrpSpPr>
      <p:grpSpPr>
        <a:xfrm>
          <a:off x="0" y="0"/>
          <a:ext cx="0" cy="0"/>
          <a:chOff x="0" y="0"/>
          <a:chExt cx="0" cy="0"/>
        </a:xfrm>
      </p:grpSpPr>
      <p:sp>
        <p:nvSpPr>
          <p:cNvPr id="1118" name="Shape 1118"/>
          <p:cNvSpPr txBox="1"/>
          <p:nvPr>
            <p:ph idx="1" type="body"/>
          </p:nvPr>
        </p:nvSpPr>
        <p:spPr>
          <a:xfrm>
            <a:off x="512500" y="344453"/>
            <a:ext cx="8229600" cy="692700"/>
          </a:xfrm>
          <a:prstGeom prst="rect">
            <a:avLst/>
          </a:prstGeom>
        </p:spPr>
        <p:txBody>
          <a:bodyPr anchorCtr="0" anchor="t" bIns="91425" lIns="91425" rIns="91425" tIns="91425">
            <a:noAutofit/>
          </a:bodyPr>
          <a:lstStyle/>
          <a:p>
            <a:pPr>
              <a:spcBef>
                <a:spcPts val="0"/>
              </a:spcBef>
              <a:buNone/>
            </a:pPr>
            <a:r>
              <a:rPr lang="en" sz="3000"/>
              <a:t>So what does statement coverage get us?</a:t>
            </a:r>
          </a:p>
        </p:txBody>
      </p:sp>
      <p:sp>
        <p:nvSpPr>
          <p:cNvPr id="1119" name="Shape 1119"/>
          <p:cNvSpPr txBox="1"/>
          <p:nvPr/>
        </p:nvSpPr>
        <p:spPr>
          <a:xfrm>
            <a:off x="2006825" y="1524875"/>
            <a:ext cx="5538599" cy="3563400"/>
          </a:xfrm>
          <a:prstGeom prst="rect">
            <a:avLst/>
          </a:prstGeom>
          <a:noFill/>
          <a:ln>
            <a:noFill/>
          </a:ln>
        </p:spPr>
        <p:txBody>
          <a:bodyPr anchorCtr="0" anchor="t" bIns="91425" lIns="91425" rIns="91425" tIns="91425">
            <a:noAutofit/>
          </a:bodyPr>
          <a:lstStyle/>
          <a:p>
            <a:pPr lvl="0" rtl="0">
              <a:spcBef>
                <a:spcPts val="0"/>
              </a:spcBef>
              <a:buNone/>
            </a:pPr>
            <a:r>
              <a:rPr lang="en" sz="1800">
                <a:solidFill>
                  <a:schemeClr val="dk1"/>
                </a:solidFill>
              </a:rPr>
              <a:t>Removed effect of test suite size statistically</a:t>
            </a:r>
          </a:p>
          <a:p>
            <a:pPr lvl="0" rtl="0">
              <a:spcBef>
                <a:spcPts val="0"/>
              </a:spcBef>
              <a:buClr>
                <a:schemeClr val="dk1"/>
              </a:buClr>
              <a:buFont typeface="Arial"/>
              <a:buNone/>
            </a:pPr>
            <a:r>
              <a:t/>
            </a:r>
            <a:endParaRPr sz="1200">
              <a:solidFill>
                <a:schemeClr val="dk1"/>
              </a:solidFill>
            </a:endParaRPr>
          </a:p>
          <a:p>
            <a:pPr lvl="0" rtl="0">
              <a:spcBef>
                <a:spcPts val="0"/>
              </a:spcBef>
              <a:buClr>
                <a:schemeClr val="dk1"/>
              </a:buClr>
              <a:buFont typeface="Arial"/>
              <a:buNone/>
            </a:pPr>
            <a:r>
              <a:t/>
            </a:r>
            <a:endParaRPr sz="1200">
              <a:solidFill>
                <a:schemeClr val="dk1"/>
              </a:solidFill>
            </a:endParaRPr>
          </a:p>
          <a:p>
            <a:pPr lvl="0" rtl="0">
              <a:spcBef>
                <a:spcPts val="0"/>
              </a:spcBef>
              <a:buNone/>
            </a:pPr>
            <a:r>
              <a:rPr lang="en" sz="1200">
                <a:solidFill>
                  <a:schemeClr val="dk1"/>
                </a:solidFill>
              </a:rPr>
              <a:t>          residuals(M~0+TLOC)~S   = 60%</a:t>
            </a:r>
            <a:br>
              <a:rPr lang="en" sz="1200">
                <a:solidFill>
                  <a:schemeClr val="dk1"/>
                </a:solidFill>
              </a:rPr>
            </a:b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t/>
            </a:r>
            <a:endParaRPr sz="1200">
              <a:solidFill>
                <a:schemeClr val="dk1"/>
              </a:solidFill>
            </a:endParaRPr>
          </a:p>
          <a:p>
            <a:pPr lvl="0" rtl="0">
              <a:spcBef>
                <a:spcPts val="0"/>
              </a:spcBef>
              <a:buNone/>
            </a:pPr>
            <a:r>
              <a:rPr lang="en" sz="1200">
                <a:solidFill>
                  <a:srgbClr val="980000"/>
                </a:solidFill>
              </a:rPr>
              <a:t> </a:t>
            </a:r>
            <a:r>
              <a:rPr lang="en">
                <a:solidFill>
                  <a:srgbClr val="980000"/>
                </a:solidFill>
              </a:rPr>
              <a:t>          We find a substantial relationship (60%) for statement coverage with mutation score after discounting effects of test suite size.</a:t>
            </a:r>
          </a:p>
        </p:txBody>
      </p:sp>
      <p:sp>
        <p:nvSpPr>
          <p:cNvPr id="1120" name="Shape 1120"/>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R16</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 name="Shape 38"/>
        <p:cNvGrpSpPr/>
        <p:nvPr/>
      </p:nvGrpSpPr>
      <p:grpSpPr>
        <a:xfrm>
          <a:off x="0" y="0"/>
          <a:ext cx="0" cy="0"/>
          <a:chOff x="0" y="0"/>
          <a:chExt cx="0" cy="0"/>
        </a:xfrm>
      </p:grpSpPr>
      <p:sp>
        <p:nvSpPr>
          <p:cNvPr id="39" name="Shape 39"/>
          <p:cNvSpPr txBox="1"/>
          <p:nvPr>
            <p:ph idx="1" type="body"/>
          </p:nvPr>
        </p:nvSpPr>
        <p:spPr>
          <a:xfrm>
            <a:off x="1402050" y="2397175"/>
            <a:ext cx="6339900" cy="786900"/>
          </a:xfrm>
          <a:prstGeom prst="rect">
            <a:avLst/>
          </a:prstGeom>
        </p:spPr>
        <p:txBody>
          <a:bodyPr anchorCtr="0" anchor="t" bIns="91425" lIns="91425" rIns="91425" tIns="91425">
            <a:noAutofit/>
          </a:bodyPr>
          <a:lstStyle/>
          <a:p>
            <a:pPr lvl="0" rtl="0" algn="l">
              <a:spcBef>
                <a:spcPts val="0"/>
              </a:spcBef>
              <a:buNone/>
            </a:pPr>
            <a:r>
              <a:rPr lang="en"/>
              <a:t>Why not inject a few bugs and see if we can catch them?</a:t>
            </a:r>
          </a:p>
        </p:txBody>
      </p:sp>
      <p:sp>
        <p:nvSpPr>
          <p:cNvPr id="40" name="Shape 40"/>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M2</a:t>
            </a:r>
          </a:p>
        </p:txBody>
      </p:sp>
      <p:sp>
        <p:nvSpPr>
          <p:cNvPr id="41" name="Shape 41"/>
          <p:cNvSpPr txBox="1"/>
          <p:nvPr>
            <p:ph idx="2" type="body"/>
          </p:nvPr>
        </p:nvSpPr>
        <p:spPr>
          <a:xfrm>
            <a:off x="457200" y="218797"/>
            <a:ext cx="8229600" cy="934799"/>
          </a:xfrm>
          <a:prstGeom prst="rect">
            <a:avLst/>
          </a:prstGeom>
        </p:spPr>
        <p:txBody>
          <a:bodyPr anchorCtr="0" anchor="t" bIns="91425" lIns="91425" rIns="91425" tIns="91425">
            <a:noAutofit/>
          </a:bodyPr>
          <a:lstStyle/>
          <a:p>
            <a:pPr lvl="0" rtl="0">
              <a:spcBef>
                <a:spcPts val="0"/>
              </a:spcBef>
              <a:buNone/>
            </a:pPr>
            <a:r>
              <a:rPr lang="en" sz="3000"/>
              <a:t>Test Adequacy Criteria</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4" name="Shape 1124"/>
        <p:cNvGrpSpPr/>
        <p:nvPr/>
      </p:nvGrpSpPr>
      <p:grpSpPr>
        <a:xfrm>
          <a:off x="0" y="0"/>
          <a:ext cx="0" cy="0"/>
          <a:chOff x="0" y="0"/>
          <a:chExt cx="0" cy="0"/>
        </a:xfrm>
      </p:grpSpPr>
      <p:sp>
        <p:nvSpPr>
          <p:cNvPr id="1125" name="Shape 1125"/>
          <p:cNvSpPr txBox="1"/>
          <p:nvPr>
            <p:ph idx="1" type="body"/>
          </p:nvPr>
        </p:nvSpPr>
        <p:spPr>
          <a:xfrm>
            <a:off x="603600" y="2767028"/>
            <a:ext cx="8229600" cy="692700"/>
          </a:xfrm>
          <a:prstGeom prst="rect">
            <a:avLst/>
          </a:prstGeom>
        </p:spPr>
        <p:txBody>
          <a:bodyPr anchorCtr="0" anchor="t" bIns="91425" lIns="91425" rIns="91425" tIns="91425">
            <a:noAutofit/>
          </a:bodyPr>
          <a:lstStyle/>
          <a:p>
            <a:pPr>
              <a:spcBef>
                <a:spcPts val="0"/>
              </a:spcBef>
              <a:buNone/>
            </a:pPr>
            <a:r>
              <a:rPr lang="en"/>
              <a:t>But, The story does not end there.</a:t>
            </a:r>
          </a:p>
        </p:txBody>
      </p:sp>
      <p:sp>
        <p:nvSpPr>
          <p:cNvPr id="1126" name="Shape 1126"/>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R17</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0" name="Shape 1130"/>
        <p:cNvGrpSpPr/>
        <p:nvPr/>
      </p:nvGrpSpPr>
      <p:grpSpPr>
        <a:xfrm>
          <a:off x="0" y="0"/>
          <a:ext cx="0" cy="0"/>
          <a:chOff x="0" y="0"/>
          <a:chExt cx="0" cy="0"/>
        </a:xfrm>
      </p:grpSpPr>
      <p:pic>
        <p:nvPicPr>
          <p:cNvPr id="1131" name="Shape 1131"/>
          <p:cNvPicPr preferRelativeResize="0"/>
          <p:nvPr/>
        </p:nvPicPr>
        <p:blipFill>
          <a:blip r:embed="rId3">
            <a:alphaModFix/>
          </a:blip>
          <a:stretch>
            <a:fillRect/>
          </a:stretch>
        </p:blipFill>
        <p:spPr>
          <a:xfrm>
            <a:off x="5208325" y="1647550"/>
            <a:ext cx="3429000" cy="3429000"/>
          </a:xfrm>
          <a:prstGeom prst="rect">
            <a:avLst/>
          </a:prstGeom>
          <a:noFill/>
          <a:ln>
            <a:noFill/>
          </a:ln>
        </p:spPr>
      </p:pic>
      <p:pic>
        <p:nvPicPr>
          <p:cNvPr id="1132" name="Shape 1132"/>
          <p:cNvPicPr preferRelativeResize="0"/>
          <p:nvPr/>
        </p:nvPicPr>
        <p:blipFill>
          <a:blip r:embed="rId4">
            <a:alphaModFix/>
          </a:blip>
          <a:stretch>
            <a:fillRect/>
          </a:stretch>
        </p:blipFill>
        <p:spPr>
          <a:xfrm>
            <a:off x="1184300" y="1647550"/>
            <a:ext cx="3429000" cy="3429000"/>
          </a:xfrm>
          <a:prstGeom prst="rect">
            <a:avLst/>
          </a:prstGeom>
          <a:noFill/>
          <a:ln>
            <a:noFill/>
          </a:ln>
        </p:spPr>
      </p:pic>
      <p:sp>
        <p:nvSpPr>
          <p:cNvPr id="1133" name="Shape 1133"/>
          <p:cNvSpPr txBox="1"/>
          <p:nvPr>
            <p:ph idx="1" type="body"/>
          </p:nvPr>
        </p:nvSpPr>
        <p:spPr>
          <a:xfrm>
            <a:off x="457200" y="5875078"/>
            <a:ext cx="8229600" cy="692700"/>
          </a:xfrm>
          <a:prstGeom prst="rect">
            <a:avLst/>
          </a:prstGeom>
        </p:spPr>
        <p:txBody>
          <a:bodyPr anchorCtr="0" anchor="t" bIns="91425" lIns="91425" rIns="91425" tIns="91425">
            <a:noAutofit/>
          </a:bodyPr>
          <a:lstStyle/>
          <a:p>
            <a:pPr lvl="0" rtl="0">
              <a:spcBef>
                <a:spcPts val="0"/>
              </a:spcBef>
              <a:buNone/>
            </a:pPr>
            <a:r>
              <a:rPr lang="en"/>
              <a:t>Path ~ Branch Coverage : R</a:t>
            </a:r>
            <a:r>
              <a:rPr baseline="30000" lang="en"/>
              <a:t>2</a:t>
            </a:r>
            <a:r>
              <a:rPr lang="en"/>
              <a:t>=0.80, 0.59</a:t>
            </a:r>
          </a:p>
        </p:txBody>
      </p:sp>
      <p:sp>
        <p:nvSpPr>
          <p:cNvPr id="1134" name="Shape 1134"/>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R18</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8" name="Shape 1138"/>
        <p:cNvGrpSpPr/>
        <p:nvPr/>
      </p:nvGrpSpPr>
      <p:grpSpPr>
        <a:xfrm>
          <a:off x="0" y="0"/>
          <a:ext cx="0" cy="0"/>
          <a:chOff x="0" y="0"/>
          <a:chExt cx="0" cy="0"/>
        </a:xfrm>
      </p:grpSpPr>
      <p:pic>
        <p:nvPicPr>
          <p:cNvPr id="1139" name="Shape 1139"/>
          <p:cNvPicPr preferRelativeResize="0"/>
          <p:nvPr/>
        </p:nvPicPr>
        <p:blipFill>
          <a:blip r:embed="rId3">
            <a:alphaModFix/>
          </a:blip>
          <a:stretch>
            <a:fillRect/>
          </a:stretch>
        </p:blipFill>
        <p:spPr>
          <a:xfrm>
            <a:off x="4700725" y="1404075"/>
            <a:ext cx="3429000" cy="3429000"/>
          </a:xfrm>
          <a:prstGeom prst="rect">
            <a:avLst/>
          </a:prstGeom>
          <a:noFill/>
          <a:ln>
            <a:noFill/>
          </a:ln>
        </p:spPr>
      </p:pic>
      <p:pic>
        <p:nvPicPr>
          <p:cNvPr id="1140" name="Shape 1140"/>
          <p:cNvPicPr preferRelativeResize="0"/>
          <p:nvPr/>
        </p:nvPicPr>
        <p:blipFill>
          <a:blip r:embed="rId4">
            <a:alphaModFix/>
          </a:blip>
          <a:stretch>
            <a:fillRect/>
          </a:stretch>
        </p:blipFill>
        <p:spPr>
          <a:xfrm>
            <a:off x="1209400" y="1421675"/>
            <a:ext cx="3429000" cy="3429000"/>
          </a:xfrm>
          <a:prstGeom prst="rect">
            <a:avLst/>
          </a:prstGeom>
          <a:noFill/>
          <a:ln>
            <a:noFill/>
          </a:ln>
        </p:spPr>
      </p:pic>
      <p:sp>
        <p:nvSpPr>
          <p:cNvPr id="1141" name="Shape 1141"/>
          <p:cNvSpPr txBox="1"/>
          <p:nvPr>
            <p:ph idx="1" type="body"/>
          </p:nvPr>
        </p:nvSpPr>
        <p:spPr>
          <a:xfrm>
            <a:off x="457200" y="5875078"/>
            <a:ext cx="8229600" cy="692700"/>
          </a:xfrm>
          <a:prstGeom prst="rect">
            <a:avLst/>
          </a:prstGeom>
        </p:spPr>
        <p:txBody>
          <a:bodyPr anchorCtr="0" anchor="t" bIns="91425" lIns="91425" rIns="91425" tIns="91425">
            <a:noAutofit/>
          </a:bodyPr>
          <a:lstStyle/>
          <a:p>
            <a:pPr lvl="0" rtl="0">
              <a:spcBef>
                <a:spcPts val="0"/>
              </a:spcBef>
              <a:buNone/>
            </a:pPr>
            <a:r>
              <a:rPr lang="en"/>
              <a:t>Path ~ Statement Coverage : R</a:t>
            </a:r>
            <a:r>
              <a:rPr baseline="30000" lang="en"/>
              <a:t>2</a:t>
            </a:r>
            <a:r>
              <a:rPr lang="en"/>
              <a:t>=0.81, 0.84</a:t>
            </a:r>
          </a:p>
        </p:txBody>
      </p:sp>
      <p:sp>
        <p:nvSpPr>
          <p:cNvPr id="1142" name="Shape 1142"/>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R19</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6" name="Shape 1146"/>
        <p:cNvGrpSpPr/>
        <p:nvPr/>
      </p:nvGrpSpPr>
      <p:grpSpPr>
        <a:xfrm>
          <a:off x="0" y="0"/>
          <a:ext cx="0" cy="0"/>
          <a:chOff x="0" y="0"/>
          <a:chExt cx="0" cy="0"/>
        </a:xfrm>
      </p:grpSpPr>
      <p:sp>
        <p:nvSpPr>
          <p:cNvPr id="1147" name="Shape 1147"/>
          <p:cNvSpPr txBox="1"/>
          <p:nvPr>
            <p:ph idx="1" type="body"/>
          </p:nvPr>
        </p:nvSpPr>
        <p:spPr>
          <a:xfrm>
            <a:off x="603600" y="2767028"/>
            <a:ext cx="8229600" cy="692700"/>
          </a:xfrm>
          <a:prstGeom prst="rect">
            <a:avLst/>
          </a:prstGeom>
        </p:spPr>
        <p:txBody>
          <a:bodyPr anchorCtr="0" anchor="t" bIns="91425" lIns="91425" rIns="91425" tIns="91425">
            <a:noAutofit/>
          </a:bodyPr>
          <a:lstStyle/>
          <a:p>
            <a:pPr lvl="0" rtl="0">
              <a:spcBef>
                <a:spcPts val="0"/>
              </a:spcBef>
              <a:buNone/>
            </a:pPr>
            <a:r>
              <a:rPr lang="en"/>
              <a:t>Why? </a:t>
            </a:r>
          </a:p>
          <a:p>
            <a:pPr lvl="0" rtl="0">
              <a:spcBef>
                <a:spcPts val="0"/>
              </a:spcBef>
              <a:buNone/>
            </a:pPr>
            <a:r>
              <a:t/>
            </a:r>
            <a:endParaRPr/>
          </a:p>
          <a:p>
            <a:pPr lvl="0" rtl="0">
              <a:spcBef>
                <a:spcPts val="0"/>
              </a:spcBef>
              <a:buNone/>
            </a:pPr>
            <a:r>
              <a:rPr lang="en"/>
              <a:t>we don’t know (yet)</a:t>
            </a:r>
          </a:p>
        </p:txBody>
      </p:sp>
      <p:sp>
        <p:nvSpPr>
          <p:cNvPr id="1148" name="Shape 1148"/>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R20</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52" name="Shape 1152"/>
        <p:cNvGrpSpPr/>
        <p:nvPr/>
      </p:nvGrpSpPr>
      <p:grpSpPr>
        <a:xfrm>
          <a:off x="0" y="0"/>
          <a:ext cx="0" cy="0"/>
          <a:chOff x="0" y="0"/>
          <a:chExt cx="0" cy="0"/>
        </a:xfrm>
      </p:grpSpPr>
      <p:sp>
        <p:nvSpPr>
          <p:cNvPr id="1153" name="Shape 1153"/>
          <p:cNvSpPr txBox="1"/>
          <p:nvPr>
            <p:ph idx="1" type="body"/>
          </p:nvPr>
        </p:nvSpPr>
        <p:spPr>
          <a:xfrm>
            <a:off x="457200" y="5875078"/>
            <a:ext cx="8229600" cy="692700"/>
          </a:xfrm>
          <a:prstGeom prst="rect">
            <a:avLst/>
          </a:prstGeom>
        </p:spPr>
        <p:txBody>
          <a:bodyPr anchorCtr="0" anchor="t" bIns="91425" lIns="91425" rIns="91425" tIns="91425">
            <a:noAutofit/>
          </a:bodyPr>
          <a:lstStyle/>
          <a:p>
            <a:pPr>
              <a:spcBef>
                <a:spcPts val="0"/>
              </a:spcBef>
              <a:buNone/>
            </a:pPr>
            <a:r>
              <a:rPr lang="en" sz="3000"/>
              <a:t>Takeaway</a:t>
            </a:r>
          </a:p>
        </p:txBody>
      </p:sp>
      <p:sp>
        <p:nvSpPr>
          <p:cNvPr id="1154" name="Shape 1154"/>
          <p:cNvSpPr txBox="1"/>
          <p:nvPr/>
        </p:nvSpPr>
        <p:spPr>
          <a:xfrm>
            <a:off x="1258600" y="580400"/>
            <a:ext cx="6397499" cy="4547399"/>
          </a:xfrm>
          <a:prstGeom prst="rect">
            <a:avLst/>
          </a:prstGeom>
          <a:noFill/>
          <a:ln>
            <a:noFill/>
          </a:ln>
        </p:spPr>
        <p:txBody>
          <a:bodyPr anchorCtr="0" anchor="t" bIns="91425" lIns="91425" rIns="91425" tIns="91425">
            <a:noAutofit/>
          </a:bodyPr>
          <a:lstStyle/>
          <a:p>
            <a:pPr lvl="0" rtl="0">
              <a:spcBef>
                <a:spcPts val="0"/>
              </a:spcBef>
              <a:buNone/>
            </a:pPr>
            <a:r>
              <a:rPr lang="en"/>
              <a:t>Dear Developers,</a:t>
            </a:r>
          </a:p>
          <a:p>
            <a:pPr lvl="0" rtl="0">
              <a:spcBef>
                <a:spcPts val="0"/>
              </a:spcBef>
              <a:buNone/>
            </a:pPr>
            <a:r>
              <a:t/>
            </a:r>
            <a:endParaRPr/>
          </a:p>
          <a:p>
            <a:pPr lvl="0" rtl="0">
              <a:spcBef>
                <a:spcPts val="0"/>
              </a:spcBef>
              <a:buNone/>
            </a:pPr>
            <a:r>
              <a:t/>
            </a:r>
            <a:endParaRPr/>
          </a:p>
          <a:p>
            <a:pPr indent="-228600" lvl="0" marL="457200" rtl="0">
              <a:spcBef>
                <a:spcPts val="0"/>
              </a:spcBef>
              <a:buChar char="●"/>
            </a:pPr>
            <a:r>
              <a:rPr lang="en"/>
              <a:t>Keep writing tests</a:t>
            </a:r>
          </a:p>
          <a:p>
            <a:pPr lvl="0" rtl="0">
              <a:spcBef>
                <a:spcPts val="0"/>
              </a:spcBef>
              <a:buNone/>
            </a:pPr>
            <a:r>
              <a:t/>
            </a:r>
            <a:endParaRPr/>
          </a:p>
          <a:p>
            <a:pPr indent="-228600" lvl="1" marL="914400" rtl="0">
              <a:spcBef>
                <a:spcPts val="0"/>
              </a:spcBef>
              <a:buChar char="○"/>
            </a:pPr>
            <a:r>
              <a:rPr lang="en"/>
              <a:t>  </a:t>
            </a:r>
            <a:r>
              <a:rPr b="1" lang="en"/>
              <a:t>more tests </a:t>
            </a:r>
            <a:r>
              <a:rPr lang="en"/>
              <a:t>== </a:t>
            </a:r>
            <a:r>
              <a:rPr b="1" lang="en"/>
              <a:t>better quality</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rtl="0">
              <a:spcBef>
                <a:spcPts val="0"/>
              </a:spcBef>
              <a:buChar char="●"/>
            </a:pPr>
            <a:r>
              <a:rPr lang="en"/>
              <a:t>Pay attention to your </a:t>
            </a:r>
            <a:r>
              <a:rPr b="1" lang="en" sz="1800"/>
              <a:t>statement coverage</a:t>
            </a:r>
            <a:r>
              <a:rPr lang="en" sz="1800"/>
              <a:t> </a:t>
            </a:r>
          </a:p>
          <a:p>
            <a:pPr lvl="0" rtl="0">
              <a:spcBef>
                <a:spcPts val="0"/>
              </a:spcBef>
              <a:buNone/>
            </a:pPr>
            <a:r>
              <a:t/>
            </a:r>
            <a:endParaRPr/>
          </a:p>
          <a:p>
            <a:pPr indent="-228600" lvl="1" marL="914400" rtl="0">
              <a:spcBef>
                <a:spcPts val="0"/>
              </a:spcBef>
              <a:buChar char="○"/>
            </a:pPr>
            <a:r>
              <a:rPr b="1" lang="en"/>
              <a:t>Statement</a:t>
            </a:r>
            <a:r>
              <a:rPr lang="en"/>
              <a:t> coverage </a:t>
            </a:r>
            <a:r>
              <a:rPr b="1" lang="en"/>
              <a:t>&gt;</a:t>
            </a:r>
            <a:r>
              <a:rPr lang="en"/>
              <a:t> </a:t>
            </a:r>
            <a:r>
              <a:rPr b="1" lang="en"/>
              <a:t>Branch</a:t>
            </a:r>
            <a:r>
              <a:rPr lang="en"/>
              <a:t> coverage </a:t>
            </a:r>
            <a:r>
              <a:rPr b="1" lang="en"/>
              <a:t>&gt;</a:t>
            </a:r>
            <a:r>
              <a:rPr lang="en"/>
              <a:t> </a:t>
            </a:r>
            <a:r>
              <a:rPr b="1" lang="en"/>
              <a:t>Path</a:t>
            </a:r>
            <a:r>
              <a:rPr lang="en"/>
              <a:t> coverage</a:t>
            </a:r>
          </a:p>
          <a:p>
            <a:pPr lvl="0" rtl="0">
              <a:spcBef>
                <a:spcPts val="0"/>
              </a:spcBef>
              <a:buNone/>
            </a:pPr>
            <a:r>
              <a:t/>
            </a:r>
            <a:endParaRPr/>
          </a:p>
        </p:txBody>
      </p:sp>
      <p:sp>
        <p:nvSpPr>
          <p:cNvPr id="1155" name="Shape 1155"/>
          <p:cNvSpPr txBox="1"/>
          <p:nvPr/>
        </p:nvSpPr>
        <p:spPr>
          <a:xfrm>
            <a:off x="1904125" y="4124275"/>
            <a:ext cx="4337699" cy="1351199"/>
          </a:xfrm>
          <a:prstGeom prst="rect">
            <a:avLst/>
          </a:prstGeom>
          <a:noFill/>
          <a:ln>
            <a:noFill/>
          </a:ln>
        </p:spPr>
        <p:txBody>
          <a:bodyPr anchorCtr="0" anchor="t" bIns="91425" lIns="91425" rIns="91425" tIns="91425">
            <a:noAutofit/>
          </a:bodyPr>
          <a:lstStyle/>
          <a:p>
            <a:pPr lvl="0" rtl="0">
              <a:spcBef>
                <a:spcPts val="0"/>
              </a:spcBef>
              <a:buNone/>
            </a:pPr>
            <a:r>
              <a:rPr lang="en"/>
              <a:t>Your mutation score is approximately</a:t>
            </a:r>
          </a:p>
          <a:p>
            <a:pPr lvl="0" rtl="0">
              <a:spcBef>
                <a:spcPts val="0"/>
              </a:spcBef>
              <a:buNone/>
            </a:pPr>
            <a:r>
              <a:rPr lang="en"/>
              <a:t>     0.87 times statement coverage  stddev: 0.01</a:t>
            </a:r>
          </a:p>
          <a:p>
            <a:pPr lvl="0" rtl="0">
              <a:spcBef>
                <a:spcPts val="0"/>
              </a:spcBef>
              <a:buNone/>
            </a:pPr>
            <a:r>
              <a:rPr lang="en">
                <a:solidFill>
                  <a:schemeClr val="dk1"/>
                </a:solidFill>
              </a:rPr>
              <a:t>     0.98 times branch coverage       stddev: 0.02</a:t>
            </a:r>
          </a:p>
          <a:p>
            <a:pPr>
              <a:spcBef>
                <a:spcPts val="0"/>
              </a:spcBef>
              <a:buNone/>
            </a:pPr>
            <a:r>
              <a:rPr lang="en">
                <a:solidFill>
                  <a:schemeClr val="dk1"/>
                </a:solidFill>
              </a:rPr>
              <a:t>     1.27 times path coverage           stddev: 0.05</a:t>
            </a:r>
          </a:p>
        </p:txBody>
      </p:sp>
      <p:sp>
        <p:nvSpPr>
          <p:cNvPr id="1156" name="Shape 1156"/>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X1</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0" name="Shape 1160"/>
        <p:cNvGrpSpPr/>
        <p:nvPr/>
      </p:nvGrpSpPr>
      <p:grpSpPr>
        <a:xfrm>
          <a:off x="0" y="0"/>
          <a:ext cx="0" cy="0"/>
          <a:chOff x="0" y="0"/>
          <a:chExt cx="0" cy="0"/>
        </a:xfrm>
      </p:grpSpPr>
      <p:sp>
        <p:nvSpPr>
          <p:cNvPr id="1161" name="Shape 1161"/>
          <p:cNvSpPr txBox="1"/>
          <p:nvPr>
            <p:ph idx="1" type="body"/>
          </p:nvPr>
        </p:nvSpPr>
        <p:spPr>
          <a:xfrm>
            <a:off x="413775" y="384353"/>
            <a:ext cx="8229600" cy="692700"/>
          </a:xfrm>
          <a:prstGeom prst="rect">
            <a:avLst/>
          </a:prstGeom>
        </p:spPr>
        <p:txBody>
          <a:bodyPr anchorCtr="0" anchor="t" bIns="91425" lIns="91425" rIns="91425" tIns="91425">
            <a:noAutofit/>
          </a:bodyPr>
          <a:lstStyle/>
          <a:p>
            <a:pPr>
              <a:spcBef>
                <a:spcPts val="0"/>
              </a:spcBef>
              <a:buNone/>
            </a:pPr>
            <a:r>
              <a:rPr lang="en" sz="3000"/>
              <a:t>Food for thought</a:t>
            </a:r>
          </a:p>
        </p:txBody>
      </p:sp>
      <p:sp>
        <p:nvSpPr>
          <p:cNvPr id="1162" name="Shape 1162"/>
          <p:cNvSpPr txBox="1"/>
          <p:nvPr/>
        </p:nvSpPr>
        <p:spPr>
          <a:xfrm>
            <a:off x="1747050" y="1660250"/>
            <a:ext cx="5968200" cy="20508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Faults from mutation analysis seems really easy to detect</a:t>
            </a:r>
          </a:p>
          <a:p>
            <a:pPr indent="-228600" lvl="1" marL="914400">
              <a:spcBef>
                <a:spcPts val="0"/>
              </a:spcBef>
              <a:buChar char="○"/>
            </a:pPr>
            <a:r>
              <a:rPr lang="en"/>
              <a:t>Are they representative of real faults?</a:t>
            </a:r>
          </a:p>
        </p:txBody>
      </p:sp>
      <p:sp>
        <p:nvSpPr>
          <p:cNvPr id="1163" name="Shape 1163"/>
          <p:cNvSpPr txBox="1"/>
          <p:nvPr/>
        </p:nvSpPr>
        <p:spPr>
          <a:xfrm>
            <a:off x="4900250" y="1066800"/>
            <a:ext cx="2215800" cy="316499"/>
          </a:xfrm>
          <a:prstGeom prst="rect">
            <a:avLst/>
          </a:prstGeom>
          <a:noFill/>
          <a:ln>
            <a:noFill/>
          </a:ln>
        </p:spPr>
        <p:txBody>
          <a:bodyPr anchorCtr="0" anchor="t" bIns="91425" lIns="91425" rIns="91425" tIns="91425">
            <a:noAutofit/>
          </a:bodyPr>
          <a:lstStyle/>
          <a:p>
            <a:pPr>
              <a:spcBef>
                <a:spcPts val="0"/>
              </a:spcBef>
              <a:buNone/>
            </a:pPr>
            <a:r>
              <a:rPr lang="en"/>
              <a:t>For Researchers</a:t>
            </a:r>
          </a:p>
        </p:txBody>
      </p:sp>
      <p:sp>
        <p:nvSpPr>
          <p:cNvPr id="1164" name="Shape 1164"/>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X2</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8" name="Shape 1168"/>
        <p:cNvGrpSpPr/>
        <p:nvPr/>
      </p:nvGrpSpPr>
      <p:grpSpPr>
        <a:xfrm>
          <a:off x="0" y="0"/>
          <a:ext cx="0" cy="0"/>
          <a:chOff x="0" y="0"/>
          <a:chExt cx="0" cy="0"/>
        </a:xfrm>
      </p:grpSpPr>
      <p:sp>
        <p:nvSpPr>
          <p:cNvPr id="1169" name="Shape 1169"/>
          <p:cNvSpPr txBox="1"/>
          <p:nvPr>
            <p:ph idx="1" type="body"/>
          </p:nvPr>
        </p:nvSpPr>
        <p:spPr>
          <a:xfrm>
            <a:off x="457200" y="5875078"/>
            <a:ext cx="8229600" cy="692700"/>
          </a:xfrm>
          <a:prstGeom prst="rect">
            <a:avLst/>
          </a:prstGeom>
        </p:spPr>
        <p:txBody>
          <a:bodyPr anchorCtr="0" anchor="t" bIns="91425" lIns="91425" rIns="91425" tIns="91425">
            <a:noAutofit/>
          </a:bodyPr>
          <a:lstStyle/>
          <a:p>
            <a:pPr>
              <a:spcBef>
                <a:spcPts val="0"/>
              </a:spcBef>
              <a:buNone/>
            </a:pPr>
            <a:r>
              <a:rPr lang="en"/>
              <a:t>Fini.</a:t>
            </a:r>
          </a:p>
        </p:txBody>
      </p:sp>
      <p:pic>
        <p:nvPicPr>
          <p:cNvPr id="1170" name="Shape 1170"/>
          <p:cNvPicPr preferRelativeResize="0"/>
          <p:nvPr/>
        </p:nvPicPr>
        <p:blipFill>
          <a:blip r:embed="rId3">
            <a:alphaModFix/>
          </a:blip>
          <a:stretch>
            <a:fillRect/>
          </a:stretch>
        </p:blipFill>
        <p:spPr>
          <a:xfrm>
            <a:off x="2100575" y="1819275"/>
            <a:ext cx="4286250" cy="3219450"/>
          </a:xfrm>
          <a:prstGeom prst="rect">
            <a:avLst/>
          </a:prstGeom>
          <a:noFill/>
          <a:ln>
            <a:noFill/>
          </a:ln>
        </p:spPr>
      </p:pic>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4" name="Shape 1174"/>
        <p:cNvGrpSpPr/>
        <p:nvPr/>
      </p:nvGrpSpPr>
      <p:grpSpPr>
        <a:xfrm>
          <a:off x="0" y="0"/>
          <a:ext cx="0" cy="0"/>
          <a:chOff x="0" y="0"/>
          <a:chExt cx="0" cy="0"/>
        </a:xfrm>
      </p:grpSpPr>
      <p:sp>
        <p:nvSpPr>
          <p:cNvPr id="1175" name="Shape 1175"/>
          <p:cNvSpPr txBox="1"/>
          <p:nvPr>
            <p:ph idx="1" type="body"/>
          </p:nvPr>
        </p:nvSpPr>
        <p:spPr>
          <a:xfrm>
            <a:off x="457200" y="5875078"/>
            <a:ext cx="8229600" cy="692700"/>
          </a:xfrm>
          <a:prstGeom prst="rect">
            <a:avLst/>
          </a:prstGeom>
        </p:spPr>
        <p:txBody>
          <a:bodyPr anchorCtr="0" anchor="t" bIns="91425" lIns="91425" rIns="91425" tIns="91425">
            <a:noAutofit/>
          </a:bodyPr>
          <a:lstStyle/>
          <a:p>
            <a:pPr>
              <a:spcBef>
                <a:spcPts val="0"/>
              </a:spcBef>
              <a:buNone/>
            </a:pPr>
            <a:r>
              <a:rPr lang="en"/>
              <a:t>What about normalized mutation coverage?</a:t>
            </a:r>
          </a:p>
        </p:txBody>
      </p:sp>
      <p:sp>
        <p:nvSpPr>
          <p:cNvPr id="1176" name="Shape 1176"/>
          <p:cNvSpPr txBox="1"/>
          <p:nvPr/>
        </p:nvSpPr>
        <p:spPr>
          <a:xfrm>
            <a:off x="1326125" y="743700"/>
            <a:ext cx="7261799" cy="5052899"/>
          </a:xfrm>
          <a:prstGeom prst="rect">
            <a:avLst/>
          </a:prstGeom>
          <a:noFill/>
          <a:ln>
            <a:noFill/>
          </a:ln>
        </p:spPr>
        <p:txBody>
          <a:bodyPr anchorCtr="0" anchor="t" bIns="91425" lIns="91425" rIns="91425" tIns="91425">
            <a:noAutofit/>
          </a:bodyPr>
          <a:lstStyle/>
          <a:p>
            <a:pPr lvl="0" rtl="0">
              <a:spcBef>
                <a:spcPts val="0"/>
              </a:spcBef>
              <a:buClr>
                <a:schemeClr val="dk1"/>
              </a:buClr>
              <a:buSzPct val="91666"/>
              <a:buFont typeface="Arial"/>
              <a:buNone/>
            </a:pPr>
            <a:r>
              <a:rPr lang="en" sz="1200">
                <a:solidFill>
                  <a:schemeClr val="dk1"/>
                </a:solidFill>
              </a:rPr>
              <a:t>Research by inozemtseva et al claims very little correlation of </a:t>
            </a:r>
            <a:r>
              <a:rPr i="1" lang="en" sz="1200">
                <a:solidFill>
                  <a:schemeClr val="dk1"/>
                </a:solidFill>
              </a:rPr>
              <a:t>normalized</a:t>
            </a:r>
            <a:r>
              <a:rPr lang="en" sz="1200">
                <a:solidFill>
                  <a:schemeClr val="dk1"/>
                </a:solidFill>
              </a:rPr>
              <a:t> mutation score with coverage (covering mutation score). </a:t>
            </a:r>
          </a:p>
          <a:p>
            <a:pPr lvl="0" rtl="0">
              <a:spcBef>
                <a:spcPts val="0"/>
              </a:spcBef>
              <a:buClr>
                <a:schemeClr val="dk1"/>
              </a:buClr>
              <a:buFont typeface="Arial"/>
              <a:buNone/>
            </a:pPr>
            <a:r>
              <a:t/>
            </a:r>
            <a:endParaRPr sz="1200">
              <a:solidFill>
                <a:schemeClr val="dk1"/>
              </a:solidFill>
            </a:endParaRPr>
          </a:p>
          <a:p>
            <a:pPr indent="-304800" lvl="0" marL="457200" rtl="0">
              <a:spcBef>
                <a:spcPts val="0"/>
              </a:spcBef>
              <a:buSzPct val="100000"/>
              <a:buChar char="●"/>
            </a:pPr>
            <a:r>
              <a:rPr lang="en" sz="1200">
                <a:solidFill>
                  <a:schemeClr val="dk1"/>
                </a:solidFill>
              </a:rPr>
              <a:t>However: Their raw score (App. T(raw)) seems to indicate that after removing outlier Jodatime, they have a T_b = 0.48, which is substantial.</a:t>
            </a:r>
          </a:p>
          <a:p>
            <a:pPr indent="-304800" lvl="1" marL="914400" rtl="0">
              <a:spcBef>
                <a:spcPts val="0"/>
              </a:spcBef>
              <a:buSzPct val="100000"/>
              <a:buChar char="○"/>
            </a:pPr>
            <a:r>
              <a:rPr lang="en" sz="1200">
                <a:solidFill>
                  <a:schemeClr val="dk1"/>
                </a:solidFill>
              </a:rPr>
              <a:t>i.e T_b 0.48 =&gt; 0.74 probability of predicting correctly or an odds ratio of approximately 3:1 for correct prediction.</a:t>
            </a:r>
          </a:p>
          <a:p>
            <a:pPr indent="-304800" lvl="0" marL="457200" rtl="0">
              <a:spcBef>
                <a:spcPts val="0"/>
              </a:spcBef>
              <a:buSzPct val="100000"/>
              <a:buChar char="●"/>
            </a:pPr>
            <a:r>
              <a:rPr lang="en" sz="1200">
                <a:solidFill>
                  <a:schemeClr val="dk1"/>
                </a:solidFill>
              </a:rPr>
              <a:t>Comparison of Covering (Normalized) mutation score ~ Full Line coverage is wrong.</a:t>
            </a:r>
          </a:p>
          <a:p>
            <a:pPr indent="-304800" lvl="1" marL="914400" rtl="0">
              <a:spcBef>
                <a:spcPts val="0"/>
              </a:spcBef>
              <a:buSzPct val="100000"/>
              <a:buChar char="○"/>
            </a:pPr>
            <a:r>
              <a:rPr lang="en" sz="1200">
                <a:solidFill>
                  <a:schemeClr val="dk1"/>
                </a:solidFill>
              </a:rPr>
              <a:t>Mutation score using total mutants only from the covered lines</a:t>
            </a:r>
          </a:p>
          <a:p>
            <a:pPr indent="-304800" lvl="1" marL="914400" rtl="0">
              <a:spcBef>
                <a:spcPts val="0"/>
              </a:spcBef>
              <a:buSzPct val="100000"/>
              <a:buChar char="○"/>
            </a:pPr>
            <a:r>
              <a:rPr lang="en" sz="1200">
                <a:solidFill>
                  <a:schemeClr val="dk1"/>
                </a:solidFill>
              </a:rPr>
              <a:t>That is a new program. In that case, you should be comparing 100% coverage to mutation score. i.e coverage ratio is a constant here.</a:t>
            </a:r>
          </a:p>
          <a:p>
            <a:pPr indent="-304800" lvl="0" marL="457200" rtl="0">
              <a:spcBef>
                <a:spcPts val="0"/>
              </a:spcBef>
              <a:buSzPct val="100000"/>
              <a:buChar char="●"/>
            </a:pPr>
            <a:r>
              <a:rPr lang="en" sz="1200">
                <a:solidFill>
                  <a:schemeClr val="dk1"/>
                </a:solidFill>
              </a:rPr>
              <a:t>Is Covering mutation score actually useful to the developers?</a:t>
            </a:r>
          </a:p>
          <a:p>
            <a:pPr indent="-304800" lvl="1" marL="914400" rtl="0">
              <a:spcBef>
                <a:spcPts val="0"/>
              </a:spcBef>
              <a:buClr>
                <a:schemeClr val="dk1"/>
              </a:buClr>
              <a:buSzPct val="100000"/>
              <a:buChar char="○"/>
            </a:pPr>
            <a:r>
              <a:rPr lang="en" sz="1200">
                <a:solidFill>
                  <a:schemeClr val="dk1"/>
                </a:solidFill>
              </a:rPr>
              <a:t>Not so sure.</a:t>
            </a:r>
          </a:p>
          <a:p>
            <a:pPr lvl="0" rtl="0">
              <a:spcBef>
                <a:spcPts val="0"/>
              </a:spcBef>
              <a:buNone/>
            </a:pPr>
            <a:r>
              <a:t/>
            </a:r>
            <a:endParaRPr sz="1200"/>
          </a:p>
          <a:p>
            <a:pPr lvl="0" rtl="0">
              <a:spcBef>
                <a:spcPts val="0"/>
              </a:spcBef>
              <a:buClr>
                <a:schemeClr val="dk1"/>
              </a:buClr>
              <a:buFont typeface="Arial"/>
              <a:buNone/>
            </a:pPr>
            <a:r>
              <a:t/>
            </a:r>
            <a:endParaRPr sz="1200"/>
          </a:p>
          <a:p>
            <a:pPr>
              <a:spcBef>
                <a:spcPts val="0"/>
              </a:spcBef>
              <a:buNone/>
            </a:pPr>
            <a:r>
              <a:t/>
            </a:r>
            <a:endParaRPr sz="1200"/>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80" name="Shape 1180"/>
        <p:cNvGrpSpPr/>
        <p:nvPr/>
      </p:nvGrpSpPr>
      <p:grpSpPr>
        <a:xfrm>
          <a:off x="0" y="0"/>
          <a:ext cx="0" cy="0"/>
          <a:chOff x="0" y="0"/>
          <a:chExt cx="0" cy="0"/>
        </a:xfrm>
      </p:grpSpPr>
      <p:pic>
        <p:nvPicPr>
          <p:cNvPr id="1181" name="Shape 1181"/>
          <p:cNvPicPr preferRelativeResize="0"/>
          <p:nvPr/>
        </p:nvPicPr>
        <p:blipFill>
          <a:blip r:embed="rId3">
            <a:alphaModFix/>
          </a:blip>
          <a:stretch>
            <a:fillRect/>
          </a:stretch>
        </p:blipFill>
        <p:spPr>
          <a:xfrm>
            <a:off x="4633425" y="726875"/>
            <a:ext cx="3429000" cy="3429000"/>
          </a:xfrm>
          <a:prstGeom prst="rect">
            <a:avLst/>
          </a:prstGeom>
          <a:noFill/>
          <a:ln>
            <a:noFill/>
          </a:ln>
        </p:spPr>
      </p:pic>
      <p:pic>
        <p:nvPicPr>
          <p:cNvPr id="1182" name="Shape 1182"/>
          <p:cNvPicPr preferRelativeResize="0"/>
          <p:nvPr/>
        </p:nvPicPr>
        <p:blipFill>
          <a:blip r:embed="rId4">
            <a:alphaModFix/>
          </a:blip>
          <a:stretch>
            <a:fillRect/>
          </a:stretch>
        </p:blipFill>
        <p:spPr>
          <a:xfrm>
            <a:off x="843625" y="726875"/>
            <a:ext cx="3429000" cy="3429000"/>
          </a:xfrm>
          <a:prstGeom prst="rect">
            <a:avLst/>
          </a:prstGeom>
          <a:noFill/>
          <a:ln>
            <a:noFill/>
          </a:ln>
        </p:spPr>
      </p:pic>
      <p:sp>
        <p:nvSpPr>
          <p:cNvPr id="1183" name="Shape 1183"/>
          <p:cNvSpPr txBox="1"/>
          <p:nvPr>
            <p:ph idx="1" type="body"/>
          </p:nvPr>
        </p:nvSpPr>
        <p:spPr>
          <a:xfrm>
            <a:off x="457200" y="5875078"/>
            <a:ext cx="8229600" cy="692700"/>
          </a:xfrm>
          <a:prstGeom prst="rect">
            <a:avLst/>
          </a:prstGeom>
        </p:spPr>
        <p:txBody>
          <a:bodyPr anchorCtr="0" anchor="t" bIns="91425" lIns="91425" rIns="91425" tIns="91425">
            <a:noAutofit/>
          </a:bodyPr>
          <a:lstStyle/>
          <a:p>
            <a:pPr lvl="0" rtl="0">
              <a:spcBef>
                <a:spcPts val="0"/>
              </a:spcBef>
              <a:buNone/>
            </a:pPr>
            <a:r>
              <a:rPr lang="en"/>
              <a:t>Mutation ~ Block Coverage : R</a:t>
            </a:r>
            <a:r>
              <a:rPr baseline="30000" lang="en"/>
              <a:t>2</a:t>
            </a:r>
            <a:r>
              <a:rPr lang="en"/>
              <a:t>=0.93, 0.69</a:t>
            </a:r>
          </a:p>
        </p:txBody>
      </p:sp>
      <p:sp>
        <p:nvSpPr>
          <p:cNvPr id="1184" name="Shape 1184"/>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R13</a:t>
            </a:r>
          </a:p>
        </p:txBody>
      </p:sp>
      <p:sp>
        <p:nvSpPr>
          <p:cNvPr id="1185" name="Shape 1185"/>
          <p:cNvSpPr txBox="1"/>
          <p:nvPr/>
        </p:nvSpPr>
        <p:spPr>
          <a:xfrm>
            <a:off x="1706600" y="4282300"/>
            <a:ext cx="5096099" cy="1268099"/>
          </a:xfrm>
          <a:prstGeom prst="rect">
            <a:avLst/>
          </a:prstGeom>
          <a:noFill/>
          <a:ln>
            <a:noFill/>
          </a:ln>
        </p:spPr>
        <p:txBody>
          <a:bodyPr anchorCtr="0" anchor="t" bIns="91425" lIns="91425" rIns="91425" tIns="91425">
            <a:noAutofit/>
          </a:bodyPr>
          <a:lstStyle/>
          <a:p>
            <a:pPr lvl="0" rtl="0">
              <a:spcBef>
                <a:spcPts val="0"/>
              </a:spcBef>
              <a:buNone/>
            </a:pPr>
            <a:r>
              <a:rPr lang="en"/>
              <a:t>M : Mutation Coverage</a:t>
            </a:r>
          </a:p>
          <a:p>
            <a:pPr lvl="0" rtl="0">
              <a:spcBef>
                <a:spcPts val="0"/>
              </a:spcBef>
              <a:buNone/>
            </a:pPr>
            <a:r>
              <a:rPr lang="en"/>
              <a:t>S  : Block Coverage</a:t>
            </a:r>
          </a:p>
          <a:p>
            <a:pPr lvl="0" rtl="0">
              <a:spcBef>
                <a:spcPts val="0"/>
              </a:spcBef>
              <a:buNone/>
            </a:pPr>
            <a:r>
              <a:t/>
            </a:r>
            <a:endParaRPr/>
          </a:p>
          <a:p>
            <a:pPr lvl="0" rtl="0">
              <a:spcBef>
                <a:spcPts val="0"/>
              </a:spcBef>
              <a:buNone/>
            </a:pPr>
            <a:r>
              <a:rPr lang="en"/>
              <a:t>K  : log(LOC)  -- Size of dots follow the size of project</a:t>
            </a:r>
          </a:p>
          <a:p>
            <a:pPr lvl="0" rtl="0">
              <a:spcBef>
                <a:spcPts val="0"/>
              </a:spcBef>
              <a:buNone/>
            </a:pPr>
            <a:r>
              <a:t/>
            </a:r>
            <a:endParaRP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title"/>
          </p:nvPr>
        </p:nvSpPr>
        <p:spPr>
          <a:xfrm>
            <a:off x="360750" y="366650"/>
            <a:ext cx="8422499" cy="892500"/>
          </a:xfrm>
          <a:prstGeom prst="rect">
            <a:avLst/>
          </a:prstGeom>
        </p:spPr>
        <p:txBody>
          <a:bodyPr anchorCtr="0" anchor="b" bIns="91425" lIns="91425" rIns="91425" tIns="91425">
            <a:noAutofit/>
          </a:bodyPr>
          <a:lstStyle/>
          <a:p>
            <a:pPr lvl="0" rtl="0">
              <a:spcBef>
                <a:spcPts val="600"/>
              </a:spcBef>
              <a:buNone/>
            </a:pPr>
            <a:r>
              <a:rPr b="0" lang="en" sz="3000"/>
              <a:t>Here be mutants</a:t>
            </a:r>
          </a:p>
        </p:txBody>
      </p:sp>
      <p:sp>
        <p:nvSpPr>
          <p:cNvPr id="47" name="Shape 47"/>
          <p:cNvSpPr/>
          <p:nvPr/>
        </p:nvSpPr>
        <p:spPr>
          <a:xfrm>
            <a:off x="6155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48" name="Shape 48"/>
          <p:cNvSpPr/>
          <p:nvPr/>
        </p:nvSpPr>
        <p:spPr>
          <a:xfrm>
            <a:off x="9278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a:t>
            </a:r>
            <a:r>
              <a:rPr lang="en"/>
              <a:t> 0</a:t>
            </a:r>
          </a:p>
        </p:txBody>
      </p:sp>
      <p:sp>
        <p:nvSpPr>
          <p:cNvPr id="49" name="Shape 49"/>
          <p:cNvSpPr/>
          <p:nvPr/>
        </p:nvSpPr>
        <p:spPr>
          <a:xfrm>
            <a:off x="15468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0" name="Shape 50"/>
          <p:cNvSpPr/>
          <p:nvPr/>
        </p:nvSpPr>
        <p:spPr>
          <a:xfrm>
            <a:off x="9289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51" name="Shape 51"/>
          <p:cNvCxnSpPr/>
          <p:nvPr/>
        </p:nvCxnSpPr>
        <p:spPr>
          <a:xfrm>
            <a:off x="7436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52" name="Shape 52"/>
          <p:cNvCxnSpPr/>
          <p:nvPr/>
        </p:nvCxnSpPr>
        <p:spPr>
          <a:xfrm>
            <a:off x="17058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53" name="Shape 53"/>
          <p:cNvCxnSpPr/>
          <p:nvPr/>
        </p:nvCxnSpPr>
        <p:spPr>
          <a:xfrm>
            <a:off x="26888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54" name="Shape 54"/>
          <p:cNvCxnSpPr/>
          <p:nvPr/>
        </p:nvCxnSpPr>
        <p:spPr>
          <a:xfrm>
            <a:off x="7436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55" name="Shape 55"/>
          <p:cNvCxnSpPr/>
          <p:nvPr/>
        </p:nvCxnSpPr>
        <p:spPr>
          <a:xfrm>
            <a:off x="24839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56" name="Shape 56"/>
          <p:cNvCxnSpPr/>
          <p:nvPr/>
        </p:nvCxnSpPr>
        <p:spPr>
          <a:xfrm>
            <a:off x="17058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57" name="Shape 57"/>
          <p:cNvSpPr/>
          <p:nvPr/>
        </p:nvSpPr>
        <p:spPr>
          <a:xfrm>
            <a:off x="21133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58" name="Shape 58"/>
          <p:cNvCxnSpPr>
            <a:stCxn id="47" idx="3"/>
          </p:cNvCxnSpPr>
          <p:nvPr/>
        </p:nvCxnSpPr>
        <p:spPr>
          <a:xfrm flipH="1" rot="10800000">
            <a:off x="1302825" y="2620800"/>
            <a:ext cx="393299" cy="300"/>
          </a:xfrm>
          <a:prstGeom prst="straightConnector1">
            <a:avLst/>
          </a:prstGeom>
          <a:noFill/>
          <a:ln cap="flat" cmpd="sng" w="19050">
            <a:solidFill>
              <a:srgbClr val="666666"/>
            </a:solidFill>
            <a:prstDash val="solid"/>
            <a:round/>
            <a:headEnd len="lg" w="lg" type="none"/>
            <a:tailEnd len="lg" w="lg" type="triangle"/>
          </a:ln>
        </p:spPr>
      </p:cxnSp>
      <p:cxnSp>
        <p:nvCxnSpPr>
          <p:cNvPr id="59" name="Shape 59"/>
          <p:cNvCxnSpPr/>
          <p:nvPr/>
        </p:nvCxnSpPr>
        <p:spPr>
          <a:xfrm flipH="1" rot="10800000">
            <a:off x="17059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60" name="Shape 60"/>
          <p:cNvSpPr/>
          <p:nvPr/>
        </p:nvSpPr>
        <p:spPr>
          <a:xfrm>
            <a:off x="15856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1" name="Shape 61"/>
          <p:cNvCxnSpPr/>
          <p:nvPr/>
        </p:nvCxnSpPr>
        <p:spPr>
          <a:xfrm flipH="1">
            <a:off x="17070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62" name="Shape 62"/>
          <p:cNvSpPr txBox="1"/>
          <p:nvPr/>
        </p:nvSpPr>
        <p:spPr>
          <a:xfrm>
            <a:off x="16561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3" name="Shape 63"/>
          <p:cNvSpPr txBox="1"/>
          <p:nvPr/>
        </p:nvSpPr>
        <p:spPr>
          <a:xfrm>
            <a:off x="13513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64" name="Shape 64"/>
          <p:cNvSpPr txBox="1"/>
          <p:nvPr/>
        </p:nvSpPr>
        <p:spPr>
          <a:xfrm>
            <a:off x="2341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5" name="Shape 65"/>
          <p:cNvSpPr txBox="1"/>
          <p:nvPr/>
        </p:nvSpPr>
        <p:spPr>
          <a:xfrm>
            <a:off x="6655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66" name="Shape 66"/>
          <p:cNvSpPr/>
          <p:nvPr/>
        </p:nvSpPr>
        <p:spPr>
          <a:xfrm>
            <a:off x="25967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67" name="Shape 67"/>
          <p:cNvSpPr/>
          <p:nvPr/>
        </p:nvSpPr>
        <p:spPr>
          <a:xfrm>
            <a:off x="29090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&lt;</a:t>
            </a:r>
            <a:r>
              <a:rPr lang="en"/>
              <a:t> 0</a:t>
            </a:r>
          </a:p>
        </p:txBody>
      </p:sp>
      <p:sp>
        <p:nvSpPr>
          <p:cNvPr id="68" name="Shape 68"/>
          <p:cNvSpPr/>
          <p:nvPr/>
        </p:nvSpPr>
        <p:spPr>
          <a:xfrm>
            <a:off x="35280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9" name="Shape 69"/>
          <p:cNvSpPr/>
          <p:nvPr/>
        </p:nvSpPr>
        <p:spPr>
          <a:xfrm>
            <a:off x="29101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70" name="Shape 70"/>
          <p:cNvCxnSpPr/>
          <p:nvPr/>
        </p:nvCxnSpPr>
        <p:spPr>
          <a:xfrm>
            <a:off x="27248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71" name="Shape 71"/>
          <p:cNvCxnSpPr/>
          <p:nvPr/>
        </p:nvCxnSpPr>
        <p:spPr>
          <a:xfrm>
            <a:off x="36870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72" name="Shape 72"/>
          <p:cNvCxnSpPr/>
          <p:nvPr/>
        </p:nvCxnSpPr>
        <p:spPr>
          <a:xfrm>
            <a:off x="46700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73" name="Shape 73"/>
          <p:cNvCxnSpPr/>
          <p:nvPr/>
        </p:nvCxnSpPr>
        <p:spPr>
          <a:xfrm>
            <a:off x="27248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74" name="Shape 74"/>
          <p:cNvCxnSpPr/>
          <p:nvPr/>
        </p:nvCxnSpPr>
        <p:spPr>
          <a:xfrm>
            <a:off x="44651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75" name="Shape 75"/>
          <p:cNvCxnSpPr/>
          <p:nvPr/>
        </p:nvCxnSpPr>
        <p:spPr>
          <a:xfrm>
            <a:off x="36870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76" name="Shape 76"/>
          <p:cNvSpPr/>
          <p:nvPr/>
        </p:nvSpPr>
        <p:spPr>
          <a:xfrm>
            <a:off x="40945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77" name="Shape 77"/>
          <p:cNvCxnSpPr>
            <a:stCxn id="66" idx="3"/>
          </p:cNvCxnSpPr>
          <p:nvPr/>
        </p:nvCxnSpPr>
        <p:spPr>
          <a:xfrm flipH="1" rot="10800000">
            <a:off x="32840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78" name="Shape 78"/>
          <p:cNvCxnSpPr/>
          <p:nvPr/>
        </p:nvCxnSpPr>
        <p:spPr>
          <a:xfrm flipH="1" rot="10800000">
            <a:off x="36871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79" name="Shape 79"/>
          <p:cNvSpPr/>
          <p:nvPr/>
        </p:nvSpPr>
        <p:spPr>
          <a:xfrm>
            <a:off x="35668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80" name="Shape 80"/>
          <p:cNvCxnSpPr/>
          <p:nvPr/>
        </p:nvCxnSpPr>
        <p:spPr>
          <a:xfrm flipH="1">
            <a:off x="36882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81" name="Shape 81"/>
          <p:cNvSpPr txBox="1"/>
          <p:nvPr/>
        </p:nvSpPr>
        <p:spPr>
          <a:xfrm>
            <a:off x="36373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82" name="Shape 82"/>
          <p:cNvSpPr txBox="1"/>
          <p:nvPr/>
        </p:nvSpPr>
        <p:spPr>
          <a:xfrm>
            <a:off x="33325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83" name="Shape 83"/>
          <p:cNvSpPr txBox="1"/>
          <p:nvPr/>
        </p:nvSpPr>
        <p:spPr>
          <a:xfrm>
            <a:off x="43231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84" name="Shape 84"/>
          <p:cNvSpPr txBox="1"/>
          <p:nvPr/>
        </p:nvSpPr>
        <p:spPr>
          <a:xfrm>
            <a:off x="26467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85" name="Shape 85"/>
          <p:cNvSpPr/>
          <p:nvPr/>
        </p:nvSpPr>
        <p:spPr>
          <a:xfrm>
            <a:off x="44651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86" name="Shape 86"/>
          <p:cNvSpPr/>
          <p:nvPr/>
        </p:nvSpPr>
        <p:spPr>
          <a:xfrm>
            <a:off x="47774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87" name="Shape 87"/>
          <p:cNvSpPr/>
          <p:nvPr/>
        </p:nvSpPr>
        <p:spPr>
          <a:xfrm>
            <a:off x="53964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8" name="Shape 88"/>
          <p:cNvSpPr/>
          <p:nvPr/>
        </p:nvSpPr>
        <p:spPr>
          <a:xfrm>
            <a:off x="47785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&lt;</a:t>
            </a:r>
            <a:r>
              <a:rPr lang="en"/>
              <a:t> 0</a:t>
            </a:r>
          </a:p>
        </p:txBody>
      </p:sp>
      <p:cxnSp>
        <p:nvCxnSpPr>
          <p:cNvPr id="89" name="Shape 89"/>
          <p:cNvCxnSpPr/>
          <p:nvPr/>
        </p:nvCxnSpPr>
        <p:spPr>
          <a:xfrm>
            <a:off x="45932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90" name="Shape 90"/>
          <p:cNvCxnSpPr/>
          <p:nvPr/>
        </p:nvCxnSpPr>
        <p:spPr>
          <a:xfrm>
            <a:off x="55554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91" name="Shape 91"/>
          <p:cNvCxnSpPr/>
          <p:nvPr/>
        </p:nvCxnSpPr>
        <p:spPr>
          <a:xfrm>
            <a:off x="65384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92" name="Shape 92"/>
          <p:cNvCxnSpPr/>
          <p:nvPr/>
        </p:nvCxnSpPr>
        <p:spPr>
          <a:xfrm>
            <a:off x="45932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93" name="Shape 93"/>
          <p:cNvCxnSpPr/>
          <p:nvPr/>
        </p:nvCxnSpPr>
        <p:spPr>
          <a:xfrm>
            <a:off x="63335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94" name="Shape 94"/>
          <p:cNvCxnSpPr/>
          <p:nvPr/>
        </p:nvCxnSpPr>
        <p:spPr>
          <a:xfrm>
            <a:off x="55554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95" name="Shape 95"/>
          <p:cNvSpPr/>
          <p:nvPr/>
        </p:nvSpPr>
        <p:spPr>
          <a:xfrm>
            <a:off x="59629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96" name="Shape 96"/>
          <p:cNvCxnSpPr>
            <a:stCxn id="85" idx="3"/>
          </p:cNvCxnSpPr>
          <p:nvPr/>
        </p:nvCxnSpPr>
        <p:spPr>
          <a:xfrm flipH="1" rot="10800000">
            <a:off x="51524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97" name="Shape 97"/>
          <p:cNvCxnSpPr/>
          <p:nvPr/>
        </p:nvCxnSpPr>
        <p:spPr>
          <a:xfrm flipH="1" rot="10800000">
            <a:off x="55555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98" name="Shape 98"/>
          <p:cNvSpPr/>
          <p:nvPr/>
        </p:nvSpPr>
        <p:spPr>
          <a:xfrm>
            <a:off x="54352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99" name="Shape 99"/>
          <p:cNvCxnSpPr/>
          <p:nvPr/>
        </p:nvCxnSpPr>
        <p:spPr>
          <a:xfrm flipH="1">
            <a:off x="55566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100" name="Shape 100"/>
          <p:cNvSpPr txBox="1"/>
          <p:nvPr/>
        </p:nvSpPr>
        <p:spPr>
          <a:xfrm>
            <a:off x="55057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01" name="Shape 101"/>
          <p:cNvSpPr txBox="1"/>
          <p:nvPr/>
        </p:nvSpPr>
        <p:spPr>
          <a:xfrm>
            <a:off x="52009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102" name="Shape 102"/>
          <p:cNvSpPr txBox="1"/>
          <p:nvPr/>
        </p:nvSpPr>
        <p:spPr>
          <a:xfrm>
            <a:off x="5962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03" name="Shape 103"/>
          <p:cNvSpPr txBox="1"/>
          <p:nvPr/>
        </p:nvSpPr>
        <p:spPr>
          <a:xfrm>
            <a:off x="45151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104" name="Shape 104"/>
          <p:cNvGrpSpPr/>
          <p:nvPr/>
        </p:nvGrpSpPr>
        <p:grpSpPr>
          <a:xfrm>
            <a:off x="1407927" y="1368128"/>
            <a:ext cx="605427" cy="552979"/>
            <a:chOff x="5106375" y="1790592"/>
            <a:chExt cx="1408625" cy="1322600"/>
          </a:xfrm>
        </p:grpSpPr>
        <p:sp>
          <p:nvSpPr>
            <p:cNvPr id="105" name="Shape 105"/>
            <p:cNvSpPr/>
            <p:nvPr/>
          </p:nvSpPr>
          <p:spPr>
            <a:xfrm>
              <a:off x="5150450" y="1807325"/>
              <a:ext cx="1314300" cy="126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06" name="Shape 106"/>
            <p:cNvPicPr preferRelativeResize="0"/>
            <p:nvPr/>
          </p:nvPicPr>
          <p:blipFill>
            <a:blip r:embed="rId3">
              <a:alphaModFix/>
            </a:blip>
            <a:stretch>
              <a:fillRect/>
            </a:stretch>
          </p:blipFill>
          <p:spPr>
            <a:xfrm>
              <a:off x="5106375" y="1790592"/>
              <a:ext cx="1408625" cy="1322600"/>
            </a:xfrm>
            <a:prstGeom prst="rect">
              <a:avLst/>
            </a:prstGeom>
            <a:noFill/>
            <a:ln>
              <a:noFill/>
            </a:ln>
          </p:spPr>
        </p:pic>
      </p:grpSp>
      <p:grpSp>
        <p:nvGrpSpPr>
          <p:cNvPr id="107" name="Shape 107"/>
          <p:cNvGrpSpPr/>
          <p:nvPr/>
        </p:nvGrpSpPr>
        <p:grpSpPr>
          <a:xfrm>
            <a:off x="3384365" y="1368128"/>
            <a:ext cx="605427" cy="552979"/>
            <a:chOff x="2079515" y="1932903"/>
            <a:chExt cx="605427" cy="552979"/>
          </a:xfrm>
        </p:grpSpPr>
        <p:sp>
          <p:nvSpPr>
            <p:cNvPr id="108" name="Shape 108"/>
            <p:cNvSpPr/>
            <p:nvPr/>
          </p:nvSpPr>
          <p:spPr>
            <a:xfrm>
              <a:off x="2098458" y="1939899"/>
              <a:ext cx="564899" cy="530099"/>
            </a:xfrm>
            <a:prstGeom prst="rect">
              <a:avLst/>
            </a:prstGeom>
            <a:solidFill>
              <a:srgbClr val="DD7E6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09" name="Shape 109"/>
            <p:cNvPicPr preferRelativeResize="0"/>
            <p:nvPr/>
          </p:nvPicPr>
          <p:blipFill>
            <a:blip r:embed="rId3">
              <a:alphaModFix/>
            </a:blip>
            <a:stretch>
              <a:fillRect/>
            </a:stretch>
          </p:blipFill>
          <p:spPr>
            <a:xfrm>
              <a:off x="2079515" y="1932903"/>
              <a:ext cx="605427" cy="552979"/>
            </a:xfrm>
            <a:prstGeom prst="rect">
              <a:avLst/>
            </a:prstGeom>
            <a:noFill/>
            <a:ln>
              <a:noFill/>
            </a:ln>
          </p:spPr>
        </p:pic>
      </p:grpSp>
      <p:grpSp>
        <p:nvGrpSpPr>
          <p:cNvPr id="110" name="Shape 110"/>
          <p:cNvGrpSpPr/>
          <p:nvPr/>
        </p:nvGrpSpPr>
        <p:grpSpPr>
          <a:xfrm>
            <a:off x="5257527" y="1368128"/>
            <a:ext cx="605427" cy="552979"/>
            <a:chOff x="3017915" y="1780503"/>
            <a:chExt cx="605427" cy="552979"/>
          </a:xfrm>
        </p:grpSpPr>
        <p:sp>
          <p:nvSpPr>
            <p:cNvPr id="111" name="Shape 111"/>
            <p:cNvSpPr/>
            <p:nvPr/>
          </p:nvSpPr>
          <p:spPr>
            <a:xfrm>
              <a:off x="3036858" y="1787499"/>
              <a:ext cx="564886" cy="530192"/>
            </a:xfrm>
            <a:prstGeom prst="rect">
              <a:avLst/>
            </a:prstGeom>
            <a:solidFill>
              <a:srgbClr val="D0E0E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12" name="Shape 112"/>
            <p:cNvPicPr preferRelativeResize="0"/>
            <p:nvPr/>
          </p:nvPicPr>
          <p:blipFill>
            <a:blip r:embed="rId3">
              <a:alphaModFix/>
            </a:blip>
            <a:stretch>
              <a:fillRect/>
            </a:stretch>
          </p:blipFill>
          <p:spPr>
            <a:xfrm>
              <a:off x="3017915" y="1780503"/>
              <a:ext cx="605427" cy="552979"/>
            </a:xfrm>
            <a:prstGeom prst="rect">
              <a:avLst/>
            </a:prstGeom>
            <a:noFill/>
            <a:ln>
              <a:noFill/>
            </a:ln>
          </p:spPr>
        </p:pic>
      </p:grpSp>
      <p:sp>
        <p:nvSpPr>
          <p:cNvPr id="113" name="Shape 113"/>
          <p:cNvSpPr/>
          <p:nvPr/>
        </p:nvSpPr>
        <p:spPr>
          <a:xfrm>
            <a:off x="6516075" y="25239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114" name="Shape 114"/>
          <p:cNvSpPr/>
          <p:nvPr/>
        </p:nvSpPr>
        <p:spPr>
          <a:xfrm>
            <a:off x="6828400" y="21090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115" name="Shape 115"/>
          <p:cNvSpPr/>
          <p:nvPr/>
        </p:nvSpPr>
        <p:spPr>
          <a:xfrm>
            <a:off x="7447437" y="14787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16" name="Shape 116"/>
          <p:cNvSpPr/>
          <p:nvPr/>
        </p:nvSpPr>
        <p:spPr>
          <a:xfrm>
            <a:off x="6829450" y="28574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a:t>
            </a:r>
            <a:r>
              <a:rPr lang="en"/>
              <a:t> 0</a:t>
            </a:r>
          </a:p>
        </p:txBody>
      </p:sp>
      <p:cxnSp>
        <p:nvCxnSpPr>
          <p:cNvPr id="117" name="Shape 117"/>
          <p:cNvCxnSpPr/>
          <p:nvPr/>
        </p:nvCxnSpPr>
        <p:spPr>
          <a:xfrm>
            <a:off x="6644200" y="22846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118" name="Shape 118"/>
          <p:cNvCxnSpPr/>
          <p:nvPr/>
        </p:nvCxnSpPr>
        <p:spPr>
          <a:xfrm>
            <a:off x="7606437" y="24436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119" name="Shape 119"/>
          <p:cNvCxnSpPr/>
          <p:nvPr/>
        </p:nvCxnSpPr>
        <p:spPr>
          <a:xfrm>
            <a:off x="8589375" y="30246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120" name="Shape 120"/>
          <p:cNvCxnSpPr/>
          <p:nvPr/>
        </p:nvCxnSpPr>
        <p:spPr>
          <a:xfrm>
            <a:off x="6644200" y="2276250"/>
            <a:ext cx="204900" cy="0"/>
          </a:xfrm>
          <a:prstGeom prst="straightConnector1">
            <a:avLst/>
          </a:prstGeom>
          <a:noFill/>
          <a:ln cap="flat" cmpd="sng" w="19050">
            <a:solidFill>
              <a:srgbClr val="666666"/>
            </a:solidFill>
            <a:prstDash val="solid"/>
            <a:round/>
            <a:headEnd len="lg" w="lg" type="none"/>
            <a:tailEnd len="lg" w="lg" type="none"/>
          </a:ln>
        </p:spPr>
      </p:cxnSp>
      <p:cxnSp>
        <p:nvCxnSpPr>
          <p:cNvPr id="121" name="Shape 121"/>
          <p:cNvCxnSpPr/>
          <p:nvPr/>
        </p:nvCxnSpPr>
        <p:spPr>
          <a:xfrm>
            <a:off x="8384475" y="3024675"/>
            <a:ext cx="204900" cy="0"/>
          </a:xfrm>
          <a:prstGeom prst="straightConnector1">
            <a:avLst/>
          </a:prstGeom>
          <a:noFill/>
          <a:ln cap="flat" cmpd="sng" w="19050">
            <a:solidFill>
              <a:schemeClr val="dk2"/>
            </a:solidFill>
            <a:prstDash val="solid"/>
            <a:round/>
            <a:headEnd len="lg" w="lg" type="none"/>
            <a:tailEnd len="lg" w="lg" type="none"/>
          </a:ln>
        </p:spPr>
      </p:cxnSp>
      <p:cxnSp>
        <p:nvCxnSpPr>
          <p:cNvPr id="122" name="Shape 122"/>
          <p:cNvCxnSpPr/>
          <p:nvPr/>
        </p:nvCxnSpPr>
        <p:spPr>
          <a:xfrm>
            <a:off x="7606437" y="31992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123" name="Shape 123"/>
          <p:cNvSpPr/>
          <p:nvPr/>
        </p:nvSpPr>
        <p:spPr>
          <a:xfrm>
            <a:off x="8013868" y="32452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124" name="Shape 124"/>
          <p:cNvCxnSpPr>
            <a:stCxn id="113" idx="3"/>
          </p:cNvCxnSpPr>
          <p:nvPr/>
        </p:nvCxnSpPr>
        <p:spPr>
          <a:xfrm flipH="1" rot="10800000">
            <a:off x="7203375" y="26261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125" name="Shape 125"/>
          <p:cNvCxnSpPr/>
          <p:nvPr/>
        </p:nvCxnSpPr>
        <p:spPr>
          <a:xfrm flipH="1" rot="10800000">
            <a:off x="7606450" y="3330950"/>
            <a:ext cx="393299" cy="299"/>
          </a:xfrm>
          <a:prstGeom prst="straightConnector1">
            <a:avLst/>
          </a:prstGeom>
          <a:noFill/>
          <a:ln cap="flat" cmpd="sng" w="19050">
            <a:solidFill>
              <a:schemeClr val="dk2"/>
            </a:solidFill>
            <a:prstDash val="solid"/>
            <a:round/>
            <a:headEnd len="lg" w="lg" type="triangle"/>
            <a:tailEnd len="lg" w="lg" type="none"/>
          </a:ln>
        </p:spPr>
      </p:cxnSp>
      <p:sp>
        <p:nvSpPr>
          <p:cNvPr id="126" name="Shape 126"/>
          <p:cNvSpPr/>
          <p:nvPr/>
        </p:nvSpPr>
        <p:spPr>
          <a:xfrm>
            <a:off x="7486150" y="34702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27" name="Shape 127"/>
          <p:cNvCxnSpPr/>
          <p:nvPr/>
        </p:nvCxnSpPr>
        <p:spPr>
          <a:xfrm flipH="1">
            <a:off x="7607599" y="18329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128" name="Shape 128"/>
          <p:cNvSpPr txBox="1"/>
          <p:nvPr/>
        </p:nvSpPr>
        <p:spPr>
          <a:xfrm>
            <a:off x="7556650" y="2397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29" name="Shape 129"/>
          <p:cNvSpPr txBox="1"/>
          <p:nvPr/>
        </p:nvSpPr>
        <p:spPr>
          <a:xfrm>
            <a:off x="7251850" y="30828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130" name="Shape 130"/>
          <p:cNvSpPr txBox="1"/>
          <p:nvPr/>
        </p:nvSpPr>
        <p:spPr>
          <a:xfrm>
            <a:off x="8242450" y="27269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31" name="Shape 131"/>
          <p:cNvSpPr txBox="1"/>
          <p:nvPr/>
        </p:nvSpPr>
        <p:spPr>
          <a:xfrm>
            <a:off x="6566050" y="2016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132" name="Shape 132"/>
          <p:cNvGrpSpPr/>
          <p:nvPr/>
        </p:nvGrpSpPr>
        <p:grpSpPr>
          <a:xfrm>
            <a:off x="7308477" y="1331391"/>
            <a:ext cx="605427" cy="552979"/>
            <a:chOff x="4383815" y="1780503"/>
            <a:chExt cx="605427" cy="552979"/>
          </a:xfrm>
        </p:grpSpPr>
        <p:sp>
          <p:nvSpPr>
            <p:cNvPr id="133" name="Shape 133"/>
            <p:cNvSpPr/>
            <p:nvPr/>
          </p:nvSpPr>
          <p:spPr>
            <a:xfrm>
              <a:off x="4402758" y="1787499"/>
              <a:ext cx="564886" cy="530192"/>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34" name="Shape 134"/>
            <p:cNvPicPr preferRelativeResize="0"/>
            <p:nvPr/>
          </p:nvPicPr>
          <p:blipFill>
            <a:blip r:embed="rId3">
              <a:alphaModFix/>
            </a:blip>
            <a:stretch>
              <a:fillRect/>
            </a:stretch>
          </p:blipFill>
          <p:spPr>
            <a:xfrm>
              <a:off x="4383815" y="1780503"/>
              <a:ext cx="605427" cy="552979"/>
            </a:xfrm>
            <a:prstGeom prst="rect">
              <a:avLst/>
            </a:prstGeom>
            <a:noFill/>
            <a:ln>
              <a:noFill/>
            </a:ln>
          </p:spPr>
        </p:pic>
      </p:grpSp>
      <p:sp>
        <p:nvSpPr>
          <p:cNvPr id="135" name="Shape 135"/>
          <p:cNvSpPr/>
          <p:nvPr/>
        </p:nvSpPr>
        <p:spPr>
          <a:xfrm>
            <a:off x="463125" y="51094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r>
              <a:rPr lang="en">
                <a:solidFill>
                  <a:srgbClr val="FF0000"/>
                </a:solidFill>
              </a:rPr>
              <a:t>--</a:t>
            </a:r>
          </a:p>
        </p:txBody>
      </p:sp>
      <p:sp>
        <p:nvSpPr>
          <p:cNvPr id="136" name="Shape 136"/>
          <p:cNvSpPr/>
          <p:nvPr/>
        </p:nvSpPr>
        <p:spPr>
          <a:xfrm>
            <a:off x="775450" y="46945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137" name="Shape 137"/>
          <p:cNvSpPr/>
          <p:nvPr/>
        </p:nvSpPr>
        <p:spPr>
          <a:xfrm>
            <a:off x="1394487" y="40642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38" name="Shape 138"/>
          <p:cNvSpPr/>
          <p:nvPr/>
        </p:nvSpPr>
        <p:spPr>
          <a:xfrm>
            <a:off x="776500" y="54429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139" name="Shape 139"/>
          <p:cNvCxnSpPr/>
          <p:nvPr/>
        </p:nvCxnSpPr>
        <p:spPr>
          <a:xfrm>
            <a:off x="591250" y="48701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140" name="Shape 140"/>
          <p:cNvCxnSpPr/>
          <p:nvPr/>
        </p:nvCxnSpPr>
        <p:spPr>
          <a:xfrm>
            <a:off x="1553487" y="50291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141" name="Shape 141"/>
          <p:cNvCxnSpPr/>
          <p:nvPr/>
        </p:nvCxnSpPr>
        <p:spPr>
          <a:xfrm>
            <a:off x="2536425" y="56101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142" name="Shape 142"/>
          <p:cNvCxnSpPr/>
          <p:nvPr/>
        </p:nvCxnSpPr>
        <p:spPr>
          <a:xfrm>
            <a:off x="591250" y="4861750"/>
            <a:ext cx="204900" cy="0"/>
          </a:xfrm>
          <a:prstGeom prst="straightConnector1">
            <a:avLst/>
          </a:prstGeom>
          <a:noFill/>
          <a:ln cap="flat" cmpd="sng" w="19050">
            <a:solidFill>
              <a:srgbClr val="666666"/>
            </a:solidFill>
            <a:prstDash val="solid"/>
            <a:round/>
            <a:headEnd len="lg" w="lg" type="none"/>
            <a:tailEnd len="lg" w="lg" type="none"/>
          </a:ln>
        </p:spPr>
      </p:cxnSp>
      <p:cxnSp>
        <p:nvCxnSpPr>
          <p:cNvPr id="143" name="Shape 143"/>
          <p:cNvCxnSpPr/>
          <p:nvPr/>
        </p:nvCxnSpPr>
        <p:spPr>
          <a:xfrm>
            <a:off x="2331525" y="5610175"/>
            <a:ext cx="204900" cy="0"/>
          </a:xfrm>
          <a:prstGeom prst="straightConnector1">
            <a:avLst/>
          </a:prstGeom>
          <a:noFill/>
          <a:ln cap="flat" cmpd="sng" w="19050">
            <a:solidFill>
              <a:schemeClr val="dk2"/>
            </a:solidFill>
            <a:prstDash val="solid"/>
            <a:round/>
            <a:headEnd len="lg" w="lg" type="none"/>
            <a:tailEnd len="lg" w="lg" type="none"/>
          </a:ln>
        </p:spPr>
      </p:cxnSp>
      <p:cxnSp>
        <p:nvCxnSpPr>
          <p:cNvPr id="144" name="Shape 144"/>
          <p:cNvCxnSpPr/>
          <p:nvPr/>
        </p:nvCxnSpPr>
        <p:spPr>
          <a:xfrm>
            <a:off x="1553487" y="57847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145" name="Shape 145"/>
          <p:cNvSpPr/>
          <p:nvPr/>
        </p:nvSpPr>
        <p:spPr>
          <a:xfrm>
            <a:off x="1960918" y="58307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146" name="Shape 146"/>
          <p:cNvCxnSpPr>
            <a:stCxn id="135" idx="3"/>
          </p:cNvCxnSpPr>
          <p:nvPr/>
        </p:nvCxnSpPr>
        <p:spPr>
          <a:xfrm flipH="1" rot="10800000">
            <a:off x="1150425" y="52116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147" name="Shape 147"/>
          <p:cNvCxnSpPr/>
          <p:nvPr/>
        </p:nvCxnSpPr>
        <p:spPr>
          <a:xfrm flipH="1" rot="10800000">
            <a:off x="1553500" y="5916450"/>
            <a:ext cx="393299" cy="299"/>
          </a:xfrm>
          <a:prstGeom prst="straightConnector1">
            <a:avLst/>
          </a:prstGeom>
          <a:noFill/>
          <a:ln cap="flat" cmpd="sng" w="19050">
            <a:solidFill>
              <a:schemeClr val="dk2"/>
            </a:solidFill>
            <a:prstDash val="solid"/>
            <a:round/>
            <a:headEnd len="lg" w="lg" type="triangle"/>
            <a:tailEnd len="lg" w="lg" type="none"/>
          </a:ln>
        </p:spPr>
      </p:cxnSp>
      <p:sp>
        <p:nvSpPr>
          <p:cNvPr id="148" name="Shape 148"/>
          <p:cNvSpPr/>
          <p:nvPr/>
        </p:nvSpPr>
        <p:spPr>
          <a:xfrm>
            <a:off x="1433200" y="60557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49" name="Shape 149"/>
          <p:cNvCxnSpPr/>
          <p:nvPr/>
        </p:nvCxnSpPr>
        <p:spPr>
          <a:xfrm flipH="1">
            <a:off x="1554649" y="44184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150" name="Shape 150"/>
          <p:cNvSpPr txBox="1"/>
          <p:nvPr/>
        </p:nvSpPr>
        <p:spPr>
          <a:xfrm>
            <a:off x="1503700" y="4982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51" name="Shape 151"/>
          <p:cNvSpPr txBox="1"/>
          <p:nvPr/>
        </p:nvSpPr>
        <p:spPr>
          <a:xfrm>
            <a:off x="1198900" y="56683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152" name="Shape 152"/>
          <p:cNvSpPr txBox="1"/>
          <p:nvPr/>
        </p:nvSpPr>
        <p:spPr>
          <a:xfrm>
            <a:off x="2189500" y="53124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53" name="Shape 153"/>
          <p:cNvSpPr txBox="1"/>
          <p:nvPr/>
        </p:nvSpPr>
        <p:spPr>
          <a:xfrm>
            <a:off x="513100" y="4601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154" name="Shape 154"/>
          <p:cNvGrpSpPr/>
          <p:nvPr/>
        </p:nvGrpSpPr>
        <p:grpSpPr>
          <a:xfrm>
            <a:off x="1250765" y="3951900"/>
            <a:ext cx="605427" cy="552979"/>
            <a:chOff x="2103515" y="2694903"/>
            <a:chExt cx="605427" cy="552979"/>
          </a:xfrm>
        </p:grpSpPr>
        <p:sp>
          <p:nvSpPr>
            <p:cNvPr id="155" name="Shape 155"/>
            <p:cNvSpPr/>
            <p:nvPr/>
          </p:nvSpPr>
          <p:spPr>
            <a:xfrm>
              <a:off x="2122458" y="2701899"/>
              <a:ext cx="564886" cy="530192"/>
            </a:xfrm>
            <a:prstGeom prst="rect">
              <a:avLst/>
            </a:prstGeom>
            <a:solidFill>
              <a:srgbClr val="6D9EE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56" name="Shape 156"/>
            <p:cNvPicPr preferRelativeResize="0"/>
            <p:nvPr/>
          </p:nvPicPr>
          <p:blipFill>
            <a:blip r:embed="rId3">
              <a:alphaModFix/>
            </a:blip>
            <a:stretch>
              <a:fillRect/>
            </a:stretch>
          </p:blipFill>
          <p:spPr>
            <a:xfrm>
              <a:off x="2103515" y="2694903"/>
              <a:ext cx="605427" cy="552979"/>
            </a:xfrm>
            <a:prstGeom prst="rect">
              <a:avLst/>
            </a:prstGeom>
            <a:noFill/>
            <a:ln>
              <a:noFill/>
            </a:ln>
          </p:spPr>
        </p:pic>
      </p:grpSp>
      <p:sp>
        <p:nvSpPr>
          <p:cNvPr id="157" name="Shape 157"/>
          <p:cNvSpPr/>
          <p:nvPr/>
        </p:nvSpPr>
        <p:spPr>
          <a:xfrm>
            <a:off x="2896650" y="516282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158" name="Shape 158"/>
          <p:cNvSpPr/>
          <p:nvPr/>
        </p:nvSpPr>
        <p:spPr>
          <a:xfrm>
            <a:off x="3208975" y="4747875"/>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159" name="Shape 159"/>
          <p:cNvSpPr/>
          <p:nvPr/>
        </p:nvSpPr>
        <p:spPr>
          <a:xfrm>
            <a:off x="3828012" y="4117650"/>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60" name="Shape 160"/>
          <p:cNvSpPr/>
          <p:nvPr/>
        </p:nvSpPr>
        <p:spPr>
          <a:xfrm>
            <a:off x="3210025" y="5496306"/>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161" name="Shape 161"/>
          <p:cNvCxnSpPr/>
          <p:nvPr/>
        </p:nvCxnSpPr>
        <p:spPr>
          <a:xfrm>
            <a:off x="3024775" y="4923525"/>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162" name="Shape 162"/>
          <p:cNvCxnSpPr/>
          <p:nvPr/>
        </p:nvCxnSpPr>
        <p:spPr>
          <a:xfrm>
            <a:off x="3987012" y="5082500"/>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163" name="Shape 163"/>
          <p:cNvCxnSpPr/>
          <p:nvPr/>
        </p:nvCxnSpPr>
        <p:spPr>
          <a:xfrm>
            <a:off x="4969950" y="5663550"/>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164" name="Shape 164"/>
          <p:cNvCxnSpPr/>
          <p:nvPr/>
        </p:nvCxnSpPr>
        <p:spPr>
          <a:xfrm>
            <a:off x="3024775" y="4915125"/>
            <a:ext cx="204900" cy="0"/>
          </a:xfrm>
          <a:prstGeom prst="straightConnector1">
            <a:avLst/>
          </a:prstGeom>
          <a:noFill/>
          <a:ln cap="flat" cmpd="sng" w="19050">
            <a:solidFill>
              <a:srgbClr val="666666"/>
            </a:solidFill>
            <a:prstDash val="solid"/>
            <a:round/>
            <a:headEnd len="lg" w="lg" type="none"/>
            <a:tailEnd len="lg" w="lg" type="none"/>
          </a:ln>
        </p:spPr>
      </p:cxnSp>
      <p:cxnSp>
        <p:nvCxnSpPr>
          <p:cNvPr id="165" name="Shape 165"/>
          <p:cNvCxnSpPr/>
          <p:nvPr/>
        </p:nvCxnSpPr>
        <p:spPr>
          <a:xfrm>
            <a:off x="4765050" y="5663550"/>
            <a:ext cx="204900" cy="0"/>
          </a:xfrm>
          <a:prstGeom prst="straightConnector1">
            <a:avLst/>
          </a:prstGeom>
          <a:noFill/>
          <a:ln cap="flat" cmpd="sng" w="19050">
            <a:solidFill>
              <a:schemeClr val="dk2"/>
            </a:solidFill>
            <a:prstDash val="solid"/>
            <a:round/>
            <a:headEnd len="lg" w="lg" type="none"/>
            <a:tailEnd len="lg" w="lg" type="none"/>
          </a:ln>
        </p:spPr>
      </p:cxnSp>
      <p:cxnSp>
        <p:nvCxnSpPr>
          <p:cNvPr id="166" name="Shape 166"/>
          <p:cNvCxnSpPr/>
          <p:nvPr/>
        </p:nvCxnSpPr>
        <p:spPr>
          <a:xfrm>
            <a:off x="3987012" y="5838100"/>
            <a:ext cx="2099" cy="296999"/>
          </a:xfrm>
          <a:prstGeom prst="straightConnector1">
            <a:avLst/>
          </a:prstGeom>
          <a:noFill/>
          <a:ln cap="flat" cmpd="sng" w="19050">
            <a:solidFill>
              <a:srgbClr val="666666"/>
            </a:solidFill>
            <a:prstDash val="solid"/>
            <a:round/>
            <a:headEnd len="lg" w="lg" type="none"/>
            <a:tailEnd len="lg" w="lg" type="triangle"/>
          </a:ln>
        </p:spPr>
      </p:cxnSp>
      <p:sp>
        <p:nvSpPr>
          <p:cNvPr id="167" name="Shape 167"/>
          <p:cNvSpPr/>
          <p:nvPr/>
        </p:nvSpPr>
        <p:spPr>
          <a:xfrm>
            <a:off x="4394443" y="58841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r>
              <a:rPr lang="en">
                <a:solidFill>
                  <a:srgbClr val="FF0000"/>
                </a:solidFill>
              </a:rPr>
              <a:t>--</a:t>
            </a:r>
          </a:p>
        </p:txBody>
      </p:sp>
      <p:cxnSp>
        <p:nvCxnSpPr>
          <p:cNvPr id="168" name="Shape 168"/>
          <p:cNvCxnSpPr>
            <a:stCxn id="157" idx="3"/>
          </p:cNvCxnSpPr>
          <p:nvPr/>
        </p:nvCxnSpPr>
        <p:spPr>
          <a:xfrm flipH="1" rot="10800000">
            <a:off x="3583950" y="5264975"/>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169" name="Shape 169"/>
          <p:cNvCxnSpPr/>
          <p:nvPr/>
        </p:nvCxnSpPr>
        <p:spPr>
          <a:xfrm flipH="1" rot="10800000">
            <a:off x="3987025" y="5969825"/>
            <a:ext cx="393299" cy="299"/>
          </a:xfrm>
          <a:prstGeom prst="straightConnector1">
            <a:avLst/>
          </a:prstGeom>
          <a:noFill/>
          <a:ln cap="flat" cmpd="sng" w="19050">
            <a:solidFill>
              <a:schemeClr val="dk2"/>
            </a:solidFill>
            <a:prstDash val="solid"/>
            <a:round/>
            <a:headEnd len="lg" w="lg" type="triangle"/>
            <a:tailEnd len="lg" w="lg" type="none"/>
          </a:ln>
        </p:spPr>
      </p:cxnSp>
      <p:sp>
        <p:nvSpPr>
          <p:cNvPr id="170" name="Shape 170"/>
          <p:cNvSpPr/>
          <p:nvPr/>
        </p:nvSpPr>
        <p:spPr>
          <a:xfrm>
            <a:off x="3866725" y="6109150"/>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171" name="Shape 171"/>
          <p:cNvCxnSpPr/>
          <p:nvPr/>
        </p:nvCxnSpPr>
        <p:spPr>
          <a:xfrm flipH="1">
            <a:off x="3988174" y="4471800"/>
            <a:ext cx="7200" cy="276000"/>
          </a:xfrm>
          <a:prstGeom prst="straightConnector1">
            <a:avLst/>
          </a:prstGeom>
          <a:noFill/>
          <a:ln cap="flat" cmpd="sng" w="19050">
            <a:solidFill>
              <a:srgbClr val="666666"/>
            </a:solidFill>
            <a:prstDash val="solid"/>
            <a:round/>
            <a:headEnd len="lg" w="lg" type="none"/>
            <a:tailEnd len="lg" w="lg" type="triangle"/>
          </a:ln>
        </p:spPr>
      </p:cxnSp>
      <p:sp>
        <p:nvSpPr>
          <p:cNvPr id="172" name="Shape 172"/>
          <p:cNvSpPr txBox="1"/>
          <p:nvPr/>
        </p:nvSpPr>
        <p:spPr>
          <a:xfrm>
            <a:off x="3937225" y="5035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73" name="Shape 173"/>
          <p:cNvSpPr txBox="1"/>
          <p:nvPr/>
        </p:nvSpPr>
        <p:spPr>
          <a:xfrm>
            <a:off x="3632425" y="57217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174" name="Shape 174"/>
          <p:cNvSpPr txBox="1"/>
          <p:nvPr/>
        </p:nvSpPr>
        <p:spPr>
          <a:xfrm>
            <a:off x="4623025" y="5365845"/>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175" name="Shape 175"/>
          <p:cNvSpPr txBox="1"/>
          <p:nvPr/>
        </p:nvSpPr>
        <p:spPr>
          <a:xfrm>
            <a:off x="2946625" y="4654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176" name="Shape 176"/>
          <p:cNvGrpSpPr/>
          <p:nvPr/>
        </p:nvGrpSpPr>
        <p:grpSpPr>
          <a:xfrm>
            <a:off x="3684290" y="3978587"/>
            <a:ext cx="605427" cy="552979"/>
            <a:chOff x="4782440" y="2854828"/>
            <a:chExt cx="605427" cy="552979"/>
          </a:xfrm>
        </p:grpSpPr>
        <p:sp>
          <p:nvSpPr>
            <p:cNvPr id="177" name="Shape 177"/>
            <p:cNvSpPr/>
            <p:nvPr/>
          </p:nvSpPr>
          <p:spPr>
            <a:xfrm>
              <a:off x="4801383" y="2861824"/>
              <a:ext cx="564886" cy="530192"/>
            </a:xfrm>
            <a:prstGeom prst="rect">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178" name="Shape 178"/>
            <p:cNvPicPr preferRelativeResize="0"/>
            <p:nvPr/>
          </p:nvPicPr>
          <p:blipFill>
            <a:blip r:embed="rId3">
              <a:alphaModFix/>
            </a:blip>
            <a:stretch>
              <a:fillRect/>
            </a:stretch>
          </p:blipFill>
          <p:spPr>
            <a:xfrm>
              <a:off x="4782440" y="2854828"/>
              <a:ext cx="605427" cy="552979"/>
            </a:xfrm>
            <a:prstGeom prst="rect">
              <a:avLst/>
            </a:prstGeom>
            <a:noFill/>
            <a:ln>
              <a:noFill/>
            </a:ln>
          </p:spPr>
        </p:pic>
      </p:grpSp>
      <p:sp>
        <p:nvSpPr>
          <p:cNvPr id="179" name="Shape 179"/>
          <p:cNvSpPr txBox="1"/>
          <p:nvPr/>
        </p:nvSpPr>
        <p:spPr>
          <a:xfrm>
            <a:off x="5200900" y="553875"/>
            <a:ext cx="3404099" cy="552900"/>
          </a:xfrm>
          <a:prstGeom prst="rect">
            <a:avLst/>
          </a:prstGeom>
          <a:noFill/>
          <a:ln>
            <a:noFill/>
          </a:ln>
        </p:spPr>
        <p:txBody>
          <a:bodyPr anchorCtr="0" anchor="t" bIns="91425" lIns="91425" rIns="91425" tIns="91425">
            <a:noAutofit/>
          </a:bodyPr>
          <a:lstStyle/>
          <a:p>
            <a:pPr>
              <a:spcBef>
                <a:spcPts val="0"/>
              </a:spcBef>
              <a:buNone/>
            </a:pPr>
            <a:r>
              <a:rPr b="1" lang="en"/>
              <a:t>Syntactically</a:t>
            </a:r>
            <a:r>
              <a:rPr lang="en"/>
              <a:t> similar programs.</a:t>
            </a:r>
          </a:p>
        </p:txBody>
      </p:sp>
      <p:sp>
        <p:nvSpPr>
          <p:cNvPr id="180" name="Shape 180"/>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M3</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4" name="Shape 184"/>
        <p:cNvGrpSpPr/>
        <p:nvPr/>
      </p:nvGrpSpPr>
      <p:grpSpPr>
        <a:xfrm>
          <a:off x="0" y="0"/>
          <a:ext cx="0" cy="0"/>
          <a:chOff x="0" y="0"/>
          <a:chExt cx="0" cy="0"/>
        </a:xfrm>
      </p:grpSpPr>
      <p:sp>
        <p:nvSpPr>
          <p:cNvPr id="185" name="Shape 185"/>
          <p:cNvSpPr txBox="1"/>
          <p:nvPr>
            <p:ph type="title"/>
          </p:nvPr>
        </p:nvSpPr>
        <p:spPr>
          <a:xfrm>
            <a:off x="360750" y="366650"/>
            <a:ext cx="8422499" cy="892500"/>
          </a:xfrm>
          <a:prstGeom prst="rect">
            <a:avLst/>
          </a:prstGeom>
        </p:spPr>
        <p:txBody>
          <a:bodyPr anchorCtr="0" anchor="b" bIns="91425" lIns="91425" rIns="91425" tIns="91425">
            <a:noAutofit/>
          </a:bodyPr>
          <a:lstStyle/>
          <a:p>
            <a:pPr lvl="0" rtl="0">
              <a:spcBef>
                <a:spcPts val="600"/>
              </a:spcBef>
              <a:buNone/>
            </a:pPr>
            <a:r>
              <a:rPr b="0" lang="en" sz="3000"/>
              <a:t>Here be mutants</a:t>
            </a:r>
          </a:p>
        </p:txBody>
      </p:sp>
      <p:sp>
        <p:nvSpPr>
          <p:cNvPr id="186" name="Shape 186"/>
          <p:cNvSpPr/>
          <p:nvPr/>
        </p:nvSpPr>
        <p:spPr>
          <a:xfrm>
            <a:off x="6155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187" name="Shape 187"/>
          <p:cNvSpPr/>
          <p:nvPr/>
        </p:nvSpPr>
        <p:spPr>
          <a:xfrm>
            <a:off x="9278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a:t>
            </a:r>
            <a:r>
              <a:rPr lang="en"/>
              <a:t> 0</a:t>
            </a:r>
          </a:p>
        </p:txBody>
      </p:sp>
      <p:sp>
        <p:nvSpPr>
          <p:cNvPr id="188" name="Shape 188"/>
          <p:cNvSpPr/>
          <p:nvPr/>
        </p:nvSpPr>
        <p:spPr>
          <a:xfrm>
            <a:off x="15468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189" name="Shape 189"/>
          <p:cNvSpPr/>
          <p:nvPr/>
        </p:nvSpPr>
        <p:spPr>
          <a:xfrm>
            <a:off x="9289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190" name="Shape 190"/>
          <p:cNvCxnSpPr/>
          <p:nvPr/>
        </p:nvCxnSpPr>
        <p:spPr>
          <a:xfrm>
            <a:off x="7436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191" name="Shape 191"/>
          <p:cNvCxnSpPr/>
          <p:nvPr/>
        </p:nvCxnSpPr>
        <p:spPr>
          <a:xfrm>
            <a:off x="17058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192" name="Shape 192"/>
          <p:cNvCxnSpPr/>
          <p:nvPr/>
        </p:nvCxnSpPr>
        <p:spPr>
          <a:xfrm>
            <a:off x="26888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193" name="Shape 193"/>
          <p:cNvCxnSpPr/>
          <p:nvPr/>
        </p:nvCxnSpPr>
        <p:spPr>
          <a:xfrm>
            <a:off x="7436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194" name="Shape 194"/>
          <p:cNvCxnSpPr/>
          <p:nvPr/>
        </p:nvCxnSpPr>
        <p:spPr>
          <a:xfrm>
            <a:off x="24839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195" name="Shape 195"/>
          <p:cNvCxnSpPr/>
          <p:nvPr/>
        </p:nvCxnSpPr>
        <p:spPr>
          <a:xfrm>
            <a:off x="17058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196" name="Shape 196"/>
          <p:cNvSpPr/>
          <p:nvPr/>
        </p:nvSpPr>
        <p:spPr>
          <a:xfrm>
            <a:off x="21133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197" name="Shape 197"/>
          <p:cNvCxnSpPr>
            <a:stCxn id="186" idx="3"/>
          </p:cNvCxnSpPr>
          <p:nvPr/>
        </p:nvCxnSpPr>
        <p:spPr>
          <a:xfrm flipH="1" rot="10800000">
            <a:off x="1302825" y="2620800"/>
            <a:ext cx="393299" cy="300"/>
          </a:xfrm>
          <a:prstGeom prst="straightConnector1">
            <a:avLst/>
          </a:prstGeom>
          <a:noFill/>
          <a:ln cap="flat" cmpd="sng" w="19050">
            <a:solidFill>
              <a:srgbClr val="666666"/>
            </a:solidFill>
            <a:prstDash val="solid"/>
            <a:round/>
            <a:headEnd len="lg" w="lg" type="none"/>
            <a:tailEnd len="lg" w="lg" type="triangle"/>
          </a:ln>
        </p:spPr>
      </p:cxnSp>
      <p:cxnSp>
        <p:nvCxnSpPr>
          <p:cNvPr id="198" name="Shape 198"/>
          <p:cNvCxnSpPr/>
          <p:nvPr/>
        </p:nvCxnSpPr>
        <p:spPr>
          <a:xfrm flipH="1" rot="10800000">
            <a:off x="17059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199" name="Shape 199"/>
          <p:cNvSpPr/>
          <p:nvPr/>
        </p:nvSpPr>
        <p:spPr>
          <a:xfrm>
            <a:off x="15856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00" name="Shape 200"/>
          <p:cNvCxnSpPr/>
          <p:nvPr/>
        </p:nvCxnSpPr>
        <p:spPr>
          <a:xfrm flipH="1">
            <a:off x="17070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201" name="Shape 201"/>
          <p:cNvSpPr txBox="1"/>
          <p:nvPr/>
        </p:nvSpPr>
        <p:spPr>
          <a:xfrm>
            <a:off x="16561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02" name="Shape 202"/>
          <p:cNvSpPr txBox="1"/>
          <p:nvPr/>
        </p:nvSpPr>
        <p:spPr>
          <a:xfrm>
            <a:off x="13513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203" name="Shape 203"/>
          <p:cNvSpPr txBox="1"/>
          <p:nvPr/>
        </p:nvSpPr>
        <p:spPr>
          <a:xfrm>
            <a:off x="2341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04" name="Shape 204"/>
          <p:cNvSpPr txBox="1"/>
          <p:nvPr/>
        </p:nvSpPr>
        <p:spPr>
          <a:xfrm>
            <a:off x="6655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205" name="Shape 205"/>
          <p:cNvSpPr/>
          <p:nvPr/>
        </p:nvSpPr>
        <p:spPr>
          <a:xfrm>
            <a:off x="25967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206" name="Shape 206"/>
          <p:cNvSpPr/>
          <p:nvPr/>
        </p:nvSpPr>
        <p:spPr>
          <a:xfrm>
            <a:off x="29090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&lt;</a:t>
            </a:r>
            <a:r>
              <a:rPr lang="en"/>
              <a:t> 0</a:t>
            </a:r>
          </a:p>
        </p:txBody>
      </p:sp>
      <p:sp>
        <p:nvSpPr>
          <p:cNvPr id="207" name="Shape 207"/>
          <p:cNvSpPr/>
          <p:nvPr/>
        </p:nvSpPr>
        <p:spPr>
          <a:xfrm>
            <a:off x="35280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08" name="Shape 208"/>
          <p:cNvSpPr/>
          <p:nvPr/>
        </p:nvSpPr>
        <p:spPr>
          <a:xfrm>
            <a:off x="29101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209" name="Shape 209"/>
          <p:cNvCxnSpPr/>
          <p:nvPr/>
        </p:nvCxnSpPr>
        <p:spPr>
          <a:xfrm>
            <a:off x="27248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210" name="Shape 210"/>
          <p:cNvCxnSpPr/>
          <p:nvPr/>
        </p:nvCxnSpPr>
        <p:spPr>
          <a:xfrm>
            <a:off x="36870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211" name="Shape 211"/>
          <p:cNvCxnSpPr/>
          <p:nvPr/>
        </p:nvCxnSpPr>
        <p:spPr>
          <a:xfrm>
            <a:off x="46700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212" name="Shape 212"/>
          <p:cNvCxnSpPr/>
          <p:nvPr/>
        </p:nvCxnSpPr>
        <p:spPr>
          <a:xfrm>
            <a:off x="27248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213" name="Shape 213"/>
          <p:cNvCxnSpPr/>
          <p:nvPr/>
        </p:nvCxnSpPr>
        <p:spPr>
          <a:xfrm>
            <a:off x="44651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214" name="Shape 214"/>
          <p:cNvCxnSpPr/>
          <p:nvPr/>
        </p:nvCxnSpPr>
        <p:spPr>
          <a:xfrm>
            <a:off x="36870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215" name="Shape 215"/>
          <p:cNvSpPr/>
          <p:nvPr/>
        </p:nvSpPr>
        <p:spPr>
          <a:xfrm>
            <a:off x="40945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216" name="Shape 216"/>
          <p:cNvCxnSpPr>
            <a:stCxn id="205" idx="3"/>
          </p:cNvCxnSpPr>
          <p:nvPr/>
        </p:nvCxnSpPr>
        <p:spPr>
          <a:xfrm flipH="1" rot="10800000">
            <a:off x="32840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217" name="Shape 217"/>
          <p:cNvCxnSpPr/>
          <p:nvPr/>
        </p:nvCxnSpPr>
        <p:spPr>
          <a:xfrm flipH="1" rot="10800000">
            <a:off x="36871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218" name="Shape 218"/>
          <p:cNvSpPr/>
          <p:nvPr/>
        </p:nvSpPr>
        <p:spPr>
          <a:xfrm>
            <a:off x="35668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19" name="Shape 219"/>
          <p:cNvCxnSpPr/>
          <p:nvPr/>
        </p:nvCxnSpPr>
        <p:spPr>
          <a:xfrm flipH="1">
            <a:off x="36882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220" name="Shape 220"/>
          <p:cNvSpPr txBox="1"/>
          <p:nvPr/>
        </p:nvSpPr>
        <p:spPr>
          <a:xfrm>
            <a:off x="36373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21" name="Shape 221"/>
          <p:cNvSpPr txBox="1"/>
          <p:nvPr/>
        </p:nvSpPr>
        <p:spPr>
          <a:xfrm>
            <a:off x="33325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222" name="Shape 222"/>
          <p:cNvSpPr txBox="1"/>
          <p:nvPr/>
        </p:nvSpPr>
        <p:spPr>
          <a:xfrm>
            <a:off x="43231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23" name="Shape 223"/>
          <p:cNvSpPr txBox="1"/>
          <p:nvPr/>
        </p:nvSpPr>
        <p:spPr>
          <a:xfrm>
            <a:off x="26467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224" name="Shape 224"/>
          <p:cNvSpPr/>
          <p:nvPr/>
        </p:nvSpPr>
        <p:spPr>
          <a:xfrm>
            <a:off x="44651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225" name="Shape 225"/>
          <p:cNvSpPr/>
          <p:nvPr/>
        </p:nvSpPr>
        <p:spPr>
          <a:xfrm>
            <a:off x="47774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226" name="Shape 226"/>
          <p:cNvSpPr/>
          <p:nvPr/>
        </p:nvSpPr>
        <p:spPr>
          <a:xfrm>
            <a:off x="53964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27" name="Shape 227"/>
          <p:cNvSpPr/>
          <p:nvPr/>
        </p:nvSpPr>
        <p:spPr>
          <a:xfrm>
            <a:off x="47785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&lt;</a:t>
            </a:r>
            <a:r>
              <a:rPr lang="en"/>
              <a:t> 0</a:t>
            </a:r>
          </a:p>
        </p:txBody>
      </p:sp>
      <p:cxnSp>
        <p:nvCxnSpPr>
          <p:cNvPr id="228" name="Shape 228"/>
          <p:cNvCxnSpPr/>
          <p:nvPr/>
        </p:nvCxnSpPr>
        <p:spPr>
          <a:xfrm>
            <a:off x="45932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229" name="Shape 229"/>
          <p:cNvCxnSpPr/>
          <p:nvPr/>
        </p:nvCxnSpPr>
        <p:spPr>
          <a:xfrm>
            <a:off x="55554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230" name="Shape 230"/>
          <p:cNvCxnSpPr/>
          <p:nvPr/>
        </p:nvCxnSpPr>
        <p:spPr>
          <a:xfrm>
            <a:off x="65384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231" name="Shape 231"/>
          <p:cNvCxnSpPr/>
          <p:nvPr/>
        </p:nvCxnSpPr>
        <p:spPr>
          <a:xfrm>
            <a:off x="45932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232" name="Shape 232"/>
          <p:cNvCxnSpPr/>
          <p:nvPr/>
        </p:nvCxnSpPr>
        <p:spPr>
          <a:xfrm>
            <a:off x="63335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233" name="Shape 233"/>
          <p:cNvCxnSpPr/>
          <p:nvPr/>
        </p:nvCxnSpPr>
        <p:spPr>
          <a:xfrm>
            <a:off x="55554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234" name="Shape 234"/>
          <p:cNvSpPr/>
          <p:nvPr/>
        </p:nvSpPr>
        <p:spPr>
          <a:xfrm>
            <a:off x="59629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235" name="Shape 235"/>
          <p:cNvCxnSpPr>
            <a:stCxn id="224" idx="3"/>
          </p:cNvCxnSpPr>
          <p:nvPr/>
        </p:nvCxnSpPr>
        <p:spPr>
          <a:xfrm flipH="1" rot="10800000">
            <a:off x="51524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236" name="Shape 236"/>
          <p:cNvCxnSpPr/>
          <p:nvPr/>
        </p:nvCxnSpPr>
        <p:spPr>
          <a:xfrm flipH="1" rot="10800000">
            <a:off x="55555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237" name="Shape 237"/>
          <p:cNvSpPr/>
          <p:nvPr/>
        </p:nvSpPr>
        <p:spPr>
          <a:xfrm>
            <a:off x="54352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38" name="Shape 238"/>
          <p:cNvCxnSpPr/>
          <p:nvPr/>
        </p:nvCxnSpPr>
        <p:spPr>
          <a:xfrm flipH="1">
            <a:off x="55566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239" name="Shape 239"/>
          <p:cNvSpPr txBox="1"/>
          <p:nvPr/>
        </p:nvSpPr>
        <p:spPr>
          <a:xfrm>
            <a:off x="55057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40" name="Shape 240"/>
          <p:cNvSpPr txBox="1"/>
          <p:nvPr/>
        </p:nvSpPr>
        <p:spPr>
          <a:xfrm>
            <a:off x="52009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241" name="Shape 241"/>
          <p:cNvSpPr txBox="1"/>
          <p:nvPr/>
        </p:nvSpPr>
        <p:spPr>
          <a:xfrm>
            <a:off x="5962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42" name="Shape 242"/>
          <p:cNvSpPr txBox="1"/>
          <p:nvPr/>
        </p:nvSpPr>
        <p:spPr>
          <a:xfrm>
            <a:off x="45151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243" name="Shape 243"/>
          <p:cNvGrpSpPr/>
          <p:nvPr/>
        </p:nvGrpSpPr>
        <p:grpSpPr>
          <a:xfrm>
            <a:off x="1407927" y="1368128"/>
            <a:ext cx="605427" cy="552979"/>
            <a:chOff x="5106375" y="1790592"/>
            <a:chExt cx="1408625" cy="1322600"/>
          </a:xfrm>
        </p:grpSpPr>
        <p:sp>
          <p:nvSpPr>
            <p:cNvPr id="244" name="Shape 244"/>
            <p:cNvSpPr/>
            <p:nvPr/>
          </p:nvSpPr>
          <p:spPr>
            <a:xfrm>
              <a:off x="5150450" y="1807325"/>
              <a:ext cx="1314300" cy="126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45" name="Shape 245"/>
            <p:cNvPicPr preferRelativeResize="0"/>
            <p:nvPr/>
          </p:nvPicPr>
          <p:blipFill>
            <a:blip r:embed="rId3">
              <a:alphaModFix/>
            </a:blip>
            <a:stretch>
              <a:fillRect/>
            </a:stretch>
          </p:blipFill>
          <p:spPr>
            <a:xfrm>
              <a:off x="5106375" y="1790592"/>
              <a:ext cx="1408625" cy="1322600"/>
            </a:xfrm>
            <a:prstGeom prst="rect">
              <a:avLst/>
            </a:prstGeom>
            <a:noFill/>
            <a:ln>
              <a:noFill/>
            </a:ln>
          </p:spPr>
        </p:pic>
      </p:grpSp>
      <p:grpSp>
        <p:nvGrpSpPr>
          <p:cNvPr id="246" name="Shape 246"/>
          <p:cNvGrpSpPr/>
          <p:nvPr/>
        </p:nvGrpSpPr>
        <p:grpSpPr>
          <a:xfrm>
            <a:off x="3384365" y="1368128"/>
            <a:ext cx="605427" cy="552979"/>
            <a:chOff x="2079515" y="1932903"/>
            <a:chExt cx="605427" cy="552979"/>
          </a:xfrm>
        </p:grpSpPr>
        <p:sp>
          <p:nvSpPr>
            <p:cNvPr id="247" name="Shape 247"/>
            <p:cNvSpPr/>
            <p:nvPr/>
          </p:nvSpPr>
          <p:spPr>
            <a:xfrm>
              <a:off x="2098458" y="1939899"/>
              <a:ext cx="564899" cy="530099"/>
            </a:xfrm>
            <a:prstGeom prst="rect">
              <a:avLst/>
            </a:prstGeom>
            <a:solidFill>
              <a:srgbClr val="DD7E6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48" name="Shape 248"/>
            <p:cNvPicPr preferRelativeResize="0"/>
            <p:nvPr/>
          </p:nvPicPr>
          <p:blipFill>
            <a:blip r:embed="rId3">
              <a:alphaModFix/>
            </a:blip>
            <a:stretch>
              <a:fillRect/>
            </a:stretch>
          </p:blipFill>
          <p:spPr>
            <a:xfrm>
              <a:off x="2079515" y="1932903"/>
              <a:ext cx="605427" cy="552979"/>
            </a:xfrm>
            <a:prstGeom prst="rect">
              <a:avLst/>
            </a:prstGeom>
            <a:noFill/>
            <a:ln>
              <a:noFill/>
            </a:ln>
          </p:spPr>
        </p:pic>
      </p:grpSp>
      <p:grpSp>
        <p:nvGrpSpPr>
          <p:cNvPr id="249" name="Shape 249"/>
          <p:cNvGrpSpPr/>
          <p:nvPr/>
        </p:nvGrpSpPr>
        <p:grpSpPr>
          <a:xfrm>
            <a:off x="5257527" y="1368128"/>
            <a:ext cx="605427" cy="552979"/>
            <a:chOff x="3017915" y="1780503"/>
            <a:chExt cx="605427" cy="552979"/>
          </a:xfrm>
        </p:grpSpPr>
        <p:sp>
          <p:nvSpPr>
            <p:cNvPr id="250" name="Shape 250"/>
            <p:cNvSpPr/>
            <p:nvPr/>
          </p:nvSpPr>
          <p:spPr>
            <a:xfrm>
              <a:off x="3036858" y="1787499"/>
              <a:ext cx="564899" cy="530099"/>
            </a:xfrm>
            <a:prstGeom prst="rect">
              <a:avLst/>
            </a:prstGeom>
            <a:solidFill>
              <a:srgbClr val="D0E0E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51" name="Shape 251"/>
            <p:cNvPicPr preferRelativeResize="0"/>
            <p:nvPr/>
          </p:nvPicPr>
          <p:blipFill>
            <a:blip r:embed="rId3">
              <a:alphaModFix/>
            </a:blip>
            <a:stretch>
              <a:fillRect/>
            </a:stretch>
          </p:blipFill>
          <p:spPr>
            <a:xfrm>
              <a:off x="3017915" y="1780503"/>
              <a:ext cx="605427" cy="552979"/>
            </a:xfrm>
            <a:prstGeom prst="rect">
              <a:avLst/>
            </a:prstGeom>
            <a:noFill/>
            <a:ln>
              <a:noFill/>
            </a:ln>
          </p:spPr>
        </p:pic>
      </p:grpSp>
      <p:sp>
        <p:nvSpPr>
          <p:cNvPr id="252" name="Shape 252"/>
          <p:cNvSpPr/>
          <p:nvPr/>
        </p:nvSpPr>
        <p:spPr>
          <a:xfrm>
            <a:off x="6516075" y="25239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253" name="Shape 253"/>
          <p:cNvSpPr/>
          <p:nvPr/>
        </p:nvSpPr>
        <p:spPr>
          <a:xfrm>
            <a:off x="6828400" y="21090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254" name="Shape 254"/>
          <p:cNvSpPr/>
          <p:nvPr/>
        </p:nvSpPr>
        <p:spPr>
          <a:xfrm>
            <a:off x="7447437" y="14787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55" name="Shape 255"/>
          <p:cNvSpPr/>
          <p:nvPr/>
        </p:nvSpPr>
        <p:spPr>
          <a:xfrm>
            <a:off x="6829450" y="28574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a:t>
            </a:r>
            <a:r>
              <a:rPr lang="en"/>
              <a:t> 0</a:t>
            </a:r>
          </a:p>
        </p:txBody>
      </p:sp>
      <p:cxnSp>
        <p:nvCxnSpPr>
          <p:cNvPr id="256" name="Shape 256"/>
          <p:cNvCxnSpPr/>
          <p:nvPr/>
        </p:nvCxnSpPr>
        <p:spPr>
          <a:xfrm>
            <a:off x="6644200" y="22846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257" name="Shape 257"/>
          <p:cNvCxnSpPr/>
          <p:nvPr/>
        </p:nvCxnSpPr>
        <p:spPr>
          <a:xfrm>
            <a:off x="7606437" y="24436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258" name="Shape 258"/>
          <p:cNvCxnSpPr/>
          <p:nvPr/>
        </p:nvCxnSpPr>
        <p:spPr>
          <a:xfrm>
            <a:off x="8589375" y="30246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259" name="Shape 259"/>
          <p:cNvCxnSpPr/>
          <p:nvPr/>
        </p:nvCxnSpPr>
        <p:spPr>
          <a:xfrm>
            <a:off x="6644200" y="2276250"/>
            <a:ext cx="204900" cy="0"/>
          </a:xfrm>
          <a:prstGeom prst="straightConnector1">
            <a:avLst/>
          </a:prstGeom>
          <a:noFill/>
          <a:ln cap="flat" cmpd="sng" w="19050">
            <a:solidFill>
              <a:srgbClr val="666666"/>
            </a:solidFill>
            <a:prstDash val="solid"/>
            <a:round/>
            <a:headEnd len="lg" w="lg" type="none"/>
            <a:tailEnd len="lg" w="lg" type="none"/>
          </a:ln>
        </p:spPr>
      </p:cxnSp>
      <p:cxnSp>
        <p:nvCxnSpPr>
          <p:cNvPr id="260" name="Shape 260"/>
          <p:cNvCxnSpPr/>
          <p:nvPr/>
        </p:nvCxnSpPr>
        <p:spPr>
          <a:xfrm>
            <a:off x="8384475" y="3024675"/>
            <a:ext cx="204900" cy="0"/>
          </a:xfrm>
          <a:prstGeom prst="straightConnector1">
            <a:avLst/>
          </a:prstGeom>
          <a:noFill/>
          <a:ln cap="flat" cmpd="sng" w="19050">
            <a:solidFill>
              <a:schemeClr val="dk2"/>
            </a:solidFill>
            <a:prstDash val="solid"/>
            <a:round/>
            <a:headEnd len="lg" w="lg" type="none"/>
            <a:tailEnd len="lg" w="lg" type="none"/>
          </a:ln>
        </p:spPr>
      </p:cxnSp>
      <p:cxnSp>
        <p:nvCxnSpPr>
          <p:cNvPr id="261" name="Shape 261"/>
          <p:cNvCxnSpPr/>
          <p:nvPr/>
        </p:nvCxnSpPr>
        <p:spPr>
          <a:xfrm>
            <a:off x="7606437" y="31992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262" name="Shape 262"/>
          <p:cNvSpPr/>
          <p:nvPr/>
        </p:nvSpPr>
        <p:spPr>
          <a:xfrm>
            <a:off x="8013868" y="32452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263" name="Shape 263"/>
          <p:cNvCxnSpPr>
            <a:stCxn id="252" idx="3"/>
          </p:cNvCxnSpPr>
          <p:nvPr/>
        </p:nvCxnSpPr>
        <p:spPr>
          <a:xfrm flipH="1" rot="10800000">
            <a:off x="7203375" y="26261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264" name="Shape 264"/>
          <p:cNvCxnSpPr/>
          <p:nvPr/>
        </p:nvCxnSpPr>
        <p:spPr>
          <a:xfrm flipH="1" rot="10800000">
            <a:off x="7606450" y="3330950"/>
            <a:ext cx="393299" cy="299"/>
          </a:xfrm>
          <a:prstGeom prst="straightConnector1">
            <a:avLst/>
          </a:prstGeom>
          <a:noFill/>
          <a:ln cap="flat" cmpd="sng" w="19050">
            <a:solidFill>
              <a:schemeClr val="dk2"/>
            </a:solidFill>
            <a:prstDash val="solid"/>
            <a:round/>
            <a:headEnd len="lg" w="lg" type="triangle"/>
            <a:tailEnd len="lg" w="lg" type="none"/>
          </a:ln>
        </p:spPr>
      </p:cxnSp>
      <p:sp>
        <p:nvSpPr>
          <p:cNvPr id="265" name="Shape 265"/>
          <p:cNvSpPr/>
          <p:nvPr/>
        </p:nvSpPr>
        <p:spPr>
          <a:xfrm>
            <a:off x="7486150" y="34702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66" name="Shape 266"/>
          <p:cNvCxnSpPr/>
          <p:nvPr/>
        </p:nvCxnSpPr>
        <p:spPr>
          <a:xfrm flipH="1">
            <a:off x="7607599" y="18329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267" name="Shape 267"/>
          <p:cNvSpPr txBox="1"/>
          <p:nvPr/>
        </p:nvSpPr>
        <p:spPr>
          <a:xfrm>
            <a:off x="7556650" y="2397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68" name="Shape 268"/>
          <p:cNvSpPr txBox="1"/>
          <p:nvPr/>
        </p:nvSpPr>
        <p:spPr>
          <a:xfrm>
            <a:off x="7251850" y="30828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269" name="Shape 269"/>
          <p:cNvSpPr txBox="1"/>
          <p:nvPr/>
        </p:nvSpPr>
        <p:spPr>
          <a:xfrm>
            <a:off x="8242450" y="27269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70" name="Shape 270"/>
          <p:cNvSpPr txBox="1"/>
          <p:nvPr/>
        </p:nvSpPr>
        <p:spPr>
          <a:xfrm>
            <a:off x="6566050" y="2016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271" name="Shape 271"/>
          <p:cNvGrpSpPr/>
          <p:nvPr/>
        </p:nvGrpSpPr>
        <p:grpSpPr>
          <a:xfrm>
            <a:off x="7308477" y="1331391"/>
            <a:ext cx="605427" cy="552979"/>
            <a:chOff x="4383815" y="1780503"/>
            <a:chExt cx="605427" cy="552979"/>
          </a:xfrm>
        </p:grpSpPr>
        <p:sp>
          <p:nvSpPr>
            <p:cNvPr id="272" name="Shape 272"/>
            <p:cNvSpPr/>
            <p:nvPr/>
          </p:nvSpPr>
          <p:spPr>
            <a:xfrm>
              <a:off x="4402758" y="1787499"/>
              <a:ext cx="564899" cy="530099"/>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73" name="Shape 273"/>
            <p:cNvPicPr preferRelativeResize="0"/>
            <p:nvPr/>
          </p:nvPicPr>
          <p:blipFill>
            <a:blip r:embed="rId3">
              <a:alphaModFix/>
            </a:blip>
            <a:stretch>
              <a:fillRect/>
            </a:stretch>
          </p:blipFill>
          <p:spPr>
            <a:xfrm>
              <a:off x="4383815" y="1780503"/>
              <a:ext cx="605427" cy="552979"/>
            </a:xfrm>
            <a:prstGeom prst="rect">
              <a:avLst/>
            </a:prstGeom>
            <a:noFill/>
            <a:ln>
              <a:noFill/>
            </a:ln>
          </p:spPr>
        </p:pic>
      </p:grpSp>
      <p:sp>
        <p:nvSpPr>
          <p:cNvPr id="274" name="Shape 274"/>
          <p:cNvSpPr/>
          <p:nvPr/>
        </p:nvSpPr>
        <p:spPr>
          <a:xfrm>
            <a:off x="463125" y="51094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r>
              <a:rPr lang="en">
                <a:solidFill>
                  <a:srgbClr val="FF0000"/>
                </a:solidFill>
              </a:rPr>
              <a:t>--</a:t>
            </a:r>
          </a:p>
        </p:txBody>
      </p:sp>
      <p:sp>
        <p:nvSpPr>
          <p:cNvPr id="275" name="Shape 275"/>
          <p:cNvSpPr/>
          <p:nvPr/>
        </p:nvSpPr>
        <p:spPr>
          <a:xfrm>
            <a:off x="775450" y="46945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276" name="Shape 276"/>
          <p:cNvSpPr/>
          <p:nvPr/>
        </p:nvSpPr>
        <p:spPr>
          <a:xfrm>
            <a:off x="1394487" y="40642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77" name="Shape 277"/>
          <p:cNvSpPr/>
          <p:nvPr/>
        </p:nvSpPr>
        <p:spPr>
          <a:xfrm>
            <a:off x="776500" y="54429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278" name="Shape 278"/>
          <p:cNvCxnSpPr/>
          <p:nvPr/>
        </p:nvCxnSpPr>
        <p:spPr>
          <a:xfrm>
            <a:off x="591250" y="48701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279" name="Shape 279"/>
          <p:cNvCxnSpPr/>
          <p:nvPr/>
        </p:nvCxnSpPr>
        <p:spPr>
          <a:xfrm>
            <a:off x="1553487" y="50291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280" name="Shape 280"/>
          <p:cNvCxnSpPr/>
          <p:nvPr/>
        </p:nvCxnSpPr>
        <p:spPr>
          <a:xfrm>
            <a:off x="2536425" y="56101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281" name="Shape 281"/>
          <p:cNvCxnSpPr/>
          <p:nvPr/>
        </p:nvCxnSpPr>
        <p:spPr>
          <a:xfrm>
            <a:off x="591250" y="4861750"/>
            <a:ext cx="204900" cy="0"/>
          </a:xfrm>
          <a:prstGeom prst="straightConnector1">
            <a:avLst/>
          </a:prstGeom>
          <a:noFill/>
          <a:ln cap="flat" cmpd="sng" w="19050">
            <a:solidFill>
              <a:srgbClr val="666666"/>
            </a:solidFill>
            <a:prstDash val="solid"/>
            <a:round/>
            <a:headEnd len="lg" w="lg" type="none"/>
            <a:tailEnd len="lg" w="lg" type="none"/>
          </a:ln>
        </p:spPr>
      </p:cxnSp>
      <p:cxnSp>
        <p:nvCxnSpPr>
          <p:cNvPr id="282" name="Shape 282"/>
          <p:cNvCxnSpPr/>
          <p:nvPr/>
        </p:nvCxnSpPr>
        <p:spPr>
          <a:xfrm>
            <a:off x="2331525" y="5610175"/>
            <a:ext cx="204900" cy="0"/>
          </a:xfrm>
          <a:prstGeom prst="straightConnector1">
            <a:avLst/>
          </a:prstGeom>
          <a:noFill/>
          <a:ln cap="flat" cmpd="sng" w="19050">
            <a:solidFill>
              <a:schemeClr val="dk2"/>
            </a:solidFill>
            <a:prstDash val="solid"/>
            <a:round/>
            <a:headEnd len="lg" w="lg" type="none"/>
            <a:tailEnd len="lg" w="lg" type="none"/>
          </a:ln>
        </p:spPr>
      </p:cxnSp>
      <p:cxnSp>
        <p:nvCxnSpPr>
          <p:cNvPr id="283" name="Shape 283"/>
          <p:cNvCxnSpPr/>
          <p:nvPr/>
        </p:nvCxnSpPr>
        <p:spPr>
          <a:xfrm>
            <a:off x="1553487" y="57847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284" name="Shape 284"/>
          <p:cNvSpPr/>
          <p:nvPr/>
        </p:nvSpPr>
        <p:spPr>
          <a:xfrm>
            <a:off x="1960918" y="58307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285" name="Shape 285"/>
          <p:cNvCxnSpPr>
            <a:stCxn id="274" idx="3"/>
          </p:cNvCxnSpPr>
          <p:nvPr/>
        </p:nvCxnSpPr>
        <p:spPr>
          <a:xfrm flipH="1" rot="10800000">
            <a:off x="1150425" y="52116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286" name="Shape 286"/>
          <p:cNvCxnSpPr/>
          <p:nvPr/>
        </p:nvCxnSpPr>
        <p:spPr>
          <a:xfrm flipH="1" rot="10800000">
            <a:off x="1553500" y="5916450"/>
            <a:ext cx="393299" cy="299"/>
          </a:xfrm>
          <a:prstGeom prst="straightConnector1">
            <a:avLst/>
          </a:prstGeom>
          <a:noFill/>
          <a:ln cap="flat" cmpd="sng" w="19050">
            <a:solidFill>
              <a:schemeClr val="dk2"/>
            </a:solidFill>
            <a:prstDash val="solid"/>
            <a:round/>
            <a:headEnd len="lg" w="lg" type="triangle"/>
            <a:tailEnd len="lg" w="lg" type="none"/>
          </a:ln>
        </p:spPr>
      </p:cxnSp>
      <p:sp>
        <p:nvSpPr>
          <p:cNvPr id="287" name="Shape 287"/>
          <p:cNvSpPr/>
          <p:nvPr/>
        </p:nvSpPr>
        <p:spPr>
          <a:xfrm>
            <a:off x="1433200" y="60557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88" name="Shape 288"/>
          <p:cNvCxnSpPr/>
          <p:nvPr/>
        </p:nvCxnSpPr>
        <p:spPr>
          <a:xfrm flipH="1">
            <a:off x="1554649" y="44184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289" name="Shape 289"/>
          <p:cNvSpPr txBox="1"/>
          <p:nvPr/>
        </p:nvSpPr>
        <p:spPr>
          <a:xfrm>
            <a:off x="1503700" y="4982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90" name="Shape 290"/>
          <p:cNvSpPr txBox="1"/>
          <p:nvPr/>
        </p:nvSpPr>
        <p:spPr>
          <a:xfrm>
            <a:off x="1198900" y="56683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291" name="Shape 291"/>
          <p:cNvSpPr txBox="1"/>
          <p:nvPr/>
        </p:nvSpPr>
        <p:spPr>
          <a:xfrm>
            <a:off x="2189500" y="53124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292" name="Shape 292"/>
          <p:cNvSpPr txBox="1"/>
          <p:nvPr/>
        </p:nvSpPr>
        <p:spPr>
          <a:xfrm>
            <a:off x="513100" y="4601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293" name="Shape 293"/>
          <p:cNvGrpSpPr/>
          <p:nvPr/>
        </p:nvGrpSpPr>
        <p:grpSpPr>
          <a:xfrm>
            <a:off x="1250765" y="3951900"/>
            <a:ext cx="605427" cy="552979"/>
            <a:chOff x="2103515" y="2694903"/>
            <a:chExt cx="605427" cy="552979"/>
          </a:xfrm>
        </p:grpSpPr>
        <p:sp>
          <p:nvSpPr>
            <p:cNvPr id="294" name="Shape 294"/>
            <p:cNvSpPr/>
            <p:nvPr/>
          </p:nvSpPr>
          <p:spPr>
            <a:xfrm>
              <a:off x="2122458" y="2701899"/>
              <a:ext cx="564899" cy="530099"/>
            </a:xfrm>
            <a:prstGeom prst="rect">
              <a:avLst/>
            </a:prstGeom>
            <a:solidFill>
              <a:srgbClr val="6D9EE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295" name="Shape 295"/>
            <p:cNvPicPr preferRelativeResize="0"/>
            <p:nvPr/>
          </p:nvPicPr>
          <p:blipFill>
            <a:blip r:embed="rId3">
              <a:alphaModFix/>
            </a:blip>
            <a:stretch>
              <a:fillRect/>
            </a:stretch>
          </p:blipFill>
          <p:spPr>
            <a:xfrm>
              <a:off x="2103515" y="2694903"/>
              <a:ext cx="605427" cy="552979"/>
            </a:xfrm>
            <a:prstGeom prst="rect">
              <a:avLst/>
            </a:prstGeom>
            <a:noFill/>
            <a:ln>
              <a:noFill/>
            </a:ln>
          </p:spPr>
        </p:pic>
      </p:grpSp>
      <p:sp>
        <p:nvSpPr>
          <p:cNvPr id="296" name="Shape 296"/>
          <p:cNvSpPr/>
          <p:nvPr/>
        </p:nvSpPr>
        <p:spPr>
          <a:xfrm>
            <a:off x="2896650" y="516282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297" name="Shape 297"/>
          <p:cNvSpPr/>
          <p:nvPr/>
        </p:nvSpPr>
        <p:spPr>
          <a:xfrm>
            <a:off x="3208975" y="4747875"/>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298" name="Shape 298"/>
          <p:cNvSpPr/>
          <p:nvPr/>
        </p:nvSpPr>
        <p:spPr>
          <a:xfrm>
            <a:off x="3828012" y="4117650"/>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299" name="Shape 299"/>
          <p:cNvSpPr/>
          <p:nvPr/>
        </p:nvSpPr>
        <p:spPr>
          <a:xfrm>
            <a:off x="3210025" y="5496306"/>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300" name="Shape 300"/>
          <p:cNvCxnSpPr/>
          <p:nvPr/>
        </p:nvCxnSpPr>
        <p:spPr>
          <a:xfrm>
            <a:off x="3024775" y="4923525"/>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301" name="Shape 301"/>
          <p:cNvCxnSpPr/>
          <p:nvPr/>
        </p:nvCxnSpPr>
        <p:spPr>
          <a:xfrm>
            <a:off x="3987012" y="5082500"/>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302" name="Shape 302"/>
          <p:cNvCxnSpPr/>
          <p:nvPr/>
        </p:nvCxnSpPr>
        <p:spPr>
          <a:xfrm>
            <a:off x="4969950" y="5663550"/>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303" name="Shape 303"/>
          <p:cNvCxnSpPr/>
          <p:nvPr/>
        </p:nvCxnSpPr>
        <p:spPr>
          <a:xfrm>
            <a:off x="3024775" y="4915125"/>
            <a:ext cx="204900" cy="0"/>
          </a:xfrm>
          <a:prstGeom prst="straightConnector1">
            <a:avLst/>
          </a:prstGeom>
          <a:noFill/>
          <a:ln cap="flat" cmpd="sng" w="19050">
            <a:solidFill>
              <a:srgbClr val="666666"/>
            </a:solidFill>
            <a:prstDash val="solid"/>
            <a:round/>
            <a:headEnd len="lg" w="lg" type="none"/>
            <a:tailEnd len="lg" w="lg" type="none"/>
          </a:ln>
        </p:spPr>
      </p:cxnSp>
      <p:cxnSp>
        <p:nvCxnSpPr>
          <p:cNvPr id="304" name="Shape 304"/>
          <p:cNvCxnSpPr/>
          <p:nvPr/>
        </p:nvCxnSpPr>
        <p:spPr>
          <a:xfrm>
            <a:off x="4765050" y="5663550"/>
            <a:ext cx="204900" cy="0"/>
          </a:xfrm>
          <a:prstGeom prst="straightConnector1">
            <a:avLst/>
          </a:prstGeom>
          <a:noFill/>
          <a:ln cap="flat" cmpd="sng" w="19050">
            <a:solidFill>
              <a:schemeClr val="dk2"/>
            </a:solidFill>
            <a:prstDash val="solid"/>
            <a:round/>
            <a:headEnd len="lg" w="lg" type="none"/>
            <a:tailEnd len="lg" w="lg" type="none"/>
          </a:ln>
        </p:spPr>
      </p:cxnSp>
      <p:cxnSp>
        <p:nvCxnSpPr>
          <p:cNvPr id="305" name="Shape 305"/>
          <p:cNvCxnSpPr/>
          <p:nvPr/>
        </p:nvCxnSpPr>
        <p:spPr>
          <a:xfrm>
            <a:off x="3987012" y="5838100"/>
            <a:ext cx="2099" cy="296999"/>
          </a:xfrm>
          <a:prstGeom prst="straightConnector1">
            <a:avLst/>
          </a:prstGeom>
          <a:noFill/>
          <a:ln cap="flat" cmpd="sng" w="19050">
            <a:solidFill>
              <a:srgbClr val="666666"/>
            </a:solidFill>
            <a:prstDash val="solid"/>
            <a:round/>
            <a:headEnd len="lg" w="lg" type="none"/>
            <a:tailEnd len="lg" w="lg" type="triangle"/>
          </a:ln>
        </p:spPr>
      </p:cxnSp>
      <p:sp>
        <p:nvSpPr>
          <p:cNvPr id="306" name="Shape 306"/>
          <p:cNvSpPr/>
          <p:nvPr/>
        </p:nvSpPr>
        <p:spPr>
          <a:xfrm>
            <a:off x="4394443" y="58841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r>
              <a:rPr lang="en">
                <a:solidFill>
                  <a:srgbClr val="FF0000"/>
                </a:solidFill>
              </a:rPr>
              <a:t>--</a:t>
            </a:r>
          </a:p>
        </p:txBody>
      </p:sp>
      <p:cxnSp>
        <p:nvCxnSpPr>
          <p:cNvPr id="307" name="Shape 307"/>
          <p:cNvCxnSpPr>
            <a:stCxn id="296" idx="3"/>
          </p:cNvCxnSpPr>
          <p:nvPr/>
        </p:nvCxnSpPr>
        <p:spPr>
          <a:xfrm flipH="1" rot="10800000">
            <a:off x="3583950" y="5264975"/>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308" name="Shape 308"/>
          <p:cNvCxnSpPr/>
          <p:nvPr/>
        </p:nvCxnSpPr>
        <p:spPr>
          <a:xfrm flipH="1" rot="10800000">
            <a:off x="3987025" y="5969825"/>
            <a:ext cx="393299" cy="299"/>
          </a:xfrm>
          <a:prstGeom prst="straightConnector1">
            <a:avLst/>
          </a:prstGeom>
          <a:noFill/>
          <a:ln cap="flat" cmpd="sng" w="19050">
            <a:solidFill>
              <a:schemeClr val="dk2"/>
            </a:solidFill>
            <a:prstDash val="solid"/>
            <a:round/>
            <a:headEnd len="lg" w="lg" type="triangle"/>
            <a:tailEnd len="lg" w="lg" type="none"/>
          </a:ln>
        </p:spPr>
      </p:cxnSp>
      <p:sp>
        <p:nvSpPr>
          <p:cNvPr id="309" name="Shape 309"/>
          <p:cNvSpPr/>
          <p:nvPr/>
        </p:nvSpPr>
        <p:spPr>
          <a:xfrm>
            <a:off x="3866725" y="6109150"/>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10" name="Shape 310"/>
          <p:cNvCxnSpPr/>
          <p:nvPr/>
        </p:nvCxnSpPr>
        <p:spPr>
          <a:xfrm flipH="1">
            <a:off x="3988174" y="4471800"/>
            <a:ext cx="7200" cy="276000"/>
          </a:xfrm>
          <a:prstGeom prst="straightConnector1">
            <a:avLst/>
          </a:prstGeom>
          <a:noFill/>
          <a:ln cap="flat" cmpd="sng" w="19050">
            <a:solidFill>
              <a:srgbClr val="666666"/>
            </a:solidFill>
            <a:prstDash val="solid"/>
            <a:round/>
            <a:headEnd len="lg" w="lg" type="none"/>
            <a:tailEnd len="lg" w="lg" type="triangle"/>
          </a:ln>
        </p:spPr>
      </p:cxnSp>
      <p:sp>
        <p:nvSpPr>
          <p:cNvPr id="311" name="Shape 311"/>
          <p:cNvSpPr txBox="1"/>
          <p:nvPr/>
        </p:nvSpPr>
        <p:spPr>
          <a:xfrm>
            <a:off x="3937225" y="5035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312" name="Shape 312"/>
          <p:cNvSpPr txBox="1"/>
          <p:nvPr/>
        </p:nvSpPr>
        <p:spPr>
          <a:xfrm>
            <a:off x="3632425" y="57217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313" name="Shape 313"/>
          <p:cNvSpPr txBox="1"/>
          <p:nvPr/>
        </p:nvSpPr>
        <p:spPr>
          <a:xfrm>
            <a:off x="4623025" y="5365845"/>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314" name="Shape 314"/>
          <p:cNvSpPr txBox="1"/>
          <p:nvPr/>
        </p:nvSpPr>
        <p:spPr>
          <a:xfrm>
            <a:off x="2946625" y="4654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315" name="Shape 315"/>
          <p:cNvGrpSpPr/>
          <p:nvPr/>
        </p:nvGrpSpPr>
        <p:grpSpPr>
          <a:xfrm>
            <a:off x="3684290" y="3978587"/>
            <a:ext cx="605427" cy="552979"/>
            <a:chOff x="4782440" y="2854828"/>
            <a:chExt cx="605427" cy="552979"/>
          </a:xfrm>
        </p:grpSpPr>
        <p:sp>
          <p:nvSpPr>
            <p:cNvPr id="316" name="Shape 316"/>
            <p:cNvSpPr/>
            <p:nvPr/>
          </p:nvSpPr>
          <p:spPr>
            <a:xfrm>
              <a:off x="4801383" y="2861824"/>
              <a:ext cx="564899" cy="530099"/>
            </a:xfrm>
            <a:prstGeom prst="rect">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17" name="Shape 317"/>
            <p:cNvPicPr preferRelativeResize="0"/>
            <p:nvPr/>
          </p:nvPicPr>
          <p:blipFill>
            <a:blip r:embed="rId3">
              <a:alphaModFix/>
            </a:blip>
            <a:stretch>
              <a:fillRect/>
            </a:stretch>
          </p:blipFill>
          <p:spPr>
            <a:xfrm>
              <a:off x="4782440" y="2854828"/>
              <a:ext cx="605427" cy="552979"/>
            </a:xfrm>
            <a:prstGeom prst="rect">
              <a:avLst/>
            </a:prstGeom>
            <a:noFill/>
            <a:ln>
              <a:noFill/>
            </a:ln>
          </p:spPr>
        </p:pic>
      </p:grpSp>
      <p:sp>
        <p:nvSpPr>
          <p:cNvPr id="318" name="Shape 318"/>
          <p:cNvSpPr txBox="1"/>
          <p:nvPr/>
        </p:nvSpPr>
        <p:spPr>
          <a:xfrm>
            <a:off x="6274475" y="4450700"/>
            <a:ext cx="2314800" cy="2233799"/>
          </a:xfrm>
          <a:prstGeom prst="rect">
            <a:avLst/>
          </a:prstGeom>
          <a:noFill/>
          <a:ln>
            <a:noFill/>
          </a:ln>
        </p:spPr>
        <p:txBody>
          <a:bodyPr anchorCtr="0" anchor="t" bIns="91425" lIns="91425" rIns="91425" tIns="91425">
            <a:noAutofit/>
          </a:bodyPr>
          <a:lstStyle/>
          <a:p>
            <a:pPr lvl="0" rtl="0">
              <a:spcBef>
                <a:spcPts val="0"/>
              </a:spcBef>
              <a:buNone/>
            </a:pPr>
            <a:r>
              <a:rPr lang="en">
                <a:solidFill>
                  <a:srgbClr val="CC0000"/>
                </a:solidFill>
              </a:rPr>
              <a:t>x=1,y=0 =&gt;x=2,y=1 </a:t>
            </a:r>
          </a:p>
          <a:p>
            <a:pPr lvl="0" rtl="0">
              <a:spcBef>
                <a:spcPts val="0"/>
              </a:spcBef>
              <a:buNone/>
            </a:pPr>
            <a:r>
              <a:t/>
            </a:r>
            <a:endParaRPr>
              <a:solidFill>
                <a:srgbClr val="6AA84F"/>
              </a:solidFill>
            </a:endParaRPr>
          </a:p>
          <a:p>
            <a:pPr lvl="0" rtl="0">
              <a:spcBef>
                <a:spcPts val="0"/>
              </a:spcBef>
              <a:buNone/>
            </a:pPr>
            <a:r>
              <a:t/>
            </a:r>
            <a:endParaRPr/>
          </a:p>
        </p:txBody>
      </p:sp>
      <p:sp>
        <p:nvSpPr>
          <p:cNvPr id="319" name="Shape 319"/>
          <p:cNvSpPr/>
          <p:nvPr/>
        </p:nvSpPr>
        <p:spPr>
          <a:xfrm>
            <a:off x="1034950" y="1224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320" name="Shape 320"/>
          <p:cNvSpPr/>
          <p:nvPr/>
        </p:nvSpPr>
        <p:spPr>
          <a:xfrm>
            <a:off x="2954488" y="1279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321" name="Shape 321"/>
          <p:cNvSpPr txBox="1"/>
          <p:nvPr/>
        </p:nvSpPr>
        <p:spPr>
          <a:xfrm>
            <a:off x="5200900" y="553875"/>
            <a:ext cx="3404099" cy="552900"/>
          </a:xfrm>
          <a:prstGeom prst="rect">
            <a:avLst/>
          </a:prstGeom>
          <a:noFill/>
          <a:ln>
            <a:noFill/>
          </a:ln>
        </p:spPr>
        <p:txBody>
          <a:bodyPr anchorCtr="0" anchor="t" bIns="91425" lIns="91425" rIns="91425" tIns="91425">
            <a:noAutofit/>
          </a:bodyPr>
          <a:lstStyle/>
          <a:p>
            <a:pPr lvl="0" rtl="0">
              <a:spcBef>
                <a:spcPts val="0"/>
              </a:spcBef>
              <a:buNone/>
            </a:pPr>
            <a:r>
              <a:rPr b="1" lang="en"/>
              <a:t>Syntactically</a:t>
            </a:r>
            <a:r>
              <a:rPr lang="en"/>
              <a:t> similar programs.</a:t>
            </a:r>
          </a:p>
        </p:txBody>
      </p:sp>
      <p:sp>
        <p:nvSpPr>
          <p:cNvPr id="322" name="Shape 322"/>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M3</a:t>
            </a:r>
          </a:p>
        </p:txBody>
      </p:sp>
      <p:sp>
        <p:nvSpPr>
          <p:cNvPr id="323" name="Shape 323"/>
          <p:cNvSpPr/>
          <p:nvPr/>
        </p:nvSpPr>
        <p:spPr>
          <a:xfrm>
            <a:off x="882050" y="3820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7" name="Shape 327"/>
        <p:cNvGrpSpPr/>
        <p:nvPr/>
      </p:nvGrpSpPr>
      <p:grpSpPr>
        <a:xfrm>
          <a:off x="0" y="0"/>
          <a:ext cx="0" cy="0"/>
          <a:chOff x="0" y="0"/>
          <a:chExt cx="0" cy="0"/>
        </a:xfrm>
      </p:grpSpPr>
      <p:sp>
        <p:nvSpPr>
          <p:cNvPr id="328" name="Shape 328"/>
          <p:cNvSpPr txBox="1"/>
          <p:nvPr>
            <p:ph type="title"/>
          </p:nvPr>
        </p:nvSpPr>
        <p:spPr>
          <a:xfrm>
            <a:off x="360750" y="366650"/>
            <a:ext cx="8422499" cy="892500"/>
          </a:xfrm>
          <a:prstGeom prst="rect">
            <a:avLst/>
          </a:prstGeom>
        </p:spPr>
        <p:txBody>
          <a:bodyPr anchorCtr="0" anchor="b" bIns="91425" lIns="91425" rIns="91425" tIns="91425">
            <a:noAutofit/>
          </a:bodyPr>
          <a:lstStyle/>
          <a:p>
            <a:pPr lvl="0" rtl="0">
              <a:spcBef>
                <a:spcPts val="600"/>
              </a:spcBef>
              <a:buNone/>
            </a:pPr>
            <a:r>
              <a:rPr b="0" lang="en" sz="3000"/>
              <a:t>Here be mutants</a:t>
            </a:r>
          </a:p>
        </p:txBody>
      </p:sp>
      <p:sp>
        <p:nvSpPr>
          <p:cNvPr id="329" name="Shape 329"/>
          <p:cNvSpPr/>
          <p:nvPr/>
        </p:nvSpPr>
        <p:spPr>
          <a:xfrm>
            <a:off x="6155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330" name="Shape 330"/>
          <p:cNvSpPr/>
          <p:nvPr/>
        </p:nvSpPr>
        <p:spPr>
          <a:xfrm>
            <a:off x="9278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a:t>
            </a:r>
            <a:r>
              <a:rPr lang="en"/>
              <a:t> 0</a:t>
            </a:r>
          </a:p>
        </p:txBody>
      </p:sp>
      <p:sp>
        <p:nvSpPr>
          <p:cNvPr id="331" name="Shape 331"/>
          <p:cNvSpPr/>
          <p:nvPr/>
        </p:nvSpPr>
        <p:spPr>
          <a:xfrm>
            <a:off x="15468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32" name="Shape 332"/>
          <p:cNvSpPr/>
          <p:nvPr/>
        </p:nvSpPr>
        <p:spPr>
          <a:xfrm>
            <a:off x="9289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333" name="Shape 333"/>
          <p:cNvCxnSpPr/>
          <p:nvPr/>
        </p:nvCxnSpPr>
        <p:spPr>
          <a:xfrm>
            <a:off x="7436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334" name="Shape 334"/>
          <p:cNvCxnSpPr/>
          <p:nvPr/>
        </p:nvCxnSpPr>
        <p:spPr>
          <a:xfrm>
            <a:off x="17058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335" name="Shape 335"/>
          <p:cNvCxnSpPr/>
          <p:nvPr/>
        </p:nvCxnSpPr>
        <p:spPr>
          <a:xfrm>
            <a:off x="26888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336" name="Shape 336"/>
          <p:cNvCxnSpPr/>
          <p:nvPr/>
        </p:nvCxnSpPr>
        <p:spPr>
          <a:xfrm>
            <a:off x="7436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337" name="Shape 337"/>
          <p:cNvCxnSpPr/>
          <p:nvPr/>
        </p:nvCxnSpPr>
        <p:spPr>
          <a:xfrm>
            <a:off x="24839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338" name="Shape 338"/>
          <p:cNvCxnSpPr/>
          <p:nvPr/>
        </p:nvCxnSpPr>
        <p:spPr>
          <a:xfrm>
            <a:off x="17058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339" name="Shape 339"/>
          <p:cNvSpPr/>
          <p:nvPr/>
        </p:nvSpPr>
        <p:spPr>
          <a:xfrm>
            <a:off x="21133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340" name="Shape 340"/>
          <p:cNvCxnSpPr>
            <a:stCxn id="329" idx="3"/>
          </p:cNvCxnSpPr>
          <p:nvPr/>
        </p:nvCxnSpPr>
        <p:spPr>
          <a:xfrm flipH="1" rot="10800000">
            <a:off x="1302825" y="2620800"/>
            <a:ext cx="393299" cy="300"/>
          </a:xfrm>
          <a:prstGeom prst="straightConnector1">
            <a:avLst/>
          </a:prstGeom>
          <a:noFill/>
          <a:ln cap="flat" cmpd="sng" w="19050">
            <a:solidFill>
              <a:srgbClr val="666666"/>
            </a:solidFill>
            <a:prstDash val="solid"/>
            <a:round/>
            <a:headEnd len="lg" w="lg" type="none"/>
            <a:tailEnd len="lg" w="lg" type="triangle"/>
          </a:ln>
        </p:spPr>
      </p:cxnSp>
      <p:cxnSp>
        <p:nvCxnSpPr>
          <p:cNvPr id="341" name="Shape 341"/>
          <p:cNvCxnSpPr/>
          <p:nvPr/>
        </p:nvCxnSpPr>
        <p:spPr>
          <a:xfrm flipH="1" rot="10800000">
            <a:off x="17059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342" name="Shape 342"/>
          <p:cNvSpPr/>
          <p:nvPr/>
        </p:nvSpPr>
        <p:spPr>
          <a:xfrm>
            <a:off x="15856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43" name="Shape 343"/>
          <p:cNvCxnSpPr/>
          <p:nvPr/>
        </p:nvCxnSpPr>
        <p:spPr>
          <a:xfrm flipH="1">
            <a:off x="17070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344" name="Shape 344"/>
          <p:cNvSpPr txBox="1"/>
          <p:nvPr/>
        </p:nvSpPr>
        <p:spPr>
          <a:xfrm>
            <a:off x="16561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345" name="Shape 345"/>
          <p:cNvSpPr txBox="1"/>
          <p:nvPr/>
        </p:nvSpPr>
        <p:spPr>
          <a:xfrm>
            <a:off x="13513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346" name="Shape 346"/>
          <p:cNvSpPr txBox="1"/>
          <p:nvPr/>
        </p:nvSpPr>
        <p:spPr>
          <a:xfrm>
            <a:off x="2341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347" name="Shape 347"/>
          <p:cNvSpPr txBox="1"/>
          <p:nvPr/>
        </p:nvSpPr>
        <p:spPr>
          <a:xfrm>
            <a:off x="6655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348" name="Shape 348"/>
          <p:cNvSpPr/>
          <p:nvPr/>
        </p:nvSpPr>
        <p:spPr>
          <a:xfrm>
            <a:off x="25967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349" name="Shape 349"/>
          <p:cNvSpPr/>
          <p:nvPr/>
        </p:nvSpPr>
        <p:spPr>
          <a:xfrm>
            <a:off x="29090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&lt;</a:t>
            </a:r>
            <a:r>
              <a:rPr lang="en"/>
              <a:t> 0</a:t>
            </a:r>
          </a:p>
        </p:txBody>
      </p:sp>
      <p:sp>
        <p:nvSpPr>
          <p:cNvPr id="350" name="Shape 350"/>
          <p:cNvSpPr/>
          <p:nvPr/>
        </p:nvSpPr>
        <p:spPr>
          <a:xfrm>
            <a:off x="35280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1" name="Shape 351"/>
          <p:cNvSpPr/>
          <p:nvPr/>
        </p:nvSpPr>
        <p:spPr>
          <a:xfrm>
            <a:off x="29101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352" name="Shape 352"/>
          <p:cNvCxnSpPr/>
          <p:nvPr/>
        </p:nvCxnSpPr>
        <p:spPr>
          <a:xfrm>
            <a:off x="27248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353" name="Shape 353"/>
          <p:cNvCxnSpPr/>
          <p:nvPr/>
        </p:nvCxnSpPr>
        <p:spPr>
          <a:xfrm>
            <a:off x="36870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354" name="Shape 354"/>
          <p:cNvCxnSpPr/>
          <p:nvPr/>
        </p:nvCxnSpPr>
        <p:spPr>
          <a:xfrm>
            <a:off x="46700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355" name="Shape 355"/>
          <p:cNvCxnSpPr/>
          <p:nvPr/>
        </p:nvCxnSpPr>
        <p:spPr>
          <a:xfrm>
            <a:off x="27248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356" name="Shape 356"/>
          <p:cNvCxnSpPr/>
          <p:nvPr/>
        </p:nvCxnSpPr>
        <p:spPr>
          <a:xfrm>
            <a:off x="44651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357" name="Shape 357"/>
          <p:cNvCxnSpPr/>
          <p:nvPr/>
        </p:nvCxnSpPr>
        <p:spPr>
          <a:xfrm>
            <a:off x="36870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358" name="Shape 358"/>
          <p:cNvSpPr/>
          <p:nvPr/>
        </p:nvSpPr>
        <p:spPr>
          <a:xfrm>
            <a:off x="40945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359" name="Shape 359"/>
          <p:cNvCxnSpPr>
            <a:stCxn id="348" idx="3"/>
          </p:cNvCxnSpPr>
          <p:nvPr/>
        </p:nvCxnSpPr>
        <p:spPr>
          <a:xfrm flipH="1" rot="10800000">
            <a:off x="32840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360" name="Shape 360"/>
          <p:cNvCxnSpPr/>
          <p:nvPr/>
        </p:nvCxnSpPr>
        <p:spPr>
          <a:xfrm flipH="1" rot="10800000">
            <a:off x="36871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361" name="Shape 361"/>
          <p:cNvSpPr/>
          <p:nvPr/>
        </p:nvSpPr>
        <p:spPr>
          <a:xfrm>
            <a:off x="35668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62" name="Shape 362"/>
          <p:cNvCxnSpPr/>
          <p:nvPr/>
        </p:nvCxnSpPr>
        <p:spPr>
          <a:xfrm flipH="1">
            <a:off x="36882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363" name="Shape 363"/>
          <p:cNvSpPr txBox="1"/>
          <p:nvPr/>
        </p:nvSpPr>
        <p:spPr>
          <a:xfrm>
            <a:off x="36373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364" name="Shape 364"/>
          <p:cNvSpPr txBox="1"/>
          <p:nvPr/>
        </p:nvSpPr>
        <p:spPr>
          <a:xfrm>
            <a:off x="33325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365" name="Shape 365"/>
          <p:cNvSpPr txBox="1"/>
          <p:nvPr/>
        </p:nvSpPr>
        <p:spPr>
          <a:xfrm>
            <a:off x="43231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366" name="Shape 366"/>
          <p:cNvSpPr txBox="1"/>
          <p:nvPr/>
        </p:nvSpPr>
        <p:spPr>
          <a:xfrm>
            <a:off x="26467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367" name="Shape 367"/>
          <p:cNvSpPr/>
          <p:nvPr/>
        </p:nvSpPr>
        <p:spPr>
          <a:xfrm>
            <a:off x="44651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368" name="Shape 368"/>
          <p:cNvSpPr/>
          <p:nvPr/>
        </p:nvSpPr>
        <p:spPr>
          <a:xfrm>
            <a:off x="47774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369" name="Shape 369"/>
          <p:cNvSpPr/>
          <p:nvPr/>
        </p:nvSpPr>
        <p:spPr>
          <a:xfrm>
            <a:off x="53964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70" name="Shape 370"/>
          <p:cNvSpPr/>
          <p:nvPr/>
        </p:nvSpPr>
        <p:spPr>
          <a:xfrm>
            <a:off x="47785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&lt;</a:t>
            </a:r>
            <a:r>
              <a:rPr lang="en"/>
              <a:t> 0</a:t>
            </a:r>
          </a:p>
        </p:txBody>
      </p:sp>
      <p:cxnSp>
        <p:nvCxnSpPr>
          <p:cNvPr id="371" name="Shape 371"/>
          <p:cNvCxnSpPr/>
          <p:nvPr/>
        </p:nvCxnSpPr>
        <p:spPr>
          <a:xfrm>
            <a:off x="45932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372" name="Shape 372"/>
          <p:cNvCxnSpPr/>
          <p:nvPr/>
        </p:nvCxnSpPr>
        <p:spPr>
          <a:xfrm>
            <a:off x="55554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373" name="Shape 373"/>
          <p:cNvCxnSpPr/>
          <p:nvPr/>
        </p:nvCxnSpPr>
        <p:spPr>
          <a:xfrm>
            <a:off x="65384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374" name="Shape 374"/>
          <p:cNvCxnSpPr/>
          <p:nvPr/>
        </p:nvCxnSpPr>
        <p:spPr>
          <a:xfrm>
            <a:off x="45932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375" name="Shape 375"/>
          <p:cNvCxnSpPr/>
          <p:nvPr/>
        </p:nvCxnSpPr>
        <p:spPr>
          <a:xfrm>
            <a:off x="63335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376" name="Shape 376"/>
          <p:cNvCxnSpPr/>
          <p:nvPr/>
        </p:nvCxnSpPr>
        <p:spPr>
          <a:xfrm>
            <a:off x="55554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377" name="Shape 377"/>
          <p:cNvSpPr/>
          <p:nvPr/>
        </p:nvSpPr>
        <p:spPr>
          <a:xfrm>
            <a:off x="59629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378" name="Shape 378"/>
          <p:cNvCxnSpPr>
            <a:stCxn id="367" idx="3"/>
          </p:cNvCxnSpPr>
          <p:nvPr/>
        </p:nvCxnSpPr>
        <p:spPr>
          <a:xfrm flipH="1" rot="10800000">
            <a:off x="51524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379" name="Shape 379"/>
          <p:cNvCxnSpPr/>
          <p:nvPr/>
        </p:nvCxnSpPr>
        <p:spPr>
          <a:xfrm flipH="1" rot="10800000">
            <a:off x="55555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380" name="Shape 380"/>
          <p:cNvSpPr/>
          <p:nvPr/>
        </p:nvSpPr>
        <p:spPr>
          <a:xfrm>
            <a:off x="54352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81" name="Shape 381"/>
          <p:cNvCxnSpPr/>
          <p:nvPr/>
        </p:nvCxnSpPr>
        <p:spPr>
          <a:xfrm flipH="1">
            <a:off x="55566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382" name="Shape 382"/>
          <p:cNvSpPr txBox="1"/>
          <p:nvPr/>
        </p:nvSpPr>
        <p:spPr>
          <a:xfrm>
            <a:off x="55057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383" name="Shape 383"/>
          <p:cNvSpPr txBox="1"/>
          <p:nvPr/>
        </p:nvSpPr>
        <p:spPr>
          <a:xfrm>
            <a:off x="52009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384" name="Shape 384"/>
          <p:cNvSpPr txBox="1"/>
          <p:nvPr/>
        </p:nvSpPr>
        <p:spPr>
          <a:xfrm>
            <a:off x="5962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385" name="Shape 385"/>
          <p:cNvSpPr txBox="1"/>
          <p:nvPr/>
        </p:nvSpPr>
        <p:spPr>
          <a:xfrm>
            <a:off x="45151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386" name="Shape 386"/>
          <p:cNvGrpSpPr/>
          <p:nvPr/>
        </p:nvGrpSpPr>
        <p:grpSpPr>
          <a:xfrm>
            <a:off x="1407927" y="1368128"/>
            <a:ext cx="605427" cy="552979"/>
            <a:chOff x="5106375" y="1790592"/>
            <a:chExt cx="1408625" cy="1322600"/>
          </a:xfrm>
        </p:grpSpPr>
        <p:sp>
          <p:nvSpPr>
            <p:cNvPr id="387" name="Shape 387"/>
            <p:cNvSpPr/>
            <p:nvPr/>
          </p:nvSpPr>
          <p:spPr>
            <a:xfrm>
              <a:off x="5150450" y="1807325"/>
              <a:ext cx="1314300" cy="126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88" name="Shape 388"/>
            <p:cNvPicPr preferRelativeResize="0"/>
            <p:nvPr/>
          </p:nvPicPr>
          <p:blipFill>
            <a:blip r:embed="rId3">
              <a:alphaModFix/>
            </a:blip>
            <a:stretch>
              <a:fillRect/>
            </a:stretch>
          </p:blipFill>
          <p:spPr>
            <a:xfrm>
              <a:off x="5106375" y="1790592"/>
              <a:ext cx="1408625" cy="1322600"/>
            </a:xfrm>
            <a:prstGeom prst="rect">
              <a:avLst/>
            </a:prstGeom>
            <a:noFill/>
            <a:ln>
              <a:noFill/>
            </a:ln>
          </p:spPr>
        </p:pic>
      </p:grpSp>
      <p:grpSp>
        <p:nvGrpSpPr>
          <p:cNvPr id="389" name="Shape 389"/>
          <p:cNvGrpSpPr/>
          <p:nvPr/>
        </p:nvGrpSpPr>
        <p:grpSpPr>
          <a:xfrm>
            <a:off x="3384365" y="1368128"/>
            <a:ext cx="605427" cy="552979"/>
            <a:chOff x="2079515" y="1932903"/>
            <a:chExt cx="605427" cy="552979"/>
          </a:xfrm>
        </p:grpSpPr>
        <p:sp>
          <p:nvSpPr>
            <p:cNvPr id="390" name="Shape 390"/>
            <p:cNvSpPr/>
            <p:nvPr/>
          </p:nvSpPr>
          <p:spPr>
            <a:xfrm>
              <a:off x="2098458" y="1939899"/>
              <a:ext cx="564899" cy="530099"/>
            </a:xfrm>
            <a:prstGeom prst="rect">
              <a:avLst/>
            </a:prstGeom>
            <a:solidFill>
              <a:srgbClr val="DD7E6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91" name="Shape 391"/>
            <p:cNvPicPr preferRelativeResize="0"/>
            <p:nvPr/>
          </p:nvPicPr>
          <p:blipFill>
            <a:blip r:embed="rId3">
              <a:alphaModFix/>
            </a:blip>
            <a:stretch>
              <a:fillRect/>
            </a:stretch>
          </p:blipFill>
          <p:spPr>
            <a:xfrm>
              <a:off x="2079515" y="1932903"/>
              <a:ext cx="605427" cy="552979"/>
            </a:xfrm>
            <a:prstGeom prst="rect">
              <a:avLst/>
            </a:prstGeom>
            <a:noFill/>
            <a:ln>
              <a:noFill/>
            </a:ln>
          </p:spPr>
        </p:pic>
      </p:grpSp>
      <p:grpSp>
        <p:nvGrpSpPr>
          <p:cNvPr id="392" name="Shape 392"/>
          <p:cNvGrpSpPr/>
          <p:nvPr/>
        </p:nvGrpSpPr>
        <p:grpSpPr>
          <a:xfrm>
            <a:off x="5257527" y="1368128"/>
            <a:ext cx="605427" cy="552979"/>
            <a:chOff x="3017915" y="1780503"/>
            <a:chExt cx="605427" cy="552979"/>
          </a:xfrm>
        </p:grpSpPr>
        <p:sp>
          <p:nvSpPr>
            <p:cNvPr id="393" name="Shape 393"/>
            <p:cNvSpPr/>
            <p:nvPr/>
          </p:nvSpPr>
          <p:spPr>
            <a:xfrm>
              <a:off x="3036858" y="1787499"/>
              <a:ext cx="564899" cy="530099"/>
            </a:xfrm>
            <a:prstGeom prst="rect">
              <a:avLst/>
            </a:prstGeom>
            <a:solidFill>
              <a:srgbClr val="D0E0E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394" name="Shape 394"/>
            <p:cNvPicPr preferRelativeResize="0"/>
            <p:nvPr/>
          </p:nvPicPr>
          <p:blipFill>
            <a:blip r:embed="rId3">
              <a:alphaModFix/>
            </a:blip>
            <a:stretch>
              <a:fillRect/>
            </a:stretch>
          </p:blipFill>
          <p:spPr>
            <a:xfrm>
              <a:off x="3017915" y="1780503"/>
              <a:ext cx="605427" cy="552979"/>
            </a:xfrm>
            <a:prstGeom prst="rect">
              <a:avLst/>
            </a:prstGeom>
            <a:noFill/>
            <a:ln>
              <a:noFill/>
            </a:ln>
          </p:spPr>
        </p:pic>
      </p:grpSp>
      <p:sp>
        <p:nvSpPr>
          <p:cNvPr id="395" name="Shape 395"/>
          <p:cNvSpPr/>
          <p:nvPr/>
        </p:nvSpPr>
        <p:spPr>
          <a:xfrm>
            <a:off x="6516075" y="25239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396" name="Shape 396"/>
          <p:cNvSpPr/>
          <p:nvPr/>
        </p:nvSpPr>
        <p:spPr>
          <a:xfrm>
            <a:off x="6828400" y="21090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397" name="Shape 397"/>
          <p:cNvSpPr/>
          <p:nvPr/>
        </p:nvSpPr>
        <p:spPr>
          <a:xfrm>
            <a:off x="7447437" y="14787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98" name="Shape 398"/>
          <p:cNvSpPr/>
          <p:nvPr/>
        </p:nvSpPr>
        <p:spPr>
          <a:xfrm>
            <a:off x="6829450" y="28574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a:t>
            </a:r>
            <a:r>
              <a:rPr lang="en"/>
              <a:t> 0</a:t>
            </a:r>
          </a:p>
        </p:txBody>
      </p:sp>
      <p:cxnSp>
        <p:nvCxnSpPr>
          <p:cNvPr id="399" name="Shape 399"/>
          <p:cNvCxnSpPr/>
          <p:nvPr/>
        </p:nvCxnSpPr>
        <p:spPr>
          <a:xfrm>
            <a:off x="6644200" y="22846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400" name="Shape 400"/>
          <p:cNvCxnSpPr/>
          <p:nvPr/>
        </p:nvCxnSpPr>
        <p:spPr>
          <a:xfrm>
            <a:off x="7606437" y="24436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401" name="Shape 401"/>
          <p:cNvCxnSpPr/>
          <p:nvPr/>
        </p:nvCxnSpPr>
        <p:spPr>
          <a:xfrm>
            <a:off x="8589375" y="30246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402" name="Shape 402"/>
          <p:cNvCxnSpPr/>
          <p:nvPr/>
        </p:nvCxnSpPr>
        <p:spPr>
          <a:xfrm>
            <a:off x="6644200" y="2276250"/>
            <a:ext cx="204900" cy="0"/>
          </a:xfrm>
          <a:prstGeom prst="straightConnector1">
            <a:avLst/>
          </a:prstGeom>
          <a:noFill/>
          <a:ln cap="flat" cmpd="sng" w="19050">
            <a:solidFill>
              <a:srgbClr val="666666"/>
            </a:solidFill>
            <a:prstDash val="solid"/>
            <a:round/>
            <a:headEnd len="lg" w="lg" type="none"/>
            <a:tailEnd len="lg" w="lg" type="none"/>
          </a:ln>
        </p:spPr>
      </p:cxnSp>
      <p:cxnSp>
        <p:nvCxnSpPr>
          <p:cNvPr id="403" name="Shape 403"/>
          <p:cNvCxnSpPr/>
          <p:nvPr/>
        </p:nvCxnSpPr>
        <p:spPr>
          <a:xfrm>
            <a:off x="8384475" y="3024675"/>
            <a:ext cx="204900" cy="0"/>
          </a:xfrm>
          <a:prstGeom prst="straightConnector1">
            <a:avLst/>
          </a:prstGeom>
          <a:noFill/>
          <a:ln cap="flat" cmpd="sng" w="19050">
            <a:solidFill>
              <a:schemeClr val="dk2"/>
            </a:solidFill>
            <a:prstDash val="solid"/>
            <a:round/>
            <a:headEnd len="lg" w="lg" type="none"/>
            <a:tailEnd len="lg" w="lg" type="none"/>
          </a:ln>
        </p:spPr>
      </p:cxnSp>
      <p:cxnSp>
        <p:nvCxnSpPr>
          <p:cNvPr id="404" name="Shape 404"/>
          <p:cNvCxnSpPr/>
          <p:nvPr/>
        </p:nvCxnSpPr>
        <p:spPr>
          <a:xfrm>
            <a:off x="7606437" y="31992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405" name="Shape 405"/>
          <p:cNvSpPr/>
          <p:nvPr/>
        </p:nvSpPr>
        <p:spPr>
          <a:xfrm>
            <a:off x="8013868" y="32452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406" name="Shape 406"/>
          <p:cNvCxnSpPr>
            <a:stCxn id="395" idx="3"/>
          </p:cNvCxnSpPr>
          <p:nvPr/>
        </p:nvCxnSpPr>
        <p:spPr>
          <a:xfrm flipH="1" rot="10800000">
            <a:off x="7203375" y="26261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407" name="Shape 407"/>
          <p:cNvCxnSpPr/>
          <p:nvPr/>
        </p:nvCxnSpPr>
        <p:spPr>
          <a:xfrm flipH="1" rot="10800000">
            <a:off x="7606450" y="3330950"/>
            <a:ext cx="393299" cy="299"/>
          </a:xfrm>
          <a:prstGeom prst="straightConnector1">
            <a:avLst/>
          </a:prstGeom>
          <a:noFill/>
          <a:ln cap="flat" cmpd="sng" w="19050">
            <a:solidFill>
              <a:schemeClr val="dk2"/>
            </a:solidFill>
            <a:prstDash val="solid"/>
            <a:round/>
            <a:headEnd len="lg" w="lg" type="triangle"/>
            <a:tailEnd len="lg" w="lg" type="none"/>
          </a:ln>
        </p:spPr>
      </p:cxnSp>
      <p:sp>
        <p:nvSpPr>
          <p:cNvPr id="408" name="Shape 408"/>
          <p:cNvSpPr/>
          <p:nvPr/>
        </p:nvSpPr>
        <p:spPr>
          <a:xfrm>
            <a:off x="7486150" y="34702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09" name="Shape 409"/>
          <p:cNvCxnSpPr/>
          <p:nvPr/>
        </p:nvCxnSpPr>
        <p:spPr>
          <a:xfrm flipH="1">
            <a:off x="7607599" y="18329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410" name="Shape 410"/>
          <p:cNvSpPr txBox="1"/>
          <p:nvPr/>
        </p:nvSpPr>
        <p:spPr>
          <a:xfrm>
            <a:off x="7556650" y="2397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411" name="Shape 411"/>
          <p:cNvSpPr txBox="1"/>
          <p:nvPr/>
        </p:nvSpPr>
        <p:spPr>
          <a:xfrm>
            <a:off x="7251850" y="30828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412" name="Shape 412"/>
          <p:cNvSpPr txBox="1"/>
          <p:nvPr/>
        </p:nvSpPr>
        <p:spPr>
          <a:xfrm>
            <a:off x="8242450" y="27269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413" name="Shape 413"/>
          <p:cNvSpPr txBox="1"/>
          <p:nvPr/>
        </p:nvSpPr>
        <p:spPr>
          <a:xfrm>
            <a:off x="6566050" y="2016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414" name="Shape 414"/>
          <p:cNvGrpSpPr/>
          <p:nvPr/>
        </p:nvGrpSpPr>
        <p:grpSpPr>
          <a:xfrm>
            <a:off x="7308477" y="1331391"/>
            <a:ext cx="605427" cy="552979"/>
            <a:chOff x="4383815" y="1780503"/>
            <a:chExt cx="605427" cy="552979"/>
          </a:xfrm>
        </p:grpSpPr>
        <p:sp>
          <p:nvSpPr>
            <p:cNvPr id="415" name="Shape 415"/>
            <p:cNvSpPr/>
            <p:nvPr/>
          </p:nvSpPr>
          <p:spPr>
            <a:xfrm>
              <a:off x="4402758" y="1787499"/>
              <a:ext cx="564899" cy="530099"/>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16" name="Shape 416"/>
            <p:cNvPicPr preferRelativeResize="0"/>
            <p:nvPr/>
          </p:nvPicPr>
          <p:blipFill>
            <a:blip r:embed="rId3">
              <a:alphaModFix/>
            </a:blip>
            <a:stretch>
              <a:fillRect/>
            </a:stretch>
          </p:blipFill>
          <p:spPr>
            <a:xfrm>
              <a:off x="4383815" y="1780503"/>
              <a:ext cx="605427" cy="552979"/>
            </a:xfrm>
            <a:prstGeom prst="rect">
              <a:avLst/>
            </a:prstGeom>
            <a:noFill/>
            <a:ln>
              <a:noFill/>
            </a:ln>
          </p:spPr>
        </p:pic>
      </p:grpSp>
      <p:sp>
        <p:nvSpPr>
          <p:cNvPr id="417" name="Shape 417"/>
          <p:cNvSpPr/>
          <p:nvPr/>
        </p:nvSpPr>
        <p:spPr>
          <a:xfrm>
            <a:off x="463125" y="51094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r>
              <a:rPr lang="en">
                <a:solidFill>
                  <a:srgbClr val="FF0000"/>
                </a:solidFill>
              </a:rPr>
              <a:t>--</a:t>
            </a:r>
          </a:p>
        </p:txBody>
      </p:sp>
      <p:sp>
        <p:nvSpPr>
          <p:cNvPr id="418" name="Shape 418"/>
          <p:cNvSpPr/>
          <p:nvPr/>
        </p:nvSpPr>
        <p:spPr>
          <a:xfrm>
            <a:off x="775450" y="46945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419" name="Shape 419"/>
          <p:cNvSpPr/>
          <p:nvPr/>
        </p:nvSpPr>
        <p:spPr>
          <a:xfrm>
            <a:off x="1394487" y="40642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20" name="Shape 420"/>
          <p:cNvSpPr/>
          <p:nvPr/>
        </p:nvSpPr>
        <p:spPr>
          <a:xfrm>
            <a:off x="776500" y="54429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421" name="Shape 421"/>
          <p:cNvCxnSpPr/>
          <p:nvPr/>
        </p:nvCxnSpPr>
        <p:spPr>
          <a:xfrm>
            <a:off x="591250" y="48701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422" name="Shape 422"/>
          <p:cNvCxnSpPr/>
          <p:nvPr/>
        </p:nvCxnSpPr>
        <p:spPr>
          <a:xfrm>
            <a:off x="1553487" y="50291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423" name="Shape 423"/>
          <p:cNvCxnSpPr/>
          <p:nvPr/>
        </p:nvCxnSpPr>
        <p:spPr>
          <a:xfrm>
            <a:off x="2536425" y="56101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424" name="Shape 424"/>
          <p:cNvCxnSpPr/>
          <p:nvPr/>
        </p:nvCxnSpPr>
        <p:spPr>
          <a:xfrm>
            <a:off x="591250" y="4861750"/>
            <a:ext cx="204900" cy="0"/>
          </a:xfrm>
          <a:prstGeom prst="straightConnector1">
            <a:avLst/>
          </a:prstGeom>
          <a:noFill/>
          <a:ln cap="flat" cmpd="sng" w="19050">
            <a:solidFill>
              <a:srgbClr val="666666"/>
            </a:solidFill>
            <a:prstDash val="solid"/>
            <a:round/>
            <a:headEnd len="lg" w="lg" type="none"/>
            <a:tailEnd len="lg" w="lg" type="none"/>
          </a:ln>
        </p:spPr>
      </p:cxnSp>
      <p:cxnSp>
        <p:nvCxnSpPr>
          <p:cNvPr id="425" name="Shape 425"/>
          <p:cNvCxnSpPr/>
          <p:nvPr/>
        </p:nvCxnSpPr>
        <p:spPr>
          <a:xfrm>
            <a:off x="2331525" y="5610175"/>
            <a:ext cx="204900" cy="0"/>
          </a:xfrm>
          <a:prstGeom prst="straightConnector1">
            <a:avLst/>
          </a:prstGeom>
          <a:noFill/>
          <a:ln cap="flat" cmpd="sng" w="19050">
            <a:solidFill>
              <a:schemeClr val="dk2"/>
            </a:solidFill>
            <a:prstDash val="solid"/>
            <a:round/>
            <a:headEnd len="lg" w="lg" type="none"/>
            <a:tailEnd len="lg" w="lg" type="none"/>
          </a:ln>
        </p:spPr>
      </p:cxnSp>
      <p:cxnSp>
        <p:nvCxnSpPr>
          <p:cNvPr id="426" name="Shape 426"/>
          <p:cNvCxnSpPr/>
          <p:nvPr/>
        </p:nvCxnSpPr>
        <p:spPr>
          <a:xfrm>
            <a:off x="1553487" y="57847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427" name="Shape 427"/>
          <p:cNvSpPr/>
          <p:nvPr/>
        </p:nvSpPr>
        <p:spPr>
          <a:xfrm>
            <a:off x="1960918" y="58307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428" name="Shape 428"/>
          <p:cNvCxnSpPr>
            <a:stCxn id="417" idx="3"/>
          </p:cNvCxnSpPr>
          <p:nvPr/>
        </p:nvCxnSpPr>
        <p:spPr>
          <a:xfrm flipH="1" rot="10800000">
            <a:off x="1150425" y="52116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429" name="Shape 429"/>
          <p:cNvCxnSpPr/>
          <p:nvPr/>
        </p:nvCxnSpPr>
        <p:spPr>
          <a:xfrm flipH="1" rot="10800000">
            <a:off x="1553500" y="5916450"/>
            <a:ext cx="393299" cy="299"/>
          </a:xfrm>
          <a:prstGeom prst="straightConnector1">
            <a:avLst/>
          </a:prstGeom>
          <a:noFill/>
          <a:ln cap="flat" cmpd="sng" w="19050">
            <a:solidFill>
              <a:schemeClr val="dk2"/>
            </a:solidFill>
            <a:prstDash val="solid"/>
            <a:round/>
            <a:headEnd len="lg" w="lg" type="triangle"/>
            <a:tailEnd len="lg" w="lg" type="none"/>
          </a:ln>
        </p:spPr>
      </p:cxnSp>
      <p:sp>
        <p:nvSpPr>
          <p:cNvPr id="430" name="Shape 430"/>
          <p:cNvSpPr/>
          <p:nvPr/>
        </p:nvSpPr>
        <p:spPr>
          <a:xfrm>
            <a:off x="1433200" y="60557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31" name="Shape 431"/>
          <p:cNvCxnSpPr/>
          <p:nvPr/>
        </p:nvCxnSpPr>
        <p:spPr>
          <a:xfrm flipH="1">
            <a:off x="1554649" y="44184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432" name="Shape 432"/>
          <p:cNvSpPr txBox="1"/>
          <p:nvPr/>
        </p:nvSpPr>
        <p:spPr>
          <a:xfrm>
            <a:off x="1503700" y="4982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433" name="Shape 433"/>
          <p:cNvSpPr txBox="1"/>
          <p:nvPr/>
        </p:nvSpPr>
        <p:spPr>
          <a:xfrm>
            <a:off x="1198900" y="56683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434" name="Shape 434"/>
          <p:cNvSpPr txBox="1"/>
          <p:nvPr/>
        </p:nvSpPr>
        <p:spPr>
          <a:xfrm>
            <a:off x="2189500" y="53124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435" name="Shape 435"/>
          <p:cNvSpPr txBox="1"/>
          <p:nvPr/>
        </p:nvSpPr>
        <p:spPr>
          <a:xfrm>
            <a:off x="513100" y="4601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436" name="Shape 436"/>
          <p:cNvGrpSpPr/>
          <p:nvPr/>
        </p:nvGrpSpPr>
        <p:grpSpPr>
          <a:xfrm>
            <a:off x="1250765" y="3951900"/>
            <a:ext cx="605427" cy="552979"/>
            <a:chOff x="2103515" y="2694903"/>
            <a:chExt cx="605427" cy="552979"/>
          </a:xfrm>
        </p:grpSpPr>
        <p:sp>
          <p:nvSpPr>
            <p:cNvPr id="437" name="Shape 437"/>
            <p:cNvSpPr/>
            <p:nvPr/>
          </p:nvSpPr>
          <p:spPr>
            <a:xfrm>
              <a:off x="2122458" y="2701899"/>
              <a:ext cx="564899" cy="530099"/>
            </a:xfrm>
            <a:prstGeom prst="rect">
              <a:avLst/>
            </a:prstGeom>
            <a:solidFill>
              <a:srgbClr val="6D9EE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38" name="Shape 438"/>
            <p:cNvPicPr preferRelativeResize="0"/>
            <p:nvPr/>
          </p:nvPicPr>
          <p:blipFill>
            <a:blip r:embed="rId3">
              <a:alphaModFix/>
            </a:blip>
            <a:stretch>
              <a:fillRect/>
            </a:stretch>
          </p:blipFill>
          <p:spPr>
            <a:xfrm>
              <a:off x="2103515" y="2694903"/>
              <a:ext cx="605427" cy="552979"/>
            </a:xfrm>
            <a:prstGeom prst="rect">
              <a:avLst/>
            </a:prstGeom>
            <a:noFill/>
            <a:ln>
              <a:noFill/>
            </a:ln>
          </p:spPr>
        </p:pic>
      </p:grpSp>
      <p:sp>
        <p:nvSpPr>
          <p:cNvPr id="439" name="Shape 439"/>
          <p:cNvSpPr/>
          <p:nvPr/>
        </p:nvSpPr>
        <p:spPr>
          <a:xfrm>
            <a:off x="2896650" y="516282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440" name="Shape 440"/>
          <p:cNvSpPr/>
          <p:nvPr/>
        </p:nvSpPr>
        <p:spPr>
          <a:xfrm>
            <a:off x="3208975" y="4747875"/>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441" name="Shape 441"/>
          <p:cNvSpPr/>
          <p:nvPr/>
        </p:nvSpPr>
        <p:spPr>
          <a:xfrm>
            <a:off x="3828012" y="4117650"/>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42" name="Shape 442"/>
          <p:cNvSpPr/>
          <p:nvPr/>
        </p:nvSpPr>
        <p:spPr>
          <a:xfrm>
            <a:off x="3210025" y="5496306"/>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443" name="Shape 443"/>
          <p:cNvCxnSpPr/>
          <p:nvPr/>
        </p:nvCxnSpPr>
        <p:spPr>
          <a:xfrm>
            <a:off x="3024775" y="4923525"/>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444" name="Shape 444"/>
          <p:cNvCxnSpPr/>
          <p:nvPr/>
        </p:nvCxnSpPr>
        <p:spPr>
          <a:xfrm>
            <a:off x="3987012" y="5082500"/>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445" name="Shape 445"/>
          <p:cNvCxnSpPr/>
          <p:nvPr/>
        </p:nvCxnSpPr>
        <p:spPr>
          <a:xfrm>
            <a:off x="4969950" y="5663550"/>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446" name="Shape 446"/>
          <p:cNvCxnSpPr/>
          <p:nvPr/>
        </p:nvCxnSpPr>
        <p:spPr>
          <a:xfrm>
            <a:off x="3024775" y="4915125"/>
            <a:ext cx="204900" cy="0"/>
          </a:xfrm>
          <a:prstGeom prst="straightConnector1">
            <a:avLst/>
          </a:prstGeom>
          <a:noFill/>
          <a:ln cap="flat" cmpd="sng" w="19050">
            <a:solidFill>
              <a:srgbClr val="666666"/>
            </a:solidFill>
            <a:prstDash val="solid"/>
            <a:round/>
            <a:headEnd len="lg" w="lg" type="none"/>
            <a:tailEnd len="lg" w="lg" type="none"/>
          </a:ln>
        </p:spPr>
      </p:cxnSp>
      <p:cxnSp>
        <p:nvCxnSpPr>
          <p:cNvPr id="447" name="Shape 447"/>
          <p:cNvCxnSpPr/>
          <p:nvPr/>
        </p:nvCxnSpPr>
        <p:spPr>
          <a:xfrm>
            <a:off x="4765050" y="5663550"/>
            <a:ext cx="204900" cy="0"/>
          </a:xfrm>
          <a:prstGeom prst="straightConnector1">
            <a:avLst/>
          </a:prstGeom>
          <a:noFill/>
          <a:ln cap="flat" cmpd="sng" w="19050">
            <a:solidFill>
              <a:schemeClr val="dk2"/>
            </a:solidFill>
            <a:prstDash val="solid"/>
            <a:round/>
            <a:headEnd len="lg" w="lg" type="none"/>
            <a:tailEnd len="lg" w="lg" type="none"/>
          </a:ln>
        </p:spPr>
      </p:cxnSp>
      <p:cxnSp>
        <p:nvCxnSpPr>
          <p:cNvPr id="448" name="Shape 448"/>
          <p:cNvCxnSpPr/>
          <p:nvPr/>
        </p:nvCxnSpPr>
        <p:spPr>
          <a:xfrm>
            <a:off x="3987012" y="5838100"/>
            <a:ext cx="2099" cy="296999"/>
          </a:xfrm>
          <a:prstGeom prst="straightConnector1">
            <a:avLst/>
          </a:prstGeom>
          <a:noFill/>
          <a:ln cap="flat" cmpd="sng" w="19050">
            <a:solidFill>
              <a:srgbClr val="666666"/>
            </a:solidFill>
            <a:prstDash val="solid"/>
            <a:round/>
            <a:headEnd len="lg" w="lg" type="none"/>
            <a:tailEnd len="lg" w="lg" type="triangle"/>
          </a:ln>
        </p:spPr>
      </p:cxnSp>
      <p:sp>
        <p:nvSpPr>
          <p:cNvPr id="449" name="Shape 449"/>
          <p:cNvSpPr/>
          <p:nvPr/>
        </p:nvSpPr>
        <p:spPr>
          <a:xfrm>
            <a:off x="4394443" y="58841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r>
              <a:rPr lang="en">
                <a:solidFill>
                  <a:srgbClr val="FF0000"/>
                </a:solidFill>
              </a:rPr>
              <a:t>--</a:t>
            </a:r>
          </a:p>
        </p:txBody>
      </p:sp>
      <p:cxnSp>
        <p:nvCxnSpPr>
          <p:cNvPr id="450" name="Shape 450"/>
          <p:cNvCxnSpPr>
            <a:stCxn id="439" idx="3"/>
          </p:cNvCxnSpPr>
          <p:nvPr/>
        </p:nvCxnSpPr>
        <p:spPr>
          <a:xfrm flipH="1" rot="10800000">
            <a:off x="3583950" y="5264975"/>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451" name="Shape 451"/>
          <p:cNvCxnSpPr/>
          <p:nvPr/>
        </p:nvCxnSpPr>
        <p:spPr>
          <a:xfrm flipH="1" rot="10800000">
            <a:off x="3987025" y="5969825"/>
            <a:ext cx="393299" cy="299"/>
          </a:xfrm>
          <a:prstGeom prst="straightConnector1">
            <a:avLst/>
          </a:prstGeom>
          <a:noFill/>
          <a:ln cap="flat" cmpd="sng" w="19050">
            <a:solidFill>
              <a:schemeClr val="dk2"/>
            </a:solidFill>
            <a:prstDash val="solid"/>
            <a:round/>
            <a:headEnd len="lg" w="lg" type="triangle"/>
            <a:tailEnd len="lg" w="lg" type="none"/>
          </a:ln>
        </p:spPr>
      </p:cxnSp>
      <p:sp>
        <p:nvSpPr>
          <p:cNvPr id="452" name="Shape 452"/>
          <p:cNvSpPr/>
          <p:nvPr/>
        </p:nvSpPr>
        <p:spPr>
          <a:xfrm>
            <a:off x="3866725" y="6109150"/>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53" name="Shape 453"/>
          <p:cNvCxnSpPr/>
          <p:nvPr/>
        </p:nvCxnSpPr>
        <p:spPr>
          <a:xfrm flipH="1">
            <a:off x="3988174" y="4471800"/>
            <a:ext cx="7200" cy="276000"/>
          </a:xfrm>
          <a:prstGeom prst="straightConnector1">
            <a:avLst/>
          </a:prstGeom>
          <a:noFill/>
          <a:ln cap="flat" cmpd="sng" w="19050">
            <a:solidFill>
              <a:srgbClr val="666666"/>
            </a:solidFill>
            <a:prstDash val="solid"/>
            <a:round/>
            <a:headEnd len="lg" w="lg" type="none"/>
            <a:tailEnd len="lg" w="lg" type="triangle"/>
          </a:ln>
        </p:spPr>
      </p:cxnSp>
      <p:sp>
        <p:nvSpPr>
          <p:cNvPr id="454" name="Shape 454"/>
          <p:cNvSpPr txBox="1"/>
          <p:nvPr/>
        </p:nvSpPr>
        <p:spPr>
          <a:xfrm>
            <a:off x="3937225" y="5035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455" name="Shape 455"/>
          <p:cNvSpPr txBox="1"/>
          <p:nvPr/>
        </p:nvSpPr>
        <p:spPr>
          <a:xfrm>
            <a:off x="3632425" y="57217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456" name="Shape 456"/>
          <p:cNvSpPr txBox="1"/>
          <p:nvPr/>
        </p:nvSpPr>
        <p:spPr>
          <a:xfrm>
            <a:off x="4623025" y="5365845"/>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457" name="Shape 457"/>
          <p:cNvSpPr txBox="1"/>
          <p:nvPr/>
        </p:nvSpPr>
        <p:spPr>
          <a:xfrm>
            <a:off x="2946625" y="4654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458" name="Shape 458"/>
          <p:cNvGrpSpPr/>
          <p:nvPr/>
        </p:nvGrpSpPr>
        <p:grpSpPr>
          <a:xfrm>
            <a:off x="3684290" y="3978587"/>
            <a:ext cx="605427" cy="552979"/>
            <a:chOff x="4782440" y="2854828"/>
            <a:chExt cx="605427" cy="552979"/>
          </a:xfrm>
        </p:grpSpPr>
        <p:sp>
          <p:nvSpPr>
            <p:cNvPr id="459" name="Shape 459"/>
            <p:cNvSpPr/>
            <p:nvPr/>
          </p:nvSpPr>
          <p:spPr>
            <a:xfrm>
              <a:off x="4801383" y="2861824"/>
              <a:ext cx="564899" cy="530099"/>
            </a:xfrm>
            <a:prstGeom prst="rect">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460" name="Shape 460"/>
            <p:cNvPicPr preferRelativeResize="0"/>
            <p:nvPr/>
          </p:nvPicPr>
          <p:blipFill>
            <a:blip r:embed="rId3">
              <a:alphaModFix/>
            </a:blip>
            <a:stretch>
              <a:fillRect/>
            </a:stretch>
          </p:blipFill>
          <p:spPr>
            <a:xfrm>
              <a:off x="4782440" y="2854828"/>
              <a:ext cx="605427" cy="552979"/>
            </a:xfrm>
            <a:prstGeom prst="rect">
              <a:avLst/>
            </a:prstGeom>
            <a:noFill/>
            <a:ln>
              <a:noFill/>
            </a:ln>
          </p:spPr>
        </p:pic>
      </p:grpSp>
      <p:sp>
        <p:nvSpPr>
          <p:cNvPr id="461" name="Shape 461"/>
          <p:cNvSpPr txBox="1"/>
          <p:nvPr/>
        </p:nvSpPr>
        <p:spPr>
          <a:xfrm>
            <a:off x="6274475" y="4450700"/>
            <a:ext cx="2314800" cy="2233799"/>
          </a:xfrm>
          <a:prstGeom prst="rect">
            <a:avLst/>
          </a:prstGeom>
          <a:noFill/>
          <a:ln>
            <a:noFill/>
          </a:ln>
        </p:spPr>
        <p:txBody>
          <a:bodyPr anchorCtr="0" anchor="t" bIns="91425" lIns="91425" rIns="91425" tIns="91425">
            <a:noAutofit/>
          </a:bodyPr>
          <a:lstStyle/>
          <a:p>
            <a:pPr lvl="0" rtl="0">
              <a:spcBef>
                <a:spcPts val="0"/>
              </a:spcBef>
              <a:buNone/>
            </a:pPr>
            <a:r>
              <a:rPr lang="en">
                <a:solidFill>
                  <a:srgbClr val="CC0000"/>
                </a:solidFill>
              </a:rPr>
              <a:t>x=1,y=0 =&gt;x=2,y=1 </a:t>
            </a:r>
          </a:p>
          <a:p>
            <a:pPr lvl="0" rtl="0">
              <a:spcBef>
                <a:spcPts val="0"/>
              </a:spcBef>
              <a:buNone/>
            </a:pPr>
            <a:r>
              <a:t/>
            </a:r>
            <a:endParaRPr>
              <a:solidFill>
                <a:srgbClr val="6AA84F"/>
              </a:solidFill>
            </a:endParaRPr>
          </a:p>
          <a:p>
            <a:pPr lvl="0" rtl="0">
              <a:spcBef>
                <a:spcPts val="0"/>
              </a:spcBef>
              <a:buNone/>
            </a:pPr>
            <a:r>
              <a:rPr lang="en">
                <a:solidFill>
                  <a:srgbClr val="274E13"/>
                </a:solidFill>
              </a:rPr>
              <a:t>x=1,y=1 =&gt;x=2,y=1</a:t>
            </a:r>
          </a:p>
          <a:p>
            <a:pPr lvl="0" rtl="0">
              <a:spcBef>
                <a:spcPts val="0"/>
              </a:spcBef>
              <a:buNone/>
            </a:pPr>
            <a:r>
              <a:t/>
            </a:r>
            <a:endParaRPr>
              <a:solidFill>
                <a:srgbClr val="0000FF"/>
              </a:solidFill>
            </a:endParaRPr>
          </a:p>
          <a:p>
            <a:pPr lvl="0" rtl="0">
              <a:spcBef>
                <a:spcPts val="0"/>
              </a:spcBef>
              <a:buNone/>
            </a:pPr>
            <a:r>
              <a:t/>
            </a:r>
            <a:endParaRPr/>
          </a:p>
        </p:txBody>
      </p:sp>
      <p:sp>
        <p:nvSpPr>
          <p:cNvPr id="462" name="Shape 462"/>
          <p:cNvSpPr/>
          <p:nvPr/>
        </p:nvSpPr>
        <p:spPr>
          <a:xfrm>
            <a:off x="1034950" y="1224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463" name="Shape 463"/>
          <p:cNvSpPr/>
          <p:nvPr/>
        </p:nvSpPr>
        <p:spPr>
          <a:xfrm>
            <a:off x="2954488" y="1279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464" name="Shape 464"/>
          <p:cNvSpPr/>
          <p:nvPr/>
        </p:nvSpPr>
        <p:spPr>
          <a:xfrm>
            <a:off x="882050" y="3820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65" name="Shape 465"/>
          <p:cNvSpPr txBox="1"/>
          <p:nvPr/>
        </p:nvSpPr>
        <p:spPr>
          <a:xfrm>
            <a:off x="5200900" y="553875"/>
            <a:ext cx="3404099" cy="552900"/>
          </a:xfrm>
          <a:prstGeom prst="rect">
            <a:avLst/>
          </a:prstGeom>
          <a:noFill/>
          <a:ln>
            <a:noFill/>
          </a:ln>
        </p:spPr>
        <p:txBody>
          <a:bodyPr anchorCtr="0" anchor="t" bIns="91425" lIns="91425" rIns="91425" tIns="91425">
            <a:noAutofit/>
          </a:bodyPr>
          <a:lstStyle/>
          <a:p>
            <a:pPr lvl="0" rtl="0">
              <a:spcBef>
                <a:spcPts val="0"/>
              </a:spcBef>
              <a:buNone/>
            </a:pPr>
            <a:r>
              <a:rPr b="1" lang="en"/>
              <a:t>Syntactically</a:t>
            </a:r>
            <a:r>
              <a:rPr lang="en"/>
              <a:t> similar programs.</a:t>
            </a:r>
          </a:p>
        </p:txBody>
      </p:sp>
      <p:sp>
        <p:nvSpPr>
          <p:cNvPr id="466" name="Shape 466"/>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M3</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0" name="Shape 470"/>
        <p:cNvGrpSpPr/>
        <p:nvPr/>
      </p:nvGrpSpPr>
      <p:grpSpPr>
        <a:xfrm>
          <a:off x="0" y="0"/>
          <a:ext cx="0" cy="0"/>
          <a:chOff x="0" y="0"/>
          <a:chExt cx="0" cy="0"/>
        </a:xfrm>
      </p:grpSpPr>
      <p:sp>
        <p:nvSpPr>
          <p:cNvPr id="471" name="Shape 471"/>
          <p:cNvSpPr txBox="1"/>
          <p:nvPr>
            <p:ph type="title"/>
          </p:nvPr>
        </p:nvSpPr>
        <p:spPr>
          <a:xfrm>
            <a:off x="360750" y="366650"/>
            <a:ext cx="8422499" cy="892500"/>
          </a:xfrm>
          <a:prstGeom prst="rect">
            <a:avLst/>
          </a:prstGeom>
        </p:spPr>
        <p:txBody>
          <a:bodyPr anchorCtr="0" anchor="b" bIns="91425" lIns="91425" rIns="91425" tIns="91425">
            <a:noAutofit/>
          </a:bodyPr>
          <a:lstStyle/>
          <a:p>
            <a:pPr lvl="0" rtl="0">
              <a:spcBef>
                <a:spcPts val="600"/>
              </a:spcBef>
              <a:buNone/>
            </a:pPr>
            <a:r>
              <a:rPr b="0" lang="en" sz="3000"/>
              <a:t>Here be mutants</a:t>
            </a:r>
          </a:p>
        </p:txBody>
      </p:sp>
      <p:sp>
        <p:nvSpPr>
          <p:cNvPr id="472" name="Shape 472"/>
          <p:cNvSpPr/>
          <p:nvPr/>
        </p:nvSpPr>
        <p:spPr>
          <a:xfrm>
            <a:off x="6155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473" name="Shape 473"/>
          <p:cNvSpPr/>
          <p:nvPr/>
        </p:nvSpPr>
        <p:spPr>
          <a:xfrm>
            <a:off x="9278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a:t>
            </a:r>
            <a:r>
              <a:rPr lang="en"/>
              <a:t> 0</a:t>
            </a:r>
          </a:p>
        </p:txBody>
      </p:sp>
      <p:sp>
        <p:nvSpPr>
          <p:cNvPr id="474" name="Shape 474"/>
          <p:cNvSpPr/>
          <p:nvPr/>
        </p:nvSpPr>
        <p:spPr>
          <a:xfrm>
            <a:off x="15468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75" name="Shape 475"/>
          <p:cNvSpPr/>
          <p:nvPr/>
        </p:nvSpPr>
        <p:spPr>
          <a:xfrm>
            <a:off x="9289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476" name="Shape 476"/>
          <p:cNvCxnSpPr/>
          <p:nvPr/>
        </p:nvCxnSpPr>
        <p:spPr>
          <a:xfrm>
            <a:off x="7436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477" name="Shape 477"/>
          <p:cNvCxnSpPr/>
          <p:nvPr/>
        </p:nvCxnSpPr>
        <p:spPr>
          <a:xfrm>
            <a:off x="17058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478" name="Shape 478"/>
          <p:cNvCxnSpPr/>
          <p:nvPr/>
        </p:nvCxnSpPr>
        <p:spPr>
          <a:xfrm>
            <a:off x="26888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479" name="Shape 479"/>
          <p:cNvCxnSpPr/>
          <p:nvPr/>
        </p:nvCxnSpPr>
        <p:spPr>
          <a:xfrm>
            <a:off x="7436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480" name="Shape 480"/>
          <p:cNvCxnSpPr/>
          <p:nvPr/>
        </p:nvCxnSpPr>
        <p:spPr>
          <a:xfrm>
            <a:off x="24839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481" name="Shape 481"/>
          <p:cNvCxnSpPr/>
          <p:nvPr/>
        </p:nvCxnSpPr>
        <p:spPr>
          <a:xfrm>
            <a:off x="17058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482" name="Shape 482"/>
          <p:cNvSpPr/>
          <p:nvPr/>
        </p:nvSpPr>
        <p:spPr>
          <a:xfrm>
            <a:off x="21133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483" name="Shape 483"/>
          <p:cNvCxnSpPr>
            <a:stCxn id="472" idx="3"/>
          </p:cNvCxnSpPr>
          <p:nvPr/>
        </p:nvCxnSpPr>
        <p:spPr>
          <a:xfrm flipH="1" rot="10800000">
            <a:off x="1302825" y="2620800"/>
            <a:ext cx="393299" cy="300"/>
          </a:xfrm>
          <a:prstGeom prst="straightConnector1">
            <a:avLst/>
          </a:prstGeom>
          <a:noFill/>
          <a:ln cap="flat" cmpd="sng" w="19050">
            <a:solidFill>
              <a:srgbClr val="666666"/>
            </a:solidFill>
            <a:prstDash val="solid"/>
            <a:round/>
            <a:headEnd len="lg" w="lg" type="none"/>
            <a:tailEnd len="lg" w="lg" type="triangle"/>
          </a:ln>
        </p:spPr>
      </p:cxnSp>
      <p:cxnSp>
        <p:nvCxnSpPr>
          <p:cNvPr id="484" name="Shape 484"/>
          <p:cNvCxnSpPr/>
          <p:nvPr/>
        </p:nvCxnSpPr>
        <p:spPr>
          <a:xfrm flipH="1" rot="10800000">
            <a:off x="17059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485" name="Shape 485"/>
          <p:cNvSpPr/>
          <p:nvPr/>
        </p:nvSpPr>
        <p:spPr>
          <a:xfrm>
            <a:off x="15856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486" name="Shape 486"/>
          <p:cNvCxnSpPr/>
          <p:nvPr/>
        </p:nvCxnSpPr>
        <p:spPr>
          <a:xfrm flipH="1">
            <a:off x="17070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487" name="Shape 487"/>
          <p:cNvSpPr txBox="1"/>
          <p:nvPr/>
        </p:nvSpPr>
        <p:spPr>
          <a:xfrm>
            <a:off x="16561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488" name="Shape 488"/>
          <p:cNvSpPr txBox="1"/>
          <p:nvPr/>
        </p:nvSpPr>
        <p:spPr>
          <a:xfrm>
            <a:off x="13513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489" name="Shape 489"/>
          <p:cNvSpPr txBox="1"/>
          <p:nvPr/>
        </p:nvSpPr>
        <p:spPr>
          <a:xfrm>
            <a:off x="2341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490" name="Shape 490"/>
          <p:cNvSpPr txBox="1"/>
          <p:nvPr/>
        </p:nvSpPr>
        <p:spPr>
          <a:xfrm>
            <a:off x="6655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491" name="Shape 491"/>
          <p:cNvSpPr/>
          <p:nvPr/>
        </p:nvSpPr>
        <p:spPr>
          <a:xfrm>
            <a:off x="25967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492" name="Shape 492"/>
          <p:cNvSpPr/>
          <p:nvPr/>
        </p:nvSpPr>
        <p:spPr>
          <a:xfrm>
            <a:off x="29090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&lt;</a:t>
            </a:r>
            <a:r>
              <a:rPr lang="en"/>
              <a:t> 0</a:t>
            </a:r>
          </a:p>
        </p:txBody>
      </p:sp>
      <p:sp>
        <p:nvSpPr>
          <p:cNvPr id="493" name="Shape 493"/>
          <p:cNvSpPr/>
          <p:nvPr/>
        </p:nvSpPr>
        <p:spPr>
          <a:xfrm>
            <a:off x="35280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494" name="Shape 494"/>
          <p:cNvSpPr/>
          <p:nvPr/>
        </p:nvSpPr>
        <p:spPr>
          <a:xfrm>
            <a:off x="29101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495" name="Shape 495"/>
          <p:cNvCxnSpPr/>
          <p:nvPr/>
        </p:nvCxnSpPr>
        <p:spPr>
          <a:xfrm>
            <a:off x="27248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496" name="Shape 496"/>
          <p:cNvCxnSpPr/>
          <p:nvPr/>
        </p:nvCxnSpPr>
        <p:spPr>
          <a:xfrm>
            <a:off x="36870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497" name="Shape 497"/>
          <p:cNvCxnSpPr/>
          <p:nvPr/>
        </p:nvCxnSpPr>
        <p:spPr>
          <a:xfrm>
            <a:off x="46700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498" name="Shape 498"/>
          <p:cNvCxnSpPr/>
          <p:nvPr/>
        </p:nvCxnSpPr>
        <p:spPr>
          <a:xfrm>
            <a:off x="27248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499" name="Shape 499"/>
          <p:cNvCxnSpPr/>
          <p:nvPr/>
        </p:nvCxnSpPr>
        <p:spPr>
          <a:xfrm>
            <a:off x="44651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500" name="Shape 500"/>
          <p:cNvCxnSpPr/>
          <p:nvPr/>
        </p:nvCxnSpPr>
        <p:spPr>
          <a:xfrm>
            <a:off x="36870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501" name="Shape 501"/>
          <p:cNvSpPr/>
          <p:nvPr/>
        </p:nvSpPr>
        <p:spPr>
          <a:xfrm>
            <a:off x="40945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502" name="Shape 502"/>
          <p:cNvCxnSpPr>
            <a:stCxn id="491" idx="3"/>
          </p:cNvCxnSpPr>
          <p:nvPr/>
        </p:nvCxnSpPr>
        <p:spPr>
          <a:xfrm flipH="1" rot="10800000">
            <a:off x="32840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503" name="Shape 503"/>
          <p:cNvCxnSpPr/>
          <p:nvPr/>
        </p:nvCxnSpPr>
        <p:spPr>
          <a:xfrm flipH="1" rot="10800000">
            <a:off x="36871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504" name="Shape 504"/>
          <p:cNvSpPr/>
          <p:nvPr/>
        </p:nvSpPr>
        <p:spPr>
          <a:xfrm>
            <a:off x="35668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05" name="Shape 505"/>
          <p:cNvCxnSpPr/>
          <p:nvPr/>
        </p:nvCxnSpPr>
        <p:spPr>
          <a:xfrm flipH="1">
            <a:off x="36882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506" name="Shape 506"/>
          <p:cNvSpPr txBox="1"/>
          <p:nvPr/>
        </p:nvSpPr>
        <p:spPr>
          <a:xfrm>
            <a:off x="36373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507" name="Shape 507"/>
          <p:cNvSpPr txBox="1"/>
          <p:nvPr/>
        </p:nvSpPr>
        <p:spPr>
          <a:xfrm>
            <a:off x="33325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508" name="Shape 508"/>
          <p:cNvSpPr txBox="1"/>
          <p:nvPr/>
        </p:nvSpPr>
        <p:spPr>
          <a:xfrm>
            <a:off x="43231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509" name="Shape 509"/>
          <p:cNvSpPr txBox="1"/>
          <p:nvPr/>
        </p:nvSpPr>
        <p:spPr>
          <a:xfrm>
            <a:off x="26467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510" name="Shape 510"/>
          <p:cNvSpPr/>
          <p:nvPr/>
        </p:nvSpPr>
        <p:spPr>
          <a:xfrm>
            <a:off x="44651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511" name="Shape 511"/>
          <p:cNvSpPr/>
          <p:nvPr/>
        </p:nvSpPr>
        <p:spPr>
          <a:xfrm>
            <a:off x="47774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512" name="Shape 512"/>
          <p:cNvSpPr/>
          <p:nvPr/>
        </p:nvSpPr>
        <p:spPr>
          <a:xfrm>
            <a:off x="53964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13" name="Shape 513"/>
          <p:cNvSpPr/>
          <p:nvPr/>
        </p:nvSpPr>
        <p:spPr>
          <a:xfrm>
            <a:off x="47785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&lt;</a:t>
            </a:r>
            <a:r>
              <a:rPr lang="en"/>
              <a:t> 0</a:t>
            </a:r>
          </a:p>
        </p:txBody>
      </p:sp>
      <p:cxnSp>
        <p:nvCxnSpPr>
          <p:cNvPr id="514" name="Shape 514"/>
          <p:cNvCxnSpPr/>
          <p:nvPr/>
        </p:nvCxnSpPr>
        <p:spPr>
          <a:xfrm>
            <a:off x="45932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515" name="Shape 515"/>
          <p:cNvCxnSpPr/>
          <p:nvPr/>
        </p:nvCxnSpPr>
        <p:spPr>
          <a:xfrm>
            <a:off x="55554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516" name="Shape 516"/>
          <p:cNvCxnSpPr/>
          <p:nvPr/>
        </p:nvCxnSpPr>
        <p:spPr>
          <a:xfrm>
            <a:off x="65384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517" name="Shape 517"/>
          <p:cNvCxnSpPr/>
          <p:nvPr/>
        </p:nvCxnSpPr>
        <p:spPr>
          <a:xfrm>
            <a:off x="45932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518" name="Shape 518"/>
          <p:cNvCxnSpPr/>
          <p:nvPr/>
        </p:nvCxnSpPr>
        <p:spPr>
          <a:xfrm>
            <a:off x="63335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519" name="Shape 519"/>
          <p:cNvCxnSpPr/>
          <p:nvPr/>
        </p:nvCxnSpPr>
        <p:spPr>
          <a:xfrm>
            <a:off x="55554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520" name="Shape 520"/>
          <p:cNvSpPr/>
          <p:nvPr/>
        </p:nvSpPr>
        <p:spPr>
          <a:xfrm>
            <a:off x="59629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521" name="Shape 521"/>
          <p:cNvCxnSpPr>
            <a:stCxn id="510" idx="3"/>
          </p:cNvCxnSpPr>
          <p:nvPr/>
        </p:nvCxnSpPr>
        <p:spPr>
          <a:xfrm flipH="1" rot="10800000">
            <a:off x="51524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522" name="Shape 522"/>
          <p:cNvCxnSpPr/>
          <p:nvPr/>
        </p:nvCxnSpPr>
        <p:spPr>
          <a:xfrm flipH="1" rot="10800000">
            <a:off x="55555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523" name="Shape 523"/>
          <p:cNvSpPr/>
          <p:nvPr/>
        </p:nvSpPr>
        <p:spPr>
          <a:xfrm>
            <a:off x="54352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24" name="Shape 524"/>
          <p:cNvCxnSpPr/>
          <p:nvPr/>
        </p:nvCxnSpPr>
        <p:spPr>
          <a:xfrm flipH="1">
            <a:off x="55566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525" name="Shape 525"/>
          <p:cNvSpPr txBox="1"/>
          <p:nvPr/>
        </p:nvSpPr>
        <p:spPr>
          <a:xfrm>
            <a:off x="55057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526" name="Shape 526"/>
          <p:cNvSpPr txBox="1"/>
          <p:nvPr/>
        </p:nvSpPr>
        <p:spPr>
          <a:xfrm>
            <a:off x="52009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527" name="Shape 527"/>
          <p:cNvSpPr txBox="1"/>
          <p:nvPr/>
        </p:nvSpPr>
        <p:spPr>
          <a:xfrm>
            <a:off x="5962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528" name="Shape 528"/>
          <p:cNvSpPr txBox="1"/>
          <p:nvPr/>
        </p:nvSpPr>
        <p:spPr>
          <a:xfrm>
            <a:off x="45151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529" name="Shape 529"/>
          <p:cNvGrpSpPr/>
          <p:nvPr/>
        </p:nvGrpSpPr>
        <p:grpSpPr>
          <a:xfrm>
            <a:off x="1407927" y="1368128"/>
            <a:ext cx="605427" cy="552979"/>
            <a:chOff x="5106375" y="1790592"/>
            <a:chExt cx="1408625" cy="1322600"/>
          </a:xfrm>
        </p:grpSpPr>
        <p:sp>
          <p:nvSpPr>
            <p:cNvPr id="530" name="Shape 530"/>
            <p:cNvSpPr/>
            <p:nvPr/>
          </p:nvSpPr>
          <p:spPr>
            <a:xfrm>
              <a:off x="5150450" y="1807325"/>
              <a:ext cx="1314300" cy="126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31" name="Shape 531"/>
            <p:cNvPicPr preferRelativeResize="0"/>
            <p:nvPr/>
          </p:nvPicPr>
          <p:blipFill>
            <a:blip r:embed="rId3">
              <a:alphaModFix/>
            </a:blip>
            <a:stretch>
              <a:fillRect/>
            </a:stretch>
          </p:blipFill>
          <p:spPr>
            <a:xfrm>
              <a:off x="5106375" y="1790592"/>
              <a:ext cx="1408625" cy="1322600"/>
            </a:xfrm>
            <a:prstGeom prst="rect">
              <a:avLst/>
            </a:prstGeom>
            <a:noFill/>
            <a:ln>
              <a:noFill/>
            </a:ln>
          </p:spPr>
        </p:pic>
      </p:grpSp>
      <p:grpSp>
        <p:nvGrpSpPr>
          <p:cNvPr id="532" name="Shape 532"/>
          <p:cNvGrpSpPr/>
          <p:nvPr/>
        </p:nvGrpSpPr>
        <p:grpSpPr>
          <a:xfrm>
            <a:off x="3384365" y="1368128"/>
            <a:ext cx="605427" cy="552979"/>
            <a:chOff x="2079515" y="1932903"/>
            <a:chExt cx="605427" cy="552979"/>
          </a:xfrm>
        </p:grpSpPr>
        <p:sp>
          <p:nvSpPr>
            <p:cNvPr id="533" name="Shape 533"/>
            <p:cNvSpPr/>
            <p:nvPr/>
          </p:nvSpPr>
          <p:spPr>
            <a:xfrm>
              <a:off x="2098458" y="1939899"/>
              <a:ext cx="564899" cy="530099"/>
            </a:xfrm>
            <a:prstGeom prst="rect">
              <a:avLst/>
            </a:prstGeom>
            <a:solidFill>
              <a:srgbClr val="DD7E6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34" name="Shape 534"/>
            <p:cNvPicPr preferRelativeResize="0"/>
            <p:nvPr/>
          </p:nvPicPr>
          <p:blipFill>
            <a:blip r:embed="rId3">
              <a:alphaModFix/>
            </a:blip>
            <a:stretch>
              <a:fillRect/>
            </a:stretch>
          </p:blipFill>
          <p:spPr>
            <a:xfrm>
              <a:off x="2079515" y="1932903"/>
              <a:ext cx="605427" cy="552979"/>
            </a:xfrm>
            <a:prstGeom prst="rect">
              <a:avLst/>
            </a:prstGeom>
            <a:noFill/>
            <a:ln>
              <a:noFill/>
            </a:ln>
          </p:spPr>
        </p:pic>
      </p:grpSp>
      <p:grpSp>
        <p:nvGrpSpPr>
          <p:cNvPr id="535" name="Shape 535"/>
          <p:cNvGrpSpPr/>
          <p:nvPr/>
        </p:nvGrpSpPr>
        <p:grpSpPr>
          <a:xfrm>
            <a:off x="5257527" y="1368128"/>
            <a:ext cx="605427" cy="552979"/>
            <a:chOff x="3017915" y="1780503"/>
            <a:chExt cx="605427" cy="552979"/>
          </a:xfrm>
        </p:grpSpPr>
        <p:sp>
          <p:nvSpPr>
            <p:cNvPr id="536" name="Shape 536"/>
            <p:cNvSpPr/>
            <p:nvPr/>
          </p:nvSpPr>
          <p:spPr>
            <a:xfrm>
              <a:off x="3036858" y="1787499"/>
              <a:ext cx="564899" cy="530099"/>
            </a:xfrm>
            <a:prstGeom prst="rect">
              <a:avLst/>
            </a:prstGeom>
            <a:solidFill>
              <a:srgbClr val="D0E0E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37" name="Shape 537"/>
            <p:cNvPicPr preferRelativeResize="0"/>
            <p:nvPr/>
          </p:nvPicPr>
          <p:blipFill>
            <a:blip r:embed="rId3">
              <a:alphaModFix/>
            </a:blip>
            <a:stretch>
              <a:fillRect/>
            </a:stretch>
          </p:blipFill>
          <p:spPr>
            <a:xfrm>
              <a:off x="3017915" y="1780503"/>
              <a:ext cx="605427" cy="552979"/>
            </a:xfrm>
            <a:prstGeom prst="rect">
              <a:avLst/>
            </a:prstGeom>
            <a:noFill/>
            <a:ln>
              <a:noFill/>
            </a:ln>
          </p:spPr>
        </p:pic>
      </p:grpSp>
      <p:sp>
        <p:nvSpPr>
          <p:cNvPr id="538" name="Shape 538"/>
          <p:cNvSpPr/>
          <p:nvPr/>
        </p:nvSpPr>
        <p:spPr>
          <a:xfrm>
            <a:off x="6516075" y="25239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539" name="Shape 539"/>
          <p:cNvSpPr/>
          <p:nvPr/>
        </p:nvSpPr>
        <p:spPr>
          <a:xfrm>
            <a:off x="6828400" y="21090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540" name="Shape 540"/>
          <p:cNvSpPr/>
          <p:nvPr/>
        </p:nvSpPr>
        <p:spPr>
          <a:xfrm>
            <a:off x="7447437" y="14787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41" name="Shape 541"/>
          <p:cNvSpPr/>
          <p:nvPr/>
        </p:nvSpPr>
        <p:spPr>
          <a:xfrm>
            <a:off x="6829450" y="28574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a:t>
            </a:r>
            <a:r>
              <a:rPr lang="en"/>
              <a:t> 0</a:t>
            </a:r>
          </a:p>
        </p:txBody>
      </p:sp>
      <p:cxnSp>
        <p:nvCxnSpPr>
          <p:cNvPr id="542" name="Shape 542"/>
          <p:cNvCxnSpPr/>
          <p:nvPr/>
        </p:nvCxnSpPr>
        <p:spPr>
          <a:xfrm>
            <a:off x="6644200" y="22846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543" name="Shape 543"/>
          <p:cNvCxnSpPr/>
          <p:nvPr/>
        </p:nvCxnSpPr>
        <p:spPr>
          <a:xfrm>
            <a:off x="7606437" y="24436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544" name="Shape 544"/>
          <p:cNvCxnSpPr/>
          <p:nvPr/>
        </p:nvCxnSpPr>
        <p:spPr>
          <a:xfrm>
            <a:off x="8589375" y="30246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545" name="Shape 545"/>
          <p:cNvCxnSpPr/>
          <p:nvPr/>
        </p:nvCxnSpPr>
        <p:spPr>
          <a:xfrm>
            <a:off x="6644200" y="2276250"/>
            <a:ext cx="204900" cy="0"/>
          </a:xfrm>
          <a:prstGeom prst="straightConnector1">
            <a:avLst/>
          </a:prstGeom>
          <a:noFill/>
          <a:ln cap="flat" cmpd="sng" w="19050">
            <a:solidFill>
              <a:srgbClr val="666666"/>
            </a:solidFill>
            <a:prstDash val="solid"/>
            <a:round/>
            <a:headEnd len="lg" w="lg" type="none"/>
            <a:tailEnd len="lg" w="lg" type="none"/>
          </a:ln>
        </p:spPr>
      </p:cxnSp>
      <p:cxnSp>
        <p:nvCxnSpPr>
          <p:cNvPr id="546" name="Shape 546"/>
          <p:cNvCxnSpPr/>
          <p:nvPr/>
        </p:nvCxnSpPr>
        <p:spPr>
          <a:xfrm>
            <a:off x="8384475" y="3024675"/>
            <a:ext cx="204900" cy="0"/>
          </a:xfrm>
          <a:prstGeom prst="straightConnector1">
            <a:avLst/>
          </a:prstGeom>
          <a:noFill/>
          <a:ln cap="flat" cmpd="sng" w="19050">
            <a:solidFill>
              <a:schemeClr val="dk2"/>
            </a:solidFill>
            <a:prstDash val="solid"/>
            <a:round/>
            <a:headEnd len="lg" w="lg" type="none"/>
            <a:tailEnd len="lg" w="lg" type="none"/>
          </a:ln>
        </p:spPr>
      </p:cxnSp>
      <p:cxnSp>
        <p:nvCxnSpPr>
          <p:cNvPr id="547" name="Shape 547"/>
          <p:cNvCxnSpPr/>
          <p:nvPr/>
        </p:nvCxnSpPr>
        <p:spPr>
          <a:xfrm>
            <a:off x="7606437" y="31992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548" name="Shape 548"/>
          <p:cNvSpPr/>
          <p:nvPr/>
        </p:nvSpPr>
        <p:spPr>
          <a:xfrm>
            <a:off x="8013868" y="32452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549" name="Shape 549"/>
          <p:cNvCxnSpPr>
            <a:stCxn id="538" idx="3"/>
          </p:cNvCxnSpPr>
          <p:nvPr/>
        </p:nvCxnSpPr>
        <p:spPr>
          <a:xfrm flipH="1" rot="10800000">
            <a:off x="7203375" y="26261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550" name="Shape 550"/>
          <p:cNvCxnSpPr/>
          <p:nvPr/>
        </p:nvCxnSpPr>
        <p:spPr>
          <a:xfrm flipH="1" rot="10800000">
            <a:off x="7606450" y="3330950"/>
            <a:ext cx="393299" cy="299"/>
          </a:xfrm>
          <a:prstGeom prst="straightConnector1">
            <a:avLst/>
          </a:prstGeom>
          <a:noFill/>
          <a:ln cap="flat" cmpd="sng" w="19050">
            <a:solidFill>
              <a:schemeClr val="dk2"/>
            </a:solidFill>
            <a:prstDash val="solid"/>
            <a:round/>
            <a:headEnd len="lg" w="lg" type="triangle"/>
            <a:tailEnd len="lg" w="lg" type="none"/>
          </a:ln>
        </p:spPr>
      </p:cxnSp>
      <p:sp>
        <p:nvSpPr>
          <p:cNvPr id="551" name="Shape 551"/>
          <p:cNvSpPr/>
          <p:nvPr/>
        </p:nvSpPr>
        <p:spPr>
          <a:xfrm>
            <a:off x="7486150" y="34702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52" name="Shape 552"/>
          <p:cNvCxnSpPr/>
          <p:nvPr/>
        </p:nvCxnSpPr>
        <p:spPr>
          <a:xfrm flipH="1">
            <a:off x="7607599" y="18329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553" name="Shape 553"/>
          <p:cNvSpPr txBox="1"/>
          <p:nvPr/>
        </p:nvSpPr>
        <p:spPr>
          <a:xfrm>
            <a:off x="7556650" y="2397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554" name="Shape 554"/>
          <p:cNvSpPr txBox="1"/>
          <p:nvPr/>
        </p:nvSpPr>
        <p:spPr>
          <a:xfrm>
            <a:off x="7251850" y="30828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555" name="Shape 555"/>
          <p:cNvSpPr txBox="1"/>
          <p:nvPr/>
        </p:nvSpPr>
        <p:spPr>
          <a:xfrm>
            <a:off x="8242450" y="27269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556" name="Shape 556"/>
          <p:cNvSpPr txBox="1"/>
          <p:nvPr/>
        </p:nvSpPr>
        <p:spPr>
          <a:xfrm>
            <a:off x="6566050" y="2016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557" name="Shape 557"/>
          <p:cNvGrpSpPr/>
          <p:nvPr/>
        </p:nvGrpSpPr>
        <p:grpSpPr>
          <a:xfrm>
            <a:off x="7308477" y="1331391"/>
            <a:ext cx="605427" cy="552979"/>
            <a:chOff x="4383815" y="1780503"/>
            <a:chExt cx="605427" cy="552979"/>
          </a:xfrm>
        </p:grpSpPr>
        <p:sp>
          <p:nvSpPr>
            <p:cNvPr id="558" name="Shape 558"/>
            <p:cNvSpPr/>
            <p:nvPr/>
          </p:nvSpPr>
          <p:spPr>
            <a:xfrm>
              <a:off x="4402758" y="1787499"/>
              <a:ext cx="564899" cy="530099"/>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59" name="Shape 559"/>
            <p:cNvPicPr preferRelativeResize="0"/>
            <p:nvPr/>
          </p:nvPicPr>
          <p:blipFill>
            <a:blip r:embed="rId3">
              <a:alphaModFix/>
            </a:blip>
            <a:stretch>
              <a:fillRect/>
            </a:stretch>
          </p:blipFill>
          <p:spPr>
            <a:xfrm>
              <a:off x="4383815" y="1780503"/>
              <a:ext cx="605427" cy="552979"/>
            </a:xfrm>
            <a:prstGeom prst="rect">
              <a:avLst/>
            </a:prstGeom>
            <a:noFill/>
            <a:ln>
              <a:noFill/>
            </a:ln>
          </p:spPr>
        </p:pic>
      </p:grpSp>
      <p:sp>
        <p:nvSpPr>
          <p:cNvPr id="560" name="Shape 560"/>
          <p:cNvSpPr/>
          <p:nvPr/>
        </p:nvSpPr>
        <p:spPr>
          <a:xfrm>
            <a:off x="463125" y="51094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r>
              <a:rPr lang="en">
                <a:solidFill>
                  <a:srgbClr val="FF0000"/>
                </a:solidFill>
              </a:rPr>
              <a:t>--</a:t>
            </a:r>
          </a:p>
        </p:txBody>
      </p:sp>
      <p:sp>
        <p:nvSpPr>
          <p:cNvPr id="561" name="Shape 561"/>
          <p:cNvSpPr/>
          <p:nvPr/>
        </p:nvSpPr>
        <p:spPr>
          <a:xfrm>
            <a:off x="775450" y="46945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562" name="Shape 562"/>
          <p:cNvSpPr/>
          <p:nvPr/>
        </p:nvSpPr>
        <p:spPr>
          <a:xfrm>
            <a:off x="1394487" y="40642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63" name="Shape 563"/>
          <p:cNvSpPr/>
          <p:nvPr/>
        </p:nvSpPr>
        <p:spPr>
          <a:xfrm>
            <a:off x="776500" y="54429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564" name="Shape 564"/>
          <p:cNvCxnSpPr/>
          <p:nvPr/>
        </p:nvCxnSpPr>
        <p:spPr>
          <a:xfrm>
            <a:off x="591250" y="48701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565" name="Shape 565"/>
          <p:cNvCxnSpPr/>
          <p:nvPr/>
        </p:nvCxnSpPr>
        <p:spPr>
          <a:xfrm>
            <a:off x="1553487" y="50291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566" name="Shape 566"/>
          <p:cNvCxnSpPr/>
          <p:nvPr/>
        </p:nvCxnSpPr>
        <p:spPr>
          <a:xfrm>
            <a:off x="2536425" y="56101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567" name="Shape 567"/>
          <p:cNvCxnSpPr/>
          <p:nvPr/>
        </p:nvCxnSpPr>
        <p:spPr>
          <a:xfrm>
            <a:off x="591250" y="4861750"/>
            <a:ext cx="204900" cy="0"/>
          </a:xfrm>
          <a:prstGeom prst="straightConnector1">
            <a:avLst/>
          </a:prstGeom>
          <a:noFill/>
          <a:ln cap="flat" cmpd="sng" w="19050">
            <a:solidFill>
              <a:srgbClr val="666666"/>
            </a:solidFill>
            <a:prstDash val="solid"/>
            <a:round/>
            <a:headEnd len="lg" w="lg" type="none"/>
            <a:tailEnd len="lg" w="lg" type="none"/>
          </a:ln>
        </p:spPr>
      </p:cxnSp>
      <p:cxnSp>
        <p:nvCxnSpPr>
          <p:cNvPr id="568" name="Shape 568"/>
          <p:cNvCxnSpPr/>
          <p:nvPr/>
        </p:nvCxnSpPr>
        <p:spPr>
          <a:xfrm>
            <a:off x="2331525" y="5610175"/>
            <a:ext cx="204900" cy="0"/>
          </a:xfrm>
          <a:prstGeom prst="straightConnector1">
            <a:avLst/>
          </a:prstGeom>
          <a:noFill/>
          <a:ln cap="flat" cmpd="sng" w="19050">
            <a:solidFill>
              <a:schemeClr val="dk2"/>
            </a:solidFill>
            <a:prstDash val="solid"/>
            <a:round/>
            <a:headEnd len="lg" w="lg" type="none"/>
            <a:tailEnd len="lg" w="lg" type="none"/>
          </a:ln>
        </p:spPr>
      </p:cxnSp>
      <p:cxnSp>
        <p:nvCxnSpPr>
          <p:cNvPr id="569" name="Shape 569"/>
          <p:cNvCxnSpPr/>
          <p:nvPr/>
        </p:nvCxnSpPr>
        <p:spPr>
          <a:xfrm>
            <a:off x="1553487" y="57847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570" name="Shape 570"/>
          <p:cNvSpPr/>
          <p:nvPr/>
        </p:nvSpPr>
        <p:spPr>
          <a:xfrm>
            <a:off x="1960918" y="58307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571" name="Shape 571"/>
          <p:cNvCxnSpPr>
            <a:stCxn id="560" idx="3"/>
          </p:cNvCxnSpPr>
          <p:nvPr/>
        </p:nvCxnSpPr>
        <p:spPr>
          <a:xfrm flipH="1" rot="10800000">
            <a:off x="1150425" y="52116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572" name="Shape 572"/>
          <p:cNvCxnSpPr/>
          <p:nvPr/>
        </p:nvCxnSpPr>
        <p:spPr>
          <a:xfrm flipH="1" rot="10800000">
            <a:off x="1553500" y="5916450"/>
            <a:ext cx="393299" cy="299"/>
          </a:xfrm>
          <a:prstGeom prst="straightConnector1">
            <a:avLst/>
          </a:prstGeom>
          <a:noFill/>
          <a:ln cap="flat" cmpd="sng" w="19050">
            <a:solidFill>
              <a:schemeClr val="dk2"/>
            </a:solidFill>
            <a:prstDash val="solid"/>
            <a:round/>
            <a:headEnd len="lg" w="lg" type="triangle"/>
            <a:tailEnd len="lg" w="lg" type="none"/>
          </a:ln>
        </p:spPr>
      </p:cxnSp>
      <p:sp>
        <p:nvSpPr>
          <p:cNvPr id="573" name="Shape 573"/>
          <p:cNvSpPr/>
          <p:nvPr/>
        </p:nvSpPr>
        <p:spPr>
          <a:xfrm>
            <a:off x="1433200" y="60557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74" name="Shape 574"/>
          <p:cNvCxnSpPr/>
          <p:nvPr/>
        </p:nvCxnSpPr>
        <p:spPr>
          <a:xfrm flipH="1">
            <a:off x="1554649" y="44184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575" name="Shape 575"/>
          <p:cNvSpPr txBox="1"/>
          <p:nvPr/>
        </p:nvSpPr>
        <p:spPr>
          <a:xfrm>
            <a:off x="1503700" y="4982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576" name="Shape 576"/>
          <p:cNvSpPr txBox="1"/>
          <p:nvPr/>
        </p:nvSpPr>
        <p:spPr>
          <a:xfrm>
            <a:off x="1198900" y="56683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577" name="Shape 577"/>
          <p:cNvSpPr txBox="1"/>
          <p:nvPr/>
        </p:nvSpPr>
        <p:spPr>
          <a:xfrm>
            <a:off x="2189500" y="53124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578" name="Shape 578"/>
          <p:cNvSpPr txBox="1"/>
          <p:nvPr/>
        </p:nvSpPr>
        <p:spPr>
          <a:xfrm>
            <a:off x="513100" y="4601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579" name="Shape 579"/>
          <p:cNvGrpSpPr/>
          <p:nvPr/>
        </p:nvGrpSpPr>
        <p:grpSpPr>
          <a:xfrm>
            <a:off x="1250765" y="3951900"/>
            <a:ext cx="605427" cy="552979"/>
            <a:chOff x="2103515" y="2694903"/>
            <a:chExt cx="605427" cy="552979"/>
          </a:xfrm>
        </p:grpSpPr>
        <p:sp>
          <p:nvSpPr>
            <p:cNvPr id="580" name="Shape 580"/>
            <p:cNvSpPr/>
            <p:nvPr/>
          </p:nvSpPr>
          <p:spPr>
            <a:xfrm>
              <a:off x="2122458" y="2701899"/>
              <a:ext cx="564899" cy="530099"/>
            </a:xfrm>
            <a:prstGeom prst="rect">
              <a:avLst/>
            </a:prstGeom>
            <a:solidFill>
              <a:srgbClr val="6D9EE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581" name="Shape 581"/>
            <p:cNvPicPr preferRelativeResize="0"/>
            <p:nvPr/>
          </p:nvPicPr>
          <p:blipFill>
            <a:blip r:embed="rId3">
              <a:alphaModFix/>
            </a:blip>
            <a:stretch>
              <a:fillRect/>
            </a:stretch>
          </p:blipFill>
          <p:spPr>
            <a:xfrm>
              <a:off x="2103515" y="2694903"/>
              <a:ext cx="605427" cy="552979"/>
            </a:xfrm>
            <a:prstGeom prst="rect">
              <a:avLst/>
            </a:prstGeom>
            <a:noFill/>
            <a:ln>
              <a:noFill/>
            </a:ln>
          </p:spPr>
        </p:pic>
      </p:grpSp>
      <p:sp>
        <p:nvSpPr>
          <p:cNvPr id="582" name="Shape 582"/>
          <p:cNvSpPr/>
          <p:nvPr/>
        </p:nvSpPr>
        <p:spPr>
          <a:xfrm>
            <a:off x="2896650" y="516282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583" name="Shape 583"/>
          <p:cNvSpPr/>
          <p:nvPr/>
        </p:nvSpPr>
        <p:spPr>
          <a:xfrm>
            <a:off x="3208975" y="4747875"/>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584" name="Shape 584"/>
          <p:cNvSpPr/>
          <p:nvPr/>
        </p:nvSpPr>
        <p:spPr>
          <a:xfrm>
            <a:off x="3828012" y="4117650"/>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585" name="Shape 585"/>
          <p:cNvSpPr/>
          <p:nvPr/>
        </p:nvSpPr>
        <p:spPr>
          <a:xfrm>
            <a:off x="3210025" y="5496306"/>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586" name="Shape 586"/>
          <p:cNvCxnSpPr/>
          <p:nvPr/>
        </p:nvCxnSpPr>
        <p:spPr>
          <a:xfrm>
            <a:off x="3024775" y="4923525"/>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587" name="Shape 587"/>
          <p:cNvCxnSpPr/>
          <p:nvPr/>
        </p:nvCxnSpPr>
        <p:spPr>
          <a:xfrm>
            <a:off x="3987012" y="5082500"/>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588" name="Shape 588"/>
          <p:cNvCxnSpPr/>
          <p:nvPr/>
        </p:nvCxnSpPr>
        <p:spPr>
          <a:xfrm>
            <a:off x="4969950" y="5663550"/>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589" name="Shape 589"/>
          <p:cNvCxnSpPr/>
          <p:nvPr/>
        </p:nvCxnSpPr>
        <p:spPr>
          <a:xfrm>
            <a:off x="3024775" y="4915125"/>
            <a:ext cx="204900" cy="0"/>
          </a:xfrm>
          <a:prstGeom prst="straightConnector1">
            <a:avLst/>
          </a:prstGeom>
          <a:noFill/>
          <a:ln cap="flat" cmpd="sng" w="19050">
            <a:solidFill>
              <a:srgbClr val="666666"/>
            </a:solidFill>
            <a:prstDash val="solid"/>
            <a:round/>
            <a:headEnd len="lg" w="lg" type="none"/>
            <a:tailEnd len="lg" w="lg" type="none"/>
          </a:ln>
        </p:spPr>
      </p:cxnSp>
      <p:cxnSp>
        <p:nvCxnSpPr>
          <p:cNvPr id="590" name="Shape 590"/>
          <p:cNvCxnSpPr/>
          <p:nvPr/>
        </p:nvCxnSpPr>
        <p:spPr>
          <a:xfrm>
            <a:off x="4765050" y="5663550"/>
            <a:ext cx="204900" cy="0"/>
          </a:xfrm>
          <a:prstGeom prst="straightConnector1">
            <a:avLst/>
          </a:prstGeom>
          <a:noFill/>
          <a:ln cap="flat" cmpd="sng" w="19050">
            <a:solidFill>
              <a:schemeClr val="dk2"/>
            </a:solidFill>
            <a:prstDash val="solid"/>
            <a:round/>
            <a:headEnd len="lg" w="lg" type="none"/>
            <a:tailEnd len="lg" w="lg" type="none"/>
          </a:ln>
        </p:spPr>
      </p:cxnSp>
      <p:cxnSp>
        <p:nvCxnSpPr>
          <p:cNvPr id="591" name="Shape 591"/>
          <p:cNvCxnSpPr/>
          <p:nvPr/>
        </p:nvCxnSpPr>
        <p:spPr>
          <a:xfrm>
            <a:off x="3987012" y="5838100"/>
            <a:ext cx="2099" cy="296999"/>
          </a:xfrm>
          <a:prstGeom prst="straightConnector1">
            <a:avLst/>
          </a:prstGeom>
          <a:noFill/>
          <a:ln cap="flat" cmpd="sng" w="19050">
            <a:solidFill>
              <a:srgbClr val="666666"/>
            </a:solidFill>
            <a:prstDash val="solid"/>
            <a:round/>
            <a:headEnd len="lg" w="lg" type="none"/>
            <a:tailEnd len="lg" w="lg" type="triangle"/>
          </a:ln>
        </p:spPr>
      </p:cxnSp>
      <p:sp>
        <p:nvSpPr>
          <p:cNvPr id="592" name="Shape 592"/>
          <p:cNvSpPr/>
          <p:nvPr/>
        </p:nvSpPr>
        <p:spPr>
          <a:xfrm>
            <a:off x="4394443" y="58841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r>
              <a:rPr lang="en">
                <a:solidFill>
                  <a:srgbClr val="FF0000"/>
                </a:solidFill>
              </a:rPr>
              <a:t>--</a:t>
            </a:r>
          </a:p>
        </p:txBody>
      </p:sp>
      <p:cxnSp>
        <p:nvCxnSpPr>
          <p:cNvPr id="593" name="Shape 593"/>
          <p:cNvCxnSpPr>
            <a:stCxn id="582" idx="3"/>
          </p:cNvCxnSpPr>
          <p:nvPr/>
        </p:nvCxnSpPr>
        <p:spPr>
          <a:xfrm flipH="1" rot="10800000">
            <a:off x="3583950" y="5264975"/>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594" name="Shape 594"/>
          <p:cNvCxnSpPr/>
          <p:nvPr/>
        </p:nvCxnSpPr>
        <p:spPr>
          <a:xfrm flipH="1" rot="10800000">
            <a:off x="3987025" y="5969825"/>
            <a:ext cx="393299" cy="299"/>
          </a:xfrm>
          <a:prstGeom prst="straightConnector1">
            <a:avLst/>
          </a:prstGeom>
          <a:noFill/>
          <a:ln cap="flat" cmpd="sng" w="19050">
            <a:solidFill>
              <a:schemeClr val="dk2"/>
            </a:solidFill>
            <a:prstDash val="solid"/>
            <a:round/>
            <a:headEnd len="lg" w="lg" type="triangle"/>
            <a:tailEnd len="lg" w="lg" type="none"/>
          </a:ln>
        </p:spPr>
      </p:cxnSp>
      <p:sp>
        <p:nvSpPr>
          <p:cNvPr id="595" name="Shape 595"/>
          <p:cNvSpPr/>
          <p:nvPr/>
        </p:nvSpPr>
        <p:spPr>
          <a:xfrm>
            <a:off x="3866725" y="6109150"/>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596" name="Shape 596"/>
          <p:cNvCxnSpPr/>
          <p:nvPr/>
        </p:nvCxnSpPr>
        <p:spPr>
          <a:xfrm flipH="1">
            <a:off x="3988174" y="4471800"/>
            <a:ext cx="7200" cy="276000"/>
          </a:xfrm>
          <a:prstGeom prst="straightConnector1">
            <a:avLst/>
          </a:prstGeom>
          <a:noFill/>
          <a:ln cap="flat" cmpd="sng" w="19050">
            <a:solidFill>
              <a:srgbClr val="666666"/>
            </a:solidFill>
            <a:prstDash val="solid"/>
            <a:round/>
            <a:headEnd len="lg" w="lg" type="none"/>
            <a:tailEnd len="lg" w="lg" type="triangle"/>
          </a:ln>
        </p:spPr>
      </p:cxnSp>
      <p:sp>
        <p:nvSpPr>
          <p:cNvPr id="597" name="Shape 597"/>
          <p:cNvSpPr txBox="1"/>
          <p:nvPr/>
        </p:nvSpPr>
        <p:spPr>
          <a:xfrm>
            <a:off x="3937225" y="5035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598" name="Shape 598"/>
          <p:cNvSpPr txBox="1"/>
          <p:nvPr/>
        </p:nvSpPr>
        <p:spPr>
          <a:xfrm>
            <a:off x="3632425" y="57217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599" name="Shape 599"/>
          <p:cNvSpPr txBox="1"/>
          <p:nvPr/>
        </p:nvSpPr>
        <p:spPr>
          <a:xfrm>
            <a:off x="4623025" y="5365845"/>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00" name="Shape 600"/>
          <p:cNvSpPr txBox="1"/>
          <p:nvPr/>
        </p:nvSpPr>
        <p:spPr>
          <a:xfrm>
            <a:off x="2946625" y="4654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601" name="Shape 601"/>
          <p:cNvGrpSpPr/>
          <p:nvPr/>
        </p:nvGrpSpPr>
        <p:grpSpPr>
          <a:xfrm>
            <a:off x="3684290" y="3978587"/>
            <a:ext cx="605427" cy="552979"/>
            <a:chOff x="4782440" y="2854828"/>
            <a:chExt cx="605427" cy="552979"/>
          </a:xfrm>
        </p:grpSpPr>
        <p:sp>
          <p:nvSpPr>
            <p:cNvPr id="602" name="Shape 602"/>
            <p:cNvSpPr/>
            <p:nvPr/>
          </p:nvSpPr>
          <p:spPr>
            <a:xfrm>
              <a:off x="4801383" y="2861824"/>
              <a:ext cx="564899" cy="530099"/>
            </a:xfrm>
            <a:prstGeom prst="rect">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03" name="Shape 603"/>
            <p:cNvPicPr preferRelativeResize="0"/>
            <p:nvPr/>
          </p:nvPicPr>
          <p:blipFill>
            <a:blip r:embed="rId3">
              <a:alphaModFix/>
            </a:blip>
            <a:stretch>
              <a:fillRect/>
            </a:stretch>
          </p:blipFill>
          <p:spPr>
            <a:xfrm>
              <a:off x="4782440" y="2854828"/>
              <a:ext cx="605427" cy="552979"/>
            </a:xfrm>
            <a:prstGeom prst="rect">
              <a:avLst/>
            </a:prstGeom>
            <a:noFill/>
            <a:ln>
              <a:noFill/>
            </a:ln>
          </p:spPr>
        </p:pic>
      </p:grpSp>
      <p:sp>
        <p:nvSpPr>
          <p:cNvPr id="604" name="Shape 604"/>
          <p:cNvSpPr txBox="1"/>
          <p:nvPr/>
        </p:nvSpPr>
        <p:spPr>
          <a:xfrm>
            <a:off x="6274475" y="4450700"/>
            <a:ext cx="2314800" cy="2233799"/>
          </a:xfrm>
          <a:prstGeom prst="rect">
            <a:avLst/>
          </a:prstGeom>
          <a:noFill/>
          <a:ln>
            <a:noFill/>
          </a:ln>
        </p:spPr>
        <p:txBody>
          <a:bodyPr anchorCtr="0" anchor="t" bIns="91425" lIns="91425" rIns="91425" tIns="91425">
            <a:noAutofit/>
          </a:bodyPr>
          <a:lstStyle/>
          <a:p>
            <a:pPr lvl="0" rtl="0">
              <a:spcBef>
                <a:spcPts val="0"/>
              </a:spcBef>
              <a:buNone/>
            </a:pPr>
            <a:r>
              <a:rPr lang="en">
                <a:solidFill>
                  <a:srgbClr val="CC0000"/>
                </a:solidFill>
              </a:rPr>
              <a:t>x=1,y=0 =&gt;x=2,y=1 </a:t>
            </a:r>
          </a:p>
          <a:p>
            <a:pPr lvl="0" rtl="0">
              <a:spcBef>
                <a:spcPts val="0"/>
              </a:spcBef>
              <a:buNone/>
            </a:pPr>
            <a:r>
              <a:t/>
            </a:r>
            <a:endParaRPr>
              <a:solidFill>
                <a:srgbClr val="6AA84F"/>
              </a:solidFill>
            </a:endParaRPr>
          </a:p>
          <a:p>
            <a:pPr lvl="0" rtl="0">
              <a:spcBef>
                <a:spcPts val="0"/>
              </a:spcBef>
              <a:buNone/>
            </a:pPr>
            <a:r>
              <a:rPr lang="en">
                <a:solidFill>
                  <a:srgbClr val="274E13"/>
                </a:solidFill>
              </a:rPr>
              <a:t>x=1,y=1 =&gt;x=2,y=1</a:t>
            </a:r>
          </a:p>
          <a:p>
            <a:pPr lvl="0" rtl="0">
              <a:spcBef>
                <a:spcPts val="0"/>
              </a:spcBef>
              <a:buNone/>
            </a:pPr>
            <a:r>
              <a:t/>
            </a:r>
            <a:endParaRPr>
              <a:solidFill>
                <a:srgbClr val="0000FF"/>
              </a:solidFill>
            </a:endParaRPr>
          </a:p>
          <a:p>
            <a:pPr lvl="0" rtl="0">
              <a:spcBef>
                <a:spcPts val="0"/>
              </a:spcBef>
              <a:buNone/>
            </a:pPr>
            <a:r>
              <a:rPr lang="en">
                <a:solidFill>
                  <a:srgbClr val="0000FF"/>
                </a:solidFill>
              </a:rPr>
              <a:t>x=0,y=1 =&gt;x=0,y=1</a:t>
            </a:r>
          </a:p>
          <a:p>
            <a:pPr lvl="0" rtl="0">
              <a:spcBef>
                <a:spcPts val="0"/>
              </a:spcBef>
              <a:buNone/>
            </a:pPr>
            <a:r>
              <a:t/>
            </a:r>
            <a:endParaRPr>
              <a:solidFill>
                <a:schemeClr val="accent2"/>
              </a:solidFill>
            </a:endParaRPr>
          </a:p>
          <a:p>
            <a:pPr lvl="0" rtl="0">
              <a:spcBef>
                <a:spcPts val="0"/>
              </a:spcBef>
              <a:buNone/>
            </a:pPr>
            <a:r>
              <a:t/>
            </a:r>
            <a:endParaRPr/>
          </a:p>
        </p:txBody>
      </p:sp>
      <p:sp>
        <p:nvSpPr>
          <p:cNvPr id="605" name="Shape 605"/>
          <p:cNvSpPr/>
          <p:nvPr/>
        </p:nvSpPr>
        <p:spPr>
          <a:xfrm>
            <a:off x="1034950" y="1224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606" name="Shape 606"/>
          <p:cNvSpPr/>
          <p:nvPr/>
        </p:nvSpPr>
        <p:spPr>
          <a:xfrm>
            <a:off x="2954488" y="1279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607" name="Shape 607"/>
          <p:cNvSpPr/>
          <p:nvPr/>
        </p:nvSpPr>
        <p:spPr>
          <a:xfrm>
            <a:off x="882050" y="3820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08" name="Shape 608"/>
          <p:cNvSpPr/>
          <p:nvPr/>
        </p:nvSpPr>
        <p:spPr>
          <a:xfrm>
            <a:off x="3241963" y="3913112"/>
            <a:ext cx="1352400" cy="879599"/>
          </a:xfrm>
          <a:prstGeom prst="noSmoking">
            <a:avLst>
              <a:gd fmla="val 3025" name="adj"/>
            </a:avLst>
          </a:prstGeom>
          <a:solidFill>
            <a:schemeClr val="lt2"/>
          </a:solid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09" name="Shape 609"/>
          <p:cNvSpPr txBox="1"/>
          <p:nvPr/>
        </p:nvSpPr>
        <p:spPr>
          <a:xfrm>
            <a:off x="5200900" y="553875"/>
            <a:ext cx="3404099" cy="552900"/>
          </a:xfrm>
          <a:prstGeom prst="rect">
            <a:avLst/>
          </a:prstGeom>
          <a:noFill/>
          <a:ln>
            <a:noFill/>
          </a:ln>
        </p:spPr>
        <p:txBody>
          <a:bodyPr anchorCtr="0" anchor="t" bIns="91425" lIns="91425" rIns="91425" tIns="91425">
            <a:noAutofit/>
          </a:bodyPr>
          <a:lstStyle/>
          <a:p>
            <a:pPr lvl="0" rtl="0">
              <a:spcBef>
                <a:spcPts val="0"/>
              </a:spcBef>
              <a:buNone/>
            </a:pPr>
            <a:r>
              <a:rPr b="1" lang="en"/>
              <a:t>Syntactically</a:t>
            </a:r>
            <a:r>
              <a:rPr lang="en"/>
              <a:t> similar programs.</a:t>
            </a:r>
          </a:p>
        </p:txBody>
      </p:sp>
      <p:sp>
        <p:nvSpPr>
          <p:cNvPr id="610" name="Shape 610"/>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M3</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14" name="Shape 614"/>
        <p:cNvGrpSpPr/>
        <p:nvPr/>
      </p:nvGrpSpPr>
      <p:grpSpPr>
        <a:xfrm>
          <a:off x="0" y="0"/>
          <a:ext cx="0" cy="0"/>
          <a:chOff x="0" y="0"/>
          <a:chExt cx="0" cy="0"/>
        </a:xfrm>
      </p:grpSpPr>
      <p:sp>
        <p:nvSpPr>
          <p:cNvPr id="615" name="Shape 615"/>
          <p:cNvSpPr txBox="1"/>
          <p:nvPr>
            <p:ph type="title"/>
          </p:nvPr>
        </p:nvSpPr>
        <p:spPr>
          <a:xfrm>
            <a:off x="360750" y="366650"/>
            <a:ext cx="8422499" cy="892500"/>
          </a:xfrm>
          <a:prstGeom prst="rect">
            <a:avLst/>
          </a:prstGeom>
        </p:spPr>
        <p:txBody>
          <a:bodyPr anchorCtr="0" anchor="b" bIns="91425" lIns="91425" rIns="91425" tIns="91425">
            <a:noAutofit/>
          </a:bodyPr>
          <a:lstStyle/>
          <a:p>
            <a:pPr lvl="0" rtl="0">
              <a:spcBef>
                <a:spcPts val="600"/>
              </a:spcBef>
              <a:buNone/>
            </a:pPr>
            <a:r>
              <a:rPr b="0" lang="en" sz="3000"/>
              <a:t>Here be mutants</a:t>
            </a:r>
          </a:p>
        </p:txBody>
      </p:sp>
      <p:sp>
        <p:nvSpPr>
          <p:cNvPr id="616" name="Shape 616"/>
          <p:cNvSpPr/>
          <p:nvPr/>
        </p:nvSpPr>
        <p:spPr>
          <a:xfrm>
            <a:off x="6155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617" name="Shape 617"/>
          <p:cNvSpPr/>
          <p:nvPr/>
        </p:nvSpPr>
        <p:spPr>
          <a:xfrm>
            <a:off x="9278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a:t>
            </a:r>
            <a:r>
              <a:rPr lang="en"/>
              <a:t> 0</a:t>
            </a:r>
          </a:p>
        </p:txBody>
      </p:sp>
      <p:sp>
        <p:nvSpPr>
          <p:cNvPr id="618" name="Shape 618"/>
          <p:cNvSpPr/>
          <p:nvPr/>
        </p:nvSpPr>
        <p:spPr>
          <a:xfrm>
            <a:off x="15468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19" name="Shape 619"/>
          <p:cNvSpPr/>
          <p:nvPr/>
        </p:nvSpPr>
        <p:spPr>
          <a:xfrm>
            <a:off x="9289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620" name="Shape 620"/>
          <p:cNvCxnSpPr/>
          <p:nvPr/>
        </p:nvCxnSpPr>
        <p:spPr>
          <a:xfrm>
            <a:off x="7436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621" name="Shape 621"/>
          <p:cNvCxnSpPr/>
          <p:nvPr/>
        </p:nvCxnSpPr>
        <p:spPr>
          <a:xfrm>
            <a:off x="17058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622" name="Shape 622"/>
          <p:cNvCxnSpPr/>
          <p:nvPr/>
        </p:nvCxnSpPr>
        <p:spPr>
          <a:xfrm>
            <a:off x="26888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623" name="Shape 623"/>
          <p:cNvCxnSpPr/>
          <p:nvPr/>
        </p:nvCxnSpPr>
        <p:spPr>
          <a:xfrm>
            <a:off x="7436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624" name="Shape 624"/>
          <p:cNvCxnSpPr/>
          <p:nvPr/>
        </p:nvCxnSpPr>
        <p:spPr>
          <a:xfrm>
            <a:off x="24839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625" name="Shape 625"/>
          <p:cNvCxnSpPr/>
          <p:nvPr/>
        </p:nvCxnSpPr>
        <p:spPr>
          <a:xfrm>
            <a:off x="17058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626" name="Shape 626"/>
          <p:cNvSpPr/>
          <p:nvPr/>
        </p:nvSpPr>
        <p:spPr>
          <a:xfrm>
            <a:off x="21133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627" name="Shape 627"/>
          <p:cNvCxnSpPr>
            <a:stCxn id="616" idx="3"/>
          </p:cNvCxnSpPr>
          <p:nvPr/>
        </p:nvCxnSpPr>
        <p:spPr>
          <a:xfrm flipH="1" rot="10800000">
            <a:off x="1302825" y="2620800"/>
            <a:ext cx="393299" cy="300"/>
          </a:xfrm>
          <a:prstGeom prst="straightConnector1">
            <a:avLst/>
          </a:prstGeom>
          <a:noFill/>
          <a:ln cap="flat" cmpd="sng" w="19050">
            <a:solidFill>
              <a:srgbClr val="666666"/>
            </a:solidFill>
            <a:prstDash val="solid"/>
            <a:round/>
            <a:headEnd len="lg" w="lg" type="none"/>
            <a:tailEnd len="lg" w="lg" type="triangle"/>
          </a:ln>
        </p:spPr>
      </p:cxnSp>
      <p:cxnSp>
        <p:nvCxnSpPr>
          <p:cNvPr id="628" name="Shape 628"/>
          <p:cNvCxnSpPr/>
          <p:nvPr/>
        </p:nvCxnSpPr>
        <p:spPr>
          <a:xfrm flipH="1" rot="10800000">
            <a:off x="17059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629" name="Shape 629"/>
          <p:cNvSpPr/>
          <p:nvPr/>
        </p:nvSpPr>
        <p:spPr>
          <a:xfrm>
            <a:off x="15856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30" name="Shape 630"/>
          <p:cNvCxnSpPr/>
          <p:nvPr/>
        </p:nvCxnSpPr>
        <p:spPr>
          <a:xfrm flipH="1">
            <a:off x="17070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631" name="Shape 631"/>
          <p:cNvSpPr txBox="1"/>
          <p:nvPr/>
        </p:nvSpPr>
        <p:spPr>
          <a:xfrm>
            <a:off x="16561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32" name="Shape 632"/>
          <p:cNvSpPr txBox="1"/>
          <p:nvPr/>
        </p:nvSpPr>
        <p:spPr>
          <a:xfrm>
            <a:off x="13513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633" name="Shape 633"/>
          <p:cNvSpPr txBox="1"/>
          <p:nvPr/>
        </p:nvSpPr>
        <p:spPr>
          <a:xfrm>
            <a:off x="2341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34" name="Shape 634"/>
          <p:cNvSpPr txBox="1"/>
          <p:nvPr/>
        </p:nvSpPr>
        <p:spPr>
          <a:xfrm>
            <a:off x="6655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635" name="Shape 635"/>
          <p:cNvSpPr/>
          <p:nvPr/>
        </p:nvSpPr>
        <p:spPr>
          <a:xfrm>
            <a:off x="25967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636" name="Shape 636"/>
          <p:cNvSpPr/>
          <p:nvPr/>
        </p:nvSpPr>
        <p:spPr>
          <a:xfrm>
            <a:off x="29090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a:t>
            </a:r>
            <a:r>
              <a:rPr lang="en">
                <a:solidFill>
                  <a:srgbClr val="FF0000"/>
                </a:solidFill>
              </a:rPr>
              <a:t>&lt;</a:t>
            </a:r>
            <a:r>
              <a:rPr lang="en"/>
              <a:t> 0</a:t>
            </a:r>
          </a:p>
        </p:txBody>
      </p:sp>
      <p:sp>
        <p:nvSpPr>
          <p:cNvPr id="637" name="Shape 637"/>
          <p:cNvSpPr/>
          <p:nvPr/>
        </p:nvSpPr>
        <p:spPr>
          <a:xfrm>
            <a:off x="35280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38" name="Shape 638"/>
          <p:cNvSpPr/>
          <p:nvPr/>
        </p:nvSpPr>
        <p:spPr>
          <a:xfrm>
            <a:off x="29101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639" name="Shape 639"/>
          <p:cNvCxnSpPr/>
          <p:nvPr/>
        </p:nvCxnSpPr>
        <p:spPr>
          <a:xfrm>
            <a:off x="27248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640" name="Shape 640"/>
          <p:cNvCxnSpPr/>
          <p:nvPr/>
        </p:nvCxnSpPr>
        <p:spPr>
          <a:xfrm>
            <a:off x="36870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641" name="Shape 641"/>
          <p:cNvCxnSpPr/>
          <p:nvPr/>
        </p:nvCxnSpPr>
        <p:spPr>
          <a:xfrm>
            <a:off x="46700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642" name="Shape 642"/>
          <p:cNvCxnSpPr/>
          <p:nvPr/>
        </p:nvCxnSpPr>
        <p:spPr>
          <a:xfrm>
            <a:off x="27248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643" name="Shape 643"/>
          <p:cNvCxnSpPr/>
          <p:nvPr/>
        </p:nvCxnSpPr>
        <p:spPr>
          <a:xfrm>
            <a:off x="44651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644" name="Shape 644"/>
          <p:cNvCxnSpPr/>
          <p:nvPr/>
        </p:nvCxnSpPr>
        <p:spPr>
          <a:xfrm>
            <a:off x="36870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645" name="Shape 645"/>
          <p:cNvSpPr/>
          <p:nvPr/>
        </p:nvSpPr>
        <p:spPr>
          <a:xfrm>
            <a:off x="40945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646" name="Shape 646"/>
          <p:cNvCxnSpPr>
            <a:stCxn id="635" idx="3"/>
          </p:cNvCxnSpPr>
          <p:nvPr/>
        </p:nvCxnSpPr>
        <p:spPr>
          <a:xfrm flipH="1" rot="10800000">
            <a:off x="32840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647" name="Shape 647"/>
          <p:cNvCxnSpPr/>
          <p:nvPr/>
        </p:nvCxnSpPr>
        <p:spPr>
          <a:xfrm flipH="1" rot="10800000">
            <a:off x="36871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648" name="Shape 648"/>
          <p:cNvSpPr/>
          <p:nvPr/>
        </p:nvSpPr>
        <p:spPr>
          <a:xfrm>
            <a:off x="35668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49" name="Shape 649"/>
          <p:cNvCxnSpPr/>
          <p:nvPr/>
        </p:nvCxnSpPr>
        <p:spPr>
          <a:xfrm flipH="1">
            <a:off x="36882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650" name="Shape 650"/>
          <p:cNvSpPr txBox="1"/>
          <p:nvPr/>
        </p:nvSpPr>
        <p:spPr>
          <a:xfrm>
            <a:off x="36373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51" name="Shape 651"/>
          <p:cNvSpPr txBox="1"/>
          <p:nvPr/>
        </p:nvSpPr>
        <p:spPr>
          <a:xfrm>
            <a:off x="33325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652" name="Shape 652"/>
          <p:cNvSpPr txBox="1"/>
          <p:nvPr/>
        </p:nvSpPr>
        <p:spPr>
          <a:xfrm>
            <a:off x="43231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53" name="Shape 653"/>
          <p:cNvSpPr txBox="1"/>
          <p:nvPr/>
        </p:nvSpPr>
        <p:spPr>
          <a:xfrm>
            <a:off x="26467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654" name="Shape 654"/>
          <p:cNvSpPr/>
          <p:nvPr/>
        </p:nvSpPr>
        <p:spPr>
          <a:xfrm>
            <a:off x="4465125" y="25186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655" name="Shape 655"/>
          <p:cNvSpPr/>
          <p:nvPr/>
        </p:nvSpPr>
        <p:spPr>
          <a:xfrm>
            <a:off x="4777450" y="21037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656" name="Shape 656"/>
          <p:cNvSpPr/>
          <p:nvPr/>
        </p:nvSpPr>
        <p:spPr>
          <a:xfrm>
            <a:off x="5396487" y="14734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57" name="Shape 657"/>
          <p:cNvSpPr/>
          <p:nvPr/>
        </p:nvSpPr>
        <p:spPr>
          <a:xfrm>
            <a:off x="4778500" y="28521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&lt;</a:t>
            </a:r>
            <a:r>
              <a:rPr lang="en"/>
              <a:t> 0</a:t>
            </a:r>
          </a:p>
        </p:txBody>
      </p:sp>
      <p:cxnSp>
        <p:nvCxnSpPr>
          <p:cNvPr id="658" name="Shape 658"/>
          <p:cNvCxnSpPr/>
          <p:nvPr/>
        </p:nvCxnSpPr>
        <p:spPr>
          <a:xfrm>
            <a:off x="4593250" y="22793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659" name="Shape 659"/>
          <p:cNvCxnSpPr/>
          <p:nvPr/>
        </p:nvCxnSpPr>
        <p:spPr>
          <a:xfrm>
            <a:off x="5555487" y="24383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660" name="Shape 660"/>
          <p:cNvCxnSpPr/>
          <p:nvPr/>
        </p:nvCxnSpPr>
        <p:spPr>
          <a:xfrm>
            <a:off x="6538425" y="30193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661" name="Shape 661"/>
          <p:cNvCxnSpPr/>
          <p:nvPr/>
        </p:nvCxnSpPr>
        <p:spPr>
          <a:xfrm>
            <a:off x="4593250" y="2270950"/>
            <a:ext cx="204900" cy="0"/>
          </a:xfrm>
          <a:prstGeom prst="straightConnector1">
            <a:avLst/>
          </a:prstGeom>
          <a:noFill/>
          <a:ln cap="flat" cmpd="sng" w="19050">
            <a:solidFill>
              <a:srgbClr val="666666"/>
            </a:solidFill>
            <a:prstDash val="solid"/>
            <a:round/>
            <a:headEnd len="lg" w="lg" type="none"/>
            <a:tailEnd len="lg" w="lg" type="none"/>
          </a:ln>
        </p:spPr>
      </p:cxnSp>
      <p:cxnSp>
        <p:nvCxnSpPr>
          <p:cNvPr id="662" name="Shape 662"/>
          <p:cNvCxnSpPr/>
          <p:nvPr/>
        </p:nvCxnSpPr>
        <p:spPr>
          <a:xfrm>
            <a:off x="6333525" y="3019375"/>
            <a:ext cx="204900" cy="0"/>
          </a:xfrm>
          <a:prstGeom prst="straightConnector1">
            <a:avLst/>
          </a:prstGeom>
          <a:noFill/>
          <a:ln cap="flat" cmpd="sng" w="19050">
            <a:solidFill>
              <a:schemeClr val="dk2"/>
            </a:solidFill>
            <a:prstDash val="solid"/>
            <a:round/>
            <a:headEnd len="lg" w="lg" type="none"/>
            <a:tailEnd len="lg" w="lg" type="none"/>
          </a:ln>
        </p:spPr>
      </p:cxnSp>
      <p:cxnSp>
        <p:nvCxnSpPr>
          <p:cNvPr id="663" name="Shape 663"/>
          <p:cNvCxnSpPr/>
          <p:nvPr/>
        </p:nvCxnSpPr>
        <p:spPr>
          <a:xfrm>
            <a:off x="5555487" y="31939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664" name="Shape 664"/>
          <p:cNvSpPr/>
          <p:nvPr/>
        </p:nvSpPr>
        <p:spPr>
          <a:xfrm>
            <a:off x="5962918" y="32399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665" name="Shape 665"/>
          <p:cNvCxnSpPr>
            <a:stCxn id="654" idx="3"/>
          </p:cNvCxnSpPr>
          <p:nvPr/>
        </p:nvCxnSpPr>
        <p:spPr>
          <a:xfrm flipH="1" rot="10800000">
            <a:off x="5152425" y="26208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666" name="Shape 666"/>
          <p:cNvCxnSpPr/>
          <p:nvPr/>
        </p:nvCxnSpPr>
        <p:spPr>
          <a:xfrm flipH="1" rot="10800000">
            <a:off x="5555500" y="3325650"/>
            <a:ext cx="393299" cy="299"/>
          </a:xfrm>
          <a:prstGeom prst="straightConnector1">
            <a:avLst/>
          </a:prstGeom>
          <a:noFill/>
          <a:ln cap="flat" cmpd="sng" w="19050">
            <a:solidFill>
              <a:schemeClr val="dk2"/>
            </a:solidFill>
            <a:prstDash val="solid"/>
            <a:round/>
            <a:headEnd len="lg" w="lg" type="triangle"/>
            <a:tailEnd len="lg" w="lg" type="none"/>
          </a:ln>
        </p:spPr>
      </p:cxnSp>
      <p:sp>
        <p:nvSpPr>
          <p:cNvPr id="667" name="Shape 667"/>
          <p:cNvSpPr/>
          <p:nvPr/>
        </p:nvSpPr>
        <p:spPr>
          <a:xfrm>
            <a:off x="5435200" y="34649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68" name="Shape 668"/>
          <p:cNvCxnSpPr/>
          <p:nvPr/>
        </p:nvCxnSpPr>
        <p:spPr>
          <a:xfrm flipH="1">
            <a:off x="5556649" y="18276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669" name="Shape 669"/>
          <p:cNvSpPr txBox="1"/>
          <p:nvPr/>
        </p:nvSpPr>
        <p:spPr>
          <a:xfrm>
            <a:off x="5505700" y="2391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70" name="Shape 670"/>
          <p:cNvSpPr txBox="1"/>
          <p:nvPr/>
        </p:nvSpPr>
        <p:spPr>
          <a:xfrm>
            <a:off x="5200900" y="30775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671" name="Shape 671"/>
          <p:cNvSpPr txBox="1"/>
          <p:nvPr/>
        </p:nvSpPr>
        <p:spPr>
          <a:xfrm>
            <a:off x="5962900" y="27216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72" name="Shape 672"/>
          <p:cNvSpPr txBox="1"/>
          <p:nvPr/>
        </p:nvSpPr>
        <p:spPr>
          <a:xfrm>
            <a:off x="4515100" y="20107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673" name="Shape 673"/>
          <p:cNvGrpSpPr/>
          <p:nvPr/>
        </p:nvGrpSpPr>
        <p:grpSpPr>
          <a:xfrm>
            <a:off x="1407927" y="1368128"/>
            <a:ext cx="605427" cy="552979"/>
            <a:chOff x="5106375" y="1790592"/>
            <a:chExt cx="1408625" cy="1322600"/>
          </a:xfrm>
        </p:grpSpPr>
        <p:sp>
          <p:nvSpPr>
            <p:cNvPr id="674" name="Shape 674"/>
            <p:cNvSpPr/>
            <p:nvPr/>
          </p:nvSpPr>
          <p:spPr>
            <a:xfrm>
              <a:off x="5150450" y="1807325"/>
              <a:ext cx="1314300" cy="12680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75" name="Shape 675"/>
            <p:cNvPicPr preferRelativeResize="0"/>
            <p:nvPr/>
          </p:nvPicPr>
          <p:blipFill>
            <a:blip r:embed="rId3">
              <a:alphaModFix/>
            </a:blip>
            <a:stretch>
              <a:fillRect/>
            </a:stretch>
          </p:blipFill>
          <p:spPr>
            <a:xfrm>
              <a:off x="5106375" y="1790592"/>
              <a:ext cx="1408625" cy="1322600"/>
            </a:xfrm>
            <a:prstGeom prst="rect">
              <a:avLst/>
            </a:prstGeom>
            <a:noFill/>
            <a:ln>
              <a:noFill/>
            </a:ln>
          </p:spPr>
        </p:pic>
      </p:grpSp>
      <p:grpSp>
        <p:nvGrpSpPr>
          <p:cNvPr id="676" name="Shape 676"/>
          <p:cNvGrpSpPr/>
          <p:nvPr/>
        </p:nvGrpSpPr>
        <p:grpSpPr>
          <a:xfrm>
            <a:off x="3384365" y="1368128"/>
            <a:ext cx="605427" cy="552979"/>
            <a:chOff x="2079515" y="1932903"/>
            <a:chExt cx="605427" cy="552979"/>
          </a:xfrm>
        </p:grpSpPr>
        <p:sp>
          <p:nvSpPr>
            <p:cNvPr id="677" name="Shape 677"/>
            <p:cNvSpPr/>
            <p:nvPr/>
          </p:nvSpPr>
          <p:spPr>
            <a:xfrm>
              <a:off x="2098458" y="1939899"/>
              <a:ext cx="564899" cy="530099"/>
            </a:xfrm>
            <a:prstGeom prst="rect">
              <a:avLst/>
            </a:prstGeom>
            <a:solidFill>
              <a:srgbClr val="DD7E6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78" name="Shape 678"/>
            <p:cNvPicPr preferRelativeResize="0"/>
            <p:nvPr/>
          </p:nvPicPr>
          <p:blipFill>
            <a:blip r:embed="rId3">
              <a:alphaModFix/>
            </a:blip>
            <a:stretch>
              <a:fillRect/>
            </a:stretch>
          </p:blipFill>
          <p:spPr>
            <a:xfrm>
              <a:off x="2079515" y="1932903"/>
              <a:ext cx="605427" cy="552979"/>
            </a:xfrm>
            <a:prstGeom prst="rect">
              <a:avLst/>
            </a:prstGeom>
            <a:noFill/>
            <a:ln>
              <a:noFill/>
            </a:ln>
          </p:spPr>
        </p:pic>
      </p:grpSp>
      <p:grpSp>
        <p:nvGrpSpPr>
          <p:cNvPr id="679" name="Shape 679"/>
          <p:cNvGrpSpPr/>
          <p:nvPr/>
        </p:nvGrpSpPr>
        <p:grpSpPr>
          <a:xfrm>
            <a:off x="5257527" y="1368128"/>
            <a:ext cx="605427" cy="552979"/>
            <a:chOff x="3017915" y="1780503"/>
            <a:chExt cx="605427" cy="552979"/>
          </a:xfrm>
        </p:grpSpPr>
        <p:sp>
          <p:nvSpPr>
            <p:cNvPr id="680" name="Shape 680"/>
            <p:cNvSpPr/>
            <p:nvPr/>
          </p:nvSpPr>
          <p:spPr>
            <a:xfrm>
              <a:off x="3036858" y="1787499"/>
              <a:ext cx="564899" cy="530099"/>
            </a:xfrm>
            <a:prstGeom prst="rect">
              <a:avLst/>
            </a:prstGeom>
            <a:solidFill>
              <a:srgbClr val="D0E0E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681" name="Shape 681"/>
            <p:cNvPicPr preferRelativeResize="0"/>
            <p:nvPr/>
          </p:nvPicPr>
          <p:blipFill>
            <a:blip r:embed="rId3">
              <a:alphaModFix/>
            </a:blip>
            <a:stretch>
              <a:fillRect/>
            </a:stretch>
          </p:blipFill>
          <p:spPr>
            <a:xfrm>
              <a:off x="3017915" y="1780503"/>
              <a:ext cx="605427" cy="552979"/>
            </a:xfrm>
            <a:prstGeom prst="rect">
              <a:avLst/>
            </a:prstGeom>
            <a:noFill/>
            <a:ln>
              <a:noFill/>
            </a:ln>
          </p:spPr>
        </p:pic>
      </p:grpSp>
      <p:sp>
        <p:nvSpPr>
          <p:cNvPr id="682" name="Shape 682"/>
          <p:cNvSpPr/>
          <p:nvPr/>
        </p:nvSpPr>
        <p:spPr>
          <a:xfrm>
            <a:off x="6516075" y="25239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683" name="Shape 683"/>
          <p:cNvSpPr/>
          <p:nvPr/>
        </p:nvSpPr>
        <p:spPr>
          <a:xfrm>
            <a:off x="6828400" y="21090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684" name="Shape 684"/>
          <p:cNvSpPr/>
          <p:nvPr/>
        </p:nvSpPr>
        <p:spPr>
          <a:xfrm>
            <a:off x="7447437" y="14787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685" name="Shape 685"/>
          <p:cNvSpPr/>
          <p:nvPr/>
        </p:nvSpPr>
        <p:spPr>
          <a:xfrm>
            <a:off x="6829450" y="28574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a:t>
            </a:r>
            <a:r>
              <a:rPr lang="en">
                <a:solidFill>
                  <a:srgbClr val="FF0000"/>
                </a:solidFill>
              </a:rPr>
              <a:t>=</a:t>
            </a:r>
            <a:r>
              <a:rPr lang="en"/>
              <a:t> 0</a:t>
            </a:r>
          </a:p>
        </p:txBody>
      </p:sp>
      <p:cxnSp>
        <p:nvCxnSpPr>
          <p:cNvPr id="686" name="Shape 686"/>
          <p:cNvCxnSpPr/>
          <p:nvPr/>
        </p:nvCxnSpPr>
        <p:spPr>
          <a:xfrm>
            <a:off x="6644200" y="22846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687" name="Shape 687"/>
          <p:cNvCxnSpPr/>
          <p:nvPr/>
        </p:nvCxnSpPr>
        <p:spPr>
          <a:xfrm>
            <a:off x="7606437" y="24436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688" name="Shape 688"/>
          <p:cNvCxnSpPr/>
          <p:nvPr/>
        </p:nvCxnSpPr>
        <p:spPr>
          <a:xfrm>
            <a:off x="8589375" y="30246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689" name="Shape 689"/>
          <p:cNvCxnSpPr/>
          <p:nvPr/>
        </p:nvCxnSpPr>
        <p:spPr>
          <a:xfrm>
            <a:off x="6644200" y="2276250"/>
            <a:ext cx="204900" cy="0"/>
          </a:xfrm>
          <a:prstGeom prst="straightConnector1">
            <a:avLst/>
          </a:prstGeom>
          <a:noFill/>
          <a:ln cap="flat" cmpd="sng" w="19050">
            <a:solidFill>
              <a:srgbClr val="666666"/>
            </a:solidFill>
            <a:prstDash val="solid"/>
            <a:round/>
            <a:headEnd len="lg" w="lg" type="none"/>
            <a:tailEnd len="lg" w="lg" type="none"/>
          </a:ln>
        </p:spPr>
      </p:cxnSp>
      <p:cxnSp>
        <p:nvCxnSpPr>
          <p:cNvPr id="690" name="Shape 690"/>
          <p:cNvCxnSpPr/>
          <p:nvPr/>
        </p:nvCxnSpPr>
        <p:spPr>
          <a:xfrm>
            <a:off x="8384475" y="3024675"/>
            <a:ext cx="204900" cy="0"/>
          </a:xfrm>
          <a:prstGeom prst="straightConnector1">
            <a:avLst/>
          </a:prstGeom>
          <a:noFill/>
          <a:ln cap="flat" cmpd="sng" w="19050">
            <a:solidFill>
              <a:schemeClr val="dk2"/>
            </a:solidFill>
            <a:prstDash val="solid"/>
            <a:round/>
            <a:headEnd len="lg" w="lg" type="none"/>
            <a:tailEnd len="lg" w="lg" type="none"/>
          </a:ln>
        </p:spPr>
      </p:cxnSp>
      <p:cxnSp>
        <p:nvCxnSpPr>
          <p:cNvPr id="691" name="Shape 691"/>
          <p:cNvCxnSpPr/>
          <p:nvPr/>
        </p:nvCxnSpPr>
        <p:spPr>
          <a:xfrm>
            <a:off x="7606437" y="31992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692" name="Shape 692"/>
          <p:cNvSpPr/>
          <p:nvPr/>
        </p:nvSpPr>
        <p:spPr>
          <a:xfrm>
            <a:off x="8013868" y="32452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693" name="Shape 693"/>
          <p:cNvCxnSpPr>
            <a:stCxn id="682" idx="3"/>
          </p:cNvCxnSpPr>
          <p:nvPr/>
        </p:nvCxnSpPr>
        <p:spPr>
          <a:xfrm flipH="1" rot="10800000">
            <a:off x="7203375" y="26261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694" name="Shape 694"/>
          <p:cNvCxnSpPr/>
          <p:nvPr/>
        </p:nvCxnSpPr>
        <p:spPr>
          <a:xfrm flipH="1" rot="10800000">
            <a:off x="7606450" y="3330950"/>
            <a:ext cx="393299" cy="299"/>
          </a:xfrm>
          <a:prstGeom prst="straightConnector1">
            <a:avLst/>
          </a:prstGeom>
          <a:noFill/>
          <a:ln cap="flat" cmpd="sng" w="19050">
            <a:solidFill>
              <a:schemeClr val="dk2"/>
            </a:solidFill>
            <a:prstDash val="solid"/>
            <a:round/>
            <a:headEnd len="lg" w="lg" type="triangle"/>
            <a:tailEnd len="lg" w="lg" type="none"/>
          </a:ln>
        </p:spPr>
      </p:cxnSp>
      <p:sp>
        <p:nvSpPr>
          <p:cNvPr id="695" name="Shape 695"/>
          <p:cNvSpPr/>
          <p:nvPr/>
        </p:nvSpPr>
        <p:spPr>
          <a:xfrm>
            <a:off x="7486150" y="34702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696" name="Shape 696"/>
          <p:cNvCxnSpPr/>
          <p:nvPr/>
        </p:nvCxnSpPr>
        <p:spPr>
          <a:xfrm flipH="1">
            <a:off x="7607599" y="18329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697" name="Shape 697"/>
          <p:cNvSpPr txBox="1"/>
          <p:nvPr/>
        </p:nvSpPr>
        <p:spPr>
          <a:xfrm>
            <a:off x="7556650" y="2397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698" name="Shape 698"/>
          <p:cNvSpPr txBox="1"/>
          <p:nvPr/>
        </p:nvSpPr>
        <p:spPr>
          <a:xfrm>
            <a:off x="7251850" y="30828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699" name="Shape 699"/>
          <p:cNvSpPr txBox="1"/>
          <p:nvPr/>
        </p:nvSpPr>
        <p:spPr>
          <a:xfrm>
            <a:off x="8242450" y="27269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700" name="Shape 700"/>
          <p:cNvSpPr txBox="1"/>
          <p:nvPr/>
        </p:nvSpPr>
        <p:spPr>
          <a:xfrm>
            <a:off x="6566050" y="2016072"/>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701" name="Shape 701"/>
          <p:cNvGrpSpPr/>
          <p:nvPr/>
        </p:nvGrpSpPr>
        <p:grpSpPr>
          <a:xfrm>
            <a:off x="7308477" y="1331391"/>
            <a:ext cx="605427" cy="552979"/>
            <a:chOff x="4383815" y="1780503"/>
            <a:chExt cx="605427" cy="552979"/>
          </a:xfrm>
        </p:grpSpPr>
        <p:sp>
          <p:nvSpPr>
            <p:cNvPr id="702" name="Shape 702"/>
            <p:cNvSpPr/>
            <p:nvPr/>
          </p:nvSpPr>
          <p:spPr>
            <a:xfrm>
              <a:off x="4402758" y="1787499"/>
              <a:ext cx="564899" cy="530099"/>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03" name="Shape 703"/>
            <p:cNvPicPr preferRelativeResize="0"/>
            <p:nvPr/>
          </p:nvPicPr>
          <p:blipFill>
            <a:blip r:embed="rId3">
              <a:alphaModFix/>
            </a:blip>
            <a:stretch>
              <a:fillRect/>
            </a:stretch>
          </p:blipFill>
          <p:spPr>
            <a:xfrm>
              <a:off x="4383815" y="1780503"/>
              <a:ext cx="605427" cy="552979"/>
            </a:xfrm>
            <a:prstGeom prst="rect">
              <a:avLst/>
            </a:prstGeom>
            <a:noFill/>
            <a:ln>
              <a:noFill/>
            </a:ln>
          </p:spPr>
        </p:pic>
      </p:grpSp>
      <p:sp>
        <p:nvSpPr>
          <p:cNvPr id="704" name="Shape 704"/>
          <p:cNvSpPr/>
          <p:nvPr/>
        </p:nvSpPr>
        <p:spPr>
          <a:xfrm>
            <a:off x="463125" y="51094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r>
              <a:rPr lang="en">
                <a:solidFill>
                  <a:srgbClr val="FF0000"/>
                </a:solidFill>
              </a:rPr>
              <a:t>--</a:t>
            </a:r>
          </a:p>
        </p:txBody>
      </p:sp>
      <p:sp>
        <p:nvSpPr>
          <p:cNvPr id="705" name="Shape 705"/>
          <p:cNvSpPr/>
          <p:nvPr/>
        </p:nvSpPr>
        <p:spPr>
          <a:xfrm>
            <a:off x="775450" y="4694500"/>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706" name="Shape 706"/>
          <p:cNvSpPr/>
          <p:nvPr/>
        </p:nvSpPr>
        <p:spPr>
          <a:xfrm>
            <a:off x="1394487" y="4064275"/>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07" name="Shape 707"/>
          <p:cNvSpPr/>
          <p:nvPr/>
        </p:nvSpPr>
        <p:spPr>
          <a:xfrm>
            <a:off x="776500" y="5442931"/>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708" name="Shape 708"/>
          <p:cNvCxnSpPr/>
          <p:nvPr/>
        </p:nvCxnSpPr>
        <p:spPr>
          <a:xfrm>
            <a:off x="591250" y="4870150"/>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709" name="Shape 709"/>
          <p:cNvCxnSpPr/>
          <p:nvPr/>
        </p:nvCxnSpPr>
        <p:spPr>
          <a:xfrm>
            <a:off x="1553487" y="5029125"/>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710" name="Shape 710"/>
          <p:cNvCxnSpPr/>
          <p:nvPr/>
        </p:nvCxnSpPr>
        <p:spPr>
          <a:xfrm>
            <a:off x="2536425" y="5610175"/>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711" name="Shape 711"/>
          <p:cNvCxnSpPr/>
          <p:nvPr/>
        </p:nvCxnSpPr>
        <p:spPr>
          <a:xfrm>
            <a:off x="591250" y="4861750"/>
            <a:ext cx="204900" cy="0"/>
          </a:xfrm>
          <a:prstGeom prst="straightConnector1">
            <a:avLst/>
          </a:prstGeom>
          <a:noFill/>
          <a:ln cap="flat" cmpd="sng" w="19050">
            <a:solidFill>
              <a:srgbClr val="666666"/>
            </a:solidFill>
            <a:prstDash val="solid"/>
            <a:round/>
            <a:headEnd len="lg" w="lg" type="none"/>
            <a:tailEnd len="lg" w="lg" type="none"/>
          </a:ln>
        </p:spPr>
      </p:cxnSp>
      <p:cxnSp>
        <p:nvCxnSpPr>
          <p:cNvPr id="712" name="Shape 712"/>
          <p:cNvCxnSpPr/>
          <p:nvPr/>
        </p:nvCxnSpPr>
        <p:spPr>
          <a:xfrm>
            <a:off x="2331525" y="5610175"/>
            <a:ext cx="204900" cy="0"/>
          </a:xfrm>
          <a:prstGeom prst="straightConnector1">
            <a:avLst/>
          </a:prstGeom>
          <a:noFill/>
          <a:ln cap="flat" cmpd="sng" w="19050">
            <a:solidFill>
              <a:schemeClr val="dk2"/>
            </a:solidFill>
            <a:prstDash val="solid"/>
            <a:round/>
            <a:headEnd len="lg" w="lg" type="none"/>
            <a:tailEnd len="lg" w="lg" type="none"/>
          </a:ln>
        </p:spPr>
      </p:cxnSp>
      <p:cxnSp>
        <p:nvCxnSpPr>
          <p:cNvPr id="713" name="Shape 713"/>
          <p:cNvCxnSpPr/>
          <p:nvPr/>
        </p:nvCxnSpPr>
        <p:spPr>
          <a:xfrm>
            <a:off x="1553487" y="5784725"/>
            <a:ext cx="2099" cy="296999"/>
          </a:xfrm>
          <a:prstGeom prst="straightConnector1">
            <a:avLst/>
          </a:prstGeom>
          <a:noFill/>
          <a:ln cap="flat" cmpd="sng" w="19050">
            <a:solidFill>
              <a:srgbClr val="666666"/>
            </a:solidFill>
            <a:prstDash val="solid"/>
            <a:round/>
            <a:headEnd len="lg" w="lg" type="none"/>
            <a:tailEnd len="lg" w="lg" type="triangle"/>
          </a:ln>
        </p:spPr>
      </p:cxnSp>
      <p:sp>
        <p:nvSpPr>
          <p:cNvPr id="714" name="Shape 714"/>
          <p:cNvSpPr/>
          <p:nvPr/>
        </p:nvSpPr>
        <p:spPr>
          <a:xfrm>
            <a:off x="1960918" y="583077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p>
        </p:txBody>
      </p:sp>
      <p:cxnSp>
        <p:nvCxnSpPr>
          <p:cNvPr id="715" name="Shape 715"/>
          <p:cNvCxnSpPr>
            <a:stCxn id="704" idx="3"/>
          </p:cNvCxnSpPr>
          <p:nvPr/>
        </p:nvCxnSpPr>
        <p:spPr>
          <a:xfrm flipH="1" rot="10800000">
            <a:off x="1150425" y="5211600"/>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716" name="Shape 716"/>
          <p:cNvCxnSpPr/>
          <p:nvPr/>
        </p:nvCxnSpPr>
        <p:spPr>
          <a:xfrm flipH="1" rot="10800000">
            <a:off x="1553500" y="5916450"/>
            <a:ext cx="393299" cy="299"/>
          </a:xfrm>
          <a:prstGeom prst="straightConnector1">
            <a:avLst/>
          </a:prstGeom>
          <a:noFill/>
          <a:ln cap="flat" cmpd="sng" w="19050">
            <a:solidFill>
              <a:schemeClr val="dk2"/>
            </a:solidFill>
            <a:prstDash val="solid"/>
            <a:round/>
            <a:headEnd len="lg" w="lg" type="triangle"/>
            <a:tailEnd len="lg" w="lg" type="none"/>
          </a:ln>
        </p:spPr>
      </p:cxnSp>
      <p:sp>
        <p:nvSpPr>
          <p:cNvPr id="717" name="Shape 717"/>
          <p:cNvSpPr/>
          <p:nvPr/>
        </p:nvSpPr>
        <p:spPr>
          <a:xfrm>
            <a:off x="1433200" y="6055775"/>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18" name="Shape 718"/>
          <p:cNvCxnSpPr/>
          <p:nvPr/>
        </p:nvCxnSpPr>
        <p:spPr>
          <a:xfrm flipH="1">
            <a:off x="1554649" y="4418425"/>
            <a:ext cx="7200" cy="276000"/>
          </a:xfrm>
          <a:prstGeom prst="straightConnector1">
            <a:avLst/>
          </a:prstGeom>
          <a:noFill/>
          <a:ln cap="flat" cmpd="sng" w="19050">
            <a:solidFill>
              <a:srgbClr val="666666"/>
            </a:solidFill>
            <a:prstDash val="solid"/>
            <a:round/>
            <a:headEnd len="lg" w="lg" type="none"/>
            <a:tailEnd len="lg" w="lg" type="triangle"/>
          </a:ln>
        </p:spPr>
      </p:cxnSp>
      <p:sp>
        <p:nvSpPr>
          <p:cNvPr id="719" name="Shape 719"/>
          <p:cNvSpPr txBox="1"/>
          <p:nvPr/>
        </p:nvSpPr>
        <p:spPr>
          <a:xfrm>
            <a:off x="1503700" y="4982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720" name="Shape 720"/>
          <p:cNvSpPr txBox="1"/>
          <p:nvPr/>
        </p:nvSpPr>
        <p:spPr>
          <a:xfrm>
            <a:off x="1198900" y="56683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721" name="Shape 721"/>
          <p:cNvSpPr txBox="1"/>
          <p:nvPr/>
        </p:nvSpPr>
        <p:spPr>
          <a:xfrm>
            <a:off x="2189500" y="5312470"/>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722" name="Shape 722"/>
          <p:cNvSpPr txBox="1"/>
          <p:nvPr/>
        </p:nvSpPr>
        <p:spPr>
          <a:xfrm>
            <a:off x="513100" y="4601573"/>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723" name="Shape 723"/>
          <p:cNvGrpSpPr/>
          <p:nvPr/>
        </p:nvGrpSpPr>
        <p:grpSpPr>
          <a:xfrm>
            <a:off x="1250765" y="3951900"/>
            <a:ext cx="605427" cy="552979"/>
            <a:chOff x="2103515" y="2694903"/>
            <a:chExt cx="605427" cy="552979"/>
          </a:xfrm>
        </p:grpSpPr>
        <p:sp>
          <p:nvSpPr>
            <p:cNvPr id="724" name="Shape 724"/>
            <p:cNvSpPr/>
            <p:nvPr/>
          </p:nvSpPr>
          <p:spPr>
            <a:xfrm>
              <a:off x="2122458" y="2701899"/>
              <a:ext cx="564899" cy="530099"/>
            </a:xfrm>
            <a:prstGeom prst="rect">
              <a:avLst/>
            </a:prstGeom>
            <a:solidFill>
              <a:srgbClr val="6D9EE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25" name="Shape 725"/>
            <p:cNvPicPr preferRelativeResize="0"/>
            <p:nvPr/>
          </p:nvPicPr>
          <p:blipFill>
            <a:blip r:embed="rId3">
              <a:alphaModFix/>
            </a:blip>
            <a:stretch>
              <a:fillRect/>
            </a:stretch>
          </p:blipFill>
          <p:spPr>
            <a:xfrm>
              <a:off x="2103515" y="2694903"/>
              <a:ext cx="605427" cy="552979"/>
            </a:xfrm>
            <a:prstGeom prst="rect">
              <a:avLst/>
            </a:prstGeom>
            <a:noFill/>
            <a:ln>
              <a:noFill/>
            </a:ln>
          </p:spPr>
        </p:pic>
      </p:grpSp>
      <p:sp>
        <p:nvSpPr>
          <p:cNvPr id="726" name="Shape 726"/>
          <p:cNvSpPr/>
          <p:nvPr/>
        </p:nvSpPr>
        <p:spPr>
          <a:xfrm>
            <a:off x="2896650" y="5162825"/>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a:t>
            </a:r>
          </a:p>
        </p:txBody>
      </p:sp>
      <p:sp>
        <p:nvSpPr>
          <p:cNvPr id="727" name="Shape 727"/>
          <p:cNvSpPr/>
          <p:nvPr/>
        </p:nvSpPr>
        <p:spPr>
          <a:xfrm>
            <a:off x="3208975" y="4747875"/>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x &gt; 0</a:t>
            </a:r>
          </a:p>
        </p:txBody>
      </p:sp>
      <p:sp>
        <p:nvSpPr>
          <p:cNvPr id="728" name="Shape 728"/>
          <p:cNvSpPr/>
          <p:nvPr/>
        </p:nvSpPr>
        <p:spPr>
          <a:xfrm>
            <a:off x="3828012" y="4117650"/>
            <a:ext cx="317999" cy="334500"/>
          </a:xfrm>
          <a:prstGeom prst="donut">
            <a:avLst>
              <a:gd fmla="val 10435"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29" name="Shape 729"/>
          <p:cNvSpPr/>
          <p:nvPr/>
        </p:nvSpPr>
        <p:spPr>
          <a:xfrm>
            <a:off x="3210025" y="5496306"/>
            <a:ext cx="1556075" cy="334500"/>
          </a:xfrm>
          <a:prstGeom prst="flowChartDecision">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 y &gt; 0</a:t>
            </a:r>
          </a:p>
        </p:txBody>
      </p:sp>
      <p:cxnSp>
        <p:nvCxnSpPr>
          <p:cNvPr id="730" name="Shape 730"/>
          <p:cNvCxnSpPr/>
          <p:nvPr/>
        </p:nvCxnSpPr>
        <p:spPr>
          <a:xfrm>
            <a:off x="3024775" y="4923525"/>
            <a:ext cx="2399" cy="227400"/>
          </a:xfrm>
          <a:prstGeom prst="straightConnector1">
            <a:avLst/>
          </a:prstGeom>
          <a:noFill/>
          <a:ln cap="flat" cmpd="sng" w="19050">
            <a:solidFill>
              <a:srgbClr val="666666"/>
            </a:solidFill>
            <a:prstDash val="solid"/>
            <a:round/>
            <a:headEnd len="lg" w="lg" type="none"/>
            <a:tailEnd len="lg" w="lg" type="triangle"/>
          </a:ln>
        </p:spPr>
      </p:cxnSp>
      <p:cxnSp>
        <p:nvCxnSpPr>
          <p:cNvPr id="731" name="Shape 731"/>
          <p:cNvCxnSpPr/>
          <p:nvPr/>
        </p:nvCxnSpPr>
        <p:spPr>
          <a:xfrm>
            <a:off x="3987012" y="5082500"/>
            <a:ext cx="2099" cy="406499"/>
          </a:xfrm>
          <a:prstGeom prst="straightConnector1">
            <a:avLst/>
          </a:prstGeom>
          <a:noFill/>
          <a:ln cap="flat" cmpd="sng" w="19050">
            <a:solidFill>
              <a:schemeClr val="dk2"/>
            </a:solidFill>
            <a:prstDash val="solid"/>
            <a:round/>
            <a:headEnd len="lg" w="lg" type="none"/>
            <a:tailEnd len="lg" w="lg" type="triangle"/>
          </a:ln>
        </p:spPr>
      </p:cxnSp>
      <p:cxnSp>
        <p:nvCxnSpPr>
          <p:cNvPr id="732" name="Shape 732"/>
          <p:cNvCxnSpPr/>
          <p:nvPr/>
        </p:nvCxnSpPr>
        <p:spPr>
          <a:xfrm>
            <a:off x="4969950" y="5663550"/>
            <a:ext cx="2399" cy="227400"/>
          </a:xfrm>
          <a:prstGeom prst="straightConnector1">
            <a:avLst/>
          </a:prstGeom>
          <a:noFill/>
          <a:ln cap="flat" cmpd="sng" w="19050">
            <a:solidFill>
              <a:schemeClr val="dk2"/>
            </a:solidFill>
            <a:prstDash val="solid"/>
            <a:round/>
            <a:headEnd len="lg" w="lg" type="none"/>
            <a:tailEnd len="lg" w="lg" type="triangle"/>
          </a:ln>
        </p:spPr>
      </p:cxnSp>
      <p:cxnSp>
        <p:nvCxnSpPr>
          <p:cNvPr id="733" name="Shape 733"/>
          <p:cNvCxnSpPr/>
          <p:nvPr/>
        </p:nvCxnSpPr>
        <p:spPr>
          <a:xfrm>
            <a:off x="3024775" y="4915125"/>
            <a:ext cx="204900" cy="0"/>
          </a:xfrm>
          <a:prstGeom prst="straightConnector1">
            <a:avLst/>
          </a:prstGeom>
          <a:noFill/>
          <a:ln cap="flat" cmpd="sng" w="19050">
            <a:solidFill>
              <a:srgbClr val="666666"/>
            </a:solidFill>
            <a:prstDash val="solid"/>
            <a:round/>
            <a:headEnd len="lg" w="lg" type="none"/>
            <a:tailEnd len="lg" w="lg" type="none"/>
          </a:ln>
        </p:spPr>
      </p:cxnSp>
      <p:cxnSp>
        <p:nvCxnSpPr>
          <p:cNvPr id="734" name="Shape 734"/>
          <p:cNvCxnSpPr/>
          <p:nvPr/>
        </p:nvCxnSpPr>
        <p:spPr>
          <a:xfrm>
            <a:off x="4765050" y="5663550"/>
            <a:ext cx="204900" cy="0"/>
          </a:xfrm>
          <a:prstGeom prst="straightConnector1">
            <a:avLst/>
          </a:prstGeom>
          <a:noFill/>
          <a:ln cap="flat" cmpd="sng" w="19050">
            <a:solidFill>
              <a:schemeClr val="dk2"/>
            </a:solidFill>
            <a:prstDash val="solid"/>
            <a:round/>
            <a:headEnd len="lg" w="lg" type="none"/>
            <a:tailEnd len="lg" w="lg" type="none"/>
          </a:ln>
        </p:spPr>
      </p:cxnSp>
      <p:cxnSp>
        <p:nvCxnSpPr>
          <p:cNvPr id="735" name="Shape 735"/>
          <p:cNvCxnSpPr/>
          <p:nvPr/>
        </p:nvCxnSpPr>
        <p:spPr>
          <a:xfrm>
            <a:off x="3987012" y="5838100"/>
            <a:ext cx="2099" cy="296999"/>
          </a:xfrm>
          <a:prstGeom prst="straightConnector1">
            <a:avLst/>
          </a:prstGeom>
          <a:noFill/>
          <a:ln cap="flat" cmpd="sng" w="19050">
            <a:solidFill>
              <a:srgbClr val="666666"/>
            </a:solidFill>
            <a:prstDash val="solid"/>
            <a:round/>
            <a:headEnd len="lg" w="lg" type="none"/>
            <a:tailEnd len="lg" w="lg" type="triangle"/>
          </a:ln>
        </p:spPr>
      </p:cxnSp>
      <p:sp>
        <p:nvSpPr>
          <p:cNvPr id="736" name="Shape 736"/>
          <p:cNvSpPr/>
          <p:nvPr/>
        </p:nvSpPr>
        <p:spPr>
          <a:xfrm>
            <a:off x="4394443" y="5884150"/>
            <a:ext cx="687300" cy="204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y </a:t>
            </a:r>
            <a:r>
              <a:rPr lang="en">
                <a:solidFill>
                  <a:srgbClr val="FF0000"/>
                </a:solidFill>
              </a:rPr>
              <a:t>--</a:t>
            </a:r>
          </a:p>
        </p:txBody>
      </p:sp>
      <p:cxnSp>
        <p:nvCxnSpPr>
          <p:cNvPr id="737" name="Shape 737"/>
          <p:cNvCxnSpPr>
            <a:stCxn id="726" idx="3"/>
          </p:cNvCxnSpPr>
          <p:nvPr/>
        </p:nvCxnSpPr>
        <p:spPr>
          <a:xfrm flipH="1" rot="10800000">
            <a:off x="3583950" y="5264975"/>
            <a:ext cx="393300" cy="300"/>
          </a:xfrm>
          <a:prstGeom prst="straightConnector1">
            <a:avLst/>
          </a:prstGeom>
          <a:noFill/>
          <a:ln cap="flat" cmpd="sng" w="19050">
            <a:solidFill>
              <a:srgbClr val="666666"/>
            </a:solidFill>
            <a:prstDash val="solid"/>
            <a:round/>
            <a:headEnd len="lg" w="lg" type="none"/>
            <a:tailEnd len="lg" w="lg" type="triangle"/>
          </a:ln>
        </p:spPr>
      </p:cxnSp>
      <p:cxnSp>
        <p:nvCxnSpPr>
          <p:cNvPr id="738" name="Shape 738"/>
          <p:cNvCxnSpPr/>
          <p:nvPr/>
        </p:nvCxnSpPr>
        <p:spPr>
          <a:xfrm flipH="1" rot="10800000">
            <a:off x="3987025" y="5969825"/>
            <a:ext cx="393299" cy="299"/>
          </a:xfrm>
          <a:prstGeom prst="straightConnector1">
            <a:avLst/>
          </a:prstGeom>
          <a:noFill/>
          <a:ln cap="flat" cmpd="sng" w="19050">
            <a:solidFill>
              <a:schemeClr val="dk2"/>
            </a:solidFill>
            <a:prstDash val="solid"/>
            <a:round/>
            <a:headEnd len="lg" w="lg" type="triangle"/>
            <a:tailEnd len="lg" w="lg" type="none"/>
          </a:ln>
        </p:spPr>
      </p:cxnSp>
      <p:sp>
        <p:nvSpPr>
          <p:cNvPr id="739" name="Shape 739"/>
          <p:cNvSpPr/>
          <p:nvPr/>
        </p:nvSpPr>
        <p:spPr>
          <a:xfrm>
            <a:off x="3866725" y="6109150"/>
            <a:ext cx="242699" cy="204900"/>
          </a:xfrm>
          <a:prstGeom prst="bevel">
            <a:avLst>
              <a:gd fmla="val 12500"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740" name="Shape 740"/>
          <p:cNvCxnSpPr/>
          <p:nvPr/>
        </p:nvCxnSpPr>
        <p:spPr>
          <a:xfrm flipH="1">
            <a:off x="3988174" y="4471800"/>
            <a:ext cx="7200" cy="276000"/>
          </a:xfrm>
          <a:prstGeom prst="straightConnector1">
            <a:avLst/>
          </a:prstGeom>
          <a:noFill/>
          <a:ln cap="flat" cmpd="sng" w="19050">
            <a:solidFill>
              <a:srgbClr val="666666"/>
            </a:solidFill>
            <a:prstDash val="solid"/>
            <a:round/>
            <a:headEnd len="lg" w="lg" type="none"/>
            <a:tailEnd len="lg" w="lg" type="triangle"/>
          </a:ln>
        </p:spPr>
      </p:cxnSp>
      <p:sp>
        <p:nvSpPr>
          <p:cNvPr id="741" name="Shape 741"/>
          <p:cNvSpPr txBox="1"/>
          <p:nvPr/>
        </p:nvSpPr>
        <p:spPr>
          <a:xfrm>
            <a:off x="3937225" y="5035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742" name="Shape 742"/>
          <p:cNvSpPr txBox="1"/>
          <p:nvPr/>
        </p:nvSpPr>
        <p:spPr>
          <a:xfrm>
            <a:off x="3632425" y="57217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sp>
        <p:nvSpPr>
          <p:cNvPr id="743" name="Shape 743"/>
          <p:cNvSpPr txBox="1"/>
          <p:nvPr/>
        </p:nvSpPr>
        <p:spPr>
          <a:xfrm>
            <a:off x="4623025" y="5365845"/>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no</a:t>
            </a:r>
          </a:p>
        </p:txBody>
      </p:sp>
      <p:sp>
        <p:nvSpPr>
          <p:cNvPr id="744" name="Shape 744"/>
          <p:cNvSpPr txBox="1"/>
          <p:nvPr/>
        </p:nvSpPr>
        <p:spPr>
          <a:xfrm>
            <a:off x="2946625" y="4654948"/>
            <a:ext cx="513600" cy="227400"/>
          </a:xfrm>
          <a:prstGeom prst="rect">
            <a:avLst/>
          </a:prstGeom>
          <a:noFill/>
          <a:ln>
            <a:noFill/>
          </a:ln>
        </p:spPr>
        <p:txBody>
          <a:bodyPr anchorCtr="0" anchor="t" bIns="91425" lIns="91425" rIns="91425" tIns="91425">
            <a:noAutofit/>
          </a:bodyPr>
          <a:lstStyle/>
          <a:p>
            <a:pPr lvl="0" rtl="0">
              <a:spcBef>
                <a:spcPts val="0"/>
              </a:spcBef>
              <a:buNone/>
            </a:pPr>
            <a:r>
              <a:rPr lang="en" sz="1000"/>
              <a:t>yes</a:t>
            </a:r>
          </a:p>
        </p:txBody>
      </p:sp>
      <p:grpSp>
        <p:nvGrpSpPr>
          <p:cNvPr id="745" name="Shape 745"/>
          <p:cNvGrpSpPr/>
          <p:nvPr/>
        </p:nvGrpSpPr>
        <p:grpSpPr>
          <a:xfrm>
            <a:off x="3684290" y="3978587"/>
            <a:ext cx="605427" cy="552979"/>
            <a:chOff x="4782440" y="2854828"/>
            <a:chExt cx="605427" cy="552979"/>
          </a:xfrm>
        </p:grpSpPr>
        <p:sp>
          <p:nvSpPr>
            <p:cNvPr id="746" name="Shape 746"/>
            <p:cNvSpPr/>
            <p:nvPr/>
          </p:nvSpPr>
          <p:spPr>
            <a:xfrm>
              <a:off x="4801383" y="2861824"/>
              <a:ext cx="564899" cy="530099"/>
            </a:xfrm>
            <a:prstGeom prst="rect">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747" name="Shape 747"/>
            <p:cNvPicPr preferRelativeResize="0"/>
            <p:nvPr/>
          </p:nvPicPr>
          <p:blipFill>
            <a:blip r:embed="rId3">
              <a:alphaModFix/>
            </a:blip>
            <a:stretch>
              <a:fillRect/>
            </a:stretch>
          </p:blipFill>
          <p:spPr>
            <a:xfrm>
              <a:off x="4782440" y="2854828"/>
              <a:ext cx="605427" cy="552979"/>
            </a:xfrm>
            <a:prstGeom prst="rect">
              <a:avLst/>
            </a:prstGeom>
            <a:noFill/>
            <a:ln>
              <a:noFill/>
            </a:ln>
          </p:spPr>
        </p:pic>
      </p:grpSp>
      <p:sp>
        <p:nvSpPr>
          <p:cNvPr id="748" name="Shape 748"/>
          <p:cNvSpPr txBox="1"/>
          <p:nvPr/>
        </p:nvSpPr>
        <p:spPr>
          <a:xfrm>
            <a:off x="6274475" y="4450700"/>
            <a:ext cx="2314800" cy="2233799"/>
          </a:xfrm>
          <a:prstGeom prst="rect">
            <a:avLst/>
          </a:prstGeom>
          <a:noFill/>
          <a:ln>
            <a:noFill/>
          </a:ln>
        </p:spPr>
        <p:txBody>
          <a:bodyPr anchorCtr="0" anchor="t" bIns="91425" lIns="91425" rIns="91425" tIns="91425">
            <a:noAutofit/>
          </a:bodyPr>
          <a:lstStyle/>
          <a:p>
            <a:pPr lvl="0" rtl="0">
              <a:spcBef>
                <a:spcPts val="0"/>
              </a:spcBef>
              <a:buNone/>
            </a:pPr>
            <a:r>
              <a:rPr lang="en">
                <a:solidFill>
                  <a:srgbClr val="CC0000"/>
                </a:solidFill>
              </a:rPr>
              <a:t>x=1,y=0 =&gt;x=2,y=1 </a:t>
            </a:r>
          </a:p>
          <a:p>
            <a:pPr lvl="0" rtl="0">
              <a:spcBef>
                <a:spcPts val="0"/>
              </a:spcBef>
              <a:buNone/>
            </a:pPr>
            <a:r>
              <a:t/>
            </a:r>
            <a:endParaRPr>
              <a:solidFill>
                <a:srgbClr val="6AA84F"/>
              </a:solidFill>
            </a:endParaRPr>
          </a:p>
          <a:p>
            <a:pPr lvl="0" rtl="0">
              <a:spcBef>
                <a:spcPts val="0"/>
              </a:spcBef>
              <a:buNone/>
            </a:pPr>
            <a:r>
              <a:rPr lang="en">
                <a:solidFill>
                  <a:srgbClr val="274E13"/>
                </a:solidFill>
              </a:rPr>
              <a:t>x=1,y=1 =&gt;x=2,y=1</a:t>
            </a:r>
          </a:p>
          <a:p>
            <a:pPr lvl="0" rtl="0">
              <a:spcBef>
                <a:spcPts val="0"/>
              </a:spcBef>
              <a:buNone/>
            </a:pPr>
            <a:r>
              <a:t/>
            </a:r>
            <a:endParaRPr>
              <a:solidFill>
                <a:srgbClr val="0000FF"/>
              </a:solidFill>
            </a:endParaRPr>
          </a:p>
          <a:p>
            <a:pPr lvl="0" rtl="0">
              <a:spcBef>
                <a:spcPts val="0"/>
              </a:spcBef>
              <a:buNone/>
            </a:pPr>
            <a:r>
              <a:rPr lang="en">
                <a:solidFill>
                  <a:srgbClr val="0000FF"/>
                </a:solidFill>
              </a:rPr>
              <a:t>x=0,y=1 =&gt;x=0,y=1</a:t>
            </a:r>
          </a:p>
          <a:p>
            <a:pPr lvl="0" rtl="0">
              <a:spcBef>
                <a:spcPts val="0"/>
              </a:spcBef>
              <a:buNone/>
            </a:pPr>
            <a:r>
              <a:t/>
            </a:r>
            <a:endParaRPr>
              <a:solidFill>
                <a:schemeClr val="accent2"/>
              </a:solidFill>
            </a:endParaRPr>
          </a:p>
          <a:p>
            <a:pPr lvl="0" rtl="0">
              <a:spcBef>
                <a:spcPts val="0"/>
              </a:spcBef>
              <a:buNone/>
            </a:pPr>
            <a:r>
              <a:rPr lang="en">
                <a:solidFill>
                  <a:srgbClr val="E69138"/>
                </a:solidFill>
              </a:rPr>
              <a:t>x=0,y=0 =&gt;x=0,y=1</a:t>
            </a:r>
          </a:p>
          <a:p>
            <a:pPr lvl="0" rtl="0">
              <a:spcBef>
                <a:spcPts val="0"/>
              </a:spcBef>
              <a:buNone/>
            </a:pPr>
            <a:r>
              <a:t/>
            </a:r>
            <a:endParaRPr/>
          </a:p>
        </p:txBody>
      </p:sp>
      <p:sp>
        <p:nvSpPr>
          <p:cNvPr id="749" name="Shape 749"/>
          <p:cNvSpPr/>
          <p:nvPr/>
        </p:nvSpPr>
        <p:spPr>
          <a:xfrm>
            <a:off x="1034950" y="1224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750" name="Shape 750"/>
          <p:cNvSpPr/>
          <p:nvPr/>
        </p:nvSpPr>
        <p:spPr>
          <a:xfrm>
            <a:off x="2954488" y="1279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solidFill>
                <a:srgbClr val="980000"/>
              </a:solidFill>
            </a:endParaRPr>
          </a:p>
        </p:txBody>
      </p:sp>
      <p:sp>
        <p:nvSpPr>
          <p:cNvPr id="751" name="Shape 751"/>
          <p:cNvSpPr/>
          <p:nvPr/>
        </p:nvSpPr>
        <p:spPr>
          <a:xfrm>
            <a:off x="6930238" y="1284525"/>
            <a:ext cx="1352400" cy="879599"/>
          </a:xfrm>
          <a:prstGeom prst="noSmoking">
            <a:avLst>
              <a:gd fmla="val 3025" name="adj"/>
            </a:avLst>
          </a:prstGeom>
          <a:solidFill>
            <a:schemeClr val="lt2"/>
          </a:solidFill>
          <a:ln cap="flat" cmpd="sng" w="19050">
            <a:solidFill>
              <a:schemeClr val="accent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52" name="Shape 752"/>
          <p:cNvSpPr/>
          <p:nvPr/>
        </p:nvSpPr>
        <p:spPr>
          <a:xfrm>
            <a:off x="882050" y="3820225"/>
            <a:ext cx="1352400" cy="879599"/>
          </a:xfrm>
          <a:prstGeom prst="noSmoking">
            <a:avLst>
              <a:gd fmla="val 3025" name="adj"/>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53" name="Shape 753"/>
          <p:cNvSpPr/>
          <p:nvPr/>
        </p:nvSpPr>
        <p:spPr>
          <a:xfrm>
            <a:off x="3241963" y="3913112"/>
            <a:ext cx="1352400" cy="879599"/>
          </a:xfrm>
          <a:prstGeom prst="noSmoking">
            <a:avLst>
              <a:gd fmla="val 3025" name="adj"/>
            </a:avLst>
          </a:prstGeom>
          <a:solidFill>
            <a:schemeClr val="lt2"/>
          </a:solidFill>
          <a:ln cap="flat" cmpd="sng" w="19050">
            <a:solidFill>
              <a:srgbClr val="0000FF"/>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54" name="Shape 754"/>
          <p:cNvSpPr txBox="1"/>
          <p:nvPr/>
        </p:nvSpPr>
        <p:spPr>
          <a:xfrm>
            <a:off x="5200900" y="553875"/>
            <a:ext cx="3404099" cy="552900"/>
          </a:xfrm>
          <a:prstGeom prst="rect">
            <a:avLst/>
          </a:prstGeom>
          <a:noFill/>
          <a:ln>
            <a:noFill/>
          </a:ln>
        </p:spPr>
        <p:txBody>
          <a:bodyPr anchorCtr="0" anchor="t" bIns="91425" lIns="91425" rIns="91425" tIns="91425">
            <a:noAutofit/>
          </a:bodyPr>
          <a:lstStyle/>
          <a:p>
            <a:pPr lvl="0" rtl="0">
              <a:spcBef>
                <a:spcPts val="0"/>
              </a:spcBef>
              <a:buNone/>
            </a:pPr>
            <a:r>
              <a:rPr b="1" lang="en"/>
              <a:t>Syntactically</a:t>
            </a:r>
            <a:r>
              <a:rPr lang="en"/>
              <a:t> similar programs.</a:t>
            </a:r>
          </a:p>
        </p:txBody>
      </p:sp>
      <p:sp>
        <p:nvSpPr>
          <p:cNvPr id="755" name="Shape 755"/>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M3</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59" name="Shape 759"/>
        <p:cNvGrpSpPr/>
        <p:nvPr/>
      </p:nvGrpSpPr>
      <p:grpSpPr>
        <a:xfrm>
          <a:off x="0" y="0"/>
          <a:ext cx="0" cy="0"/>
          <a:chOff x="0" y="0"/>
          <a:chExt cx="0" cy="0"/>
        </a:xfrm>
      </p:grpSpPr>
      <p:sp>
        <p:nvSpPr>
          <p:cNvPr id="760" name="Shape 760"/>
          <p:cNvSpPr txBox="1"/>
          <p:nvPr>
            <p:ph idx="1" type="body"/>
          </p:nvPr>
        </p:nvSpPr>
        <p:spPr>
          <a:xfrm>
            <a:off x="2583500" y="400150"/>
            <a:ext cx="4045500" cy="692700"/>
          </a:xfrm>
          <a:prstGeom prst="rect">
            <a:avLst/>
          </a:prstGeom>
        </p:spPr>
        <p:txBody>
          <a:bodyPr anchorCtr="0" anchor="t" bIns="91425" lIns="91425" rIns="91425" tIns="91425">
            <a:noAutofit/>
          </a:bodyPr>
          <a:lstStyle/>
          <a:p>
            <a:pPr lvl="0" rtl="0">
              <a:spcBef>
                <a:spcPts val="0"/>
              </a:spcBef>
              <a:buNone/>
            </a:pPr>
            <a:r>
              <a:rPr lang="en" sz="3000"/>
              <a:t>A mutant explosion</a:t>
            </a:r>
          </a:p>
        </p:txBody>
      </p:sp>
      <p:grpSp>
        <p:nvGrpSpPr>
          <p:cNvPr id="761" name="Shape 761"/>
          <p:cNvGrpSpPr/>
          <p:nvPr/>
        </p:nvGrpSpPr>
        <p:grpSpPr>
          <a:xfrm>
            <a:off x="2225590" y="1268766"/>
            <a:ext cx="4692814" cy="4463066"/>
            <a:chOff x="691502" y="932366"/>
            <a:chExt cx="4692814" cy="4463066"/>
          </a:xfrm>
        </p:grpSpPr>
        <p:sp>
          <p:nvSpPr>
            <p:cNvPr id="762" name="Shape 762"/>
            <p:cNvSpPr/>
            <p:nvPr/>
          </p:nvSpPr>
          <p:spPr>
            <a:xfrm>
              <a:off x="713071" y="4849449"/>
              <a:ext cx="564899" cy="530099"/>
            </a:xfrm>
            <a:prstGeom prst="rect">
              <a:avLst/>
            </a:prstGeom>
            <a:solidFill>
              <a:srgbClr val="FF00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3" name="Shape 763"/>
            <p:cNvSpPr/>
            <p:nvPr/>
          </p:nvSpPr>
          <p:spPr>
            <a:xfrm>
              <a:off x="728858" y="4194074"/>
              <a:ext cx="564899" cy="530099"/>
            </a:xfrm>
            <a:prstGeom prst="rect">
              <a:avLst/>
            </a:prstGeom>
            <a:solidFill>
              <a:srgbClr val="20124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4" name="Shape 764"/>
            <p:cNvSpPr/>
            <p:nvPr/>
          </p:nvSpPr>
          <p:spPr>
            <a:xfrm>
              <a:off x="724908" y="3547574"/>
              <a:ext cx="564899" cy="5300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5" name="Shape 765"/>
            <p:cNvSpPr/>
            <p:nvPr/>
          </p:nvSpPr>
          <p:spPr>
            <a:xfrm>
              <a:off x="720958" y="2887749"/>
              <a:ext cx="564899" cy="530099"/>
            </a:xfrm>
            <a:prstGeom prst="rect">
              <a:avLst/>
            </a:prstGeom>
            <a:solidFill>
              <a:schemeClr val="accent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6" name="Shape 766"/>
            <p:cNvSpPr/>
            <p:nvPr/>
          </p:nvSpPr>
          <p:spPr>
            <a:xfrm>
              <a:off x="1392546" y="4849449"/>
              <a:ext cx="564899" cy="530099"/>
            </a:xfrm>
            <a:prstGeom prst="rect">
              <a:avLst/>
            </a:prstGeom>
            <a:solidFill>
              <a:srgbClr val="00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7" name="Shape 767"/>
            <p:cNvSpPr/>
            <p:nvPr/>
          </p:nvSpPr>
          <p:spPr>
            <a:xfrm>
              <a:off x="1408333" y="4194074"/>
              <a:ext cx="564899" cy="530099"/>
            </a:xfrm>
            <a:prstGeom prst="rect">
              <a:avLst/>
            </a:prstGeom>
            <a:solidFill>
              <a:srgbClr val="66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8" name="Shape 768"/>
            <p:cNvSpPr/>
            <p:nvPr/>
          </p:nvSpPr>
          <p:spPr>
            <a:xfrm>
              <a:off x="1404383" y="3547574"/>
              <a:ext cx="564899" cy="530099"/>
            </a:xfrm>
            <a:prstGeom prst="rect">
              <a:avLst/>
            </a:prstGeom>
            <a:solidFill>
              <a:srgbClr val="1C4587"/>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69" name="Shape 769"/>
            <p:cNvSpPr/>
            <p:nvPr/>
          </p:nvSpPr>
          <p:spPr>
            <a:xfrm>
              <a:off x="1400433" y="2887749"/>
              <a:ext cx="564899" cy="530099"/>
            </a:xfrm>
            <a:prstGeom prst="rect">
              <a:avLst/>
            </a:prstGeom>
            <a:solidFill>
              <a:srgbClr val="7F6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0" name="Shape 770"/>
            <p:cNvSpPr/>
            <p:nvPr/>
          </p:nvSpPr>
          <p:spPr>
            <a:xfrm>
              <a:off x="2072021" y="4849449"/>
              <a:ext cx="564899" cy="530099"/>
            </a:xfrm>
            <a:prstGeom prst="rect">
              <a:avLst/>
            </a:prstGeom>
            <a:solidFill>
              <a:srgbClr val="0000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1" name="Shape 771"/>
            <p:cNvSpPr/>
            <p:nvPr/>
          </p:nvSpPr>
          <p:spPr>
            <a:xfrm>
              <a:off x="2087808" y="4194074"/>
              <a:ext cx="564899" cy="530099"/>
            </a:xfrm>
            <a:prstGeom prst="rect">
              <a:avLst/>
            </a:prstGeom>
            <a:solidFill>
              <a:srgbClr val="D9D2E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2" name="Shape 772"/>
            <p:cNvSpPr/>
            <p:nvPr/>
          </p:nvSpPr>
          <p:spPr>
            <a:xfrm>
              <a:off x="2083858" y="3547574"/>
              <a:ext cx="564899" cy="530099"/>
            </a:xfrm>
            <a:prstGeom prst="rect">
              <a:avLst/>
            </a:prstGeom>
            <a:solidFill>
              <a:srgbClr val="CC412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3" name="Shape 773"/>
            <p:cNvSpPr/>
            <p:nvPr/>
          </p:nvSpPr>
          <p:spPr>
            <a:xfrm>
              <a:off x="2079908" y="2887749"/>
              <a:ext cx="564899" cy="530099"/>
            </a:xfrm>
            <a:prstGeom prst="rect">
              <a:avLst/>
            </a:prstGeom>
            <a:solidFill>
              <a:srgbClr val="4C113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4" name="Shape 774"/>
            <p:cNvSpPr/>
            <p:nvPr/>
          </p:nvSpPr>
          <p:spPr>
            <a:xfrm>
              <a:off x="2751496" y="4845012"/>
              <a:ext cx="564899" cy="530099"/>
            </a:xfrm>
            <a:prstGeom prst="rect">
              <a:avLst/>
            </a:prstGeom>
            <a:solidFill>
              <a:srgbClr val="FFE5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5" name="Shape 775"/>
            <p:cNvSpPr/>
            <p:nvPr/>
          </p:nvSpPr>
          <p:spPr>
            <a:xfrm>
              <a:off x="2767283" y="4189637"/>
              <a:ext cx="564899" cy="530099"/>
            </a:xfrm>
            <a:prstGeom prst="rect">
              <a:avLst/>
            </a:prstGeom>
            <a:solidFill>
              <a:schemeClr val="accent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6" name="Shape 776"/>
            <p:cNvSpPr/>
            <p:nvPr/>
          </p:nvSpPr>
          <p:spPr>
            <a:xfrm>
              <a:off x="2763333" y="3543137"/>
              <a:ext cx="564899" cy="530099"/>
            </a:xfrm>
            <a:prstGeom prst="rect">
              <a:avLst/>
            </a:prstGeom>
            <a:solidFill>
              <a:srgbClr val="38761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7" name="Shape 777"/>
            <p:cNvSpPr/>
            <p:nvPr/>
          </p:nvSpPr>
          <p:spPr>
            <a:xfrm>
              <a:off x="2759383" y="2883312"/>
              <a:ext cx="564899" cy="5300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8" name="Shape 778"/>
            <p:cNvSpPr/>
            <p:nvPr/>
          </p:nvSpPr>
          <p:spPr>
            <a:xfrm>
              <a:off x="3428346" y="4840562"/>
              <a:ext cx="564899" cy="530099"/>
            </a:xfrm>
            <a:prstGeom prst="rect">
              <a:avLst/>
            </a:prstGeom>
            <a:solidFill>
              <a:srgbClr val="CC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79" name="Shape 779"/>
            <p:cNvSpPr/>
            <p:nvPr/>
          </p:nvSpPr>
          <p:spPr>
            <a:xfrm>
              <a:off x="3444133" y="4185187"/>
              <a:ext cx="564899" cy="530099"/>
            </a:xfrm>
            <a:prstGeom prst="rect">
              <a:avLst/>
            </a:prstGeom>
            <a:solidFill>
              <a:srgbClr val="3D85C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0" name="Shape 780"/>
            <p:cNvSpPr/>
            <p:nvPr/>
          </p:nvSpPr>
          <p:spPr>
            <a:xfrm>
              <a:off x="3440183" y="3538687"/>
              <a:ext cx="564899" cy="530099"/>
            </a:xfrm>
            <a:prstGeom prst="rect">
              <a:avLst/>
            </a:prstGeom>
            <a:solidFill>
              <a:srgbClr val="FFFF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1" name="Shape 781"/>
            <p:cNvSpPr/>
            <p:nvPr/>
          </p:nvSpPr>
          <p:spPr>
            <a:xfrm>
              <a:off x="3436233" y="2878862"/>
              <a:ext cx="564899" cy="530099"/>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2" name="Shape 782"/>
            <p:cNvSpPr/>
            <p:nvPr/>
          </p:nvSpPr>
          <p:spPr>
            <a:xfrm>
              <a:off x="4113083" y="2887749"/>
              <a:ext cx="564899" cy="530099"/>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3" name="Shape 783"/>
            <p:cNvSpPr/>
            <p:nvPr/>
          </p:nvSpPr>
          <p:spPr>
            <a:xfrm>
              <a:off x="4117033" y="3547574"/>
              <a:ext cx="564899" cy="530099"/>
            </a:xfrm>
            <a:prstGeom prst="rect">
              <a:avLst/>
            </a:prstGeom>
            <a:solidFill>
              <a:srgbClr val="6FA8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4" name="Shape 784"/>
            <p:cNvSpPr/>
            <p:nvPr/>
          </p:nvSpPr>
          <p:spPr>
            <a:xfrm>
              <a:off x="4120983" y="4194074"/>
              <a:ext cx="564899" cy="530099"/>
            </a:xfrm>
            <a:prstGeom prst="rect">
              <a:avLst/>
            </a:prstGeom>
            <a:solidFill>
              <a:srgbClr val="351C7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5" name="Shape 785"/>
            <p:cNvSpPr/>
            <p:nvPr/>
          </p:nvSpPr>
          <p:spPr>
            <a:xfrm>
              <a:off x="4105196" y="4849449"/>
              <a:ext cx="564899" cy="530099"/>
            </a:xfrm>
            <a:prstGeom prst="rect">
              <a:avLst/>
            </a:prstGeom>
            <a:solidFill>
              <a:srgbClr val="666666"/>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6" name="Shape 786"/>
            <p:cNvSpPr/>
            <p:nvPr/>
          </p:nvSpPr>
          <p:spPr>
            <a:xfrm>
              <a:off x="4782046" y="4849449"/>
              <a:ext cx="564899" cy="530099"/>
            </a:xfrm>
            <a:prstGeom prst="rect">
              <a:avLst/>
            </a:prstGeom>
            <a:solidFill>
              <a:schemeClr val="lt1"/>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7" name="Shape 787"/>
            <p:cNvSpPr/>
            <p:nvPr/>
          </p:nvSpPr>
          <p:spPr>
            <a:xfrm>
              <a:off x="4797833" y="4194074"/>
              <a:ext cx="564899" cy="530099"/>
            </a:xfrm>
            <a:prstGeom prst="rect">
              <a:avLst/>
            </a:prstGeom>
            <a:solidFill>
              <a:srgbClr val="CC4125"/>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8" name="Shape 788"/>
            <p:cNvSpPr/>
            <p:nvPr/>
          </p:nvSpPr>
          <p:spPr>
            <a:xfrm>
              <a:off x="4793883" y="3547574"/>
              <a:ext cx="564899" cy="530099"/>
            </a:xfrm>
            <a:prstGeom prst="rect">
              <a:avLst/>
            </a:prstGeom>
            <a:solidFill>
              <a:srgbClr val="D9EAD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89" name="Shape 789"/>
            <p:cNvSpPr/>
            <p:nvPr/>
          </p:nvSpPr>
          <p:spPr>
            <a:xfrm>
              <a:off x="4789933" y="2887749"/>
              <a:ext cx="564899" cy="530099"/>
            </a:xfrm>
            <a:prstGeom prst="rect">
              <a:avLst/>
            </a:prstGeom>
            <a:solidFill>
              <a:srgbClr val="F6B26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0" name="Shape 790"/>
            <p:cNvSpPr/>
            <p:nvPr/>
          </p:nvSpPr>
          <p:spPr>
            <a:xfrm>
              <a:off x="4785983" y="2232374"/>
              <a:ext cx="564899" cy="530099"/>
            </a:xfrm>
            <a:prstGeom prst="rect">
              <a:avLst/>
            </a:prstGeom>
            <a:solidFill>
              <a:srgbClr val="999999"/>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1" name="Shape 791"/>
            <p:cNvSpPr/>
            <p:nvPr/>
          </p:nvSpPr>
          <p:spPr>
            <a:xfrm>
              <a:off x="4109133" y="2232374"/>
              <a:ext cx="564899" cy="530099"/>
            </a:xfrm>
            <a:prstGeom prst="rect">
              <a:avLst/>
            </a:prstGeom>
            <a:solidFill>
              <a:srgbClr val="9FC5E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2" name="Shape 792"/>
            <p:cNvSpPr/>
            <p:nvPr/>
          </p:nvSpPr>
          <p:spPr>
            <a:xfrm>
              <a:off x="3432283" y="2223487"/>
              <a:ext cx="564899" cy="5300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3" name="Shape 793"/>
            <p:cNvSpPr/>
            <p:nvPr/>
          </p:nvSpPr>
          <p:spPr>
            <a:xfrm>
              <a:off x="2755433" y="2227937"/>
              <a:ext cx="564899" cy="530099"/>
            </a:xfrm>
            <a:prstGeom prst="rect">
              <a:avLst/>
            </a:prstGeom>
            <a:solidFill>
              <a:srgbClr val="FF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4" name="Shape 794"/>
            <p:cNvSpPr/>
            <p:nvPr/>
          </p:nvSpPr>
          <p:spPr>
            <a:xfrm>
              <a:off x="2075958" y="2232374"/>
              <a:ext cx="564899" cy="530099"/>
            </a:xfrm>
            <a:prstGeom prst="rect">
              <a:avLst/>
            </a:prstGeom>
            <a:solidFill>
              <a:srgbClr val="07376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5" name="Shape 795"/>
            <p:cNvSpPr/>
            <p:nvPr/>
          </p:nvSpPr>
          <p:spPr>
            <a:xfrm>
              <a:off x="1396483" y="2232374"/>
              <a:ext cx="564899" cy="530099"/>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6" name="Shape 796"/>
            <p:cNvSpPr/>
            <p:nvPr/>
          </p:nvSpPr>
          <p:spPr>
            <a:xfrm>
              <a:off x="717008" y="2232374"/>
              <a:ext cx="564899" cy="530099"/>
            </a:xfrm>
            <a:prstGeom prst="rect">
              <a:avLst/>
            </a:prstGeom>
            <a:solidFill>
              <a:srgbClr val="7F6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7" name="Shape 797"/>
            <p:cNvSpPr/>
            <p:nvPr/>
          </p:nvSpPr>
          <p:spPr>
            <a:xfrm>
              <a:off x="4782046" y="1585874"/>
              <a:ext cx="564899" cy="530099"/>
            </a:xfrm>
            <a:prstGeom prst="rect">
              <a:avLst/>
            </a:prstGeom>
            <a:solidFill>
              <a:srgbClr val="783F04"/>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8" name="Shape 798"/>
            <p:cNvSpPr/>
            <p:nvPr/>
          </p:nvSpPr>
          <p:spPr>
            <a:xfrm>
              <a:off x="4105196" y="1585874"/>
              <a:ext cx="564899" cy="530099"/>
            </a:xfrm>
            <a:prstGeom prst="rect">
              <a:avLst/>
            </a:prstGeom>
            <a:solidFill>
              <a:srgbClr val="0C343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799" name="Shape 799"/>
            <p:cNvSpPr/>
            <p:nvPr/>
          </p:nvSpPr>
          <p:spPr>
            <a:xfrm>
              <a:off x="3428346" y="1576987"/>
              <a:ext cx="564899" cy="530099"/>
            </a:xfrm>
            <a:prstGeom prst="rect">
              <a:avLst/>
            </a:prstGeom>
            <a:solidFill>
              <a:srgbClr val="741B47"/>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0" name="Shape 800"/>
            <p:cNvSpPr/>
            <p:nvPr/>
          </p:nvSpPr>
          <p:spPr>
            <a:xfrm>
              <a:off x="2751496" y="1581437"/>
              <a:ext cx="564899" cy="530099"/>
            </a:xfrm>
            <a:prstGeom prst="rect">
              <a:avLst/>
            </a:prstGeom>
            <a:solidFill>
              <a:srgbClr val="66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1" name="Shape 801"/>
            <p:cNvSpPr/>
            <p:nvPr/>
          </p:nvSpPr>
          <p:spPr>
            <a:xfrm>
              <a:off x="2072021" y="1585874"/>
              <a:ext cx="564899" cy="530099"/>
            </a:xfrm>
            <a:prstGeom prst="rect">
              <a:avLst/>
            </a:prstGeom>
            <a:solidFill>
              <a:srgbClr val="93C47D"/>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2" name="Shape 802"/>
            <p:cNvSpPr/>
            <p:nvPr/>
          </p:nvSpPr>
          <p:spPr>
            <a:xfrm>
              <a:off x="1392546" y="1585874"/>
              <a:ext cx="564899" cy="530099"/>
            </a:xfrm>
            <a:prstGeom prst="rect">
              <a:avLst/>
            </a:prstGeom>
            <a:solidFill>
              <a:srgbClr val="DD7E6B"/>
            </a:solidFill>
            <a:ln cap="flat" cmpd="sng" w="19050">
              <a:solidFill>
                <a:srgbClr val="93C47D"/>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3" name="Shape 803"/>
            <p:cNvSpPr/>
            <p:nvPr/>
          </p:nvSpPr>
          <p:spPr>
            <a:xfrm>
              <a:off x="713071" y="1585874"/>
              <a:ext cx="564899" cy="530099"/>
            </a:xfrm>
            <a:prstGeom prst="rect">
              <a:avLst/>
            </a:prstGeom>
            <a:solidFill>
              <a:srgbClr val="274E13"/>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4" name="Shape 804"/>
            <p:cNvSpPr/>
            <p:nvPr/>
          </p:nvSpPr>
          <p:spPr>
            <a:xfrm>
              <a:off x="4779421" y="948249"/>
              <a:ext cx="564899" cy="530099"/>
            </a:xfrm>
            <a:prstGeom prst="rect">
              <a:avLst/>
            </a:prstGeom>
            <a:solidFill>
              <a:srgbClr val="134F5C"/>
            </a:solidFill>
            <a:ln cap="flat" cmpd="sng" w="19050">
              <a:solidFill>
                <a:srgbClr val="BF9000"/>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5" name="Shape 805"/>
            <p:cNvSpPr/>
            <p:nvPr/>
          </p:nvSpPr>
          <p:spPr>
            <a:xfrm>
              <a:off x="4102571" y="948249"/>
              <a:ext cx="564899" cy="530099"/>
            </a:xfrm>
            <a:prstGeom prst="rect">
              <a:avLst/>
            </a:prstGeom>
            <a:solidFill>
              <a:srgbClr val="EAD1D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6" name="Shape 806"/>
            <p:cNvSpPr/>
            <p:nvPr/>
          </p:nvSpPr>
          <p:spPr>
            <a:xfrm>
              <a:off x="3425721" y="939362"/>
              <a:ext cx="564899" cy="530099"/>
            </a:xfrm>
            <a:prstGeom prst="rect">
              <a:avLst/>
            </a:prstGeom>
            <a:solidFill>
              <a:srgbClr val="980000"/>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7" name="Shape 807"/>
            <p:cNvSpPr/>
            <p:nvPr/>
          </p:nvSpPr>
          <p:spPr>
            <a:xfrm>
              <a:off x="2748871" y="943812"/>
              <a:ext cx="564899" cy="530099"/>
            </a:xfrm>
            <a:prstGeom prst="rect">
              <a:avLst/>
            </a:prstGeom>
            <a:solidFill>
              <a:srgbClr val="6D9EE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8" name="Shape 808"/>
            <p:cNvSpPr/>
            <p:nvPr/>
          </p:nvSpPr>
          <p:spPr>
            <a:xfrm>
              <a:off x="2069396" y="948249"/>
              <a:ext cx="564899" cy="530099"/>
            </a:xfrm>
            <a:prstGeom prst="rect">
              <a:avLst/>
            </a:prstGeom>
            <a:solidFill>
              <a:srgbClr val="C9DAF8"/>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09" name="Shape 809"/>
            <p:cNvSpPr/>
            <p:nvPr/>
          </p:nvSpPr>
          <p:spPr>
            <a:xfrm>
              <a:off x="1389921" y="948249"/>
              <a:ext cx="564899" cy="530099"/>
            </a:xfrm>
            <a:prstGeom prst="rect">
              <a:avLst/>
            </a:prstGeom>
            <a:solidFill>
              <a:srgbClr val="F6B26B"/>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810" name="Shape 810"/>
            <p:cNvSpPr/>
            <p:nvPr/>
          </p:nvSpPr>
          <p:spPr>
            <a:xfrm>
              <a:off x="710446" y="948249"/>
              <a:ext cx="564899" cy="530099"/>
            </a:xfrm>
            <a:prstGeom prst="rect">
              <a:avLst/>
            </a:prstGeom>
            <a:solidFill>
              <a:srgbClr val="E6B8A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pic>
          <p:nvPicPr>
            <p:cNvPr id="811" name="Shape 811"/>
            <p:cNvPicPr preferRelativeResize="0"/>
            <p:nvPr/>
          </p:nvPicPr>
          <p:blipFill>
            <a:blip r:embed="rId3">
              <a:alphaModFix/>
            </a:blip>
            <a:stretch>
              <a:fillRect/>
            </a:stretch>
          </p:blipFill>
          <p:spPr>
            <a:xfrm>
              <a:off x="4760477" y="941253"/>
              <a:ext cx="605427" cy="552979"/>
            </a:xfrm>
            <a:prstGeom prst="rect">
              <a:avLst/>
            </a:prstGeom>
            <a:noFill/>
            <a:ln>
              <a:noFill/>
            </a:ln>
          </p:spPr>
        </p:pic>
        <p:pic>
          <p:nvPicPr>
            <p:cNvPr id="812" name="Shape 812"/>
            <p:cNvPicPr preferRelativeResize="0"/>
            <p:nvPr/>
          </p:nvPicPr>
          <p:blipFill>
            <a:blip r:embed="rId3">
              <a:alphaModFix/>
            </a:blip>
            <a:stretch>
              <a:fillRect/>
            </a:stretch>
          </p:blipFill>
          <p:spPr>
            <a:xfrm>
              <a:off x="691502" y="941253"/>
              <a:ext cx="605427" cy="552979"/>
            </a:xfrm>
            <a:prstGeom prst="rect">
              <a:avLst/>
            </a:prstGeom>
            <a:noFill/>
            <a:ln>
              <a:noFill/>
            </a:ln>
          </p:spPr>
        </p:pic>
        <p:pic>
          <p:nvPicPr>
            <p:cNvPr id="813" name="Shape 813"/>
            <p:cNvPicPr preferRelativeResize="0"/>
            <p:nvPr/>
          </p:nvPicPr>
          <p:blipFill>
            <a:blip r:embed="rId3">
              <a:alphaModFix/>
            </a:blip>
            <a:stretch>
              <a:fillRect/>
            </a:stretch>
          </p:blipFill>
          <p:spPr>
            <a:xfrm>
              <a:off x="1370977" y="941253"/>
              <a:ext cx="605427" cy="552979"/>
            </a:xfrm>
            <a:prstGeom prst="rect">
              <a:avLst/>
            </a:prstGeom>
            <a:noFill/>
            <a:ln>
              <a:noFill/>
            </a:ln>
          </p:spPr>
        </p:pic>
        <p:pic>
          <p:nvPicPr>
            <p:cNvPr id="814" name="Shape 814"/>
            <p:cNvPicPr preferRelativeResize="0"/>
            <p:nvPr/>
          </p:nvPicPr>
          <p:blipFill>
            <a:blip r:embed="rId3">
              <a:alphaModFix/>
            </a:blip>
            <a:stretch>
              <a:fillRect/>
            </a:stretch>
          </p:blipFill>
          <p:spPr>
            <a:xfrm>
              <a:off x="2050452" y="941253"/>
              <a:ext cx="605427" cy="552979"/>
            </a:xfrm>
            <a:prstGeom prst="rect">
              <a:avLst/>
            </a:prstGeom>
            <a:noFill/>
            <a:ln>
              <a:noFill/>
            </a:ln>
          </p:spPr>
        </p:pic>
        <p:pic>
          <p:nvPicPr>
            <p:cNvPr id="815" name="Shape 815"/>
            <p:cNvPicPr preferRelativeResize="0"/>
            <p:nvPr/>
          </p:nvPicPr>
          <p:blipFill>
            <a:blip r:embed="rId3">
              <a:alphaModFix/>
            </a:blip>
            <a:stretch>
              <a:fillRect/>
            </a:stretch>
          </p:blipFill>
          <p:spPr>
            <a:xfrm>
              <a:off x="2729927" y="936816"/>
              <a:ext cx="605427" cy="552979"/>
            </a:xfrm>
            <a:prstGeom prst="rect">
              <a:avLst/>
            </a:prstGeom>
            <a:noFill/>
            <a:ln>
              <a:noFill/>
            </a:ln>
          </p:spPr>
        </p:pic>
        <p:pic>
          <p:nvPicPr>
            <p:cNvPr id="816" name="Shape 816"/>
            <p:cNvPicPr preferRelativeResize="0"/>
            <p:nvPr/>
          </p:nvPicPr>
          <p:blipFill>
            <a:blip r:embed="rId3">
              <a:alphaModFix/>
            </a:blip>
            <a:stretch>
              <a:fillRect/>
            </a:stretch>
          </p:blipFill>
          <p:spPr>
            <a:xfrm>
              <a:off x="3406777" y="932366"/>
              <a:ext cx="605427" cy="552979"/>
            </a:xfrm>
            <a:prstGeom prst="rect">
              <a:avLst/>
            </a:prstGeom>
            <a:noFill/>
            <a:ln>
              <a:noFill/>
            </a:ln>
          </p:spPr>
        </p:pic>
        <p:pic>
          <p:nvPicPr>
            <p:cNvPr id="817" name="Shape 817"/>
            <p:cNvPicPr preferRelativeResize="0"/>
            <p:nvPr/>
          </p:nvPicPr>
          <p:blipFill>
            <a:blip r:embed="rId3">
              <a:alphaModFix/>
            </a:blip>
            <a:stretch>
              <a:fillRect/>
            </a:stretch>
          </p:blipFill>
          <p:spPr>
            <a:xfrm>
              <a:off x="4083627" y="941253"/>
              <a:ext cx="605427" cy="552979"/>
            </a:xfrm>
            <a:prstGeom prst="rect">
              <a:avLst/>
            </a:prstGeom>
            <a:noFill/>
            <a:ln>
              <a:noFill/>
            </a:ln>
          </p:spPr>
        </p:pic>
        <p:pic>
          <p:nvPicPr>
            <p:cNvPr id="818" name="Shape 818"/>
            <p:cNvPicPr preferRelativeResize="0"/>
            <p:nvPr/>
          </p:nvPicPr>
          <p:blipFill>
            <a:blip r:embed="rId3">
              <a:alphaModFix/>
            </a:blip>
            <a:stretch>
              <a:fillRect/>
            </a:stretch>
          </p:blipFill>
          <p:spPr>
            <a:xfrm>
              <a:off x="4763102" y="1578878"/>
              <a:ext cx="605427" cy="552979"/>
            </a:xfrm>
            <a:prstGeom prst="rect">
              <a:avLst/>
            </a:prstGeom>
            <a:noFill/>
            <a:ln>
              <a:noFill/>
            </a:ln>
          </p:spPr>
        </p:pic>
        <p:pic>
          <p:nvPicPr>
            <p:cNvPr id="819" name="Shape 819"/>
            <p:cNvPicPr preferRelativeResize="0"/>
            <p:nvPr/>
          </p:nvPicPr>
          <p:blipFill>
            <a:blip r:embed="rId3">
              <a:alphaModFix/>
            </a:blip>
            <a:stretch>
              <a:fillRect/>
            </a:stretch>
          </p:blipFill>
          <p:spPr>
            <a:xfrm>
              <a:off x="694127" y="1578878"/>
              <a:ext cx="605427" cy="552979"/>
            </a:xfrm>
            <a:prstGeom prst="rect">
              <a:avLst/>
            </a:prstGeom>
            <a:noFill/>
            <a:ln>
              <a:noFill/>
            </a:ln>
          </p:spPr>
        </p:pic>
        <p:pic>
          <p:nvPicPr>
            <p:cNvPr id="820" name="Shape 820"/>
            <p:cNvPicPr preferRelativeResize="0"/>
            <p:nvPr/>
          </p:nvPicPr>
          <p:blipFill>
            <a:blip r:embed="rId3">
              <a:alphaModFix/>
            </a:blip>
            <a:stretch>
              <a:fillRect/>
            </a:stretch>
          </p:blipFill>
          <p:spPr>
            <a:xfrm>
              <a:off x="1373602" y="1578878"/>
              <a:ext cx="605427" cy="552979"/>
            </a:xfrm>
            <a:prstGeom prst="rect">
              <a:avLst/>
            </a:prstGeom>
            <a:noFill/>
            <a:ln>
              <a:noFill/>
            </a:ln>
          </p:spPr>
        </p:pic>
        <p:pic>
          <p:nvPicPr>
            <p:cNvPr id="821" name="Shape 821"/>
            <p:cNvPicPr preferRelativeResize="0"/>
            <p:nvPr/>
          </p:nvPicPr>
          <p:blipFill>
            <a:blip r:embed="rId3">
              <a:alphaModFix/>
            </a:blip>
            <a:stretch>
              <a:fillRect/>
            </a:stretch>
          </p:blipFill>
          <p:spPr>
            <a:xfrm>
              <a:off x="2053077" y="1578878"/>
              <a:ext cx="605427" cy="552979"/>
            </a:xfrm>
            <a:prstGeom prst="rect">
              <a:avLst/>
            </a:prstGeom>
            <a:noFill/>
            <a:ln>
              <a:noFill/>
            </a:ln>
          </p:spPr>
        </p:pic>
        <p:pic>
          <p:nvPicPr>
            <p:cNvPr id="822" name="Shape 822"/>
            <p:cNvPicPr preferRelativeResize="0"/>
            <p:nvPr/>
          </p:nvPicPr>
          <p:blipFill>
            <a:blip r:embed="rId3">
              <a:alphaModFix/>
            </a:blip>
            <a:stretch>
              <a:fillRect/>
            </a:stretch>
          </p:blipFill>
          <p:spPr>
            <a:xfrm>
              <a:off x="2732552" y="1574441"/>
              <a:ext cx="605427" cy="552979"/>
            </a:xfrm>
            <a:prstGeom prst="rect">
              <a:avLst/>
            </a:prstGeom>
            <a:noFill/>
            <a:ln>
              <a:noFill/>
            </a:ln>
          </p:spPr>
        </p:pic>
        <p:pic>
          <p:nvPicPr>
            <p:cNvPr id="823" name="Shape 823"/>
            <p:cNvPicPr preferRelativeResize="0"/>
            <p:nvPr/>
          </p:nvPicPr>
          <p:blipFill>
            <a:blip r:embed="rId3">
              <a:alphaModFix/>
            </a:blip>
            <a:stretch>
              <a:fillRect/>
            </a:stretch>
          </p:blipFill>
          <p:spPr>
            <a:xfrm>
              <a:off x="3409402" y="1569991"/>
              <a:ext cx="605427" cy="552979"/>
            </a:xfrm>
            <a:prstGeom prst="rect">
              <a:avLst/>
            </a:prstGeom>
            <a:noFill/>
            <a:ln>
              <a:noFill/>
            </a:ln>
          </p:spPr>
        </p:pic>
        <p:pic>
          <p:nvPicPr>
            <p:cNvPr id="824" name="Shape 824"/>
            <p:cNvPicPr preferRelativeResize="0"/>
            <p:nvPr/>
          </p:nvPicPr>
          <p:blipFill>
            <a:blip r:embed="rId3">
              <a:alphaModFix/>
            </a:blip>
            <a:stretch>
              <a:fillRect/>
            </a:stretch>
          </p:blipFill>
          <p:spPr>
            <a:xfrm>
              <a:off x="4086252" y="1578878"/>
              <a:ext cx="605427" cy="552979"/>
            </a:xfrm>
            <a:prstGeom prst="rect">
              <a:avLst/>
            </a:prstGeom>
            <a:noFill/>
            <a:ln>
              <a:noFill/>
            </a:ln>
          </p:spPr>
        </p:pic>
        <p:pic>
          <p:nvPicPr>
            <p:cNvPr id="825" name="Shape 825"/>
            <p:cNvPicPr preferRelativeResize="0"/>
            <p:nvPr/>
          </p:nvPicPr>
          <p:blipFill>
            <a:blip r:embed="rId3">
              <a:alphaModFix/>
            </a:blip>
            <a:stretch>
              <a:fillRect/>
            </a:stretch>
          </p:blipFill>
          <p:spPr>
            <a:xfrm>
              <a:off x="4767040" y="2225378"/>
              <a:ext cx="605427" cy="552979"/>
            </a:xfrm>
            <a:prstGeom prst="rect">
              <a:avLst/>
            </a:prstGeom>
            <a:noFill/>
            <a:ln>
              <a:noFill/>
            </a:ln>
          </p:spPr>
        </p:pic>
        <p:pic>
          <p:nvPicPr>
            <p:cNvPr id="826" name="Shape 826"/>
            <p:cNvPicPr preferRelativeResize="0"/>
            <p:nvPr/>
          </p:nvPicPr>
          <p:blipFill>
            <a:blip r:embed="rId3">
              <a:alphaModFix/>
            </a:blip>
            <a:stretch>
              <a:fillRect/>
            </a:stretch>
          </p:blipFill>
          <p:spPr>
            <a:xfrm>
              <a:off x="698065" y="2225378"/>
              <a:ext cx="605427" cy="552979"/>
            </a:xfrm>
            <a:prstGeom prst="rect">
              <a:avLst/>
            </a:prstGeom>
            <a:noFill/>
            <a:ln>
              <a:noFill/>
            </a:ln>
          </p:spPr>
        </p:pic>
        <p:pic>
          <p:nvPicPr>
            <p:cNvPr id="827" name="Shape 827"/>
            <p:cNvPicPr preferRelativeResize="0"/>
            <p:nvPr/>
          </p:nvPicPr>
          <p:blipFill>
            <a:blip r:embed="rId3">
              <a:alphaModFix/>
            </a:blip>
            <a:stretch>
              <a:fillRect/>
            </a:stretch>
          </p:blipFill>
          <p:spPr>
            <a:xfrm>
              <a:off x="1377540" y="2225378"/>
              <a:ext cx="605427" cy="552979"/>
            </a:xfrm>
            <a:prstGeom prst="rect">
              <a:avLst/>
            </a:prstGeom>
            <a:noFill/>
            <a:ln>
              <a:noFill/>
            </a:ln>
          </p:spPr>
        </p:pic>
        <p:pic>
          <p:nvPicPr>
            <p:cNvPr id="828" name="Shape 828"/>
            <p:cNvPicPr preferRelativeResize="0"/>
            <p:nvPr/>
          </p:nvPicPr>
          <p:blipFill>
            <a:blip r:embed="rId3">
              <a:alphaModFix/>
            </a:blip>
            <a:stretch>
              <a:fillRect/>
            </a:stretch>
          </p:blipFill>
          <p:spPr>
            <a:xfrm>
              <a:off x="2057015" y="2225378"/>
              <a:ext cx="605427" cy="552979"/>
            </a:xfrm>
            <a:prstGeom prst="rect">
              <a:avLst/>
            </a:prstGeom>
            <a:noFill/>
            <a:ln>
              <a:noFill/>
            </a:ln>
          </p:spPr>
        </p:pic>
        <p:pic>
          <p:nvPicPr>
            <p:cNvPr id="829" name="Shape 829"/>
            <p:cNvPicPr preferRelativeResize="0"/>
            <p:nvPr/>
          </p:nvPicPr>
          <p:blipFill>
            <a:blip r:embed="rId3">
              <a:alphaModFix/>
            </a:blip>
            <a:stretch>
              <a:fillRect/>
            </a:stretch>
          </p:blipFill>
          <p:spPr>
            <a:xfrm>
              <a:off x="2736490" y="2220941"/>
              <a:ext cx="605427" cy="552979"/>
            </a:xfrm>
            <a:prstGeom prst="rect">
              <a:avLst/>
            </a:prstGeom>
            <a:noFill/>
            <a:ln>
              <a:noFill/>
            </a:ln>
          </p:spPr>
        </p:pic>
        <p:pic>
          <p:nvPicPr>
            <p:cNvPr id="830" name="Shape 830"/>
            <p:cNvPicPr preferRelativeResize="0"/>
            <p:nvPr/>
          </p:nvPicPr>
          <p:blipFill>
            <a:blip r:embed="rId3">
              <a:alphaModFix/>
            </a:blip>
            <a:stretch>
              <a:fillRect/>
            </a:stretch>
          </p:blipFill>
          <p:spPr>
            <a:xfrm>
              <a:off x="3413340" y="2216491"/>
              <a:ext cx="605427" cy="552979"/>
            </a:xfrm>
            <a:prstGeom prst="rect">
              <a:avLst/>
            </a:prstGeom>
            <a:noFill/>
            <a:ln>
              <a:noFill/>
            </a:ln>
          </p:spPr>
        </p:pic>
        <p:pic>
          <p:nvPicPr>
            <p:cNvPr id="831" name="Shape 831"/>
            <p:cNvPicPr preferRelativeResize="0"/>
            <p:nvPr/>
          </p:nvPicPr>
          <p:blipFill>
            <a:blip r:embed="rId3">
              <a:alphaModFix/>
            </a:blip>
            <a:stretch>
              <a:fillRect/>
            </a:stretch>
          </p:blipFill>
          <p:spPr>
            <a:xfrm>
              <a:off x="4090190" y="2225378"/>
              <a:ext cx="605427" cy="552979"/>
            </a:xfrm>
            <a:prstGeom prst="rect">
              <a:avLst/>
            </a:prstGeom>
            <a:noFill/>
            <a:ln>
              <a:noFill/>
            </a:ln>
          </p:spPr>
        </p:pic>
        <p:pic>
          <p:nvPicPr>
            <p:cNvPr id="832" name="Shape 832"/>
            <p:cNvPicPr preferRelativeResize="0"/>
            <p:nvPr/>
          </p:nvPicPr>
          <p:blipFill>
            <a:blip r:embed="rId3">
              <a:alphaModFix/>
            </a:blip>
            <a:stretch>
              <a:fillRect/>
            </a:stretch>
          </p:blipFill>
          <p:spPr>
            <a:xfrm>
              <a:off x="4770990" y="2880753"/>
              <a:ext cx="605427" cy="552979"/>
            </a:xfrm>
            <a:prstGeom prst="rect">
              <a:avLst/>
            </a:prstGeom>
            <a:noFill/>
            <a:ln>
              <a:noFill/>
            </a:ln>
          </p:spPr>
        </p:pic>
        <p:pic>
          <p:nvPicPr>
            <p:cNvPr id="833" name="Shape 833"/>
            <p:cNvPicPr preferRelativeResize="0"/>
            <p:nvPr/>
          </p:nvPicPr>
          <p:blipFill>
            <a:blip r:embed="rId3">
              <a:alphaModFix/>
            </a:blip>
            <a:stretch>
              <a:fillRect/>
            </a:stretch>
          </p:blipFill>
          <p:spPr>
            <a:xfrm>
              <a:off x="702015" y="2880753"/>
              <a:ext cx="605427" cy="552979"/>
            </a:xfrm>
            <a:prstGeom prst="rect">
              <a:avLst/>
            </a:prstGeom>
            <a:noFill/>
            <a:ln>
              <a:noFill/>
            </a:ln>
          </p:spPr>
        </p:pic>
        <p:pic>
          <p:nvPicPr>
            <p:cNvPr id="834" name="Shape 834"/>
            <p:cNvPicPr preferRelativeResize="0"/>
            <p:nvPr/>
          </p:nvPicPr>
          <p:blipFill>
            <a:blip r:embed="rId3">
              <a:alphaModFix/>
            </a:blip>
            <a:stretch>
              <a:fillRect/>
            </a:stretch>
          </p:blipFill>
          <p:spPr>
            <a:xfrm>
              <a:off x="1381490" y="2880753"/>
              <a:ext cx="605427" cy="552979"/>
            </a:xfrm>
            <a:prstGeom prst="rect">
              <a:avLst/>
            </a:prstGeom>
            <a:noFill/>
            <a:ln>
              <a:noFill/>
            </a:ln>
          </p:spPr>
        </p:pic>
        <p:pic>
          <p:nvPicPr>
            <p:cNvPr id="835" name="Shape 835"/>
            <p:cNvPicPr preferRelativeResize="0"/>
            <p:nvPr/>
          </p:nvPicPr>
          <p:blipFill>
            <a:blip r:embed="rId3">
              <a:alphaModFix/>
            </a:blip>
            <a:stretch>
              <a:fillRect/>
            </a:stretch>
          </p:blipFill>
          <p:spPr>
            <a:xfrm>
              <a:off x="2060965" y="2880753"/>
              <a:ext cx="605427" cy="552979"/>
            </a:xfrm>
            <a:prstGeom prst="rect">
              <a:avLst/>
            </a:prstGeom>
            <a:noFill/>
            <a:ln>
              <a:noFill/>
            </a:ln>
          </p:spPr>
        </p:pic>
        <p:pic>
          <p:nvPicPr>
            <p:cNvPr id="836" name="Shape 836"/>
            <p:cNvPicPr preferRelativeResize="0"/>
            <p:nvPr/>
          </p:nvPicPr>
          <p:blipFill>
            <a:blip r:embed="rId3">
              <a:alphaModFix/>
            </a:blip>
            <a:stretch>
              <a:fillRect/>
            </a:stretch>
          </p:blipFill>
          <p:spPr>
            <a:xfrm>
              <a:off x="2740440" y="2876316"/>
              <a:ext cx="605427" cy="552979"/>
            </a:xfrm>
            <a:prstGeom prst="rect">
              <a:avLst/>
            </a:prstGeom>
            <a:noFill/>
            <a:ln>
              <a:noFill/>
            </a:ln>
          </p:spPr>
        </p:pic>
        <p:pic>
          <p:nvPicPr>
            <p:cNvPr id="837" name="Shape 837"/>
            <p:cNvPicPr preferRelativeResize="0"/>
            <p:nvPr/>
          </p:nvPicPr>
          <p:blipFill>
            <a:blip r:embed="rId3">
              <a:alphaModFix/>
            </a:blip>
            <a:stretch>
              <a:fillRect/>
            </a:stretch>
          </p:blipFill>
          <p:spPr>
            <a:xfrm>
              <a:off x="3417290" y="2871866"/>
              <a:ext cx="605427" cy="552979"/>
            </a:xfrm>
            <a:prstGeom prst="rect">
              <a:avLst/>
            </a:prstGeom>
            <a:noFill/>
            <a:ln>
              <a:noFill/>
            </a:ln>
          </p:spPr>
        </p:pic>
        <p:pic>
          <p:nvPicPr>
            <p:cNvPr id="838" name="Shape 838"/>
            <p:cNvPicPr preferRelativeResize="0"/>
            <p:nvPr/>
          </p:nvPicPr>
          <p:blipFill>
            <a:blip r:embed="rId3">
              <a:alphaModFix/>
            </a:blip>
            <a:stretch>
              <a:fillRect/>
            </a:stretch>
          </p:blipFill>
          <p:spPr>
            <a:xfrm>
              <a:off x="4094140" y="2880753"/>
              <a:ext cx="605427" cy="552979"/>
            </a:xfrm>
            <a:prstGeom prst="rect">
              <a:avLst/>
            </a:prstGeom>
            <a:noFill/>
            <a:ln>
              <a:noFill/>
            </a:ln>
          </p:spPr>
        </p:pic>
        <p:pic>
          <p:nvPicPr>
            <p:cNvPr id="839" name="Shape 839"/>
            <p:cNvPicPr preferRelativeResize="0"/>
            <p:nvPr/>
          </p:nvPicPr>
          <p:blipFill>
            <a:blip r:embed="rId3">
              <a:alphaModFix/>
            </a:blip>
            <a:stretch>
              <a:fillRect/>
            </a:stretch>
          </p:blipFill>
          <p:spPr>
            <a:xfrm>
              <a:off x="4774940" y="3540578"/>
              <a:ext cx="605427" cy="552979"/>
            </a:xfrm>
            <a:prstGeom prst="rect">
              <a:avLst/>
            </a:prstGeom>
            <a:noFill/>
            <a:ln>
              <a:noFill/>
            </a:ln>
          </p:spPr>
        </p:pic>
        <p:pic>
          <p:nvPicPr>
            <p:cNvPr id="840" name="Shape 840"/>
            <p:cNvPicPr preferRelativeResize="0"/>
            <p:nvPr/>
          </p:nvPicPr>
          <p:blipFill>
            <a:blip r:embed="rId3">
              <a:alphaModFix/>
            </a:blip>
            <a:stretch>
              <a:fillRect/>
            </a:stretch>
          </p:blipFill>
          <p:spPr>
            <a:xfrm>
              <a:off x="705965" y="3540578"/>
              <a:ext cx="605427" cy="552979"/>
            </a:xfrm>
            <a:prstGeom prst="rect">
              <a:avLst/>
            </a:prstGeom>
            <a:noFill/>
            <a:ln>
              <a:noFill/>
            </a:ln>
          </p:spPr>
        </p:pic>
        <p:pic>
          <p:nvPicPr>
            <p:cNvPr id="841" name="Shape 841"/>
            <p:cNvPicPr preferRelativeResize="0"/>
            <p:nvPr/>
          </p:nvPicPr>
          <p:blipFill>
            <a:blip r:embed="rId3">
              <a:alphaModFix/>
            </a:blip>
            <a:stretch>
              <a:fillRect/>
            </a:stretch>
          </p:blipFill>
          <p:spPr>
            <a:xfrm>
              <a:off x="1385440" y="3540578"/>
              <a:ext cx="605427" cy="552979"/>
            </a:xfrm>
            <a:prstGeom prst="rect">
              <a:avLst/>
            </a:prstGeom>
            <a:noFill/>
            <a:ln>
              <a:noFill/>
            </a:ln>
          </p:spPr>
        </p:pic>
        <p:pic>
          <p:nvPicPr>
            <p:cNvPr id="842" name="Shape 842"/>
            <p:cNvPicPr preferRelativeResize="0"/>
            <p:nvPr/>
          </p:nvPicPr>
          <p:blipFill>
            <a:blip r:embed="rId3">
              <a:alphaModFix/>
            </a:blip>
            <a:stretch>
              <a:fillRect/>
            </a:stretch>
          </p:blipFill>
          <p:spPr>
            <a:xfrm>
              <a:off x="2064915" y="3540578"/>
              <a:ext cx="605427" cy="552979"/>
            </a:xfrm>
            <a:prstGeom prst="rect">
              <a:avLst/>
            </a:prstGeom>
            <a:noFill/>
            <a:ln>
              <a:noFill/>
            </a:ln>
          </p:spPr>
        </p:pic>
        <p:pic>
          <p:nvPicPr>
            <p:cNvPr id="843" name="Shape 843"/>
            <p:cNvPicPr preferRelativeResize="0"/>
            <p:nvPr/>
          </p:nvPicPr>
          <p:blipFill>
            <a:blip r:embed="rId3">
              <a:alphaModFix/>
            </a:blip>
            <a:stretch>
              <a:fillRect/>
            </a:stretch>
          </p:blipFill>
          <p:spPr>
            <a:xfrm>
              <a:off x="2744390" y="3536141"/>
              <a:ext cx="605427" cy="552979"/>
            </a:xfrm>
            <a:prstGeom prst="rect">
              <a:avLst/>
            </a:prstGeom>
            <a:noFill/>
            <a:ln>
              <a:noFill/>
            </a:ln>
          </p:spPr>
        </p:pic>
        <p:pic>
          <p:nvPicPr>
            <p:cNvPr id="844" name="Shape 844"/>
            <p:cNvPicPr preferRelativeResize="0"/>
            <p:nvPr/>
          </p:nvPicPr>
          <p:blipFill>
            <a:blip r:embed="rId3">
              <a:alphaModFix/>
            </a:blip>
            <a:stretch>
              <a:fillRect/>
            </a:stretch>
          </p:blipFill>
          <p:spPr>
            <a:xfrm>
              <a:off x="3421240" y="3531691"/>
              <a:ext cx="605427" cy="552979"/>
            </a:xfrm>
            <a:prstGeom prst="rect">
              <a:avLst/>
            </a:prstGeom>
            <a:noFill/>
            <a:ln>
              <a:noFill/>
            </a:ln>
          </p:spPr>
        </p:pic>
        <p:pic>
          <p:nvPicPr>
            <p:cNvPr id="845" name="Shape 845"/>
            <p:cNvPicPr preferRelativeResize="0"/>
            <p:nvPr/>
          </p:nvPicPr>
          <p:blipFill>
            <a:blip r:embed="rId3">
              <a:alphaModFix/>
            </a:blip>
            <a:stretch>
              <a:fillRect/>
            </a:stretch>
          </p:blipFill>
          <p:spPr>
            <a:xfrm>
              <a:off x="4098090" y="3540578"/>
              <a:ext cx="605427" cy="552979"/>
            </a:xfrm>
            <a:prstGeom prst="rect">
              <a:avLst/>
            </a:prstGeom>
            <a:noFill/>
            <a:ln>
              <a:noFill/>
            </a:ln>
          </p:spPr>
        </p:pic>
        <p:pic>
          <p:nvPicPr>
            <p:cNvPr id="846" name="Shape 846"/>
            <p:cNvPicPr preferRelativeResize="0"/>
            <p:nvPr/>
          </p:nvPicPr>
          <p:blipFill>
            <a:blip r:embed="rId3">
              <a:alphaModFix/>
            </a:blip>
            <a:stretch>
              <a:fillRect/>
            </a:stretch>
          </p:blipFill>
          <p:spPr>
            <a:xfrm>
              <a:off x="4778890" y="4187078"/>
              <a:ext cx="605427" cy="552979"/>
            </a:xfrm>
            <a:prstGeom prst="rect">
              <a:avLst/>
            </a:prstGeom>
            <a:noFill/>
            <a:ln>
              <a:noFill/>
            </a:ln>
          </p:spPr>
        </p:pic>
        <p:pic>
          <p:nvPicPr>
            <p:cNvPr id="847" name="Shape 847"/>
            <p:cNvPicPr preferRelativeResize="0"/>
            <p:nvPr/>
          </p:nvPicPr>
          <p:blipFill>
            <a:blip r:embed="rId3">
              <a:alphaModFix/>
            </a:blip>
            <a:stretch>
              <a:fillRect/>
            </a:stretch>
          </p:blipFill>
          <p:spPr>
            <a:xfrm>
              <a:off x="709915" y="4187078"/>
              <a:ext cx="605427" cy="552979"/>
            </a:xfrm>
            <a:prstGeom prst="rect">
              <a:avLst/>
            </a:prstGeom>
            <a:noFill/>
            <a:ln>
              <a:noFill/>
            </a:ln>
          </p:spPr>
        </p:pic>
        <p:pic>
          <p:nvPicPr>
            <p:cNvPr id="848" name="Shape 848"/>
            <p:cNvPicPr preferRelativeResize="0"/>
            <p:nvPr/>
          </p:nvPicPr>
          <p:blipFill>
            <a:blip r:embed="rId3">
              <a:alphaModFix/>
            </a:blip>
            <a:stretch>
              <a:fillRect/>
            </a:stretch>
          </p:blipFill>
          <p:spPr>
            <a:xfrm>
              <a:off x="1389390" y="4187078"/>
              <a:ext cx="605427" cy="552979"/>
            </a:xfrm>
            <a:prstGeom prst="rect">
              <a:avLst/>
            </a:prstGeom>
            <a:noFill/>
            <a:ln>
              <a:noFill/>
            </a:ln>
          </p:spPr>
        </p:pic>
        <p:pic>
          <p:nvPicPr>
            <p:cNvPr id="849" name="Shape 849"/>
            <p:cNvPicPr preferRelativeResize="0"/>
            <p:nvPr/>
          </p:nvPicPr>
          <p:blipFill>
            <a:blip r:embed="rId3">
              <a:alphaModFix/>
            </a:blip>
            <a:stretch>
              <a:fillRect/>
            </a:stretch>
          </p:blipFill>
          <p:spPr>
            <a:xfrm>
              <a:off x="2068865" y="4187078"/>
              <a:ext cx="605427" cy="552979"/>
            </a:xfrm>
            <a:prstGeom prst="rect">
              <a:avLst/>
            </a:prstGeom>
            <a:noFill/>
            <a:ln>
              <a:noFill/>
            </a:ln>
          </p:spPr>
        </p:pic>
        <p:pic>
          <p:nvPicPr>
            <p:cNvPr id="850" name="Shape 850"/>
            <p:cNvPicPr preferRelativeResize="0"/>
            <p:nvPr/>
          </p:nvPicPr>
          <p:blipFill>
            <a:blip r:embed="rId3">
              <a:alphaModFix/>
            </a:blip>
            <a:stretch>
              <a:fillRect/>
            </a:stretch>
          </p:blipFill>
          <p:spPr>
            <a:xfrm>
              <a:off x="2748340" y="4182641"/>
              <a:ext cx="605427" cy="552979"/>
            </a:xfrm>
            <a:prstGeom prst="rect">
              <a:avLst/>
            </a:prstGeom>
            <a:noFill/>
            <a:ln>
              <a:noFill/>
            </a:ln>
          </p:spPr>
        </p:pic>
        <p:pic>
          <p:nvPicPr>
            <p:cNvPr id="851" name="Shape 851"/>
            <p:cNvPicPr preferRelativeResize="0"/>
            <p:nvPr/>
          </p:nvPicPr>
          <p:blipFill>
            <a:blip r:embed="rId3">
              <a:alphaModFix/>
            </a:blip>
            <a:stretch>
              <a:fillRect/>
            </a:stretch>
          </p:blipFill>
          <p:spPr>
            <a:xfrm>
              <a:off x="3425190" y="4178191"/>
              <a:ext cx="605427" cy="552979"/>
            </a:xfrm>
            <a:prstGeom prst="rect">
              <a:avLst/>
            </a:prstGeom>
            <a:noFill/>
            <a:ln>
              <a:noFill/>
            </a:ln>
          </p:spPr>
        </p:pic>
        <p:pic>
          <p:nvPicPr>
            <p:cNvPr id="852" name="Shape 852"/>
            <p:cNvPicPr preferRelativeResize="0"/>
            <p:nvPr/>
          </p:nvPicPr>
          <p:blipFill>
            <a:blip r:embed="rId3">
              <a:alphaModFix/>
            </a:blip>
            <a:stretch>
              <a:fillRect/>
            </a:stretch>
          </p:blipFill>
          <p:spPr>
            <a:xfrm>
              <a:off x="4102040" y="4187078"/>
              <a:ext cx="605427" cy="552979"/>
            </a:xfrm>
            <a:prstGeom prst="rect">
              <a:avLst/>
            </a:prstGeom>
            <a:noFill/>
            <a:ln>
              <a:noFill/>
            </a:ln>
          </p:spPr>
        </p:pic>
        <p:pic>
          <p:nvPicPr>
            <p:cNvPr id="853" name="Shape 853"/>
            <p:cNvPicPr preferRelativeResize="0"/>
            <p:nvPr/>
          </p:nvPicPr>
          <p:blipFill>
            <a:blip r:embed="rId3">
              <a:alphaModFix/>
            </a:blip>
            <a:stretch>
              <a:fillRect/>
            </a:stretch>
          </p:blipFill>
          <p:spPr>
            <a:xfrm>
              <a:off x="4763102" y="4842453"/>
              <a:ext cx="605427" cy="552979"/>
            </a:xfrm>
            <a:prstGeom prst="rect">
              <a:avLst/>
            </a:prstGeom>
            <a:noFill/>
            <a:ln>
              <a:noFill/>
            </a:ln>
          </p:spPr>
        </p:pic>
        <p:pic>
          <p:nvPicPr>
            <p:cNvPr id="854" name="Shape 854"/>
            <p:cNvPicPr preferRelativeResize="0"/>
            <p:nvPr/>
          </p:nvPicPr>
          <p:blipFill>
            <a:blip r:embed="rId3">
              <a:alphaModFix/>
            </a:blip>
            <a:stretch>
              <a:fillRect/>
            </a:stretch>
          </p:blipFill>
          <p:spPr>
            <a:xfrm>
              <a:off x="694127" y="4842453"/>
              <a:ext cx="605427" cy="552979"/>
            </a:xfrm>
            <a:prstGeom prst="rect">
              <a:avLst/>
            </a:prstGeom>
            <a:noFill/>
            <a:ln>
              <a:noFill/>
            </a:ln>
          </p:spPr>
        </p:pic>
        <p:pic>
          <p:nvPicPr>
            <p:cNvPr id="855" name="Shape 855"/>
            <p:cNvPicPr preferRelativeResize="0"/>
            <p:nvPr/>
          </p:nvPicPr>
          <p:blipFill>
            <a:blip r:embed="rId3">
              <a:alphaModFix/>
            </a:blip>
            <a:stretch>
              <a:fillRect/>
            </a:stretch>
          </p:blipFill>
          <p:spPr>
            <a:xfrm>
              <a:off x="1373602" y="4842453"/>
              <a:ext cx="605427" cy="552979"/>
            </a:xfrm>
            <a:prstGeom prst="rect">
              <a:avLst/>
            </a:prstGeom>
            <a:noFill/>
            <a:ln>
              <a:noFill/>
            </a:ln>
          </p:spPr>
        </p:pic>
        <p:pic>
          <p:nvPicPr>
            <p:cNvPr id="856" name="Shape 856"/>
            <p:cNvPicPr preferRelativeResize="0"/>
            <p:nvPr/>
          </p:nvPicPr>
          <p:blipFill>
            <a:blip r:embed="rId3">
              <a:alphaModFix/>
            </a:blip>
            <a:stretch>
              <a:fillRect/>
            </a:stretch>
          </p:blipFill>
          <p:spPr>
            <a:xfrm>
              <a:off x="2053077" y="4842453"/>
              <a:ext cx="605427" cy="552979"/>
            </a:xfrm>
            <a:prstGeom prst="rect">
              <a:avLst/>
            </a:prstGeom>
            <a:noFill/>
            <a:ln>
              <a:noFill/>
            </a:ln>
          </p:spPr>
        </p:pic>
        <p:pic>
          <p:nvPicPr>
            <p:cNvPr id="857" name="Shape 857"/>
            <p:cNvPicPr preferRelativeResize="0"/>
            <p:nvPr/>
          </p:nvPicPr>
          <p:blipFill>
            <a:blip r:embed="rId3">
              <a:alphaModFix/>
            </a:blip>
            <a:stretch>
              <a:fillRect/>
            </a:stretch>
          </p:blipFill>
          <p:spPr>
            <a:xfrm>
              <a:off x="2732552" y="4838016"/>
              <a:ext cx="605427" cy="552979"/>
            </a:xfrm>
            <a:prstGeom prst="rect">
              <a:avLst/>
            </a:prstGeom>
            <a:noFill/>
            <a:ln>
              <a:noFill/>
            </a:ln>
          </p:spPr>
        </p:pic>
        <p:pic>
          <p:nvPicPr>
            <p:cNvPr id="858" name="Shape 858"/>
            <p:cNvPicPr preferRelativeResize="0"/>
            <p:nvPr/>
          </p:nvPicPr>
          <p:blipFill>
            <a:blip r:embed="rId3">
              <a:alphaModFix/>
            </a:blip>
            <a:stretch>
              <a:fillRect/>
            </a:stretch>
          </p:blipFill>
          <p:spPr>
            <a:xfrm>
              <a:off x="3409402" y="4833566"/>
              <a:ext cx="605427" cy="552979"/>
            </a:xfrm>
            <a:prstGeom prst="rect">
              <a:avLst/>
            </a:prstGeom>
            <a:noFill/>
            <a:ln>
              <a:noFill/>
            </a:ln>
          </p:spPr>
        </p:pic>
        <p:pic>
          <p:nvPicPr>
            <p:cNvPr id="859" name="Shape 859"/>
            <p:cNvPicPr preferRelativeResize="0"/>
            <p:nvPr/>
          </p:nvPicPr>
          <p:blipFill>
            <a:blip r:embed="rId3">
              <a:alphaModFix/>
            </a:blip>
            <a:stretch>
              <a:fillRect/>
            </a:stretch>
          </p:blipFill>
          <p:spPr>
            <a:xfrm>
              <a:off x="4086252" y="4842453"/>
              <a:ext cx="605427" cy="552979"/>
            </a:xfrm>
            <a:prstGeom prst="rect">
              <a:avLst/>
            </a:prstGeom>
            <a:noFill/>
            <a:ln>
              <a:noFill/>
            </a:ln>
          </p:spPr>
        </p:pic>
      </p:grpSp>
      <p:sp>
        <p:nvSpPr>
          <p:cNvPr id="860" name="Shape 860"/>
          <p:cNvSpPr txBox="1"/>
          <p:nvPr/>
        </p:nvSpPr>
        <p:spPr>
          <a:xfrm>
            <a:off x="8445825" y="6283675"/>
            <a:ext cx="529499" cy="416699"/>
          </a:xfrm>
          <a:prstGeom prst="rect">
            <a:avLst/>
          </a:prstGeom>
          <a:noFill/>
          <a:ln>
            <a:noFill/>
          </a:ln>
        </p:spPr>
        <p:txBody>
          <a:bodyPr anchorCtr="0" anchor="t" bIns="91425" lIns="91425" rIns="91425" tIns="91425">
            <a:noAutofit/>
          </a:bodyPr>
          <a:lstStyle/>
          <a:p>
            <a:pPr lvl="0" rtl="0">
              <a:spcBef>
                <a:spcPts val="0"/>
              </a:spcBef>
              <a:buNone/>
            </a:pPr>
            <a:r>
              <a:rPr lang="en"/>
              <a:t>M4</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