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handoutMasterIdLst>
    <p:handoutMasterId r:id="rId28"/>
  </p:handoutMasterIdLst>
  <p:sldIdLst>
    <p:sldId id="256" r:id="rId2"/>
    <p:sldId id="261" r:id="rId3"/>
    <p:sldId id="263" r:id="rId4"/>
    <p:sldId id="282" r:id="rId5"/>
    <p:sldId id="285" r:id="rId6"/>
    <p:sldId id="286" r:id="rId7"/>
    <p:sldId id="288" r:id="rId8"/>
    <p:sldId id="289" r:id="rId9"/>
    <p:sldId id="290" r:id="rId10"/>
    <p:sldId id="291" r:id="rId11"/>
    <p:sldId id="292" r:id="rId12"/>
    <p:sldId id="294" r:id="rId13"/>
    <p:sldId id="295" r:id="rId14"/>
    <p:sldId id="293" r:id="rId15"/>
    <p:sldId id="296" r:id="rId16"/>
    <p:sldId id="297" r:id="rId17"/>
    <p:sldId id="299" r:id="rId18"/>
    <p:sldId id="300" r:id="rId19"/>
    <p:sldId id="301" r:id="rId20"/>
    <p:sldId id="302" r:id="rId21"/>
    <p:sldId id="303" r:id="rId22"/>
    <p:sldId id="304" r:id="rId23"/>
    <p:sldId id="298" r:id="rId24"/>
    <p:sldId id="305" r:id="rId25"/>
    <p:sldId id="281" r:id="rId26"/>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Palatino" charset="0"/>
        <a:ea typeface="MS PGothic" charset="0"/>
        <a:cs typeface="MS PGothic" charset="0"/>
      </a:defRPr>
    </a:lvl1pPr>
    <a:lvl2pPr marL="457200" algn="l" defTabSz="457200" rtl="0" eaLnBrk="0" fontAlgn="base" hangingPunct="0">
      <a:spcBef>
        <a:spcPct val="0"/>
      </a:spcBef>
      <a:spcAft>
        <a:spcPct val="0"/>
      </a:spcAft>
      <a:defRPr kern="1200">
        <a:solidFill>
          <a:schemeClr val="tx1"/>
        </a:solidFill>
        <a:latin typeface="Palatino" charset="0"/>
        <a:ea typeface="MS PGothic" charset="0"/>
        <a:cs typeface="MS PGothic" charset="0"/>
      </a:defRPr>
    </a:lvl2pPr>
    <a:lvl3pPr marL="914400" algn="l" defTabSz="457200" rtl="0" eaLnBrk="0" fontAlgn="base" hangingPunct="0">
      <a:spcBef>
        <a:spcPct val="0"/>
      </a:spcBef>
      <a:spcAft>
        <a:spcPct val="0"/>
      </a:spcAft>
      <a:defRPr kern="1200">
        <a:solidFill>
          <a:schemeClr val="tx1"/>
        </a:solidFill>
        <a:latin typeface="Palatino" charset="0"/>
        <a:ea typeface="MS PGothic" charset="0"/>
        <a:cs typeface="MS PGothic" charset="0"/>
      </a:defRPr>
    </a:lvl3pPr>
    <a:lvl4pPr marL="1371600" algn="l" defTabSz="457200" rtl="0" eaLnBrk="0" fontAlgn="base" hangingPunct="0">
      <a:spcBef>
        <a:spcPct val="0"/>
      </a:spcBef>
      <a:spcAft>
        <a:spcPct val="0"/>
      </a:spcAft>
      <a:defRPr kern="1200">
        <a:solidFill>
          <a:schemeClr val="tx1"/>
        </a:solidFill>
        <a:latin typeface="Palatino" charset="0"/>
        <a:ea typeface="MS PGothic" charset="0"/>
        <a:cs typeface="MS PGothic" charset="0"/>
      </a:defRPr>
    </a:lvl4pPr>
    <a:lvl5pPr marL="1828800" algn="l" defTabSz="457200" rtl="0" eaLnBrk="0" fontAlgn="base" hangingPunct="0">
      <a:spcBef>
        <a:spcPct val="0"/>
      </a:spcBef>
      <a:spcAft>
        <a:spcPct val="0"/>
      </a:spcAft>
      <a:defRPr kern="1200">
        <a:solidFill>
          <a:schemeClr val="tx1"/>
        </a:solidFill>
        <a:latin typeface="Palatino" charset="0"/>
        <a:ea typeface="MS PGothic" charset="0"/>
        <a:cs typeface="MS PGothic" charset="0"/>
      </a:defRPr>
    </a:lvl5pPr>
    <a:lvl6pPr marL="2286000" algn="l" defTabSz="457200" rtl="0" eaLnBrk="1" latinLnBrk="0" hangingPunct="1">
      <a:defRPr kern="1200">
        <a:solidFill>
          <a:schemeClr val="tx1"/>
        </a:solidFill>
        <a:latin typeface="Palatino" charset="0"/>
        <a:ea typeface="MS PGothic" charset="0"/>
        <a:cs typeface="MS PGothic" charset="0"/>
      </a:defRPr>
    </a:lvl6pPr>
    <a:lvl7pPr marL="2743200" algn="l" defTabSz="457200" rtl="0" eaLnBrk="1" latinLnBrk="0" hangingPunct="1">
      <a:defRPr kern="1200">
        <a:solidFill>
          <a:schemeClr val="tx1"/>
        </a:solidFill>
        <a:latin typeface="Palatino" charset="0"/>
        <a:ea typeface="MS PGothic" charset="0"/>
        <a:cs typeface="MS PGothic" charset="0"/>
      </a:defRPr>
    </a:lvl7pPr>
    <a:lvl8pPr marL="3200400" algn="l" defTabSz="457200" rtl="0" eaLnBrk="1" latinLnBrk="0" hangingPunct="1">
      <a:defRPr kern="1200">
        <a:solidFill>
          <a:schemeClr val="tx1"/>
        </a:solidFill>
        <a:latin typeface="Palatino" charset="0"/>
        <a:ea typeface="MS PGothic" charset="0"/>
        <a:cs typeface="MS PGothic" charset="0"/>
      </a:defRPr>
    </a:lvl8pPr>
    <a:lvl9pPr marL="3657600" algn="l" defTabSz="457200" rtl="0" eaLnBrk="1" latinLnBrk="0" hangingPunct="1">
      <a:defRPr kern="1200">
        <a:solidFill>
          <a:schemeClr val="tx1"/>
        </a:solidFill>
        <a:latin typeface="Palatino" charset="0"/>
        <a:ea typeface="MS PGothic" charset="0"/>
        <a:cs typeface="MS P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FFF"/>
    <a:srgbClr val="C6C0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72" autoAdjust="0"/>
    <p:restoredTop sz="52399" autoAdjust="0"/>
  </p:normalViewPr>
  <p:slideViewPr>
    <p:cSldViewPr snapToGrid="0" snapToObjects="1">
      <p:cViewPr varScale="1">
        <p:scale>
          <a:sx n="47" d="100"/>
          <a:sy n="47" d="100"/>
        </p:scale>
        <p:origin x="-2224"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handoutMaster" Target="handoutMasters/handout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B32596ED-22BF-C04E-8B4C-9C9CFF31E82E}" type="datetimeFigureOut">
              <a:rPr lang="en-US"/>
              <a:pPr/>
              <a:t>11/3/15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977E18E5-0F4D-9843-B4A6-B4184EE09A4C}" type="slidenum">
              <a:rPr lang="en-US"/>
              <a:pPr/>
              <a:t>‹#›</a:t>
            </a:fld>
            <a:endParaRPr lang="en-US"/>
          </a:p>
        </p:txBody>
      </p:sp>
    </p:spTree>
    <p:extLst>
      <p:ext uri="{BB962C8B-B14F-4D97-AF65-F5344CB8AC3E}">
        <p14:creationId xmlns:p14="http://schemas.microsoft.com/office/powerpoint/2010/main" val="34183023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defRPr>
            </a:lvl1pPr>
          </a:lstStyle>
          <a:p>
            <a:fld id="{28929573-5008-5243-8C9A-D7D5C361B8D2}" type="datetimeFigureOut">
              <a:rPr lang="en-US"/>
              <a:pPr/>
              <a:t>11/3/15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fld id="{4D249D60-AD73-D64C-BABB-05F2E0BE8236}" type="slidenum">
              <a:rPr lang="en-US"/>
              <a:pPr/>
              <a:t>‹#›</a:t>
            </a:fld>
            <a:endParaRPr lang="en-US"/>
          </a:p>
        </p:txBody>
      </p:sp>
    </p:spTree>
    <p:extLst>
      <p:ext uri="{BB962C8B-B14F-4D97-AF65-F5344CB8AC3E}">
        <p14:creationId xmlns:p14="http://schemas.microsoft.com/office/powerpoint/2010/main" val="205318161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ea typeface="MS PGothic" charset="0"/>
              </a:rPr>
              <a:t>Hello, I am Rahul Gopinath</a:t>
            </a:r>
          </a:p>
          <a:p>
            <a:pPr eaLnBrk="1" hangingPunct="1"/>
            <a:r>
              <a:rPr lang="en-US">
                <a:latin typeface="Calibri" charset="0"/>
                <a:ea typeface="MS PGothic" charset="0"/>
              </a:rPr>
              <a:t>A PhD candidate from Oregon State University.</a:t>
            </a:r>
          </a:p>
          <a:p>
            <a:pPr eaLnBrk="1" hangingPunct="1"/>
            <a:r>
              <a:rPr lang="en-US">
                <a:latin typeface="Calibri" charset="0"/>
                <a:ea typeface="MS PGothic" charset="0"/>
              </a:rPr>
              <a:t>I am here to talk about our investigations into Competent Programmer Hypothesis, one of its central tenets of Mutation Analysis</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BF076181-3BFC-704A-8DE7-3645D0D93554}" type="slidenum">
              <a:rPr lang="en-US">
                <a:latin typeface="Calibri" charset="0"/>
              </a:rPr>
              <a:pPr/>
              <a:t>0</a:t>
            </a:fld>
            <a:endParaRPr lang="en-US">
              <a:latin typeface="Calibri"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The coupling effect states that a test case able to detect a fault in isolation will continue to detect it even when the fault appears in combination with other faults.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However, this is not critical to our study.</a:t>
            </a:r>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302B5EB8-E1DF-BD4E-AB03-9B35EFEA87FF}" type="slidenum">
              <a:rPr lang="en-US">
                <a:latin typeface="Calibri" charset="0"/>
              </a:rPr>
              <a:pPr/>
              <a:t>9</a:t>
            </a:fld>
            <a:endParaRPr lang="en-US">
              <a:latin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A simple fault is intuitively a fault that cant contain smaller faults. </a:t>
            </a:r>
          </a:p>
          <a:p>
            <a:pPr eaLnBrk="1" hangingPunct="1">
              <a:spcBef>
                <a:spcPct val="0"/>
              </a:spcBef>
            </a:pPr>
            <a:r>
              <a:rPr lang="en-US">
                <a:latin typeface="Calibri" charset="0"/>
                <a:ea typeface="MS PGothic" charset="0"/>
              </a:rPr>
              <a:t>Unfortunately we have no formal definitions of what a simple fault is, but we have lots of examples from mutation theory and mutation tools</a:t>
            </a:r>
          </a:p>
          <a:p>
            <a:pPr eaLnBrk="1" hangingPunct="1">
              <a:spcBef>
                <a:spcPct val="0"/>
              </a:spcBef>
            </a:pPr>
            <a:r>
              <a:rPr lang="en-US">
                <a:latin typeface="Calibri" charset="0"/>
                <a:ea typeface="MS PGothic" charset="0"/>
              </a:rPr>
              <a:t>These tools overwhelmingly use single token mutants.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A token here is a sequence of characters that is translated as a single meaningful symbol in the underlying language.</a:t>
            </a:r>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5160AF26-A1F7-BA4E-ABE3-AA435A2AA58B}" type="slidenum">
              <a:rPr lang="en-US">
                <a:latin typeface="Calibri" charset="0"/>
              </a:rPr>
              <a:pPr/>
              <a:t>10</a:t>
            </a:fld>
            <a:endParaRPr lang="en-US">
              <a:latin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Clr>
                <a:srgbClr val="000000"/>
              </a:buClr>
            </a:pPr>
            <a:r>
              <a:rPr lang="en-US">
                <a:solidFill>
                  <a:srgbClr val="000000"/>
                </a:solidFill>
                <a:latin typeface="Calibri" charset="0"/>
                <a:ea typeface="MS PGothic" charset="0"/>
              </a:rPr>
              <a:t>So here is an example</a:t>
            </a:r>
            <a:endParaRPr lang="en-US">
              <a:latin typeface="Calibri" charset="0"/>
              <a:ea typeface="MS PGothic" charset="0"/>
            </a:endParaRPr>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28DB2FD1-FD31-EB4D-A2EB-6A3100E69831}" type="slidenum">
              <a:rPr lang="en-US">
                <a:latin typeface="Calibri" charset="0"/>
              </a:rPr>
              <a:pPr/>
              <a:t>11</a:t>
            </a:fld>
            <a:endParaRPr lang="en-US">
              <a:latin typeface="Calibri"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A simple fault is intuitively a fault that cant contain smaller faults. </a:t>
            </a:r>
          </a:p>
          <a:p>
            <a:pPr eaLnBrk="1" hangingPunct="1">
              <a:spcBef>
                <a:spcPct val="0"/>
              </a:spcBef>
            </a:pPr>
            <a:r>
              <a:rPr lang="en-US">
                <a:latin typeface="Calibri" charset="0"/>
                <a:ea typeface="MS PGothic" charset="0"/>
              </a:rPr>
              <a:t>Unfortunately we have no formal definitions of what a simple fault is, but we have lots of examples from mutation theory and mutation tools</a:t>
            </a:r>
          </a:p>
          <a:p>
            <a:pPr eaLnBrk="1" hangingPunct="1">
              <a:spcBef>
                <a:spcPct val="0"/>
              </a:spcBef>
            </a:pPr>
            <a:r>
              <a:rPr lang="en-US">
                <a:latin typeface="Calibri" charset="0"/>
                <a:ea typeface="MS PGothic" charset="0"/>
              </a:rPr>
              <a:t>These tools overwhelmingly use single token mutants.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A token here is a sequence of characters that is translated as a single meaningful symbol in the underlying language.</a:t>
            </a:r>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5ABAFD92-3607-964E-9708-E8D977A5DEFA}" type="slidenum">
              <a:rPr lang="en-US">
                <a:latin typeface="Calibri" charset="0"/>
              </a:rPr>
              <a:pPr/>
              <a:t>12</a:t>
            </a:fld>
            <a:endParaRPr lang="en-US">
              <a:latin typeface="Calibri"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When we do mutation analysis, we feed a program into to the mutation generator, which generate a deterministic number of mutants, and we test our test suite against this known number of faults,</a:t>
            </a:r>
          </a:p>
          <a:p>
            <a:pPr eaLnBrk="1" hangingPunct="1">
              <a:spcBef>
                <a:spcPct val="0"/>
              </a:spcBef>
            </a:pPr>
            <a:r>
              <a:rPr lang="en-US">
                <a:latin typeface="Calibri" charset="0"/>
                <a:ea typeface="MS PGothic" charset="0"/>
              </a:rPr>
              <a:t>The test suite that detects the most number of mutants is deemed to be the best one.</a:t>
            </a:r>
          </a:p>
          <a:p>
            <a:pPr eaLnBrk="1" hangingPunct="1">
              <a:spcBef>
                <a:spcPct val="0"/>
              </a:spcBef>
            </a:pPr>
            <a:endParaRPr lang="en-US">
              <a:latin typeface="Calibri" charset="0"/>
              <a:ea typeface="MS PGothic" charset="0"/>
            </a:endParaRP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9AEFA107-F6A6-6A4F-A8DF-2DBF91A9CF29}" type="slidenum">
              <a:rPr lang="en-US">
                <a:latin typeface="Calibri" charset="0"/>
              </a:rPr>
              <a:pPr/>
              <a:t>13</a:t>
            </a:fld>
            <a:endParaRPr lang="en-US">
              <a:latin typeface="Calibri"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(stop)</a:t>
            </a:r>
          </a:p>
          <a:p>
            <a:pPr eaLnBrk="1" hangingPunct="1">
              <a:spcBef>
                <a:spcPct val="0"/>
              </a:spcBef>
            </a:pPr>
            <a:r>
              <a:rPr lang="en-US">
                <a:latin typeface="Calibri" charset="0"/>
                <a:ea typeface="MS PGothic" charset="0"/>
              </a:rPr>
              <a:t>Mutation analysis is used a lot. It is a very popular technique, it can be very valuable because it is an easy bench mark to use</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However, its validity hinges on how close mutants are to real bugs. And unfortunately, that is some thing we haven’t actually tested,</a:t>
            </a:r>
          </a:p>
          <a:p>
            <a:pPr eaLnBrk="1" hangingPunct="1">
              <a:spcBef>
                <a:spcPct val="0"/>
              </a:spcBef>
            </a:pPr>
            <a:r>
              <a:rPr lang="en-US">
                <a:latin typeface="Calibri" charset="0"/>
                <a:ea typeface="MS PGothic" charset="0"/>
              </a:rPr>
              <a:t>And in this study we investigate whether competent programmer hypothesis holds true</a:t>
            </a:r>
          </a:p>
          <a:p>
            <a:pPr eaLnBrk="1" hangingPunct="1">
              <a:spcBef>
                <a:spcPct val="0"/>
              </a:spcBef>
            </a:pPr>
            <a:r>
              <a:rPr lang="en-US">
                <a:latin typeface="Calibri" charset="0"/>
                <a:ea typeface="MS PGothic" charset="0"/>
              </a:rPr>
              <a:t>Whether the bugs that we see in real world programs are simple bugs.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Or do we generate realistic faults?</a:t>
            </a:r>
          </a:p>
          <a:p>
            <a:pPr eaLnBrk="1" hangingPunct="1">
              <a:spcBef>
                <a:spcPct val="0"/>
              </a:spcBef>
            </a:pPr>
            <a:endParaRPr lang="en-US">
              <a:latin typeface="Calibri" charset="0"/>
              <a:ea typeface="MS PGothic" charset="0"/>
            </a:endParaRP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76BDCD97-8242-AD4C-A1C0-55541D1E97D2}" type="slidenum">
              <a:rPr lang="en-US">
                <a:latin typeface="Calibri" charset="0"/>
              </a:rPr>
              <a:pPr/>
              <a:t>14</a:t>
            </a:fld>
            <a:endParaRPr lang="en-US">
              <a:latin typeface="Calibri"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ea typeface="MS PGothic" charset="0"/>
              </a:rPr>
              <a:t>We collected a set of opensource projects from Github using a nil criteria.  </a:t>
            </a:r>
          </a:p>
          <a:p>
            <a:pPr eaLnBrk="1" hangingPunct="1"/>
            <a:r>
              <a:rPr lang="en-US">
                <a:latin typeface="Calibri" charset="0"/>
                <a:ea typeface="MS PGothic" charset="0"/>
              </a:rPr>
              <a:t>To avoid bias, we collected more than 1000 projects each in C, Java, Python and Haskell. </a:t>
            </a:r>
          </a:p>
          <a:p>
            <a:pPr eaLnBrk="1" hangingPunct="1"/>
            <a:r>
              <a:rPr lang="en-US">
                <a:latin typeface="Calibri" charset="0"/>
                <a:ea typeface="MS PGothic" charset="0"/>
              </a:rPr>
              <a:t>We chose these four languages as representatives of different domains. </a:t>
            </a:r>
          </a:p>
          <a:p>
            <a:pPr eaLnBrk="1" hangingPunct="1"/>
            <a:r>
              <a:rPr lang="en-US">
                <a:latin typeface="Calibri" charset="0"/>
                <a:ea typeface="MS PGothic" charset="0"/>
              </a:rPr>
              <a:t>C is a premier systems language, and Java the most popular enterprise language. </a:t>
            </a:r>
          </a:p>
          <a:p>
            <a:pPr eaLnBrk="1" hangingPunct="1"/>
            <a:r>
              <a:rPr lang="en-US">
                <a:latin typeface="Calibri" charset="0"/>
                <a:ea typeface="MS PGothic" charset="0"/>
              </a:rPr>
              <a:t>Python is an upcoming dynamic language with a rather different niche. </a:t>
            </a:r>
          </a:p>
          <a:p>
            <a:pPr eaLnBrk="1" hangingPunct="1"/>
            <a:r>
              <a:rPr lang="en-US">
                <a:latin typeface="Calibri" charset="0"/>
                <a:ea typeface="MS PGothic" charset="0"/>
              </a:rPr>
              <a:t>Finally, Haskell is a very well know strictly typed functional academic language.</a:t>
            </a:r>
          </a:p>
          <a:p>
            <a:pPr eaLnBrk="1" hangingPunct="1"/>
            <a:endParaRPr lang="en-US">
              <a:latin typeface="Calibri" charset="0"/>
              <a:ea typeface="MS PGothic" charset="0"/>
            </a:endParaRPr>
          </a:p>
          <a:p>
            <a:pPr eaLnBrk="1" hangingPunct="1"/>
            <a:r>
              <a:rPr lang="en-US">
                <a:latin typeface="Calibri" charset="0"/>
                <a:ea typeface="MS PGothic" charset="0"/>
              </a:rPr>
              <a:t>Because we were interested in finding faults, we wanted to sample just the patches that</a:t>
            </a:r>
          </a:p>
          <a:p>
            <a:pPr eaLnBrk="1" hangingPunct="1"/>
            <a:r>
              <a:rPr lang="en-US">
                <a:latin typeface="Calibri" charset="0"/>
                <a:ea typeface="MS PGothic" charset="0"/>
              </a:rPr>
              <a:t>addressed the bug, to accomplish this, we went through the following steps.</a:t>
            </a:r>
          </a:p>
          <a:p>
            <a:pPr eaLnBrk="1" hangingPunct="1"/>
            <a:endParaRPr lang="en-US">
              <a:latin typeface="Calibri" charset="0"/>
              <a:ea typeface="MS PGothic" charset="0"/>
            </a:endParaRPr>
          </a:p>
          <a:p>
            <a:pPr eaLnBrk="1" hangingPunct="1"/>
            <a:r>
              <a:rPr lang="en-US">
                <a:latin typeface="Calibri" charset="0"/>
                <a:ea typeface="MS PGothic" charset="0"/>
              </a:rPr>
              <a:t>First, we classified a set of patches manually as bugs and features, then we used this set to</a:t>
            </a:r>
          </a:p>
          <a:p>
            <a:pPr eaLnBrk="1" hangingPunct="1"/>
            <a:r>
              <a:rPr lang="en-US">
                <a:latin typeface="Calibri" charset="0"/>
                <a:ea typeface="MS PGothic" charset="0"/>
              </a:rPr>
              <a:t>Train our ML classifier, which we then used to classify the remaining patches. </a:t>
            </a:r>
          </a:p>
          <a:p>
            <a:pPr eaLnBrk="1" hangingPunct="1"/>
            <a:endParaRPr lang="en-US">
              <a:latin typeface="Calibri" charset="0"/>
              <a:ea typeface="MS PGothic" charset="0"/>
            </a:endParaRPr>
          </a:p>
          <a:p>
            <a:pPr eaLnBrk="1" hangingPunct="1"/>
            <a:r>
              <a:rPr lang="en-US">
                <a:latin typeface="Calibri" charset="0"/>
                <a:ea typeface="MS PGothic" charset="0"/>
              </a:rPr>
              <a:t>These patches were then normalized, and the size of change, and mutation operator being used was identified.</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1A6BF890-12CC-444F-953D-59C511082F33}" type="slidenum">
              <a:rPr lang="en-US">
                <a:latin typeface="Calibri" charset="0"/>
              </a:rPr>
              <a:pPr/>
              <a:t>15</a:t>
            </a:fld>
            <a:endParaRPr lang="en-US">
              <a:latin typeface="Calibri"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So what did we expect to find?</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If competent programmer hypothesis is correct, we would expect to find a distribution as the graphs given.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first graph is a density plot of the length of addition and removal in X and Y axes.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second graph is a histogram of the same data, where the histogram of average length of change is given.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We would expect that  in the first graph, there is a large concentration of one token additions, one token removals, and one token changes.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We would expect the single token changes to predominate with the density falling rapidly for larger changes. </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A9DF1BD5-F083-124A-8AB0-6F7587EC1E47}" type="slidenum">
              <a:rPr lang="en-US">
                <a:latin typeface="Calibri" charset="0"/>
              </a:rPr>
              <a:pPr/>
              <a:t>16</a:t>
            </a:fld>
            <a:endParaRPr lang="en-US">
              <a:latin typeface="Calibri"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However, we see a rather different distribution from the data.</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density plot that we get looks like this, where real faults seem to be more complex than the single token changes we expected.</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That is, we see that the changes predominantly involve more than one token.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We note that there is an objection that developers, when they added commits, may have fixed more than one bug at once. To counter this objection, we also identified those commits that did not involve more than one single location in a file.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If a developer was fixing bugs, the chances of non related bugs being present at the exact same location is low. So we believe that these bugs that was fixed in a single location, that we called localized bugs provides a sort of validation to our experiment.</a:t>
            </a:r>
          </a:p>
          <a:p>
            <a:pPr eaLnBrk="1" hangingPunct="1">
              <a:spcBef>
                <a:spcPct val="0"/>
              </a:spcBef>
            </a:pPr>
            <a:endParaRPr lang="en-US">
              <a:latin typeface="Calibri" charset="0"/>
              <a:ea typeface="MS PGothic" charset="0"/>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CD021070-F0EE-994C-A9B2-8A6A9D090155}" type="slidenum">
              <a:rPr lang="en-US">
                <a:latin typeface="Calibri" charset="0"/>
              </a:rPr>
              <a:pPr/>
              <a:t>17</a:t>
            </a:fld>
            <a:endParaRPr lang="en-US">
              <a:latin typeface="Calibri"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So here is the same data, but plotted as the average change length in a histogram. The thin blue line indicates the median. </a:t>
            </a:r>
          </a:p>
          <a:p>
            <a:pPr eaLnBrk="1" hangingPunct="1">
              <a:spcBef>
                <a:spcPct val="0"/>
              </a:spcBef>
            </a:pPr>
            <a:r>
              <a:rPr lang="en-US">
                <a:latin typeface="Calibri" charset="0"/>
                <a:ea typeface="MS PGothic" charset="0"/>
              </a:rPr>
              <a:t>Notice that the change length of all commits, that of the bugs and also that of localized bugs are noted separately. </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As in the previous graph, we see that multi token changes predominate, even in the case of localized bugs.</a:t>
            </a:r>
          </a:p>
          <a:p>
            <a:pPr eaLnBrk="1" hangingPunct="1">
              <a:spcBef>
                <a:spcPct val="0"/>
              </a:spcBef>
            </a:pPr>
            <a:endParaRPr lang="en-US">
              <a:latin typeface="Calibri" charset="0"/>
              <a:ea typeface="MS PGothic" charset="0"/>
            </a:endParaRP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9E9E53DC-7B90-FC4D-80EA-245422704F98}" type="slidenum">
              <a:rPr lang="en-US">
                <a:latin typeface="Calibri" charset="0"/>
              </a:rPr>
              <a:pPr/>
              <a:t>18</a:t>
            </a:fld>
            <a:endParaRPr lang="en-US">
              <a:latin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solidFill>
                  <a:srgbClr val="000000"/>
                </a:solidFill>
                <a:latin typeface="Calibri" charset="0"/>
                <a:ea typeface="MS PGothic" charset="0"/>
              </a:rPr>
              <a:t>Mutation analysis is a technique used to compare test suites, and testing tools.</a:t>
            </a:r>
          </a:p>
          <a:p>
            <a:pPr eaLnBrk="1" hangingPunct="1">
              <a:spcBef>
                <a:spcPct val="0"/>
              </a:spcBef>
            </a:pPr>
            <a:r>
              <a:rPr lang="en-US">
                <a:solidFill>
                  <a:srgbClr val="000000"/>
                </a:solidFill>
                <a:latin typeface="Calibri" charset="0"/>
                <a:ea typeface="MS PGothic" charset="0"/>
              </a:rPr>
              <a:t>Researchers also use mutation analysis to evaluate how good their techniques</a:t>
            </a:r>
          </a:p>
          <a:p>
            <a:pPr eaLnBrk="1" hangingPunct="1">
              <a:spcBef>
                <a:spcPct val="0"/>
              </a:spcBef>
            </a:pPr>
            <a:r>
              <a:rPr lang="en-US">
                <a:solidFill>
                  <a:srgbClr val="000000"/>
                </a:solidFill>
                <a:latin typeface="Calibri" charset="0"/>
                <a:ea typeface="MS PGothic" charset="0"/>
              </a:rPr>
              <a:t>are in creating or modifying test suites.</a:t>
            </a:r>
          </a:p>
          <a:p>
            <a:pPr eaLnBrk="1" hangingPunct="1">
              <a:spcBef>
                <a:spcPct val="0"/>
              </a:spcBef>
            </a:pPr>
            <a:endParaRPr lang="en-US">
              <a:solidFill>
                <a:srgbClr val="000000"/>
              </a:solidFill>
              <a:latin typeface="Calibri" charset="0"/>
              <a:ea typeface="MS PGothic" charset="0"/>
            </a:endParaRPr>
          </a:p>
          <a:p>
            <a:pPr eaLnBrk="1" hangingPunct="1">
              <a:spcBef>
                <a:spcPct val="0"/>
              </a:spcBef>
            </a:pPr>
            <a:r>
              <a:rPr lang="en-US">
                <a:solidFill>
                  <a:srgbClr val="000000"/>
                </a:solidFill>
                <a:latin typeface="Calibri" charset="0"/>
                <a:ea typeface="MS PGothic" charset="0"/>
              </a:rPr>
              <a:t>The best way to judge the effectiveness of a test suite is to start with a known</a:t>
            </a:r>
          </a:p>
          <a:p>
            <a:pPr eaLnBrk="1" hangingPunct="1">
              <a:spcBef>
                <a:spcPct val="0"/>
              </a:spcBef>
            </a:pPr>
            <a:r>
              <a:rPr lang="en-US">
                <a:solidFill>
                  <a:srgbClr val="000000"/>
                </a:solidFill>
                <a:latin typeface="Calibri" charset="0"/>
                <a:ea typeface="MS PGothic" charset="0"/>
              </a:rPr>
              <a:t>set of faults, and see how many of the faults were caught by the suite. However,</a:t>
            </a:r>
          </a:p>
          <a:p>
            <a:pPr eaLnBrk="1" hangingPunct="1">
              <a:spcBef>
                <a:spcPct val="0"/>
              </a:spcBef>
            </a:pPr>
            <a:r>
              <a:rPr lang="en-US">
                <a:solidFill>
                  <a:srgbClr val="000000"/>
                </a:solidFill>
                <a:latin typeface="Calibri" charset="0"/>
                <a:ea typeface="MS PGothic" charset="0"/>
              </a:rPr>
              <a:t>this technique is rather hard to use in practice, as the programs we are concerned</a:t>
            </a:r>
          </a:p>
          <a:p>
            <a:pPr eaLnBrk="1" hangingPunct="1">
              <a:spcBef>
                <a:spcPct val="0"/>
              </a:spcBef>
            </a:pPr>
            <a:r>
              <a:rPr lang="en-US">
                <a:solidFill>
                  <a:srgbClr val="000000"/>
                </a:solidFill>
                <a:latin typeface="Calibri" charset="0"/>
                <a:ea typeface="MS PGothic" charset="0"/>
              </a:rPr>
              <a:t>with often do not have a known set of real faults, mostly because they have not</a:t>
            </a:r>
          </a:p>
          <a:p>
            <a:pPr eaLnBrk="1" hangingPunct="1">
              <a:spcBef>
                <a:spcPct val="0"/>
              </a:spcBef>
            </a:pPr>
            <a:r>
              <a:rPr lang="en-US">
                <a:solidFill>
                  <a:srgbClr val="000000"/>
                </a:solidFill>
                <a:latin typeface="Calibri" charset="0"/>
                <a:ea typeface="MS PGothic" charset="0"/>
              </a:rPr>
              <a:t>been caught yet.</a:t>
            </a:r>
          </a:p>
          <a:p>
            <a:pPr eaLnBrk="1" hangingPunct="1">
              <a:spcBef>
                <a:spcPct val="0"/>
              </a:spcBef>
            </a:pPr>
            <a:endParaRPr lang="en-US">
              <a:solidFill>
                <a:srgbClr val="000000"/>
              </a:solidFill>
              <a:latin typeface="Calibri" charset="0"/>
              <a:ea typeface="MS PGothic" charset="0"/>
            </a:endParaRPr>
          </a:p>
          <a:p>
            <a:pPr eaLnBrk="1" hangingPunct="1">
              <a:spcBef>
                <a:spcPct val="0"/>
              </a:spcBef>
            </a:pPr>
            <a:r>
              <a:rPr lang="en-US">
                <a:solidFill>
                  <a:srgbClr val="000000"/>
                </a:solidFill>
                <a:latin typeface="Calibri" charset="0"/>
                <a:ea typeface="MS PGothic" charset="0"/>
              </a:rPr>
              <a:t>Mutation analysis comes closest to this gold standard by providing an artificial set</a:t>
            </a:r>
          </a:p>
          <a:p>
            <a:pPr eaLnBrk="1" hangingPunct="1">
              <a:spcBef>
                <a:spcPct val="0"/>
              </a:spcBef>
            </a:pPr>
            <a:r>
              <a:rPr lang="en-US">
                <a:solidFill>
                  <a:srgbClr val="000000"/>
                </a:solidFill>
                <a:latin typeface="Calibri" charset="0"/>
                <a:ea typeface="MS PGothic" charset="0"/>
              </a:rPr>
              <a:t>of bugs against which the test suit is evaluated, and hence provides a metric</a:t>
            </a:r>
          </a:p>
          <a:p>
            <a:pPr eaLnBrk="1" hangingPunct="1">
              <a:spcBef>
                <a:spcPct val="0"/>
              </a:spcBef>
            </a:pPr>
            <a:r>
              <a:rPr lang="en-US">
                <a:solidFill>
                  <a:srgbClr val="000000"/>
                </a:solidFill>
                <a:latin typeface="Calibri" charset="0"/>
                <a:ea typeface="MS PGothic" charset="0"/>
              </a:rPr>
              <a:t>that can be used to evaluate a suite or a tool even in the absence of real faults.</a:t>
            </a:r>
          </a:p>
          <a:p>
            <a:pPr eaLnBrk="1" hangingPunct="1"/>
            <a:endParaRPr lang="en-US">
              <a:latin typeface="Calibri" charset="0"/>
              <a:ea typeface="MS PGothic" charset="0"/>
            </a:endParaRP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BD9EA605-D5F4-CE46-85F7-80CDAC9D2634}" type="slidenum">
              <a:rPr lang="en-US">
                <a:latin typeface="Calibri" charset="0"/>
              </a:rPr>
              <a:pPr/>
              <a:t>1</a:t>
            </a:fld>
            <a:endParaRPr lang="en-US">
              <a:latin typeface="Calibri"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So in summary, we found that the average real fault differs from the kind of faults we generate using mutation analysis in terms of the size of the fault.</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Since we had the data available, we also wondered about the distribution of mutation operators. </a:t>
            </a: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3873FD98-6F12-C940-A8BF-F7222E9967DD}" type="slidenum">
              <a:rPr lang="en-US">
                <a:latin typeface="Calibri" charset="0"/>
              </a:rPr>
              <a:pPr/>
              <a:t>19</a:t>
            </a:fld>
            <a:endParaRPr lang="en-US">
              <a:latin typeface="Calibri"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In our data, we found that some of the mutation operators are much more prevalent than others, even more than their lexical incidence seems to suggest. </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B0AEDA39-E307-1E4B-9936-EE2C5F8C318A}" type="slidenum">
              <a:rPr lang="en-US">
                <a:latin typeface="Calibri" charset="0"/>
              </a:rPr>
              <a:pPr/>
              <a:t>20</a:t>
            </a:fld>
            <a:endParaRPr lang="en-US">
              <a:latin typeface="Calibri"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More importantly, a large set of mutations are under uncategorized, which means that current tools do not produce these mutants.</a:t>
            </a:r>
          </a:p>
          <a:p>
            <a:pPr eaLnBrk="1" hangingPunct="1">
              <a:spcBef>
                <a:spcPct val="0"/>
              </a:spcBef>
            </a:pPr>
            <a:endParaRPr lang="en-US">
              <a:latin typeface="Calibri" charset="0"/>
              <a:ea typeface="MS PGothic" charset="0"/>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7D4384B6-FE2C-2D4C-BBEB-A78A7457CEE6}" type="slidenum">
              <a:rPr lang="en-US">
                <a:latin typeface="Calibri" charset="0"/>
              </a:rPr>
              <a:pPr/>
              <a:t>21</a:t>
            </a:fld>
            <a:endParaRPr lang="en-US">
              <a:latin typeface="Calibri"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buClr>
                <a:srgbClr val="000000"/>
              </a:buClr>
            </a:pPr>
            <a:r>
              <a:rPr lang="en-US">
                <a:latin typeface="Calibri" charset="0"/>
                <a:ea typeface="MS PGothic" charset="0"/>
              </a:rPr>
              <a:t>A further question we had, was whether we can reuse the results in previous studies especially in older programming languages using different paradigms. This assumes importance if you remember that quite a large number of mutation studies have been done in Fortran, and in the late 20</a:t>
            </a:r>
            <a:r>
              <a:rPr lang="en-US" baseline="30000">
                <a:latin typeface="Calibri" charset="0"/>
                <a:ea typeface="MS PGothic" charset="0"/>
              </a:rPr>
              <a:t>th</a:t>
            </a:r>
            <a:r>
              <a:rPr lang="en-US">
                <a:latin typeface="Calibri" charset="0"/>
                <a:ea typeface="MS PGothic" charset="0"/>
              </a:rPr>
              <a:t> century, Further, we ourselves were trying to see if the older research could be reused for Haskell in our paper in ISSTA.</a:t>
            </a:r>
          </a:p>
          <a:p>
            <a:pPr eaLnBrk="1" hangingPunct="1">
              <a:buClr>
                <a:srgbClr val="000000"/>
              </a:buClr>
            </a:pPr>
            <a:endParaRPr lang="en-US">
              <a:latin typeface="Calibri" charset="0"/>
              <a:ea typeface="MS PGothic" charset="0"/>
            </a:endParaRPr>
          </a:p>
          <a:p>
            <a:pPr eaLnBrk="1" hangingPunct="1">
              <a:buClr>
                <a:srgbClr val="000000"/>
              </a:buClr>
            </a:pPr>
            <a:r>
              <a:rPr lang="en-US">
                <a:latin typeface="Calibri" charset="0"/>
                <a:ea typeface="MS PGothic" charset="0"/>
              </a:rPr>
              <a:t>We found that different languages have different mutation distributions, with C and Java seemingly having similar mutation distributions, and Haskell very different from the rest. Even though python was similar to C and Java than to Haskell, it was the closest language to Haskell. We wonder if this is perchance due to the incidence of functional programming techniques in python.</a:t>
            </a:r>
          </a:p>
          <a:p>
            <a:pPr eaLnBrk="1" hangingPunct="1">
              <a:spcBef>
                <a:spcPct val="0"/>
              </a:spcBef>
            </a:pPr>
            <a:endParaRPr lang="en-US">
              <a:latin typeface="Calibri" charset="0"/>
              <a:ea typeface="MS PGothic" charset="0"/>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734CF979-3A14-D441-B5D6-61A0D4A56AEE}" type="slidenum">
              <a:rPr lang="en-US">
                <a:latin typeface="Calibri" charset="0"/>
              </a:rPr>
              <a:pPr/>
              <a:t>22</a:t>
            </a:fld>
            <a:endParaRPr lang="en-US">
              <a:latin typeface="Calibri"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Arial Unicode MS" charset="0"/>
                <a:ea typeface="MS PGothic" charset="0"/>
                <a:cs typeface="Arial Unicode MS" charset="0"/>
              </a:rPr>
              <a:t>However, this research </a:t>
            </a:r>
            <a:r>
              <a:rPr lang="en-US" b="1">
                <a:latin typeface="Arial Unicode MS" charset="0"/>
                <a:ea typeface="MS PGothic" charset="0"/>
                <a:cs typeface="Arial Unicode MS" charset="0"/>
              </a:rPr>
              <a:t>does not</a:t>
            </a:r>
            <a:r>
              <a:rPr lang="en-US">
                <a:latin typeface="Arial Unicode MS" charset="0"/>
                <a:ea typeface="MS PGothic" charset="0"/>
                <a:cs typeface="Arial Unicode MS" charset="0"/>
              </a:rPr>
              <a:t> suggest that mutation analysis is incorrect.</a:t>
            </a:r>
          </a:p>
          <a:p>
            <a:pPr eaLnBrk="1" hangingPunct="1">
              <a:spcBef>
                <a:spcPct val="0"/>
              </a:spcBef>
            </a:pPr>
            <a:endParaRPr lang="en-US">
              <a:latin typeface="Arial Unicode MS" charset="0"/>
              <a:ea typeface="MS PGothic" charset="0"/>
              <a:cs typeface="Arial Unicode MS" charset="0"/>
            </a:endParaRPr>
          </a:p>
          <a:p>
            <a:pPr eaLnBrk="1" hangingPunct="1">
              <a:spcBef>
                <a:spcPct val="0"/>
              </a:spcBef>
            </a:pPr>
            <a:r>
              <a:rPr lang="en-US">
                <a:latin typeface="Arial Unicode MS" charset="0"/>
                <a:ea typeface="MS PGothic" charset="0"/>
                <a:cs typeface="Arial Unicode MS" charset="0"/>
              </a:rPr>
              <a:t>Mutation analysis is still useful if we can show that either</a:t>
            </a:r>
            <a:br>
              <a:rPr lang="en-US">
                <a:latin typeface="Arial Unicode MS" charset="0"/>
                <a:ea typeface="MS PGothic" charset="0"/>
                <a:cs typeface="Arial Unicode MS" charset="0"/>
              </a:rPr>
            </a:br>
            <a:endParaRPr lang="en-US">
              <a:latin typeface="Arial Unicode MS" charset="0"/>
              <a:ea typeface="MS PGothic" charset="0"/>
              <a:cs typeface="Arial Unicode MS" charset="0"/>
            </a:endParaRPr>
          </a:p>
          <a:p>
            <a:pPr eaLnBrk="1" hangingPunct="1">
              <a:spcBef>
                <a:spcPct val="0"/>
              </a:spcBef>
            </a:pPr>
            <a:r>
              <a:rPr lang="en-US">
                <a:latin typeface="Arial Unicode MS" charset="0"/>
                <a:ea typeface="MS PGothic" charset="0"/>
                <a:cs typeface="Arial Unicode MS" charset="0"/>
              </a:rPr>
              <a:t>Mutations are similar to real faults in other dimensions</a:t>
            </a:r>
            <a:br>
              <a:rPr lang="en-US">
                <a:latin typeface="Arial Unicode MS" charset="0"/>
                <a:ea typeface="MS PGothic" charset="0"/>
                <a:cs typeface="Arial Unicode MS" charset="0"/>
              </a:rPr>
            </a:br>
            <a:endParaRPr lang="en-US">
              <a:latin typeface="Arial Unicode MS" charset="0"/>
              <a:ea typeface="MS PGothic" charset="0"/>
              <a:cs typeface="Arial Unicode MS" charset="0"/>
            </a:endParaRPr>
          </a:p>
          <a:p>
            <a:pPr eaLnBrk="1" hangingPunct="1">
              <a:spcBef>
                <a:spcPct val="0"/>
              </a:spcBef>
            </a:pPr>
            <a:r>
              <a:rPr lang="en-US">
                <a:latin typeface="Arial Unicode MS" charset="0"/>
                <a:ea typeface="MS PGothic" charset="0"/>
                <a:cs typeface="Arial Unicode MS" charset="0"/>
              </a:rPr>
              <a:t>Or at least that mutation score actually follows test suite effectiveness.</a:t>
            </a:r>
          </a:p>
          <a:p>
            <a:pPr eaLnBrk="1" hangingPunct="1">
              <a:spcBef>
                <a:spcPct val="0"/>
              </a:spcBef>
            </a:pPr>
            <a:endParaRPr lang="en-US">
              <a:latin typeface="Arial Unicode MS" charset="0"/>
              <a:ea typeface="MS PGothic" charset="0"/>
              <a:cs typeface="Arial Unicode MS" charset="0"/>
            </a:endParaRPr>
          </a:p>
          <a:p>
            <a:pPr eaLnBrk="1" hangingPunct="1">
              <a:spcBef>
                <a:spcPct val="0"/>
              </a:spcBef>
            </a:pPr>
            <a:r>
              <a:rPr lang="en-US">
                <a:latin typeface="Arial Unicode MS" charset="0"/>
                <a:ea typeface="MS PGothic" charset="0"/>
                <a:cs typeface="Arial Unicode MS" charset="0"/>
              </a:rPr>
              <a:t>For this, we need stronger research, using a large number of real projects, with real faults.</a:t>
            </a: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0D429C6C-54E4-F34C-89AF-40E75C1BC551}" type="slidenum">
              <a:rPr lang="en-US">
                <a:latin typeface="Calibri" charset="0"/>
              </a:rPr>
              <a:pPr/>
              <a:t>23</a:t>
            </a:fld>
            <a:endParaRPr lang="en-US">
              <a:latin typeface="Calibri"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Shape 235"/>
          <p:cNvSpPr>
            <a:spLocks noGrp="1" noRot="1" noChangeAspect="1" noTextEdit="1"/>
          </p:cNvSpPr>
          <p:nvPr>
            <p:ph type="sldImg" idx="2"/>
          </p:nvPr>
        </p:nvSpPr>
        <p:spPr bwMode="auto">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cap="flat">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72707" name="Shape 236"/>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lIns="91425" tIns="91425" rIns="91425" bIns="91425" numCol="1" anchor="t" anchorCtr="0" compatLnSpc="1">
            <a:prstTxWarp prst="textNoShape">
              <a:avLst/>
            </a:prstTxWarp>
          </a:bodyPr>
          <a:lstStyle/>
          <a:p>
            <a:pPr eaLnBrk="1" hangingPunct="1">
              <a:spcBef>
                <a:spcPct val="0"/>
              </a:spcBef>
            </a:pPr>
            <a:endParaRPr lang="en-US">
              <a:latin typeface="Calibri" charset="0"/>
              <a:ea typeface="MS PGothic"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ea typeface="MS PGothic" charset="0"/>
              </a:rPr>
              <a:t>Because we rarely know how many bugs there are in the program before testing, it is hard to benchmark tools in the abstract. </a:t>
            </a:r>
          </a:p>
          <a:p>
            <a:pPr eaLnBrk="1" hangingPunct="1"/>
            <a:r>
              <a:rPr lang="en-US">
                <a:latin typeface="Calibri" charset="0"/>
                <a:ea typeface="MS PGothic" charset="0"/>
              </a:rPr>
              <a:t>So our best option is to introduce bugs in the code, and evaluate test suites on finding these.</a:t>
            </a:r>
          </a:p>
          <a:p>
            <a:pPr eaLnBrk="1" hangingPunct="1"/>
            <a:endParaRPr lang="en-US">
              <a:latin typeface="Calibri" charset="0"/>
              <a:ea typeface="MS PGothic" charset="0"/>
            </a:endParaRPr>
          </a:p>
          <a:p>
            <a:pPr eaLnBrk="1" hangingPunct="1"/>
            <a:r>
              <a:rPr lang="en-US">
                <a:latin typeface="Calibri" charset="0"/>
                <a:ea typeface="MS PGothic" charset="0"/>
              </a:rPr>
              <a:t>It creates a variant of the program with known defects that we can then use as metric.</a:t>
            </a:r>
          </a:p>
          <a:p>
            <a:pPr eaLnBrk="1" hangingPunct="1"/>
            <a:endParaRPr lang="en-US">
              <a:latin typeface="Calibri" charset="0"/>
              <a:ea typeface="MS PGothic" charset="0"/>
            </a:endParaRPr>
          </a:p>
          <a:p>
            <a:pPr eaLnBrk="1" hangingPunct="1"/>
            <a:r>
              <a:rPr lang="en-US">
                <a:latin typeface="Calibri" charset="0"/>
                <a:ea typeface="MS PGothic" charset="0"/>
              </a:rPr>
              <a:t>(However, there is an issue here, when we insert bugs, how do we know where to insert bugs? Mutation analysis takes the approach that the bug proneness of a piece of code is equivalent to the lexical complexity of the code – that is, it introduces all possible first order bugs into code)</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17093BFB-1E6D-774C-A182-124809F7579B}" type="slidenum">
              <a:rPr lang="en-US">
                <a:latin typeface="Calibri" charset="0"/>
              </a:rPr>
              <a:pPr/>
              <a:t>2</a:t>
            </a:fld>
            <a:endParaRPr lang="en-US">
              <a:latin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(problem statement)</a:t>
            </a:r>
          </a:p>
          <a:p>
            <a:pPr eaLnBrk="1" hangingPunct="1">
              <a:spcBef>
                <a:spcPct val="0"/>
              </a:spcBef>
              <a:buClr>
                <a:srgbClr val="000000"/>
              </a:buClr>
            </a:pPr>
            <a:r>
              <a:rPr lang="en-US">
                <a:solidFill>
                  <a:srgbClr val="000000"/>
                </a:solidFill>
                <a:latin typeface="Calibri" charset="0"/>
                <a:ea typeface="MS PGothic" charset="0"/>
              </a:rPr>
              <a:t>Mutation analysis is not the only option for judging the effectiveness of a test suite,</a:t>
            </a:r>
          </a:p>
          <a:p>
            <a:pPr eaLnBrk="1" hangingPunct="1">
              <a:spcBef>
                <a:spcPct val="0"/>
              </a:spcBef>
            </a:pPr>
            <a:r>
              <a:rPr lang="en-US">
                <a:solidFill>
                  <a:srgbClr val="000000"/>
                </a:solidFill>
                <a:latin typeface="Calibri" charset="0"/>
                <a:ea typeface="MS PGothic" charset="0"/>
              </a:rPr>
              <a:t>however, practitioners like this technique because they believe that it provides the closest alternative.</a:t>
            </a:r>
          </a:p>
          <a:p>
            <a:pPr eaLnBrk="1" hangingPunct="1">
              <a:spcBef>
                <a:spcPct val="0"/>
              </a:spcBef>
              <a:buClr>
                <a:srgbClr val="000000"/>
              </a:buClr>
            </a:pPr>
            <a:endParaRPr lang="en-US">
              <a:solidFill>
                <a:srgbClr val="000000"/>
              </a:solidFill>
              <a:latin typeface="Calibri" charset="0"/>
              <a:ea typeface="MS PGothic" charset="0"/>
            </a:endParaRPr>
          </a:p>
          <a:p>
            <a:pPr eaLnBrk="1" hangingPunct="1">
              <a:spcBef>
                <a:spcPct val="0"/>
              </a:spcBef>
            </a:pPr>
            <a:r>
              <a:rPr lang="en-US">
                <a:latin typeface="Calibri" charset="0"/>
                <a:ea typeface="MS PGothic" charset="0"/>
              </a:rPr>
              <a:t>However, there is an elephant in the room here, </a:t>
            </a:r>
          </a:p>
          <a:p>
            <a:pPr eaLnBrk="1" hangingPunct="1">
              <a:spcBef>
                <a:spcPct val="0"/>
              </a:spcBef>
            </a:pPr>
            <a:r>
              <a:rPr lang="en-US">
                <a:latin typeface="Calibri" charset="0"/>
                <a:ea typeface="MS PGothic" charset="0"/>
              </a:rPr>
              <a:t>That is, are mutants really that similar to real faults?, </a:t>
            </a:r>
          </a:p>
          <a:p>
            <a:pPr eaLnBrk="1" hangingPunct="1">
              <a:spcBef>
                <a:spcPct val="0"/>
              </a:spcBef>
            </a:pPr>
            <a:r>
              <a:rPr lang="en-US">
                <a:latin typeface="Calibri" charset="0"/>
                <a:ea typeface="MS PGothic" charset="0"/>
              </a:rPr>
              <a:t>and on this front, there is little or inconclusive evidence.</a:t>
            </a:r>
          </a:p>
          <a:p>
            <a:pPr eaLnBrk="1" hangingPunct="1">
              <a:spcBef>
                <a:spcPct val="0"/>
              </a:spcBef>
            </a:pPr>
            <a:r>
              <a:rPr lang="en-US">
                <a:latin typeface="Calibri" charset="0"/>
                <a:ea typeface="MS PGothic" charset="0"/>
              </a:rPr>
              <a:t>this is what motivated our research</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5F9620F5-CDB9-5643-B4D3-6B546930218C}" type="slidenum">
              <a:rPr lang="en-US">
                <a:latin typeface="Calibri" charset="0"/>
              </a:rPr>
              <a:pPr/>
              <a:t>3</a:t>
            </a:fld>
            <a:endParaRPr lang="en-US">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To evaluate how closely good mutation analysis matches to real faults, we have to look at two fundamental assumptions that we are making about programmers and the nature of bugs when we use mutation analysis.</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The first is the so called the competent programmer hypothesis and second is the coupling  effect</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A9E6EDD1-FB84-FB48-8BC3-49CFC9E26D12}" type="slidenum">
              <a:rPr lang="en-US">
                <a:latin typeface="Calibri" charset="0"/>
              </a:rPr>
              <a:pPr/>
              <a:t>4</a:t>
            </a:fld>
            <a:endParaRPr lang="en-US">
              <a:latin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atin typeface="Calibri" charset="0"/>
                <a:ea typeface="MS PGothic" charset="0"/>
              </a:rPr>
              <a:t>When we talk about competent programmer hypothesis, we don’t mean whether people are good at their job or not. </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0811C11D-AE0C-304B-AD58-7295BDCFC6FF}" type="slidenum">
              <a:rPr lang="en-US">
                <a:latin typeface="Calibri" charset="0"/>
              </a:rPr>
              <a:pPr/>
              <a:t>5</a:t>
            </a:fld>
            <a:endParaRPr lang="en-US">
              <a:latin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Clr>
                <a:srgbClr val="000000"/>
              </a:buClr>
            </a:pPr>
            <a:r>
              <a:rPr lang="en-US">
                <a:solidFill>
                  <a:srgbClr val="000000"/>
                </a:solidFill>
                <a:latin typeface="Calibri" charset="0"/>
                <a:ea typeface="MS PGothic" charset="0"/>
              </a:rPr>
              <a:t>What this says is that, most bugs will be simple bugs. When programmers make mistakes, they will typically be small detail mistakes associated with one token. This is what we call simple fault.</a:t>
            </a: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In this case, the programmer meant to say - but he made a simple easy to make mistake, of using + instead.</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When we talk about CPH, we don’t mean in relation to the entire program, but with respect to the fault in question.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(15 seconds – point to the screen, )</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7967F917-3B8B-1E4F-B104-B3A97EB0AC05}" type="slidenum">
              <a:rPr lang="en-US">
                <a:latin typeface="Calibri" charset="0"/>
              </a:rPr>
              <a:pPr/>
              <a:t>6</a:t>
            </a:fld>
            <a:endParaRPr lang="en-US">
              <a:latin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Clr>
                <a:srgbClr val="000000"/>
              </a:buClr>
            </a:pPr>
            <a:r>
              <a:rPr lang="en-US">
                <a:solidFill>
                  <a:srgbClr val="000000"/>
                </a:solidFill>
                <a:latin typeface="Calibri" charset="0"/>
                <a:ea typeface="MS PGothic" charset="0"/>
              </a:rPr>
              <a:t>What this says is that, most bugs will be simple bugs. When programmers make mistakes, they will typically be small detail mistakes associated with one token. This is what we call simple fault.</a:t>
            </a: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In this case, the programmer meant to say - but he made a simple easy to make mistake, of using + instead.</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When we talk about CPH, we don’t mean in relation to the entire program, but with respect to the fault in question.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(15 seconds – point to the screen, )</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0731D252-96D6-9E4A-B5DB-E3ED018AC6D0}" type="slidenum">
              <a:rPr lang="en-US">
                <a:latin typeface="Calibri" charset="0"/>
              </a:rPr>
              <a:pPr/>
              <a:t>7</a:t>
            </a:fld>
            <a:endParaRPr lang="en-US">
              <a:latin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buClr>
                <a:srgbClr val="000000"/>
              </a:buClr>
            </a:pPr>
            <a:r>
              <a:rPr lang="en-US">
                <a:solidFill>
                  <a:srgbClr val="000000"/>
                </a:solidFill>
                <a:latin typeface="Calibri" charset="0"/>
                <a:ea typeface="MS PGothic" charset="0"/>
              </a:rPr>
              <a:t>What this says is that, most bugs will be simple bugs. When programmers make mistakes, they will typically be small detail mistakes associated with one token. This is what we call simple fault.</a:t>
            </a:r>
          </a:p>
          <a:p>
            <a:pPr eaLnBrk="1" hangingPunct="1">
              <a:spcBef>
                <a:spcPct val="0"/>
              </a:spcBef>
            </a:pPr>
            <a:endParaRPr lang="en-US">
              <a:latin typeface="Calibri" charset="0"/>
              <a:ea typeface="MS PGothic" charset="0"/>
            </a:endParaRP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In this case, the programmer meant to say - but he made a simple easy to make mistake, of using + instead.</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When we talk about CPH, we don’t mean in relation to the entire program, but with respect to the fault in question.</a:t>
            </a:r>
          </a:p>
          <a:p>
            <a:pPr eaLnBrk="1" hangingPunct="1">
              <a:spcBef>
                <a:spcPct val="0"/>
              </a:spcBef>
            </a:pPr>
            <a:endParaRPr lang="en-US">
              <a:latin typeface="Calibri" charset="0"/>
              <a:ea typeface="MS PGothic" charset="0"/>
            </a:endParaRPr>
          </a:p>
          <a:p>
            <a:pPr eaLnBrk="1" hangingPunct="1">
              <a:spcBef>
                <a:spcPct val="0"/>
              </a:spcBef>
            </a:pPr>
            <a:r>
              <a:rPr lang="en-US">
                <a:latin typeface="Calibri" charset="0"/>
                <a:ea typeface="MS PGothic" charset="0"/>
              </a:rPr>
              <a:t>(15 seconds – point to the screen, )</a:t>
            </a: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charset="0"/>
                <a:ea typeface="MS PGothic" charset="0"/>
                <a:cs typeface="MS PGothic" charset="0"/>
              </a:defRPr>
            </a:lvl1pPr>
            <a:lvl2pPr marL="742950" indent="-285750">
              <a:defRPr>
                <a:solidFill>
                  <a:schemeClr val="tx1"/>
                </a:solidFill>
                <a:latin typeface="Palatino" charset="0"/>
                <a:ea typeface="MS PGothic" charset="0"/>
                <a:cs typeface="MS PGothic" charset="0"/>
              </a:defRPr>
            </a:lvl2pPr>
            <a:lvl3pPr marL="1143000" indent="-228600">
              <a:defRPr>
                <a:solidFill>
                  <a:schemeClr val="tx1"/>
                </a:solidFill>
                <a:latin typeface="Palatino" charset="0"/>
                <a:ea typeface="MS PGothic" charset="0"/>
                <a:cs typeface="MS PGothic" charset="0"/>
              </a:defRPr>
            </a:lvl3pPr>
            <a:lvl4pPr marL="1600200" indent="-228600">
              <a:defRPr>
                <a:solidFill>
                  <a:schemeClr val="tx1"/>
                </a:solidFill>
                <a:latin typeface="Palatino" charset="0"/>
                <a:ea typeface="MS PGothic" charset="0"/>
                <a:cs typeface="MS PGothic" charset="0"/>
              </a:defRPr>
            </a:lvl4pPr>
            <a:lvl5pPr marL="2057400" indent="-228600">
              <a:defRPr>
                <a:solidFill>
                  <a:schemeClr val="tx1"/>
                </a:solidFill>
                <a:latin typeface="Palatino" charset="0"/>
                <a:ea typeface="MS PGothic" charset="0"/>
                <a:cs typeface="MS PGothic" charset="0"/>
              </a:defRPr>
            </a:lvl5pPr>
            <a:lvl6pPr marL="2514600" indent="-228600" eaLnBrk="0" fontAlgn="base" hangingPunct="0">
              <a:spcBef>
                <a:spcPct val="0"/>
              </a:spcBef>
              <a:spcAft>
                <a:spcPct val="0"/>
              </a:spcAft>
              <a:defRPr>
                <a:solidFill>
                  <a:schemeClr val="tx1"/>
                </a:solidFill>
                <a:latin typeface="Palatino" charset="0"/>
                <a:ea typeface="MS PGothic" charset="0"/>
                <a:cs typeface="MS PGothic" charset="0"/>
              </a:defRPr>
            </a:lvl6pPr>
            <a:lvl7pPr marL="2971800" indent="-228600" eaLnBrk="0" fontAlgn="base" hangingPunct="0">
              <a:spcBef>
                <a:spcPct val="0"/>
              </a:spcBef>
              <a:spcAft>
                <a:spcPct val="0"/>
              </a:spcAft>
              <a:defRPr>
                <a:solidFill>
                  <a:schemeClr val="tx1"/>
                </a:solidFill>
                <a:latin typeface="Palatino" charset="0"/>
                <a:ea typeface="MS PGothic" charset="0"/>
                <a:cs typeface="MS PGothic" charset="0"/>
              </a:defRPr>
            </a:lvl7pPr>
            <a:lvl8pPr marL="3429000" indent="-228600" eaLnBrk="0" fontAlgn="base" hangingPunct="0">
              <a:spcBef>
                <a:spcPct val="0"/>
              </a:spcBef>
              <a:spcAft>
                <a:spcPct val="0"/>
              </a:spcAft>
              <a:defRPr>
                <a:solidFill>
                  <a:schemeClr val="tx1"/>
                </a:solidFill>
                <a:latin typeface="Palatino" charset="0"/>
                <a:ea typeface="MS PGothic" charset="0"/>
                <a:cs typeface="MS PGothic" charset="0"/>
              </a:defRPr>
            </a:lvl8pPr>
            <a:lvl9pPr marL="3886200" indent="-228600" eaLnBrk="0" fontAlgn="base" hangingPunct="0">
              <a:spcBef>
                <a:spcPct val="0"/>
              </a:spcBef>
              <a:spcAft>
                <a:spcPct val="0"/>
              </a:spcAft>
              <a:defRPr>
                <a:solidFill>
                  <a:schemeClr val="tx1"/>
                </a:solidFill>
                <a:latin typeface="Palatino" charset="0"/>
                <a:ea typeface="MS PGothic" charset="0"/>
                <a:cs typeface="MS PGothic" charset="0"/>
              </a:defRPr>
            </a:lvl9pPr>
          </a:lstStyle>
          <a:p>
            <a:fld id="{A1033956-1DB9-3B4F-B8EE-F5933AB0950B}" type="slidenum">
              <a:rPr lang="en-US">
                <a:latin typeface="Calibri" charset="0"/>
              </a:rPr>
              <a:pPr/>
              <a:t>8</a:t>
            </a:fld>
            <a:endParaRPr lang="en-US">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Option 1">
    <p:spTree>
      <p:nvGrpSpPr>
        <p:cNvPr id="1" name=""/>
        <p:cNvGrpSpPr/>
        <p:nvPr/>
      </p:nvGrpSpPr>
      <p:grpSpPr>
        <a:xfrm>
          <a:off x="0" y="0"/>
          <a:ext cx="0" cy="0"/>
          <a:chOff x="0" y="0"/>
          <a:chExt cx="0" cy="0"/>
        </a:xfrm>
      </p:grpSpPr>
      <p:sp>
        <p:nvSpPr>
          <p:cNvPr id="4" name="Rectangle 3"/>
          <p:cNvSpPr>
            <a:spLocks noChangeArrowheads="1"/>
          </p:cNvSpPr>
          <p:nvPr/>
        </p:nvSpPr>
        <p:spPr bwMode="auto">
          <a:xfrm>
            <a:off x="0" y="227013"/>
            <a:ext cx="9144000" cy="3201987"/>
          </a:xfrm>
          <a:prstGeom prst="rect">
            <a:avLst/>
          </a:prstGeom>
          <a:solidFill>
            <a:srgbClr val="F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smtClean="0">
              <a:solidFill>
                <a:srgbClr val="999999"/>
              </a:solidFill>
              <a:latin typeface="Arial" panose="020B0604020202020204" pitchFamily="34" charset="0"/>
              <a:cs typeface="+mn-cs"/>
            </a:endParaRPr>
          </a:p>
        </p:txBody>
      </p:sp>
      <p:sp>
        <p:nvSpPr>
          <p:cNvPr id="5" name="Rectangle 4"/>
          <p:cNvSpPr>
            <a:spLocks noChangeArrowheads="1"/>
          </p:cNvSpPr>
          <p:nvPr/>
        </p:nvSpPr>
        <p:spPr bwMode="auto">
          <a:xfrm>
            <a:off x="0" y="3429000"/>
            <a:ext cx="9144000" cy="3429000"/>
          </a:xfrm>
          <a:prstGeom prst="rect">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smtClean="0">
              <a:solidFill>
                <a:srgbClr val="999999"/>
              </a:solidFill>
              <a:latin typeface="Arial" panose="020B0604020202020204" pitchFamily="34" charset="0"/>
              <a:cs typeface="+mn-cs"/>
            </a:endParaRPr>
          </a:p>
        </p:txBody>
      </p:sp>
      <p:pic>
        <p:nvPicPr>
          <p:cNvPr id="6"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950" y="0"/>
            <a:ext cx="1298575" cy="15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457200" y="1828800"/>
            <a:ext cx="8229600" cy="1371600"/>
          </a:xfrm>
        </p:spPr>
        <p:txBody>
          <a:bodyPr/>
          <a:lstStyle>
            <a:lvl1pPr algn="l">
              <a:defRPr sz="3600">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457200" y="3886200"/>
            <a:ext cx="8229600" cy="1828800"/>
          </a:xfrm>
        </p:spPr>
        <p:txBody>
          <a:bodyPr/>
          <a:lstStyle>
            <a:lvl1pPr marL="0" indent="0" algn="l">
              <a:buFont typeface="Times" pitchFamily="-96" charset="0"/>
              <a:buNone/>
              <a:defRPr sz="2400">
                <a:solidFill>
                  <a:schemeClr val="bg2">
                    <a:lumMod val="50000"/>
                  </a:schemeClr>
                </a:solidFill>
                <a:effectLst/>
              </a:defRPr>
            </a:lvl1pPr>
          </a:lstStyle>
          <a:p>
            <a:r>
              <a:rPr lang="en-US" smtClean="0"/>
              <a:t>Click to edit Master subtitle style</a:t>
            </a:r>
            <a:endParaRPr lang="en-US" dirty="0"/>
          </a:p>
        </p:txBody>
      </p:sp>
    </p:spTree>
    <p:extLst>
      <p:ext uri="{BB962C8B-B14F-4D97-AF65-F5344CB8AC3E}">
        <p14:creationId xmlns:p14="http://schemas.microsoft.com/office/powerpoint/2010/main" val="326354580"/>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114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4800600" y="1371600"/>
            <a:ext cx="38862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fld id="{C2D451B8-1257-A74E-B5BB-C9EC5BEB285C}" type="datetime4">
              <a:rPr lang="en-US"/>
              <a:pPr/>
              <a:t>November 3, 2015</a:t>
            </a:fld>
            <a:endParaRPr lang="en-US"/>
          </a:p>
        </p:txBody>
      </p:sp>
      <p:sp>
        <p:nvSpPr>
          <p:cNvPr id="7" name="Slide Number Placeholder 6"/>
          <p:cNvSpPr>
            <a:spLocks noGrp="1"/>
          </p:cNvSpPr>
          <p:nvPr>
            <p:ph type="sldNum" sz="quarter" idx="12"/>
          </p:nvPr>
        </p:nvSpPr>
        <p:spPr/>
        <p:txBody>
          <a:bodyPr/>
          <a:lstStyle>
            <a:lvl1pPr>
              <a:defRPr/>
            </a:lvl1pPr>
          </a:lstStyle>
          <a:p>
            <a:fld id="{1412475B-E924-A645-8F41-DCA9584E95ED}" type="slidenum">
              <a:rPr lang="en-US"/>
              <a:pPr/>
              <a:t>‹#›</a:t>
            </a:fld>
            <a:endParaRPr 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969108142"/>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fld id="{6F2591F7-C57B-E747-B325-D62F2B5B26DB}" type="datetime4">
              <a:rPr lang="en-US"/>
              <a:pPr/>
              <a:t>November 3, 2015</a:t>
            </a:fld>
            <a:endParaRPr lang="en-US"/>
          </a:p>
        </p:txBody>
      </p:sp>
      <p:sp>
        <p:nvSpPr>
          <p:cNvPr id="7" name="Slide Number Placeholder 11"/>
          <p:cNvSpPr>
            <a:spLocks noGrp="1"/>
          </p:cNvSpPr>
          <p:nvPr>
            <p:ph type="sldNum" sz="quarter" idx="13"/>
          </p:nvPr>
        </p:nvSpPr>
        <p:spPr/>
        <p:txBody>
          <a:bodyPr/>
          <a:lstStyle>
            <a:lvl1pPr>
              <a:defRPr/>
            </a:lvl1pPr>
          </a:lstStyle>
          <a:p>
            <a:fld id="{56347D1C-DCDA-FB4F-9325-B031C7BDDED5}" type="slidenum">
              <a:rPr lang="en-US"/>
              <a:pPr/>
              <a:t>‹#›</a:t>
            </a:fld>
            <a:endParaRPr 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1819303848"/>
      </p:ext>
    </p:extLst>
  </p:cSld>
  <p:clrMapOvr>
    <a:masterClrMapping/>
  </p:clrMapOvr>
  <p:transition xmlns:p14="http://schemas.microsoft.com/office/powerpoint/2010/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6172200" y="1371600"/>
            <a:ext cx="25146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6172200" y="3657600"/>
            <a:ext cx="25146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fld id="{B4327EF6-917D-134E-92B3-972D6D308E66}" type="datetime4">
              <a:rPr lang="en-US"/>
              <a:pPr/>
              <a:t>November 3, 2015</a:t>
            </a:fld>
            <a:endParaRPr lang="en-US"/>
          </a:p>
        </p:txBody>
      </p:sp>
      <p:sp>
        <p:nvSpPr>
          <p:cNvPr id="7" name="Slide Number Placeholder 11"/>
          <p:cNvSpPr>
            <a:spLocks noGrp="1"/>
          </p:cNvSpPr>
          <p:nvPr>
            <p:ph type="sldNum" sz="quarter" idx="13"/>
          </p:nvPr>
        </p:nvSpPr>
        <p:spPr/>
        <p:txBody>
          <a:bodyPr/>
          <a:lstStyle>
            <a:lvl1pPr>
              <a:defRPr/>
            </a:lvl1pPr>
          </a:lstStyle>
          <a:p>
            <a:fld id="{62D81F33-0F7E-EE4F-A3EB-D372DB465F1D}" type="slidenum">
              <a:rPr lang="en-US"/>
              <a:pPr/>
              <a:t>‹#›</a:t>
            </a:fld>
            <a:endParaRPr 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1093025858"/>
      </p:ext>
    </p:extLst>
  </p:cSld>
  <p:clrMapOvr>
    <a:masterClrMapping/>
  </p:clrMapOvr>
  <p:transition xmlns:p14="http://schemas.microsoft.com/office/powerpoint/2010/mai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4690872" y="1371600"/>
            <a:ext cx="4005072"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fld id="{3DF6BDE6-6828-B54D-8870-DF7BBE68CF16}" type="datetime4">
              <a:rPr lang="en-US"/>
              <a:pPr/>
              <a:t>November 3, 2015</a:t>
            </a:fld>
            <a:endParaRPr lang="en-US"/>
          </a:p>
        </p:txBody>
      </p:sp>
      <p:sp>
        <p:nvSpPr>
          <p:cNvPr id="8" name="Slide Number Placeholder 7"/>
          <p:cNvSpPr>
            <a:spLocks noGrp="1"/>
          </p:cNvSpPr>
          <p:nvPr>
            <p:ph type="sldNum" sz="quarter" idx="12"/>
          </p:nvPr>
        </p:nvSpPr>
        <p:spPr/>
        <p:txBody>
          <a:bodyPr/>
          <a:lstStyle>
            <a:lvl1pPr>
              <a:defRPr/>
            </a:lvl1pPr>
          </a:lstStyle>
          <a:p>
            <a:fld id="{06B57E96-2BB9-A147-B471-EC988C44D495}" type="slidenum">
              <a:rPr lang="en-US"/>
              <a:pPr/>
              <a:t>‹#›</a:t>
            </a:fld>
            <a:endParaRPr 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169739169"/>
      </p:ext>
    </p:extLst>
  </p:cSld>
  <p:clrMapOvr>
    <a:masterClrMapping/>
  </p:clrMapOvr>
  <p:transition xmlns:p14="http://schemas.microsoft.com/office/powerpoint/2010/mai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4690872" y="1371600"/>
            <a:ext cx="4005072"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fld id="{F401E28B-0BA2-564A-9551-A49A1C184F9B}" type="datetime4">
              <a:rPr lang="en-US"/>
              <a:pPr/>
              <a:t>November 3, 2015</a:t>
            </a:fld>
            <a:endParaRPr lang="en-US"/>
          </a:p>
        </p:txBody>
      </p:sp>
      <p:sp>
        <p:nvSpPr>
          <p:cNvPr id="6" name="Slide Number Placeholder 6"/>
          <p:cNvSpPr>
            <a:spLocks noGrp="1"/>
          </p:cNvSpPr>
          <p:nvPr>
            <p:ph type="sldNum" sz="quarter" idx="12"/>
          </p:nvPr>
        </p:nvSpPr>
        <p:spPr/>
        <p:txBody>
          <a:bodyPr/>
          <a:lstStyle>
            <a:lvl1pPr>
              <a:defRPr/>
            </a:lvl1pPr>
          </a:lstStyle>
          <a:p>
            <a:fld id="{216C9BE2-0E24-BF42-8942-6C0B88AD237F}" type="slidenum">
              <a:rPr lang="en-US"/>
              <a:pPr/>
              <a:t>‹#›</a:t>
            </a:fld>
            <a:endParaRPr 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09390027"/>
      </p:ext>
    </p:extLst>
  </p:cSld>
  <p:clrMapOvr>
    <a:masterClrMapping/>
  </p:clrMapOvr>
  <p:transition xmlns:p14="http://schemas.microsoft.com/office/powerpoint/2010/mai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0"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4690872" y="1371600"/>
            <a:ext cx="4005072"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fld id="{A31CBFE1-F172-994B-80F3-D493F3C2BBEA}" type="datetime4">
              <a:rPr lang="en-US"/>
              <a:pPr/>
              <a:t>November 3, 2015</a:t>
            </a:fld>
            <a:endParaRPr lang="en-US"/>
          </a:p>
        </p:txBody>
      </p:sp>
      <p:sp>
        <p:nvSpPr>
          <p:cNvPr id="9" name="Slide Number Placeholder 9"/>
          <p:cNvSpPr>
            <a:spLocks noGrp="1"/>
          </p:cNvSpPr>
          <p:nvPr>
            <p:ph type="sldNum" sz="quarter" idx="12"/>
          </p:nvPr>
        </p:nvSpPr>
        <p:spPr/>
        <p:txBody>
          <a:bodyPr/>
          <a:lstStyle>
            <a:lvl1pPr>
              <a:defRPr/>
            </a:lvl1pPr>
          </a:lstStyle>
          <a:p>
            <a:fld id="{18E1B1DA-0EAE-EC4E-BE6F-5CAE8EF6746B}" type="slidenum">
              <a:rPr lang="en-US"/>
              <a:pPr/>
              <a:t>‹#›</a:t>
            </a:fld>
            <a:endParaRPr 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420771061"/>
      </p:ext>
    </p:extLst>
  </p:cSld>
  <p:clrMapOvr>
    <a:masterClrMapping/>
  </p:clrMapOvr>
  <p:transition xmlns:p14="http://schemas.microsoft.com/office/powerpoint/2010/mai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fld id="{CA0A130A-E78F-2D41-817B-29197B89D7FE}" type="datetime4">
              <a:rPr lang="en-US"/>
              <a:pPr/>
              <a:t>November 3, 2015</a:t>
            </a:fld>
            <a:endParaRPr lang="en-US"/>
          </a:p>
        </p:txBody>
      </p:sp>
      <p:sp>
        <p:nvSpPr>
          <p:cNvPr id="3" name="Slide Number Placeholder 4"/>
          <p:cNvSpPr>
            <a:spLocks noGrp="1"/>
          </p:cNvSpPr>
          <p:nvPr>
            <p:ph type="sldNum" sz="quarter" idx="11"/>
          </p:nvPr>
        </p:nvSpPr>
        <p:spPr/>
        <p:txBody>
          <a:bodyPr/>
          <a:lstStyle>
            <a:lvl1pPr>
              <a:defRPr/>
            </a:lvl1pPr>
          </a:lstStyle>
          <a:p>
            <a:fld id="{E3A6AEFB-FA08-124D-8151-C881BCF8A727}" type="slidenum">
              <a:rPr lang="en-US"/>
              <a:pPr/>
              <a:t>‹#›</a:t>
            </a:fld>
            <a:endParaRPr 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293944314"/>
      </p:ext>
    </p:extLst>
  </p:cSld>
  <p:clrMapOvr>
    <a:masterClrMapping/>
  </p:clrMapOvr>
  <p:transition xmlns:p14="http://schemas.microsoft.com/office/powerpoint/2010/mai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fld id="{B5A16506-A930-1946-A555-D1B5287E0021}" type="datetime4">
              <a:rPr lang="en-US"/>
              <a:pPr/>
              <a:t>November 3, 2015</a:t>
            </a:fld>
            <a:endParaRPr lang="en-US"/>
          </a:p>
        </p:txBody>
      </p:sp>
      <p:sp>
        <p:nvSpPr>
          <p:cNvPr id="4" name="Slide Number Placeholder 4"/>
          <p:cNvSpPr>
            <a:spLocks noGrp="1"/>
          </p:cNvSpPr>
          <p:nvPr>
            <p:ph type="sldNum" sz="quarter" idx="12"/>
          </p:nvPr>
        </p:nvSpPr>
        <p:spPr/>
        <p:txBody>
          <a:bodyPr/>
          <a:lstStyle>
            <a:lvl1pPr>
              <a:defRPr/>
            </a:lvl1pPr>
          </a:lstStyle>
          <a:p>
            <a:fld id="{5E695527-70F6-3A45-A7F1-A4490D5CB3D8}" type="slidenum">
              <a:rPr lang="en-US"/>
              <a:pPr/>
              <a:t>‹#›</a:t>
            </a:fld>
            <a:endParaRPr lang="en-US"/>
          </a:p>
        </p:txBody>
      </p:sp>
    </p:spTree>
    <p:extLst>
      <p:ext uri="{BB962C8B-B14F-4D97-AF65-F5344CB8AC3E}">
        <p14:creationId xmlns:p14="http://schemas.microsoft.com/office/powerpoint/2010/main" val="505546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74637"/>
            <a:ext cx="8229600" cy="1143000"/>
          </a:xfrm>
          <a:prstGeom prst="rect">
            <a:avLst/>
          </a:prstGeom>
        </p:spPr>
        <p:txBody>
          <a:bodyPr lIns="91425" tIns="91425" rIns="91425" bIns="91425" anchor="b"/>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457200" y="1600200"/>
            <a:ext cx="8229600" cy="4967700"/>
          </a:xfrm>
          <a:prstGeom prst="rect">
            <a:avLst/>
          </a:prstGeom>
        </p:spPr>
        <p:txBody>
          <a:bodyPr lIns="91425" tIns="91425" rIns="91425" b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4157743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fld id="{05DC1FD5-5D77-FA4D-ABB7-FC98F4139498}" type="datetime4">
              <a:rPr lang="en-US"/>
              <a:pPr/>
              <a:t>November 3, 2015</a:t>
            </a:fld>
            <a:endParaRPr lang="en-US"/>
          </a:p>
        </p:txBody>
      </p:sp>
      <p:sp>
        <p:nvSpPr>
          <p:cNvPr id="6" name="Slide Number Placeholder 7"/>
          <p:cNvSpPr>
            <a:spLocks noGrp="1"/>
          </p:cNvSpPr>
          <p:nvPr>
            <p:ph type="sldNum" sz="quarter" idx="11"/>
          </p:nvPr>
        </p:nvSpPr>
        <p:spPr/>
        <p:txBody>
          <a:bodyPr/>
          <a:lstStyle>
            <a:lvl1pPr>
              <a:defRPr/>
            </a:lvl1pPr>
          </a:lstStyle>
          <a:p>
            <a:fld id="{BFA38E8C-4794-8F4E-85D7-8D8CEDE171E1}" type="slidenum">
              <a:rPr lang="en-US"/>
              <a:pPr/>
              <a:t>‹#›</a:t>
            </a:fld>
            <a:endParaRPr 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0713973"/>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1371600"/>
            <a:ext cx="4114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4800600" y="1371600"/>
            <a:ext cx="38862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fld id="{CF46F3EC-6634-1146-9CF7-2C54D1880991}" type="datetime4">
              <a:rPr lang="en-US"/>
              <a:pPr/>
              <a:t>November 3, 2015</a:t>
            </a:fld>
            <a:endParaRPr lang="en-US"/>
          </a:p>
        </p:txBody>
      </p:sp>
      <p:sp>
        <p:nvSpPr>
          <p:cNvPr id="9" name="Slide Number Placeholder 10"/>
          <p:cNvSpPr>
            <a:spLocks noGrp="1"/>
          </p:cNvSpPr>
          <p:nvPr>
            <p:ph type="sldNum" sz="quarter" idx="12"/>
          </p:nvPr>
        </p:nvSpPr>
        <p:spPr/>
        <p:txBody>
          <a:bodyPr/>
          <a:lstStyle>
            <a:lvl1pPr>
              <a:defRPr/>
            </a:lvl1pPr>
          </a:lstStyle>
          <a:p>
            <a:fld id="{A33F0F20-537C-8548-A8E0-64DF08A83A61}" type="slidenum">
              <a:rPr lang="en-US"/>
              <a:pPr/>
              <a:t>‹#›</a:t>
            </a:fld>
            <a:endParaRPr 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878709851"/>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4572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6172200" y="1371600"/>
            <a:ext cx="25146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6172200" y="3657600"/>
            <a:ext cx="25146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fld id="{F7FB09E7-2DDA-B14F-8B3A-CDDDCBD14BEF}" type="datetime4">
              <a:rPr lang="en-US"/>
              <a:pPr/>
              <a:t>November 3, 2015</a:t>
            </a:fld>
            <a:endParaRPr lang="en-US"/>
          </a:p>
        </p:txBody>
      </p:sp>
      <p:sp>
        <p:nvSpPr>
          <p:cNvPr id="8" name="Slide Number Placeholder 8"/>
          <p:cNvSpPr>
            <a:spLocks noGrp="1"/>
          </p:cNvSpPr>
          <p:nvPr>
            <p:ph type="sldNum" sz="quarter" idx="13"/>
          </p:nvPr>
        </p:nvSpPr>
        <p:spPr/>
        <p:txBody>
          <a:bodyPr/>
          <a:lstStyle>
            <a:lvl1pPr>
              <a:defRPr/>
            </a:lvl1pPr>
          </a:lstStyle>
          <a:p>
            <a:fld id="{3F66515A-53CB-3D44-AEFF-AE9F53A29892}" type="slidenum">
              <a:rPr lang="en-US"/>
              <a:pPr/>
              <a:t>‹#›</a:t>
            </a:fld>
            <a:endParaRPr 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227133880"/>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457200" y="1371599"/>
            <a:ext cx="82296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fld id="{9BBD7EF7-8279-6040-9231-246CF4365BAF}" type="datetime4">
              <a:rPr lang="en-US"/>
              <a:pPr/>
              <a:t>November 3, 2015</a:t>
            </a:fld>
            <a:endParaRPr lang="en-US"/>
          </a:p>
        </p:txBody>
      </p:sp>
      <p:sp>
        <p:nvSpPr>
          <p:cNvPr id="5" name="Slide Number Placeholder 5"/>
          <p:cNvSpPr>
            <a:spLocks noGrp="1"/>
          </p:cNvSpPr>
          <p:nvPr>
            <p:ph type="sldNum" sz="quarter" idx="12"/>
          </p:nvPr>
        </p:nvSpPr>
        <p:spPr/>
        <p:txBody>
          <a:bodyPr/>
          <a:lstStyle>
            <a:lvl1pPr>
              <a:defRPr/>
            </a:lvl1pPr>
          </a:lstStyle>
          <a:p>
            <a:fld id="{5AA86C21-E94E-8C47-A90B-76B3E5CCF908}" type="slidenum">
              <a:rPr lang="en-US"/>
              <a:pPr/>
              <a:t>‹#›</a:t>
            </a:fld>
            <a:endParaRPr 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912502801"/>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506F56F1-4B7C-0843-B3B5-11B036038A9F}" type="datetime4">
              <a:rPr lang="en-US"/>
              <a:pPr/>
              <a:t>November 3, 2015</a:t>
            </a:fld>
            <a:endParaRPr lang="en-US"/>
          </a:p>
        </p:txBody>
      </p:sp>
      <p:sp>
        <p:nvSpPr>
          <p:cNvPr id="4" name="Slide Number Placeholder 5"/>
          <p:cNvSpPr>
            <a:spLocks noGrp="1"/>
          </p:cNvSpPr>
          <p:nvPr>
            <p:ph type="sldNum" sz="quarter" idx="11"/>
          </p:nvPr>
        </p:nvSpPr>
        <p:spPr/>
        <p:txBody>
          <a:bodyPr/>
          <a:lstStyle>
            <a:lvl1pPr>
              <a:defRPr/>
            </a:lvl1pPr>
          </a:lstStyle>
          <a:p>
            <a:fld id="{A959D680-A67C-D644-AB4F-CE0E280D967A}" type="slidenum">
              <a:rPr lang="en-US"/>
              <a:pPr/>
              <a:t>‹#›</a:t>
            </a:fld>
            <a:endParaRPr 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708273238"/>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371600"/>
            <a:ext cx="82296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fld id="{5A76238A-E7AE-9143-9B84-857DC117F435}" type="datetime4">
              <a:rPr lang="en-US"/>
              <a:pPr/>
              <a:t>November 3, 2015</a:t>
            </a:fld>
            <a:endParaRPr lang="en-US"/>
          </a:p>
        </p:txBody>
      </p:sp>
      <p:sp>
        <p:nvSpPr>
          <p:cNvPr id="5" name="Slide Number Placeholder 5"/>
          <p:cNvSpPr>
            <a:spLocks noGrp="1"/>
          </p:cNvSpPr>
          <p:nvPr>
            <p:ph type="sldNum" sz="quarter" idx="11"/>
          </p:nvPr>
        </p:nvSpPr>
        <p:spPr/>
        <p:txBody>
          <a:bodyPr/>
          <a:lstStyle>
            <a:lvl1pPr>
              <a:defRPr/>
            </a:lvl1pPr>
          </a:lstStyle>
          <a:p>
            <a:fld id="{F016BF18-14AC-CD44-A835-BC144B546511}" type="slidenum">
              <a:rPr lang="en-US"/>
              <a:pPr/>
              <a:t>‹#›</a:t>
            </a:fld>
            <a:endParaRPr 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876875680"/>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457200" y="1371600"/>
            <a:ext cx="82296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fld id="{929F1983-C91B-6847-A87E-8AD2DEC0214B}" type="datetime4">
              <a:rPr lang="en-US"/>
              <a:pPr/>
              <a:t>November 3, 2015</a:t>
            </a:fld>
            <a:endParaRPr lang="en-US"/>
          </a:p>
        </p:txBody>
      </p:sp>
      <p:sp>
        <p:nvSpPr>
          <p:cNvPr id="6" name="Slide Number Placeholder 9"/>
          <p:cNvSpPr>
            <a:spLocks noGrp="1"/>
          </p:cNvSpPr>
          <p:nvPr>
            <p:ph type="sldNum" sz="quarter" idx="11"/>
          </p:nvPr>
        </p:nvSpPr>
        <p:spPr/>
        <p:txBody>
          <a:bodyPr/>
          <a:lstStyle>
            <a:lvl1pPr>
              <a:defRPr/>
            </a:lvl1pPr>
          </a:lstStyle>
          <a:p>
            <a:fld id="{66F33F7C-EB33-494F-8F35-5C1EC4412410}" type="slidenum">
              <a:rPr lang="en-US"/>
              <a:pPr/>
              <a:t>‹#›</a:t>
            </a:fld>
            <a:endParaRPr 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2477358434"/>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41148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457200" y="457200"/>
            <a:ext cx="82296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4800600" y="1371600"/>
            <a:ext cx="38862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fld id="{ACFA8259-24AA-4649-8EB5-920BE8CF18C0}" type="datetime4">
              <a:rPr lang="en-US"/>
              <a:pPr/>
              <a:t>November 3, 2015</a:t>
            </a:fld>
            <a:endParaRPr lang="en-US"/>
          </a:p>
        </p:txBody>
      </p:sp>
      <p:sp>
        <p:nvSpPr>
          <p:cNvPr id="6" name="Slide Number Placeholder 6"/>
          <p:cNvSpPr>
            <a:spLocks noGrp="1"/>
          </p:cNvSpPr>
          <p:nvPr>
            <p:ph type="sldNum" sz="quarter" idx="12"/>
          </p:nvPr>
        </p:nvSpPr>
        <p:spPr/>
        <p:txBody>
          <a:bodyPr/>
          <a:lstStyle>
            <a:lvl1pPr>
              <a:defRPr/>
            </a:lvl1pPr>
          </a:lstStyle>
          <a:p>
            <a:fld id="{10DD87B9-6DD4-2C48-9C13-347D7C182E24}" type="slidenum">
              <a:rPr lang="en-US"/>
              <a:pPr/>
              <a:t>‹#›</a:t>
            </a:fld>
            <a:endParaRPr 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557749709"/>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image" Target="../media/image1.emf"/><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274638" y="246063"/>
            <a:ext cx="859472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smtClean="0">
              <a:solidFill>
                <a:srgbClr val="999999"/>
              </a:solidFill>
              <a:latin typeface="Arial" panose="020B0604020202020204" pitchFamily="34" charset="0"/>
              <a:cs typeface="+mn-cs"/>
            </a:endParaRPr>
          </a:p>
        </p:txBody>
      </p:sp>
      <p:pic>
        <p:nvPicPr>
          <p:cNvPr id="1027" name="Picture 7"/>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7340600" y="5792788"/>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457200" y="503238"/>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457200" y="1371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p:cNvSpPr>
            <a:spLocks noGrp="1"/>
          </p:cNvSpPr>
          <p:nvPr>
            <p:ph type="ftr" sz="quarter" idx="3"/>
          </p:nvPr>
        </p:nvSpPr>
        <p:spPr>
          <a:xfrm>
            <a:off x="457200" y="6354763"/>
            <a:ext cx="28956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457200" y="6172200"/>
            <a:ext cx="18288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charset="0"/>
              </a:defRPr>
            </a:lvl1pPr>
          </a:lstStyle>
          <a:p>
            <a:fld id="{2E0A5455-DCD9-9D4D-8955-901230829698}" type="datetime4">
              <a:rPr lang="en-US"/>
              <a:pPr/>
              <a:t>November 3, 2015</a:t>
            </a:fld>
            <a:endParaRPr lang="en-US"/>
          </a:p>
        </p:txBody>
      </p:sp>
      <p:sp>
        <p:nvSpPr>
          <p:cNvPr id="13" name="Slide Number Placeholder 12"/>
          <p:cNvSpPr>
            <a:spLocks noGrp="1"/>
          </p:cNvSpPr>
          <p:nvPr>
            <p:ph type="sldNum" sz="quarter" idx="4"/>
          </p:nvPr>
        </p:nvSpPr>
        <p:spPr>
          <a:xfrm>
            <a:off x="457200" y="5991225"/>
            <a:ext cx="365125"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charset="0"/>
              </a:defRPr>
            </a:lvl1pPr>
          </a:lstStyle>
          <a:p>
            <a:fld id="{F978C20C-FF5E-C241-8572-368E28FFE178}" type="slidenum">
              <a:rPr lang="en-US"/>
              <a:pPr/>
              <a:t>‹#›</a:t>
            </a:fld>
            <a:endParaRPr lang="en-US"/>
          </a:p>
        </p:txBody>
      </p:sp>
    </p:spTree>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 id="2147483896" r:id="rId18"/>
  </p:sldLayoutIdLst>
  <p:timing>
    <p:tnLst>
      <p:par>
        <p:cTn xmlns:p14="http://schemas.microsoft.com/office/powerpoint/2010/main" id="1" dur="indefinite" restart="never" nodeType="tmRoot"/>
      </p:par>
    </p:tnLst>
  </p:timing>
  <p:hf hdr="0" ftr="0"/>
  <p:txStyles>
    <p:titleStyle>
      <a:lvl1pPr algn="l" rtl="0" eaLnBrk="0" fontAlgn="base" hangingPunct="0">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0" fontAlgn="base" hangingPunct="0">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0" fontAlgn="base" hangingPunct="0">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0" fontAlgn="base" hangingPunct="0">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0" fontAlgn="base" hangingPunct="0">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0" fontAlgn="base" hangingPunct="0">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0" fontAlgn="base" hangingPunct="0">
        <a:spcBef>
          <a:spcPct val="20000"/>
        </a:spcBef>
        <a:spcAft>
          <a:spcPct val="0"/>
        </a:spcAft>
        <a:buFont typeface="Arial"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0" fontAlgn="base" hangingPunct="0">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0" fontAlgn="base" hangingPunct="0">
        <a:spcBef>
          <a:spcPct val="20000"/>
        </a:spcBef>
        <a:spcAft>
          <a:spcPct val="0"/>
        </a:spcAft>
        <a:buFont typeface="Arial"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0" fontAlgn="base" hangingPunct="0">
        <a:spcBef>
          <a:spcPct val="20000"/>
        </a:spcBef>
        <a:spcAft>
          <a:spcPct val="0"/>
        </a:spcAft>
        <a:buFont typeface="Arial"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 Id="rId3"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p:cNvSpPr>
            <a:spLocks noGrp="1"/>
          </p:cNvSpPr>
          <p:nvPr>
            <p:ph type="ctrTitle"/>
          </p:nvPr>
        </p:nvSpPr>
        <p:spPr/>
        <p:txBody>
          <a:bodyPr/>
          <a:lstStyle/>
          <a:p>
            <a:pPr algn="r" eaLnBrk="1" hangingPunct="1"/>
            <a:r>
              <a:rPr sz="2800">
                <a:latin typeface="Cambria" charset="0"/>
                <a:ea typeface="MS PGothic" charset="0"/>
                <a:cs typeface="Cambria" charset="0"/>
              </a:rPr>
              <a:t>Mutations: How close are they to real faults?</a:t>
            </a:r>
            <a:br>
              <a:rPr sz="2800">
                <a:latin typeface="Cambria" charset="0"/>
                <a:ea typeface="MS PGothic" charset="0"/>
                <a:cs typeface="Cambria" charset="0"/>
              </a:rPr>
            </a:br>
            <a:r>
              <a:rPr sz="2800">
                <a:latin typeface="Cambria" charset="0"/>
                <a:ea typeface="MS PGothic" charset="0"/>
                <a:cs typeface="Cambria" charset="0"/>
              </a:rPr>
              <a:t>ISSRE’14</a:t>
            </a:r>
          </a:p>
        </p:txBody>
      </p:sp>
      <p:sp>
        <p:nvSpPr>
          <p:cNvPr id="5" name="Subtitle 4"/>
          <p:cNvSpPr>
            <a:spLocks noGrp="1"/>
          </p:cNvSpPr>
          <p:nvPr>
            <p:ph type="subTitle" idx="1"/>
          </p:nvPr>
        </p:nvSpPr>
        <p:spPr/>
        <p:txBody>
          <a:bodyPr>
            <a:normAutofit/>
          </a:bodyPr>
          <a:lstStyle/>
          <a:p>
            <a:pPr algn="r" eaLnBrk="1" hangingPunct="1">
              <a:defRPr/>
            </a:pPr>
            <a:r>
              <a:rPr sz="1800" i="1" dirty="0" smtClean="0">
                <a:ea typeface="+mn-ea"/>
              </a:rPr>
              <a:t>Rahul </a:t>
            </a:r>
            <a:r>
              <a:rPr sz="1800" i="1" dirty="0" err="1" smtClean="0">
                <a:ea typeface="+mn-ea"/>
              </a:rPr>
              <a:t>Gopinath</a:t>
            </a:r>
            <a:r>
              <a:rPr sz="1800" dirty="0" smtClean="0">
                <a:ea typeface="+mn-ea"/>
              </a:rPr>
              <a:t>, Carlos Jensen, Alex </a:t>
            </a:r>
            <a:r>
              <a:rPr sz="1800" dirty="0" err="1" smtClean="0">
                <a:ea typeface="+mn-ea"/>
              </a:rPr>
              <a:t>Groce</a:t>
            </a:r>
            <a:endParaRPr sz="1800" dirty="0" smtClean="0">
              <a:ea typeface="+mn-ea"/>
            </a:endParaRPr>
          </a:p>
          <a:p>
            <a:pPr algn="r" eaLnBrk="1" hangingPunct="1">
              <a:defRPr/>
            </a:pPr>
            <a:r>
              <a:rPr sz="1800" dirty="0" smtClean="0">
                <a:ea typeface="+mn-ea"/>
              </a:rPr>
              <a:t>Oregon State University</a:t>
            </a:r>
            <a:endParaRPr sz="1800" dirty="0">
              <a:ea typeface="+mn-ea"/>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a:latin typeface="Cambria" charset="0"/>
                <a:ea typeface="MS PGothic" charset="0"/>
                <a:cs typeface="Cambria" charset="0"/>
              </a:rPr>
              <a:t>Coupling Effect</a:t>
            </a:r>
          </a:p>
        </p:txBody>
      </p:sp>
      <p:sp>
        <p:nvSpPr>
          <p:cNvPr id="40963" name="Content Placeholder 2"/>
          <p:cNvSpPr>
            <a:spLocks noGrp="1"/>
          </p:cNvSpPr>
          <p:nvPr>
            <p:ph idx="1"/>
          </p:nvPr>
        </p:nvSpPr>
        <p:spPr/>
        <p:txBody>
          <a:bodyPr/>
          <a:lstStyle/>
          <a:p>
            <a:pPr eaLnBrk="1" hangingPunct="1">
              <a:buFontTx/>
              <a:buChar char="•"/>
            </a:pPr>
            <a:r>
              <a:rPr>
                <a:latin typeface="Calibri" charset="0"/>
                <a:ea typeface="MS PGothic" charset="0"/>
                <a:cs typeface="Calibri" charset="0"/>
              </a:rPr>
              <a:t>Faults rarely interact with each other</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If they interact, they become easier to detect than original faults.</a:t>
            </a:r>
          </a:p>
        </p:txBody>
      </p:sp>
      <p:sp>
        <p:nvSpPr>
          <p:cNvPr id="4096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0D7245D0-30E9-3242-9D09-8E946BBBDED3}"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4096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3536E2DB-F53B-0A43-B1BB-C860E40A9653}" type="slidenum">
              <a:rPr lang="en-US" sz="1100">
                <a:solidFill>
                  <a:schemeClr val="tx1"/>
                </a:solidFill>
                <a:latin typeface="Palatino" charset="0"/>
              </a:rPr>
              <a:pPr/>
              <a:t>9</a:t>
            </a:fld>
            <a:endParaRPr lang="en-US" sz="1100">
              <a:solidFill>
                <a:schemeClr val="tx1"/>
              </a:solidFill>
              <a:latin typeface="Palatino" charset="0"/>
            </a:endParaRPr>
          </a:p>
        </p:txBody>
      </p:sp>
      <p:sp>
        <p:nvSpPr>
          <p:cNvPr id="40966"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a:latin typeface="Cambria" charset="0"/>
                <a:ea typeface="MS PGothic" charset="0"/>
                <a:cs typeface="Cambria" charset="0"/>
              </a:rPr>
              <a:t>So what is a simple fault?</a:t>
            </a:r>
          </a:p>
        </p:txBody>
      </p:sp>
      <p:sp>
        <p:nvSpPr>
          <p:cNvPr id="20482" name="Content Placeholder 2"/>
          <p:cNvSpPr>
            <a:spLocks noGrp="1"/>
          </p:cNvSpPr>
          <p:nvPr>
            <p:ph idx="1"/>
          </p:nvPr>
        </p:nvSpPr>
        <p:spPr/>
        <p:txBody>
          <a:bodyPr/>
          <a:lstStyle/>
          <a:p>
            <a:pPr marL="0" indent="0" eaLnBrk="1" hangingPunct="1">
              <a:buFont typeface="Arial"/>
              <a:buNone/>
              <a:defRPr/>
            </a:pPr>
            <a:r>
              <a:rPr dirty="0" smtClean="0"/>
              <a:t>We have no formal definitions</a:t>
            </a:r>
            <a:endParaRPr dirty="0"/>
          </a:p>
          <a:p>
            <a:pPr marL="0" indent="0" eaLnBrk="1" hangingPunct="1">
              <a:buFont typeface="Arial"/>
              <a:buNone/>
              <a:defRPr/>
            </a:pPr>
            <a:r>
              <a:rPr dirty="0" smtClean="0"/>
              <a:t>                             But intuitively..</a:t>
            </a:r>
            <a:br>
              <a:rPr dirty="0" smtClean="0"/>
            </a:br>
            <a:endParaRPr dirty="0" smtClean="0"/>
          </a:p>
          <a:p>
            <a:pPr eaLnBrk="1" hangingPunct="1">
              <a:defRPr/>
            </a:pPr>
            <a:r>
              <a:rPr dirty="0" smtClean="0"/>
              <a:t>An atomic fault that cant contain smaller faults</a:t>
            </a:r>
            <a:br>
              <a:rPr dirty="0" smtClean="0"/>
            </a:br>
            <a:endParaRPr dirty="0" smtClean="0"/>
          </a:p>
          <a:p>
            <a:pPr eaLnBrk="1" hangingPunct="1">
              <a:defRPr/>
            </a:pPr>
            <a:r>
              <a:rPr dirty="0" smtClean="0"/>
              <a:t>Examples from mutation theory and practice use one token mutants.</a:t>
            </a:r>
          </a:p>
        </p:txBody>
      </p:sp>
      <p:sp>
        <p:nvSpPr>
          <p:cNvPr id="4301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281BEA59-FA60-A844-9E7F-CB2F0E9CDBCC}"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4301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AEE365BA-1413-A742-A35A-71C863EC6497}" type="slidenum">
              <a:rPr lang="en-US" sz="1100">
                <a:solidFill>
                  <a:schemeClr val="tx1"/>
                </a:solidFill>
                <a:latin typeface="Palatino" charset="0"/>
              </a:rPr>
              <a:pPr/>
              <a:t>10</a:t>
            </a:fld>
            <a:endParaRPr lang="en-US" sz="1100">
              <a:solidFill>
                <a:schemeClr val="tx1"/>
              </a:solidFill>
              <a:latin typeface="Palatino" charset="0"/>
            </a:endParaRPr>
          </a:p>
        </p:txBody>
      </p:sp>
      <p:sp>
        <p:nvSpPr>
          <p:cNvPr id="43014"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a:latin typeface="Cambria" charset="0"/>
                <a:ea typeface="MS PGothic" charset="0"/>
                <a:cs typeface="Cambria" charset="0"/>
              </a:rPr>
              <a:t>A simple fault</a:t>
            </a:r>
          </a:p>
        </p:txBody>
      </p:sp>
      <p:sp>
        <p:nvSpPr>
          <p:cNvPr id="45059" name="Content Placeholder 2"/>
          <p:cNvSpPr>
            <a:spLocks noGrp="1"/>
          </p:cNvSpPr>
          <p:nvPr>
            <p:ph idx="1"/>
          </p:nvPr>
        </p:nvSpPr>
        <p:spPr/>
        <p:txBody>
          <a:bodyPr/>
          <a:lstStyle/>
          <a:p>
            <a:pPr marL="0" indent="0" eaLnBrk="1" hangingPunct="1">
              <a:buFontTx/>
              <a:buNone/>
            </a:pPr>
            <a:r>
              <a:rPr sz="3200">
                <a:latin typeface="Consolas" charset="0"/>
                <a:ea typeface="MS PGothic" charset="0"/>
                <a:cs typeface="Consolas" charset="0"/>
                <a:sym typeface="Consolas" charset="0"/>
              </a:rPr>
              <a:t>    -</a:t>
            </a:r>
          </a:p>
          <a:p>
            <a:pPr marL="0" indent="0" eaLnBrk="1" hangingPunct="1">
              <a:buFontTx/>
              <a:buNone/>
            </a:pPr>
            <a:r>
              <a:rPr sz="3200">
                <a:latin typeface="Consolas" charset="0"/>
                <a:ea typeface="MS PGothic" charset="0"/>
                <a:cs typeface="Consolas" charset="0"/>
                <a:sym typeface="Consolas" charset="0"/>
              </a:rPr>
              <a:t>d = b^2 </a:t>
            </a:r>
            <a:r>
              <a:rPr sz="3200" b="1">
                <a:solidFill>
                  <a:srgbClr val="FF0000"/>
                </a:solidFill>
                <a:latin typeface="Consolas" charset="0"/>
                <a:ea typeface="MS PGothic" charset="0"/>
                <a:cs typeface="Consolas" charset="0"/>
                <a:sym typeface="Consolas" charset="0"/>
              </a:rPr>
              <a:t>+</a:t>
            </a:r>
            <a:r>
              <a:rPr sz="3200">
                <a:latin typeface="Consolas" charset="0"/>
                <a:ea typeface="MS PGothic" charset="0"/>
                <a:cs typeface="Consolas" charset="0"/>
                <a:sym typeface="Consolas" charset="0"/>
              </a:rPr>
              <a:t> 4 * a * c;</a:t>
            </a:r>
          </a:p>
          <a:p>
            <a:pPr marL="0" indent="0" eaLnBrk="1" hangingPunct="1">
              <a:buFontTx/>
              <a:buNone/>
            </a:pPr>
            <a:endParaRPr>
              <a:latin typeface="Calibri" charset="0"/>
              <a:ea typeface="MS PGothic" charset="0"/>
              <a:cs typeface="Calibri" charset="0"/>
            </a:endParaRPr>
          </a:p>
          <a:p>
            <a:pPr marL="0" indent="0" eaLnBrk="1" hangingPunct="1">
              <a:buFontTx/>
              <a:buNone/>
            </a:pPr>
            <a:r>
              <a:rPr>
                <a:latin typeface="Calibri" charset="0"/>
                <a:ea typeface="MS PGothic" charset="0"/>
                <a:cs typeface="Calibri" charset="0"/>
              </a:rPr>
              <a:t>      A simple fault (a single token mutation).</a:t>
            </a:r>
          </a:p>
          <a:p>
            <a:pPr marL="0" indent="0" eaLnBrk="1" hangingPunct="1">
              <a:buFontTx/>
              <a:buNone/>
            </a:pPr>
            <a:endParaRPr>
              <a:latin typeface="Calibri" charset="0"/>
              <a:ea typeface="MS PGothic" charset="0"/>
              <a:cs typeface="Consolas" charset="0"/>
              <a:sym typeface="Consolas" charset="0"/>
            </a:endParaRPr>
          </a:p>
          <a:p>
            <a:pPr marL="0" indent="0" eaLnBrk="1" hangingPunct="1">
              <a:buFontTx/>
              <a:buNone/>
            </a:pPr>
            <a:endParaRPr>
              <a:latin typeface="Consolas" charset="0"/>
              <a:ea typeface="MS PGothic" charset="0"/>
              <a:cs typeface="Consolas" charset="0"/>
              <a:sym typeface="Consolas" charset="0"/>
            </a:endParaRPr>
          </a:p>
          <a:p>
            <a:pPr marL="0" indent="0" eaLnBrk="1" hangingPunct="1">
              <a:buFontTx/>
              <a:buNone/>
            </a:pPr>
            <a:endParaRPr>
              <a:latin typeface="Calibri" charset="0"/>
              <a:ea typeface="MS PGothic" charset="0"/>
              <a:cs typeface="Calibri" charset="0"/>
            </a:endParaRPr>
          </a:p>
        </p:txBody>
      </p:sp>
      <p:sp>
        <p:nvSpPr>
          <p:cNvPr id="4506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3341EE54-E0AE-7D46-937B-7D05076F4CAC}"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4506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C47C33DA-C6AD-164B-8EFD-3A15D9936669}" type="slidenum">
              <a:rPr lang="en-US" sz="1100">
                <a:solidFill>
                  <a:schemeClr val="tx1"/>
                </a:solidFill>
                <a:latin typeface="Palatino" charset="0"/>
              </a:rPr>
              <a:pPr/>
              <a:t>11</a:t>
            </a:fld>
            <a:endParaRPr lang="en-US" sz="1100">
              <a:solidFill>
                <a:schemeClr val="tx1"/>
              </a:solidFill>
              <a:latin typeface="Palatino" charset="0"/>
            </a:endParaRPr>
          </a:p>
        </p:txBody>
      </p:sp>
      <p:sp>
        <p:nvSpPr>
          <p:cNvPr id="45062"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
        <p:nvSpPr>
          <p:cNvPr id="45063" name="Right Arrow 1"/>
          <p:cNvSpPr>
            <a:spLocks noChangeArrowheads="1"/>
          </p:cNvSpPr>
          <p:nvPr/>
        </p:nvSpPr>
        <p:spPr bwMode="auto">
          <a:xfrm rot="2462121">
            <a:off x="1706563" y="1600200"/>
            <a:ext cx="595312" cy="358775"/>
          </a:xfrm>
          <a:prstGeom prst="rightArrow">
            <a:avLst>
              <a:gd name="adj1" fmla="val 50000"/>
              <a:gd name="adj2" fmla="val 49986"/>
            </a:avLst>
          </a:prstGeom>
          <a:solidFill>
            <a:schemeClr val="accent1"/>
          </a:solidFill>
          <a:ln w="9525">
            <a:solidFill>
              <a:schemeClr val="tx1"/>
            </a:solidFill>
            <a:round/>
            <a:headEnd/>
            <a:tailEnd/>
          </a:ln>
        </p:spPr>
        <p:txBody>
          <a:bodyPr/>
          <a:lstStyle/>
          <a:p>
            <a:pPr defTabSz="914400"/>
            <a:endParaRPr lang="en-US" sz="2400">
              <a:solidFill>
                <a:srgbClr val="999999"/>
              </a:solidFill>
              <a:latin typeface="Arial" charset="0"/>
              <a:cs typeface="Calibri"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a:latin typeface="Cambria" charset="0"/>
                <a:ea typeface="MS PGothic" charset="0"/>
                <a:cs typeface="Cambria" charset="0"/>
              </a:rPr>
              <a:t>So what is a simple fault?</a:t>
            </a:r>
          </a:p>
        </p:txBody>
      </p:sp>
      <p:sp>
        <p:nvSpPr>
          <p:cNvPr id="20482" name="Content Placeholder 2"/>
          <p:cNvSpPr>
            <a:spLocks noGrp="1"/>
          </p:cNvSpPr>
          <p:nvPr>
            <p:ph idx="1"/>
          </p:nvPr>
        </p:nvSpPr>
        <p:spPr/>
        <p:txBody>
          <a:bodyPr/>
          <a:lstStyle/>
          <a:p>
            <a:pPr marL="0" indent="0" eaLnBrk="1" hangingPunct="1">
              <a:buFont typeface="Arial"/>
              <a:buNone/>
              <a:defRPr/>
            </a:pPr>
            <a:r>
              <a:rPr dirty="0" smtClean="0"/>
              <a:t>We have no formal definitions.. But intuitively..</a:t>
            </a:r>
            <a:br>
              <a:rPr dirty="0" smtClean="0"/>
            </a:br>
            <a:endParaRPr dirty="0" smtClean="0"/>
          </a:p>
          <a:p>
            <a:pPr eaLnBrk="1" hangingPunct="1">
              <a:defRPr/>
            </a:pPr>
            <a:r>
              <a:rPr dirty="0" smtClean="0"/>
              <a:t>An atomic fault that cant contain smaller faults</a:t>
            </a:r>
            <a:br>
              <a:rPr dirty="0" smtClean="0"/>
            </a:br>
            <a:endParaRPr dirty="0" smtClean="0"/>
          </a:p>
          <a:p>
            <a:pPr eaLnBrk="1" hangingPunct="1">
              <a:defRPr/>
            </a:pPr>
            <a:r>
              <a:rPr dirty="0" smtClean="0"/>
              <a:t>Examples from mutation theory and practice use one token mutants.</a:t>
            </a:r>
          </a:p>
          <a:p>
            <a:pPr marL="0" indent="0" eaLnBrk="1" hangingPunct="1">
              <a:buFont typeface="Arial"/>
              <a:buNone/>
              <a:defRPr/>
            </a:pPr>
            <a:endParaRPr dirty="0"/>
          </a:p>
          <a:p>
            <a:pPr marL="0" indent="0" eaLnBrk="1" hangingPunct="1">
              <a:buFont typeface="Arial"/>
              <a:buNone/>
              <a:defRPr/>
            </a:pPr>
            <a:r>
              <a:rPr dirty="0" smtClean="0"/>
              <a:t>A </a:t>
            </a:r>
            <a:r>
              <a:rPr i="1" dirty="0" smtClean="0"/>
              <a:t>token</a:t>
            </a:r>
            <a:r>
              <a:rPr dirty="0" smtClean="0"/>
              <a:t> is a sequence of characters that is translated as a single meaningful symbol in the underlying language.</a:t>
            </a:r>
            <a:endParaRPr dirty="0"/>
          </a:p>
        </p:txBody>
      </p:sp>
      <p:sp>
        <p:nvSpPr>
          <p:cNvPr id="4710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4AB4D1D2-16DF-234E-A5AC-C6F339AB6CB8}"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4710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7B513ADE-02F3-414D-9AEF-384D84CF2CE2}" type="slidenum">
              <a:rPr lang="en-US" sz="1100">
                <a:solidFill>
                  <a:schemeClr val="tx1"/>
                </a:solidFill>
                <a:latin typeface="Palatino" charset="0"/>
              </a:rPr>
              <a:pPr/>
              <a:t>12</a:t>
            </a:fld>
            <a:endParaRPr lang="en-US" sz="1100">
              <a:solidFill>
                <a:schemeClr val="tx1"/>
              </a:solidFill>
              <a:latin typeface="Palatino" charset="0"/>
            </a:endParaRPr>
          </a:p>
        </p:txBody>
      </p:sp>
      <p:sp>
        <p:nvSpPr>
          <p:cNvPr id="47110"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a:latin typeface="Cambria" charset="0"/>
                <a:ea typeface="MS PGothic" charset="0"/>
                <a:cs typeface="Cambria" charset="0"/>
              </a:rPr>
              <a:t>Mutation Analysis: A recap</a:t>
            </a:r>
          </a:p>
        </p:txBody>
      </p:sp>
      <p:sp>
        <p:nvSpPr>
          <p:cNvPr id="49155" name="Content Placeholder 2"/>
          <p:cNvSpPr>
            <a:spLocks noGrp="1"/>
          </p:cNvSpPr>
          <p:nvPr>
            <p:ph idx="1"/>
          </p:nvPr>
        </p:nvSpPr>
        <p:spPr/>
        <p:txBody>
          <a:bodyPr/>
          <a:lstStyle/>
          <a:p>
            <a:pPr eaLnBrk="1" hangingPunct="1">
              <a:buFontTx/>
              <a:buChar char="•"/>
            </a:pPr>
            <a:r>
              <a:rPr>
                <a:latin typeface="Calibri" charset="0"/>
                <a:ea typeface="MS PGothic" charset="0"/>
                <a:cs typeface="Calibri" charset="0"/>
              </a:rPr>
              <a:t>Generate fake bugs</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Run test-suites on generated mutants</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Effectiveness determined by number of mutants killed</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endParaRPr>
              <a:latin typeface="Calibri" charset="0"/>
              <a:ea typeface="MS PGothic" charset="0"/>
              <a:cs typeface="Calibri" charset="0"/>
            </a:endParaRPr>
          </a:p>
        </p:txBody>
      </p:sp>
      <p:sp>
        <p:nvSpPr>
          <p:cNvPr id="4915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DCA34C21-193A-0445-AFCC-F5E7AA6CFCD5}"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4915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EA8FD53E-9E34-9E44-9FAC-97D5AA936592}" type="slidenum">
              <a:rPr lang="en-US" sz="1100">
                <a:solidFill>
                  <a:schemeClr val="tx1"/>
                </a:solidFill>
                <a:latin typeface="Palatino" charset="0"/>
              </a:rPr>
              <a:pPr/>
              <a:t>13</a:t>
            </a:fld>
            <a:endParaRPr lang="en-US" sz="1100">
              <a:solidFill>
                <a:schemeClr val="tx1"/>
              </a:solidFill>
              <a:latin typeface="Palatino" charset="0"/>
            </a:endParaRPr>
          </a:p>
        </p:txBody>
      </p:sp>
      <p:sp>
        <p:nvSpPr>
          <p:cNvPr id="49158"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a:latin typeface="Cambria" charset="0"/>
                <a:ea typeface="MS PGothic" charset="0"/>
                <a:cs typeface="Cambria" charset="0"/>
              </a:rPr>
              <a:t>The Problem</a:t>
            </a:r>
          </a:p>
        </p:txBody>
      </p:sp>
      <p:sp>
        <p:nvSpPr>
          <p:cNvPr id="51203" name="Content Placeholder 2"/>
          <p:cNvSpPr>
            <a:spLocks noGrp="1"/>
          </p:cNvSpPr>
          <p:nvPr>
            <p:ph idx="1"/>
          </p:nvPr>
        </p:nvSpPr>
        <p:spPr/>
        <p:txBody>
          <a:bodyPr/>
          <a:lstStyle/>
          <a:p>
            <a:pPr marL="0" indent="0" eaLnBrk="1" hangingPunct="1">
              <a:buFontTx/>
              <a:buNone/>
            </a:pPr>
            <a:endParaRPr>
              <a:latin typeface="Calibri" charset="0"/>
              <a:ea typeface="MS PGothic" charset="0"/>
              <a:cs typeface="Calibri" charset="0"/>
            </a:endParaRPr>
          </a:p>
          <a:p>
            <a:pPr marL="0" indent="0" eaLnBrk="1" hangingPunct="1">
              <a:buFontTx/>
              <a:buNone/>
            </a:pPr>
            <a:endParaRPr>
              <a:latin typeface="Calibri" charset="0"/>
              <a:ea typeface="MS PGothic" charset="0"/>
              <a:cs typeface="Calibri" charset="0"/>
            </a:endParaRPr>
          </a:p>
          <a:p>
            <a:pPr marL="0" indent="0" eaLnBrk="1" hangingPunct="1">
              <a:buFontTx/>
              <a:buNone/>
            </a:pPr>
            <a:endParaRPr>
              <a:latin typeface="Calibri" charset="0"/>
              <a:ea typeface="MS PGothic" charset="0"/>
              <a:cs typeface="Calibri" charset="0"/>
            </a:endParaRPr>
          </a:p>
          <a:p>
            <a:pPr marL="0" indent="0" eaLnBrk="1" hangingPunct="1">
              <a:buFontTx/>
              <a:buNone/>
            </a:pPr>
            <a:r>
              <a:rPr>
                <a:latin typeface="Calibri" charset="0"/>
                <a:ea typeface="MS PGothic" charset="0"/>
                <a:cs typeface="Calibri" charset="0"/>
              </a:rPr>
              <a:t>                          Do mutations resemble real faults?</a:t>
            </a:r>
            <a:br>
              <a:rPr>
                <a:latin typeface="Calibri" charset="0"/>
                <a:ea typeface="MS PGothic" charset="0"/>
                <a:cs typeface="Calibri" charset="0"/>
              </a:rPr>
            </a:br>
            <a:endParaRPr>
              <a:latin typeface="Calibri" charset="0"/>
              <a:ea typeface="MS PGothic" charset="0"/>
              <a:cs typeface="Calibri" charset="0"/>
            </a:endParaRPr>
          </a:p>
        </p:txBody>
      </p:sp>
      <p:sp>
        <p:nvSpPr>
          <p:cNvPr id="512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EA5028DA-CD1F-2E49-80BB-C8EF476CB05E}"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5120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DA5EBB86-1133-E44D-8E79-5C5CC602A6DD}" type="slidenum">
              <a:rPr lang="en-US" sz="1100">
                <a:solidFill>
                  <a:schemeClr val="tx1"/>
                </a:solidFill>
                <a:latin typeface="Palatino" charset="0"/>
              </a:rPr>
              <a:pPr/>
              <a:t>14</a:t>
            </a:fld>
            <a:endParaRPr lang="en-US" sz="1100">
              <a:solidFill>
                <a:schemeClr val="tx1"/>
              </a:solidFill>
              <a:latin typeface="Palatino" charset="0"/>
            </a:endParaRPr>
          </a:p>
        </p:txBody>
      </p:sp>
      <p:sp>
        <p:nvSpPr>
          <p:cNvPr id="51206"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a:latin typeface="Cambria" charset="0"/>
                <a:ea typeface="MS PGothic" charset="0"/>
                <a:cs typeface="Cambria" charset="0"/>
              </a:rPr>
              <a:t>So what did we do?</a:t>
            </a:r>
          </a:p>
        </p:txBody>
      </p:sp>
      <p:sp>
        <p:nvSpPr>
          <p:cNvPr id="53251" name="Content Placeholder 2"/>
          <p:cNvSpPr>
            <a:spLocks noGrp="1"/>
          </p:cNvSpPr>
          <p:nvPr>
            <p:ph idx="1"/>
          </p:nvPr>
        </p:nvSpPr>
        <p:spPr/>
        <p:txBody>
          <a:bodyPr/>
          <a:lstStyle/>
          <a:p>
            <a:pPr eaLnBrk="1" hangingPunct="1">
              <a:buFontTx/>
              <a:buChar char="•"/>
            </a:pPr>
            <a:r>
              <a:rPr>
                <a:latin typeface="Calibri" charset="0"/>
                <a:ea typeface="MS PGothic" charset="0"/>
                <a:cs typeface="Calibri" charset="0"/>
              </a:rPr>
              <a:t>A large sample of opensource projects in different languages</a:t>
            </a:r>
          </a:p>
          <a:p>
            <a:pPr lvl="1" eaLnBrk="1" hangingPunct="1">
              <a:buFont typeface="Arial" charset="0"/>
              <a:buChar char="•"/>
            </a:pPr>
            <a:r>
              <a:rPr>
                <a:latin typeface="Calibri" charset="0"/>
                <a:ea typeface="MS PGothic" charset="0"/>
                <a:cs typeface="Calibri" charset="0"/>
              </a:rPr>
              <a:t>1850 C, 1128 Java, 1000 Python, 1393 Haskell</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Classified 4x1200 commits as bugs/features manually</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Used this to train ML classifier on bugs and features </a:t>
            </a:r>
            <a:br>
              <a:rPr>
                <a:latin typeface="Calibri" charset="0"/>
                <a:ea typeface="MS PGothic" charset="0"/>
                <a:cs typeface="Calibri" charset="0"/>
              </a:rPr>
            </a:br>
            <a:r>
              <a:rPr>
                <a:latin typeface="Calibri" charset="0"/>
                <a:ea typeface="MS PGothic" charset="0"/>
                <a:cs typeface="Calibri" charset="0"/>
              </a:rPr>
              <a:t>(78.87% correct)</a:t>
            </a:r>
          </a:p>
          <a:p>
            <a:pPr eaLnBrk="1" hangingPunct="1">
              <a:buFontTx/>
              <a:buChar char="•"/>
            </a:pPr>
            <a:r>
              <a:rPr>
                <a:latin typeface="Calibri" charset="0"/>
                <a:ea typeface="MS PGothic" charset="0"/>
                <a:cs typeface="Calibri" charset="0"/>
              </a:rPr>
              <a:t>Used ML Classifier to classify the complete set.</a:t>
            </a:r>
          </a:p>
        </p:txBody>
      </p:sp>
      <p:sp>
        <p:nvSpPr>
          <p:cNvPr id="53252"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A76BABB6-E5A2-CA4C-925A-257F2285C3E1}"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5325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A3101B51-E28F-3A49-8E98-DD15700BA6BF}" type="slidenum">
              <a:rPr lang="en-US" sz="1100">
                <a:solidFill>
                  <a:schemeClr val="tx1"/>
                </a:solidFill>
                <a:latin typeface="Palatino" charset="0"/>
              </a:rPr>
              <a:pPr/>
              <a:t>15</a:t>
            </a:fld>
            <a:endParaRPr lang="en-US" sz="1100">
              <a:solidFill>
                <a:schemeClr val="tx1"/>
              </a:solidFill>
              <a:latin typeface="Palatino" charset="0"/>
            </a:endParaRPr>
          </a:p>
        </p:txBody>
      </p:sp>
      <p:sp>
        <p:nvSpPr>
          <p:cNvPr id="53254"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a:latin typeface="Cambria" charset="0"/>
                <a:ea typeface="MS PGothic" charset="0"/>
                <a:cs typeface="Cambria" charset="0"/>
              </a:rPr>
              <a:t>Do real faults look like simple faults?</a:t>
            </a:r>
          </a:p>
        </p:txBody>
      </p:sp>
      <p:sp>
        <p:nvSpPr>
          <p:cNvPr id="5529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FF3CEA30-BD39-C743-946C-03E20FE88215}"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5530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A6438AD7-B267-6D4F-976F-356CF768EEAC}" type="slidenum">
              <a:rPr lang="en-US" sz="1100">
                <a:solidFill>
                  <a:schemeClr val="tx1"/>
                </a:solidFill>
                <a:latin typeface="Palatino" charset="0"/>
              </a:rPr>
              <a:pPr/>
              <a:t>16</a:t>
            </a:fld>
            <a:endParaRPr lang="en-US" sz="1100">
              <a:solidFill>
                <a:schemeClr val="tx1"/>
              </a:solidFill>
              <a:latin typeface="Palatino" charset="0"/>
            </a:endParaRPr>
          </a:p>
        </p:txBody>
      </p:sp>
      <p:sp>
        <p:nvSpPr>
          <p:cNvPr id="55301"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55302" name="Shape 14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1389063"/>
            <a:ext cx="3154362" cy="294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3" name="Shape 148"/>
          <p:cNvSpPr txBox="1">
            <a:spLocks noChangeArrowheads="1"/>
          </p:cNvSpPr>
          <p:nvPr/>
        </p:nvSpPr>
        <p:spPr bwMode="auto">
          <a:xfrm>
            <a:off x="457200" y="4445000"/>
            <a:ext cx="31813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Density plot of the length of addition (X) and removal (Y)</a:t>
            </a:r>
          </a:p>
        </p:txBody>
      </p:sp>
      <p:sp>
        <p:nvSpPr>
          <p:cNvPr id="55304" name="Shape 149"/>
          <p:cNvSpPr txBox="1">
            <a:spLocks noChangeArrowheads="1"/>
          </p:cNvSpPr>
          <p:nvPr/>
        </p:nvSpPr>
        <p:spPr bwMode="auto">
          <a:xfrm>
            <a:off x="1595438" y="1146175"/>
            <a:ext cx="4546600" cy="477838"/>
          </a:xfrm>
          <a:prstGeom prst="rect">
            <a:avLst/>
          </a:prstGeom>
          <a:solidFill>
            <a:srgbClr val="F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                   What we expect</a:t>
            </a:r>
          </a:p>
        </p:txBody>
      </p:sp>
      <p:sp>
        <p:nvSpPr>
          <p:cNvPr id="55305" name="Shape 150"/>
          <p:cNvSpPr txBox="1">
            <a:spLocks noChangeArrowheads="1"/>
          </p:cNvSpPr>
          <p:nvPr/>
        </p:nvSpPr>
        <p:spPr bwMode="auto">
          <a:xfrm>
            <a:off x="2952750" y="5418138"/>
            <a:ext cx="3598863"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Majority of changes are expected to be single token replacements</a:t>
            </a:r>
          </a:p>
        </p:txBody>
      </p:sp>
      <p:sp>
        <p:nvSpPr>
          <p:cNvPr id="55306" name="Shape 172"/>
          <p:cNvSpPr txBox="1">
            <a:spLocks noChangeArrowheads="1"/>
          </p:cNvSpPr>
          <p:nvPr/>
        </p:nvSpPr>
        <p:spPr bwMode="auto">
          <a:xfrm>
            <a:off x="4271963" y="4427538"/>
            <a:ext cx="3630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Histogram of change length</a:t>
            </a:r>
          </a:p>
        </p:txBody>
      </p:sp>
      <p:pic>
        <p:nvPicPr>
          <p:cNvPr id="5530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48100" y="1492250"/>
            <a:ext cx="3163888" cy="284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a:latin typeface="Cambria" charset="0"/>
                <a:ea typeface="MS PGothic" charset="0"/>
                <a:cs typeface="Cambria" charset="0"/>
              </a:rPr>
              <a:t>Do real faults look like simple faults?</a:t>
            </a:r>
          </a:p>
        </p:txBody>
      </p:sp>
      <p:sp>
        <p:nvSpPr>
          <p:cNvPr id="5734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9E6F1DEB-DF2E-EA47-B9AB-629059B783C0}"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5734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7E766266-95CA-6047-BF10-D778BEDB7E2B}" type="slidenum">
              <a:rPr lang="en-US" sz="1100">
                <a:solidFill>
                  <a:schemeClr val="tx1"/>
                </a:solidFill>
                <a:latin typeface="Palatino" charset="0"/>
              </a:rPr>
              <a:pPr/>
              <a:t>17</a:t>
            </a:fld>
            <a:endParaRPr lang="en-US" sz="1100">
              <a:solidFill>
                <a:schemeClr val="tx1"/>
              </a:solidFill>
              <a:latin typeface="Palatino" charset="0"/>
            </a:endParaRPr>
          </a:p>
        </p:txBody>
      </p:sp>
      <p:sp>
        <p:nvSpPr>
          <p:cNvPr id="57349"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grpSp>
        <p:nvGrpSpPr>
          <p:cNvPr id="57350" name="Shape 156"/>
          <p:cNvGrpSpPr>
            <a:grpSpLocks/>
          </p:cNvGrpSpPr>
          <p:nvPr/>
        </p:nvGrpSpPr>
        <p:grpSpPr bwMode="auto">
          <a:xfrm>
            <a:off x="460375" y="728663"/>
            <a:ext cx="4664075" cy="4613275"/>
            <a:chOff x="800100" y="1571625"/>
            <a:chExt cx="5329224" cy="5272074"/>
          </a:xfrm>
        </p:grpSpPr>
        <p:pic>
          <p:nvPicPr>
            <p:cNvPr id="57354" name="Shape 15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1571625"/>
              <a:ext cx="2743199" cy="274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Shape 158"/>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125" y="1571625"/>
              <a:ext cx="2743199" cy="274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6" name="Shape 159"/>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0100" y="4095725"/>
              <a:ext cx="2743199" cy="274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7" name="Shape 160"/>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6125" y="4100500"/>
              <a:ext cx="2743199" cy="2743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351" name="Shape 161"/>
          <p:cNvSpPr txBox="1">
            <a:spLocks noChangeArrowheads="1"/>
          </p:cNvSpPr>
          <p:nvPr/>
        </p:nvSpPr>
        <p:spPr bwMode="auto">
          <a:xfrm>
            <a:off x="8445500" y="6283325"/>
            <a:ext cx="530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R3</a:t>
            </a:r>
          </a:p>
        </p:txBody>
      </p:sp>
      <p:sp>
        <p:nvSpPr>
          <p:cNvPr id="57352" name="Shape 162"/>
          <p:cNvSpPr txBox="1">
            <a:spLocks noChangeArrowheads="1"/>
          </p:cNvSpPr>
          <p:nvPr/>
        </p:nvSpPr>
        <p:spPr bwMode="auto">
          <a:xfrm>
            <a:off x="460375" y="5276850"/>
            <a:ext cx="492283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Density plot of the length of addition (X axis) and removal (Y axis) for sampled commits</a:t>
            </a:r>
          </a:p>
        </p:txBody>
      </p:sp>
      <p:sp>
        <p:nvSpPr>
          <p:cNvPr id="57353" name="Shape 163"/>
          <p:cNvSpPr txBox="1">
            <a:spLocks noChangeArrowheads="1"/>
          </p:cNvSpPr>
          <p:nvPr/>
        </p:nvSpPr>
        <p:spPr bwMode="auto">
          <a:xfrm>
            <a:off x="5141913" y="1085850"/>
            <a:ext cx="35687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800">
                <a:solidFill>
                  <a:schemeClr val="tx1"/>
                </a:solidFill>
                <a:latin typeface="Palatino" charset="0"/>
              </a:rPr>
              <a:t>It does not look like single token changes predominate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a:latin typeface="Cambria" charset="0"/>
                <a:ea typeface="MS PGothic" charset="0"/>
                <a:cs typeface="Cambria" charset="0"/>
              </a:rPr>
              <a:t>Average Tokens Changed</a:t>
            </a:r>
          </a:p>
        </p:txBody>
      </p:sp>
      <p:sp>
        <p:nvSpPr>
          <p:cNvPr id="59395"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028A96D9-68B7-AD47-91F4-942882BF5A7D}"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59396"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5FB0CB71-ACE5-B948-A818-0394500B29FF}" type="slidenum">
              <a:rPr lang="en-US" sz="1100">
                <a:solidFill>
                  <a:schemeClr val="tx1"/>
                </a:solidFill>
                <a:latin typeface="Palatino" charset="0"/>
              </a:rPr>
              <a:pPr/>
              <a:t>18</a:t>
            </a:fld>
            <a:endParaRPr lang="en-US" sz="1100">
              <a:solidFill>
                <a:schemeClr val="tx1"/>
              </a:solidFill>
              <a:latin typeface="Palatino" charset="0"/>
            </a:endParaRPr>
          </a:p>
        </p:txBody>
      </p:sp>
      <p:sp>
        <p:nvSpPr>
          <p:cNvPr id="59397"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59398" name="Shape 180"/>
          <p:cNvPicPr preferRelativeResize="0">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41763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9" name="Shape 181"/>
          <p:cNvPicPr preferRelativeResize="0">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6100" y="141763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Shape 182"/>
          <p:cNvPicPr preferRelativeResize="0">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4375" y="37719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Shape 183"/>
          <p:cNvPicPr preferRelativeResize="0">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97213" y="377825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2" name="Shape 179"/>
          <p:cNvSpPr txBox="1">
            <a:spLocks noChangeArrowheads="1"/>
          </p:cNvSpPr>
          <p:nvPr/>
        </p:nvSpPr>
        <p:spPr bwMode="auto">
          <a:xfrm>
            <a:off x="5592763" y="1363663"/>
            <a:ext cx="3094037" cy="353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endParaRPr lang="en-US" sz="1800">
              <a:solidFill>
                <a:schemeClr val="tx1"/>
              </a:solidFill>
              <a:latin typeface="Palatino" charset="0"/>
            </a:endParaRPr>
          </a:p>
        </p:txBody>
      </p:sp>
      <p:sp>
        <p:nvSpPr>
          <p:cNvPr id="59403" name="Rectangle 1"/>
          <p:cNvSpPr>
            <a:spLocks noChangeArrowheads="1"/>
          </p:cNvSpPr>
          <p:nvPr/>
        </p:nvSpPr>
        <p:spPr bwMode="auto">
          <a:xfrm>
            <a:off x="1889125" y="6067425"/>
            <a:ext cx="5008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cs typeface="Calibri" charset="0"/>
              </a:rPr>
              <a:t>Histogram of change length in each language</a:t>
            </a:r>
          </a:p>
        </p:txBody>
      </p:sp>
      <p:cxnSp>
        <p:nvCxnSpPr>
          <p:cNvPr id="59404" name="Straight Connector 16"/>
          <p:cNvCxnSpPr>
            <a:cxnSpLocks noChangeShapeType="1"/>
          </p:cNvCxnSpPr>
          <p:nvPr/>
        </p:nvCxnSpPr>
        <p:spPr bwMode="auto">
          <a:xfrm>
            <a:off x="1547813" y="2138363"/>
            <a:ext cx="0" cy="104140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cxnSp>
      <p:cxnSp>
        <p:nvCxnSpPr>
          <p:cNvPr id="59405" name="Straight Connector 22"/>
          <p:cNvCxnSpPr>
            <a:cxnSpLocks noChangeShapeType="1"/>
          </p:cNvCxnSpPr>
          <p:nvPr/>
        </p:nvCxnSpPr>
        <p:spPr bwMode="auto">
          <a:xfrm>
            <a:off x="3908425" y="2135188"/>
            <a:ext cx="0" cy="104140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cxnSp>
      <p:cxnSp>
        <p:nvCxnSpPr>
          <p:cNvPr id="59406" name="Straight Connector 23"/>
          <p:cNvCxnSpPr>
            <a:cxnSpLocks noChangeShapeType="1"/>
          </p:cNvCxnSpPr>
          <p:nvPr/>
        </p:nvCxnSpPr>
        <p:spPr bwMode="auto">
          <a:xfrm>
            <a:off x="1547813" y="4500563"/>
            <a:ext cx="0" cy="104140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cxnSp>
      <p:cxnSp>
        <p:nvCxnSpPr>
          <p:cNvPr id="59407" name="Straight Connector 24"/>
          <p:cNvCxnSpPr>
            <a:cxnSpLocks noChangeShapeType="1"/>
          </p:cNvCxnSpPr>
          <p:nvPr/>
        </p:nvCxnSpPr>
        <p:spPr bwMode="auto">
          <a:xfrm>
            <a:off x="3924300" y="4500563"/>
            <a:ext cx="0" cy="1041400"/>
          </a:xfrm>
          <a:prstGeom prst="line">
            <a:avLst/>
          </a:prstGeom>
          <a:noFill/>
          <a:ln w="9525">
            <a:solidFill>
              <a:srgbClr val="0070C0"/>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a:latin typeface="Cambria" charset="0"/>
                <a:ea typeface="MS PGothic" charset="0"/>
                <a:cs typeface="Cambria" charset="0"/>
              </a:rPr>
              <a:t>What is mutation analysis? and why is it important?</a:t>
            </a:r>
          </a:p>
        </p:txBody>
      </p:sp>
      <p:sp>
        <p:nvSpPr>
          <p:cNvPr id="24579" name="Content Placeholder 2"/>
          <p:cNvSpPr>
            <a:spLocks noGrp="1"/>
          </p:cNvSpPr>
          <p:nvPr>
            <p:ph idx="1"/>
          </p:nvPr>
        </p:nvSpPr>
        <p:spPr/>
        <p:txBody>
          <a:bodyPr/>
          <a:lstStyle/>
          <a:p>
            <a:pPr eaLnBrk="1" hangingPunct="1">
              <a:buFontTx/>
              <a:buChar char="•"/>
            </a:pPr>
            <a:r>
              <a:rPr>
                <a:latin typeface="Calibri" charset="0"/>
                <a:ea typeface="MS PGothic" charset="0"/>
                <a:cs typeface="Calibri" charset="0"/>
              </a:rPr>
              <a:t>Generates fake bugs that looks like the real thing.</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The primary technique used to evaluate test suites</a:t>
            </a:r>
            <a:br>
              <a:rPr>
                <a:latin typeface="Calibri" charset="0"/>
                <a:ea typeface="MS PGothic" charset="0"/>
                <a:cs typeface="Calibri" charset="0"/>
              </a:rPr>
            </a:br>
            <a:endParaRPr>
              <a:latin typeface="Calibri" charset="0"/>
              <a:ea typeface="MS PGothic" charset="0"/>
              <a:cs typeface="Calibri" charset="0"/>
            </a:endParaRPr>
          </a:p>
          <a:p>
            <a:pPr lvl="1" eaLnBrk="1" hangingPunct="1">
              <a:buFont typeface="Arial" charset="0"/>
              <a:buChar char="•"/>
            </a:pPr>
            <a:r>
              <a:rPr>
                <a:latin typeface="Calibri" charset="0"/>
                <a:ea typeface="MS PGothic" charset="0"/>
                <a:cs typeface="Calibri" charset="0"/>
              </a:rPr>
              <a:t>Used in the industry as a stopping criteria for test suites</a:t>
            </a:r>
            <a:br>
              <a:rPr>
                <a:latin typeface="Calibri" charset="0"/>
                <a:ea typeface="MS PGothic" charset="0"/>
                <a:cs typeface="Calibri" charset="0"/>
              </a:rPr>
            </a:br>
            <a:endParaRPr>
              <a:latin typeface="Calibri" charset="0"/>
              <a:ea typeface="MS PGothic" charset="0"/>
              <a:cs typeface="Calibri" charset="0"/>
            </a:endParaRPr>
          </a:p>
          <a:p>
            <a:pPr lvl="1" eaLnBrk="1" hangingPunct="1">
              <a:buFont typeface="Arial" charset="0"/>
              <a:buChar char="•"/>
            </a:pPr>
            <a:r>
              <a:rPr>
                <a:latin typeface="Calibri" charset="0"/>
                <a:ea typeface="MS PGothic" charset="0"/>
                <a:cs typeface="Calibri" charset="0"/>
              </a:rPr>
              <a:t>Used by researchers to generate real looking faults, and hence judge the effectiveness of testing techniques.</a:t>
            </a:r>
          </a:p>
        </p:txBody>
      </p:sp>
      <p:sp>
        <p:nvSpPr>
          <p:cNvPr id="2458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E14B452A-CAB8-9A43-AF69-101B7F9805CB}"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2458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427D473E-83F4-954F-A35C-E397706FA0A1}" type="slidenum">
              <a:rPr lang="en-US" sz="1100">
                <a:solidFill>
                  <a:schemeClr val="tx1"/>
                </a:solidFill>
                <a:latin typeface="Palatino" charset="0"/>
              </a:rPr>
              <a:pPr/>
              <a:t>1</a:t>
            </a:fld>
            <a:endParaRPr lang="en-US" sz="1100">
              <a:solidFill>
                <a:schemeClr val="tx1"/>
              </a:solidFill>
              <a:latin typeface="Palatino" charset="0"/>
            </a:endParaRPr>
          </a:p>
        </p:txBody>
      </p:sp>
      <p:pic>
        <p:nvPicPr>
          <p:cNvPr id="24582" name="Shape 23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238" y="4337050"/>
            <a:ext cx="32353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
        <p:nvSpPr>
          <p:cNvPr id="24584" name="TextBox 9"/>
          <p:cNvSpPr txBox="1">
            <a:spLocks noChangeArrowheads="1"/>
          </p:cNvSpPr>
          <p:nvPr/>
        </p:nvSpPr>
        <p:spPr bwMode="auto">
          <a:xfrm>
            <a:off x="4140200" y="4992688"/>
            <a:ext cx="2841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3200" b="1">
                <a:solidFill>
                  <a:schemeClr val="tx1"/>
                </a:solidFill>
                <a:latin typeface="Palatino" charset="0"/>
              </a:rPr>
              <a:t>?</a:t>
            </a:r>
            <a:endParaRPr lang="en-US" sz="1800" b="1">
              <a:solidFill>
                <a:schemeClr val="tx1"/>
              </a:solidFill>
              <a:latin typeface="Palatino"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pPr eaLnBrk="1" hangingPunct="1"/>
            <a:r>
              <a:rPr>
                <a:latin typeface="Cambria" charset="0"/>
                <a:ea typeface="MS PGothic" charset="0"/>
                <a:cs typeface="Cambria" charset="0"/>
              </a:rPr>
              <a:t>Summary</a:t>
            </a:r>
          </a:p>
        </p:txBody>
      </p:sp>
      <p:sp>
        <p:nvSpPr>
          <p:cNvPr id="61443" name="Content Placeholder 2"/>
          <p:cNvSpPr>
            <a:spLocks noGrp="1"/>
          </p:cNvSpPr>
          <p:nvPr>
            <p:ph idx="1"/>
          </p:nvPr>
        </p:nvSpPr>
        <p:spPr/>
        <p:txBody>
          <a:bodyPr/>
          <a:lstStyle/>
          <a:p>
            <a:pPr algn="ctr" eaLnBrk="1" hangingPunct="1">
              <a:spcBef>
                <a:spcPct val="0"/>
              </a:spcBef>
              <a:buFontTx/>
              <a:buNone/>
            </a:pPr>
            <a:endParaRPr sz="2800">
              <a:latin typeface="Calibri" charset="0"/>
              <a:ea typeface="MS PGothic" charset="0"/>
              <a:cs typeface="Calibri" charset="0"/>
            </a:endParaRPr>
          </a:p>
          <a:p>
            <a:pPr algn="ctr" eaLnBrk="1" hangingPunct="1">
              <a:spcBef>
                <a:spcPct val="0"/>
              </a:spcBef>
              <a:buFontTx/>
              <a:buNone/>
            </a:pPr>
            <a:endParaRPr sz="2800">
              <a:latin typeface="Calibri" charset="0"/>
              <a:ea typeface="MS PGothic" charset="0"/>
              <a:cs typeface="Calibri" charset="0"/>
            </a:endParaRPr>
          </a:p>
          <a:p>
            <a:pPr algn="ctr" eaLnBrk="1" hangingPunct="1">
              <a:spcBef>
                <a:spcPct val="0"/>
              </a:spcBef>
              <a:buFontTx/>
              <a:buNone/>
            </a:pPr>
            <a:endParaRPr sz="2800">
              <a:latin typeface="Calibri" charset="0"/>
              <a:ea typeface="MS PGothic" charset="0"/>
              <a:cs typeface="Calibri" charset="0"/>
            </a:endParaRPr>
          </a:p>
          <a:p>
            <a:pPr algn="ctr" eaLnBrk="1" hangingPunct="1">
              <a:spcBef>
                <a:spcPct val="0"/>
              </a:spcBef>
              <a:buFontTx/>
              <a:buNone/>
            </a:pPr>
            <a:r>
              <a:rPr sz="2800">
                <a:latin typeface="Calibri" charset="0"/>
                <a:ea typeface="MS PGothic" charset="0"/>
                <a:cs typeface="Calibri" charset="0"/>
              </a:rPr>
              <a:t>Generated faults are dissimilar to real faults</a:t>
            </a:r>
          </a:p>
          <a:p>
            <a:pPr algn="ctr" eaLnBrk="1" hangingPunct="1">
              <a:spcBef>
                <a:spcPct val="0"/>
              </a:spcBef>
              <a:buFontTx/>
              <a:buNone/>
            </a:pPr>
            <a:r>
              <a:rPr sz="2800">
                <a:latin typeface="Calibri" charset="0"/>
                <a:ea typeface="MS PGothic" charset="0"/>
                <a:cs typeface="Calibri" charset="0"/>
              </a:rPr>
              <a:t>in the dimensions examined.</a:t>
            </a:r>
          </a:p>
        </p:txBody>
      </p:sp>
      <p:sp>
        <p:nvSpPr>
          <p:cNvPr id="6144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C3E1EAB1-2FB6-D846-8FDB-BA18C7FFB017}"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6144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6FF7AF85-A3FB-4E4F-A09F-799B609E2780}" type="slidenum">
              <a:rPr lang="en-US" sz="1100">
                <a:solidFill>
                  <a:schemeClr val="tx1"/>
                </a:solidFill>
                <a:latin typeface="Palatino" charset="0"/>
              </a:rPr>
              <a:pPr/>
              <a:t>19</a:t>
            </a:fld>
            <a:endParaRPr lang="en-US" sz="1100">
              <a:solidFill>
                <a:schemeClr val="tx1"/>
              </a:solidFill>
              <a:latin typeface="Palatino" charset="0"/>
            </a:endParaRPr>
          </a:p>
        </p:txBody>
      </p:sp>
      <p:sp>
        <p:nvSpPr>
          <p:cNvPr id="61446"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a:latin typeface="Cambria" charset="0"/>
                <a:ea typeface="MS PGothic" charset="0"/>
                <a:cs typeface="Cambria" charset="0"/>
              </a:rPr>
              <a:t>We also found that our current tools are incomplete</a:t>
            </a:r>
          </a:p>
        </p:txBody>
      </p:sp>
      <p:sp>
        <p:nvSpPr>
          <p:cNvPr id="6349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BFE4E573-B041-8F46-B2D3-E69AC069F008}"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6349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ADF80F2E-2589-2844-8E23-94D7AF0A5C81}" type="slidenum">
              <a:rPr lang="en-US" sz="1100">
                <a:solidFill>
                  <a:schemeClr val="tx1"/>
                </a:solidFill>
                <a:latin typeface="Palatino" charset="0"/>
              </a:rPr>
              <a:pPr/>
              <a:t>20</a:t>
            </a:fld>
            <a:endParaRPr lang="en-US" sz="1100">
              <a:solidFill>
                <a:schemeClr val="tx1"/>
              </a:solidFill>
              <a:latin typeface="Palatino" charset="0"/>
            </a:endParaRPr>
          </a:p>
        </p:txBody>
      </p:sp>
      <p:sp>
        <p:nvSpPr>
          <p:cNvPr id="63493"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63494" name="Shape 21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3" y="1700213"/>
            <a:ext cx="3886200"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Shape 205"/>
          <p:cNvSpPr txBox="1">
            <a:spLocks noChangeArrowheads="1"/>
          </p:cNvSpPr>
          <p:nvPr/>
        </p:nvSpPr>
        <p:spPr bwMode="auto">
          <a:xfrm>
            <a:off x="4895850" y="2713038"/>
            <a:ext cx="3646488"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200">
                <a:solidFill>
                  <a:schemeClr val="tx1"/>
                </a:solidFill>
                <a:latin typeface="Palatino" charset="0"/>
              </a:rPr>
              <a:t>Add:oth        Added tokens</a:t>
            </a:r>
          </a:p>
          <a:p>
            <a:pPr eaLnBrk="1" hangingPunct="1"/>
            <a:r>
              <a:rPr lang="en-US" sz="1200">
                <a:solidFill>
                  <a:schemeClr val="tx1"/>
                </a:solidFill>
                <a:latin typeface="Palatino" charset="0"/>
              </a:rPr>
              <a:t>Change:Oth Replaced tokens</a:t>
            </a:r>
          </a:p>
          <a:p>
            <a:pPr eaLnBrk="1" hangingPunct="1"/>
            <a:r>
              <a:rPr lang="en-US" sz="1200">
                <a:solidFill>
                  <a:schemeClr val="tx1"/>
                </a:solidFill>
                <a:latin typeface="Palatino" charset="0"/>
              </a:rPr>
              <a:t>Rem:oth       Removed tokens</a:t>
            </a:r>
          </a:p>
          <a:p>
            <a:pPr eaLnBrk="1" hangingPunct="1"/>
            <a:r>
              <a:rPr lang="en-US" sz="1200">
                <a:solidFill>
                  <a:schemeClr val="tx1"/>
                </a:solidFill>
                <a:latin typeface="Palatino" charset="0"/>
              </a:rPr>
              <a:t>Twiddle       Addition or removal of +/-1</a:t>
            </a:r>
          </a:p>
          <a:p>
            <a:pPr eaLnBrk="1" hangingPunct="1"/>
            <a:r>
              <a:rPr lang="en-US" sz="1200">
                <a:solidFill>
                  <a:schemeClr val="tx1"/>
                </a:solidFill>
                <a:latin typeface="Palatino" charset="0"/>
              </a:rPr>
              <a:t>Const          Change in constant value</a:t>
            </a:r>
          </a:p>
          <a:p>
            <a:pPr eaLnBrk="1" hangingPunct="1"/>
            <a:r>
              <a:rPr lang="en-US" sz="1200">
                <a:solidFill>
                  <a:schemeClr val="tx1"/>
                </a:solidFill>
                <a:latin typeface="Palatino" charset="0"/>
              </a:rPr>
              <a:t>Var:Const    Variable to constant or reverse</a:t>
            </a:r>
          </a:p>
          <a:p>
            <a:pPr eaLnBrk="1" hangingPunct="1"/>
            <a:r>
              <a:rPr lang="en-US" sz="1200">
                <a:solidFill>
                  <a:schemeClr val="tx1"/>
                </a:solidFill>
                <a:latin typeface="Palatino" charset="0"/>
              </a:rPr>
              <a:t>Var               A variable to another</a:t>
            </a:r>
          </a:p>
          <a:p>
            <a:pPr eaLnBrk="1" hangingPunct="1"/>
            <a:r>
              <a:rPr lang="en-US" sz="1200">
                <a:solidFill>
                  <a:schemeClr val="tx1"/>
                </a:solidFill>
                <a:latin typeface="Palatino" charset="0"/>
              </a:rPr>
              <a:t>BinaryOp     One binary operator to another</a:t>
            </a:r>
          </a:p>
          <a:p>
            <a:pPr eaLnBrk="1" hangingPunct="1"/>
            <a:r>
              <a:rPr lang="en-US" sz="1200">
                <a:solidFill>
                  <a:schemeClr val="tx1"/>
                </a:solidFill>
                <a:latin typeface="Palatino" charset="0"/>
              </a:rPr>
              <a:t>Negation      Negation of a value</a:t>
            </a:r>
          </a:p>
        </p:txBody>
      </p:sp>
      <p:sp>
        <p:nvSpPr>
          <p:cNvPr id="63496" name="Shape 221"/>
          <p:cNvSpPr txBox="1">
            <a:spLocks noChangeArrowheads="1"/>
          </p:cNvSpPr>
          <p:nvPr/>
        </p:nvSpPr>
        <p:spPr bwMode="auto">
          <a:xfrm>
            <a:off x="1173163" y="4819650"/>
            <a:ext cx="4413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400">
                <a:solidFill>
                  <a:schemeClr val="tx1"/>
                </a:solidFill>
                <a:latin typeface="Palatino" charset="0"/>
              </a:rPr>
              <a:t>Frequency of mutation operators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a:latin typeface="Cambria" charset="0"/>
                <a:ea typeface="MS PGothic" charset="0"/>
                <a:cs typeface="Cambria" charset="0"/>
              </a:rPr>
              <a:t>We also found that our current tools are incomplete</a:t>
            </a:r>
          </a:p>
        </p:txBody>
      </p:sp>
      <p:sp>
        <p:nvSpPr>
          <p:cNvPr id="65539"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40E086C5-668A-2342-8F8D-6C671433C322}"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65540"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9B138153-807B-B349-BD6E-BB951E51EB4B}" type="slidenum">
              <a:rPr lang="en-US" sz="1100">
                <a:solidFill>
                  <a:schemeClr val="tx1"/>
                </a:solidFill>
                <a:latin typeface="Palatino" charset="0"/>
              </a:rPr>
              <a:pPr/>
              <a:t>21</a:t>
            </a:fld>
            <a:endParaRPr lang="en-US" sz="1100">
              <a:solidFill>
                <a:schemeClr val="tx1"/>
              </a:solidFill>
              <a:latin typeface="Palatino" charset="0"/>
            </a:endParaRPr>
          </a:p>
        </p:txBody>
      </p:sp>
      <p:sp>
        <p:nvSpPr>
          <p:cNvPr id="65541"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65542" name="Shape 215"/>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13" y="1700213"/>
            <a:ext cx="3886200"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Shape 205"/>
          <p:cNvSpPr txBox="1">
            <a:spLocks noChangeArrowheads="1"/>
          </p:cNvSpPr>
          <p:nvPr/>
        </p:nvSpPr>
        <p:spPr bwMode="auto">
          <a:xfrm>
            <a:off x="4895850" y="2713038"/>
            <a:ext cx="3646488"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200">
                <a:solidFill>
                  <a:schemeClr val="tx1"/>
                </a:solidFill>
                <a:latin typeface="Palatino" charset="0"/>
              </a:rPr>
              <a:t>Add:oth        Added tokens</a:t>
            </a:r>
          </a:p>
          <a:p>
            <a:pPr eaLnBrk="1" hangingPunct="1"/>
            <a:r>
              <a:rPr lang="en-US" sz="1200">
                <a:solidFill>
                  <a:schemeClr val="tx1"/>
                </a:solidFill>
                <a:latin typeface="Palatino" charset="0"/>
              </a:rPr>
              <a:t>Change:Oth Replaced tokens</a:t>
            </a:r>
          </a:p>
          <a:p>
            <a:pPr eaLnBrk="1" hangingPunct="1"/>
            <a:r>
              <a:rPr lang="en-US" sz="1200">
                <a:solidFill>
                  <a:schemeClr val="tx1"/>
                </a:solidFill>
                <a:latin typeface="Palatino" charset="0"/>
              </a:rPr>
              <a:t>Rem:oth       Removed tokens</a:t>
            </a:r>
          </a:p>
          <a:p>
            <a:pPr eaLnBrk="1" hangingPunct="1"/>
            <a:r>
              <a:rPr lang="en-US" sz="1200">
                <a:solidFill>
                  <a:schemeClr val="tx1"/>
                </a:solidFill>
                <a:latin typeface="Palatino" charset="0"/>
              </a:rPr>
              <a:t>Twiddle       Addition or removal of +/-1</a:t>
            </a:r>
          </a:p>
          <a:p>
            <a:pPr eaLnBrk="1" hangingPunct="1"/>
            <a:r>
              <a:rPr lang="en-US" sz="1200">
                <a:solidFill>
                  <a:schemeClr val="tx1"/>
                </a:solidFill>
                <a:latin typeface="Palatino" charset="0"/>
              </a:rPr>
              <a:t>Const          Change in constant value</a:t>
            </a:r>
          </a:p>
          <a:p>
            <a:pPr eaLnBrk="1" hangingPunct="1"/>
            <a:r>
              <a:rPr lang="en-US" sz="1200">
                <a:solidFill>
                  <a:schemeClr val="tx1"/>
                </a:solidFill>
                <a:latin typeface="Palatino" charset="0"/>
              </a:rPr>
              <a:t>Var:Const    Variable to constant or reverse</a:t>
            </a:r>
          </a:p>
          <a:p>
            <a:pPr eaLnBrk="1" hangingPunct="1"/>
            <a:r>
              <a:rPr lang="en-US" sz="1200">
                <a:solidFill>
                  <a:schemeClr val="tx1"/>
                </a:solidFill>
                <a:latin typeface="Palatino" charset="0"/>
              </a:rPr>
              <a:t>Var               A variable to another</a:t>
            </a:r>
          </a:p>
          <a:p>
            <a:pPr eaLnBrk="1" hangingPunct="1"/>
            <a:r>
              <a:rPr lang="en-US" sz="1200">
                <a:solidFill>
                  <a:schemeClr val="tx1"/>
                </a:solidFill>
                <a:latin typeface="Palatino" charset="0"/>
              </a:rPr>
              <a:t>BinaryOp     One binary operator to another</a:t>
            </a:r>
          </a:p>
          <a:p>
            <a:pPr eaLnBrk="1" hangingPunct="1"/>
            <a:r>
              <a:rPr lang="en-US" sz="1200">
                <a:solidFill>
                  <a:schemeClr val="tx1"/>
                </a:solidFill>
                <a:latin typeface="Palatino" charset="0"/>
              </a:rPr>
              <a:t>Negation      Negation of a value</a:t>
            </a:r>
          </a:p>
        </p:txBody>
      </p:sp>
      <p:sp>
        <p:nvSpPr>
          <p:cNvPr id="65544" name="Shape 221"/>
          <p:cNvSpPr txBox="1">
            <a:spLocks noChangeArrowheads="1"/>
          </p:cNvSpPr>
          <p:nvPr/>
        </p:nvSpPr>
        <p:spPr bwMode="auto">
          <a:xfrm>
            <a:off x="1173163" y="4819650"/>
            <a:ext cx="44132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400">
                <a:solidFill>
                  <a:schemeClr val="tx1"/>
                </a:solidFill>
                <a:latin typeface="Palatino" charset="0"/>
              </a:rPr>
              <a:t>Frequency of mutation operators</a:t>
            </a:r>
          </a:p>
        </p:txBody>
      </p:sp>
      <p:sp>
        <p:nvSpPr>
          <p:cNvPr id="65545" name="Shape 226"/>
          <p:cNvSpPr>
            <a:spLocks noChangeArrowheads="1"/>
          </p:cNvSpPr>
          <p:nvPr/>
        </p:nvSpPr>
        <p:spPr bwMode="auto">
          <a:xfrm>
            <a:off x="1963738" y="1790700"/>
            <a:ext cx="482600" cy="3028950"/>
          </a:xfrm>
          <a:prstGeom prst="roundRect">
            <a:avLst>
              <a:gd name="adj" fmla="val 16667"/>
            </a:avLst>
          </a:prstGeom>
          <a:solidFill>
            <a:srgbClr val="3A81BA">
              <a:alpha val="45097"/>
            </a:srgbClr>
          </a:solidFill>
          <a:ln w="9525">
            <a:solidFill>
              <a:srgbClr val="0000FF"/>
            </a:solidFill>
            <a:round/>
            <a:headEnd/>
            <a:tailEnd/>
          </a:ln>
        </p:spPr>
        <p:txBody>
          <a:bodyPr lIns="91425" tIns="91425" rIns="91425" bIns="91425" anchor="ctr"/>
          <a:lstStyle/>
          <a:p>
            <a:pPr eaLnBrk="1" hangingPunct="1"/>
            <a:endParaRPr lang="en-US">
              <a:cs typeface="Calibri"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a:latin typeface="Cambria" charset="0"/>
                <a:ea typeface="MS PGothic" charset="0"/>
                <a:cs typeface="Cambria" charset="0"/>
              </a:rPr>
              <a:t>And that language matters</a:t>
            </a:r>
          </a:p>
        </p:txBody>
      </p:sp>
      <p:sp>
        <p:nvSpPr>
          <p:cNvPr id="6758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6FCA6CB2-7D8A-3243-A65F-F6726432ED3D}"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67588"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053CEDFF-069E-AC4B-B6BE-B77ACF36AC63}" type="slidenum">
              <a:rPr lang="en-US" sz="1100">
                <a:solidFill>
                  <a:schemeClr val="tx1"/>
                </a:solidFill>
                <a:latin typeface="Palatino" charset="0"/>
              </a:rPr>
              <a:pPr/>
              <a:t>22</a:t>
            </a:fld>
            <a:endParaRPr lang="en-US" sz="1100">
              <a:solidFill>
                <a:schemeClr val="tx1"/>
              </a:solidFill>
              <a:latin typeface="Palatino" charset="0"/>
            </a:endParaRPr>
          </a:p>
        </p:txBody>
      </p:sp>
      <p:sp>
        <p:nvSpPr>
          <p:cNvPr id="67589"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67590" name="Shape 199"/>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8" y="893763"/>
            <a:ext cx="411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Box 17"/>
          <p:cNvSpPr txBox="1">
            <a:spLocks noChangeArrowheads="1"/>
          </p:cNvSpPr>
          <p:nvPr/>
        </p:nvSpPr>
        <p:spPr bwMode="auto">
          <a:xfrm>
            <a:off x="4522788" y="1225550"/>
            <a:ext cx="12811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000" b="1">
                <a:solidFill>
                  <a:srgbClr val="002060"/>
                </a:solidFill>
                <a:latin typeface="Palatino" charset="0"/>
              </a:rPr>
              <a:t>O</a:t>
            </a:r>
            <a:r>
              <a:rPr lang="en-US" sz="1000">
                <a:solidFill>
                  <a:schemeClr val="tx1"/>
                </a:solidFill>
                <a:latin typeface="Palatino" charset="0"/>
              </a:rPr>
              <a:t> C</a:t>
            </a:r>
          </a:p>
          <a:p>
            <a:pPr eaLnBrk="1" hangingPunct="1"/>
            <a:r>
              <a:rPr lang="en-US" sz="1000">
                <a:solidFill>
                  <a:srgbClr val="00B0F0"/>
                </a:solidFill>
                <a:latin typeface="Palatino" charset="0"/>
              </a:rPr>
              <a:t>O</a:t>
            </a:r>
            <a:r>
              <a:rPr lang="en-US" sz="1000">
                <a:solidFill>
                  <a:schemeClr val="tx1"/>
                </a:solidFill>
                <a:latin typeface="Palatino" charset="0"/>
              </a:rPr>
              <a:t> Python</a:t>
            </a:r>
          </a:p>
          <a:p>
            <a:pPr eaLnBrk="1" hangingPunct="1"/>
            <a:r>
              <a:rPr lang="en-US" sz="1000">
                <a:solidFill>
                  <a:srgbClr val="FFC000"/>
                </a:solidFill>
                <a:latin typeface="Palatino" charset="0"/>
              </a:rPr>
              <a:t>O</a:t>
            </a:r>
            <a:r>
              <a:rPr lang="en-US" sz="1000">
                <a:solidFill>
                  <a:schemeClr val="tx1"/>
                </a:solidFill>
                <a:latin typeface="Palatino" charset="0"/>
              </a:rPr>
              <a:t> Java</a:t>
            </a:r>
          </a:p>
          <a:p>
            <a:pPr eaLnBrk="1" hangingPunct="1"/>
            <a:r>
              <a:rPr lang="en-US" sz="1000">
                <a:solidFill>
                  <a:srgbClr val="FF0000"/>
                </a:solidFill>
                <a:latin typeface="Palatino" charset="0"/>
              </a:rPr>
              <a:t>O</a:t>
            </a:r>
            <a:r>
              <a:rPr lang="en-US" sz="1000">
                <a:solidFill>
                  <a:schemeClr val="tx1"/>
                </a:solidFill>
                <a:latin typeface="Palatino" charset="0"/>
              </a:rPr>
              <a:t> Haskell</a:t>
            </a:r>
          </a:p>
        </p:txBody>
      </p:sp>
      <p:sp>
        <p:nvSpPr>
          <p:cNvPr id="67592" name="Shape 205"/>
          <p:cNvSpPr txBox="1">
            <a:spLocks noChangeArrowheads="1"/>
          </p:cNvSpPr>
          <p:nvPr/>
        </p:nvSpPr>
        <p:spPr bwMode="auto">
          <a:xfrm>
            <a:off x="4895850" y="2713038"/>
            <a:ext cx="3646488"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200">
                <a:solidFill>
                  <a:schemeClr val="tx1"/>
                </a:solidFill>
                <a:latin typeface="Palatino" charset="0"/>
              </a:rPr>
              <a:t>Add:oth        Added tokens</a:t>
            </a:r>
          </a:p>
          <a:p>
            <a:pPr eaLnBrk="1" hangingPunct="1"/>
            <a:r>
              <a:rPr lang="en-US" sz="1200">
                <a:solidFill>
                  <a:schemeClr val="tx1"/>
                </a:solidFill>
                <a:latin typeface="Palatino" charset="0"/>
              </a:rPr>
              <a:t>Change:Oth Replaced tokens</a:t>
            </a:r>
          </a:p>
          <a:p>
            <a:pPr eaLnBrk="1" hangingPunct="1"/>
            <a:r>
              <a:rPr lang="en-US" sz="1200">
                <a:solidFill>
                  <a:schemeClr val="tx1"/>
                </a:solidFill>
                <a:latin typeface="Palatino" charset="0"/>
              </a:rPr>
              <a:t>Rem:oth       Removed tokens</a:t>
            </a:r>
          </a:p>
          <a:p>
            <a:pPr eaLnBrk="1" hangingPunct="1"/>
            <a:r>
              <a:rPr lang="en-US" sz="1200">
                <a:solidFill>
                  <a:schemeClr val="tx1"/>
                </a:solidFill>
                <a:latin typeface="Palatino" charset="0"/>
              </a:rPr>
              <a:t>Twiddle       Addition or removal of +/-1</a:t>
            </a:r>
          </a:p>
          <a:p>
            <a:pPr eaLnBrk="1" hangingPunct="1"/>
            <a:r>
              <a:rPr lang="en-US" sz="1200">
                <a:solidFill>
                  <a:schemeClr val="tx1"/>
                </a:solidFill>
                <a:latin typeface="Palatino" charset="0"/>
              </a:rPr>
              <a:t>Const          Change in constant value</a:t>
            </a:r>
          </a:p>
          <a:p>
            <a:pPr eaLnBrk="1" hangingPunct="1"/>
            <a:r>
              <a:rPr lang="en-US" sz="1200">
                <a:solidFill>
                  <a:schemeClr val="tx1"/>
                </a:solidFill>
                <a:latin typeface="Palatino" charset="0"/>
              </a:rPr>
              <a:t>Var:Const    Variable to constant or reverse</a:t>
            </a:r>
          </a:p>
          <a:p>
            <a:pPr eaLnBrk="1" hangingPunct="1"/>
            <a:r>
              <a:rPr lang="en-US" sz="1200">
                <a:solidFill>
                  <a:schemeClr val="tx1"/>
                </a:solidFill>
                <a:latin typeface="Palatino" charset="0"/>
              </a:rPr>
              <a:t>Var               A variable to another</a:t>
            </a:r>
          </a:p>
          <a:p>
            <a:pPr eaLnBrk="1" hangingPunct="1"/>
            <a:r>
              <a:rPr lang="en-US" sz="1200">
                <a:solidFill>
                  <a:schemeClr val="tx1"/>
                </a:solidFill>
                <a:latin typeface="Palatino" charset="0"/>
              </a:rPr>
              <a:t>BinaryOp     One binary operator to another</a:t>
            </a:r>
          </a:p>
          <a:p>
            <a:pPr eaLnBrk="1" hangingPunct="1"/>
            <a:r>
              <a:rPr lang="en-US" sz="1200">
                <a:solidFill>
                  <a:schemeClr val="tx1"/>
                </a:solidFill>
                <a:latin typeface="Palatino" charset="0"/>
              </a:rPr>
              <a:t>Negation      Negation of a value</a:t>
            </a:r>
          </a:p>
        </p:txBody>
      </p:sp>
      <p:sp>
        <p:nvSpPr>
          <p:cNvPr id="67593" name="TextBox 1"/>
          <p:cNvSpPr txBox="1">
            <a:spLocks noChangeArrowheads="1"/>
          </p:cNvSpPr>
          <p:nvPr/>
        </p:nvSpPr>
        <p:spPr bwMode="auto">
          <a:xfrm>
            <a:off x="606425" y="4259263"/>
            <a:ext cx="4429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1400">
                <a:solidFill>
                  <a:schemeClr val="tx1"/>
                </a:solidFill>
                <a:latin typeface="Palatino" charset="0"/>
              </a:rPr>
              <a:t>Interaction between Mutation Operator and Language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a:latin typeface="Cambria" charset="0"/>
                <a:ea typeface="MS PGothic" charset="0"/>
                <a:cs typeface="Cambria" charset="0"/>
              </a:rPr>
              <a:t>TL;DR</a:t>
            </a:r>
          </a:p>
        </p:txBody>
      </p:sp>
      <p:sp>
        <p:nvSpPr>
          <p:cNvPr id="69635" name="Content Placeholder 2"/>
          <p:cNvSpPr>
            <a:spLocks noGrp="1"/>
          </p:cNvSpPr>
          <p:nvPr>
            <p:ph idx="1"/>
          </p:nvPr>
        </p:nvSpPr>
        <p:spPr/>
        <p:txBody>
          <a:bodyPr/>
          <a:lstStyle/>
          <a:p>
            <a:pPr eaLnBrk="1" hangingPunct="1">
              <a:spcBef>
                <a:spcPct val="0"/>
              </a:spcBef>
              <a:buFontTx/>
              <a:buNone/>
            </a:pPr>
            <a:endParaRPr sz="1800" b="1">
              <a:latin typeface="Arial Unicode MS" charset="0"/>
              <a:ea typeface="MS PGothic" charset="0"/>
              <a:cs typeface="Arial Unicode MS" charset="0"/>
            </a:endParaRPr>
          </a:p>
          <a:p>
            <a:pPr eaLnBrk="1" hangingPunct="1">
              <a:spcBef>
                <a:spcPct val="0"/>
              </a:spcBef>
              <a:buFontTx/>
              <a:buNone/>
            </a:pPr>
            <a:endParaRPr sz="1800" b="1">
              <a:latin typeface="Arial Unicode MS" charset="0"/>
              <a:ea typeface="MS PGothic" charset="0"/>
              <a:cs typeface="Arial Unicode MS" charset="0"/>
            </a:endParaRPr>
          </a:p>
          <a:p>
            <a:pPr eaLnBrk="1" hangingPunct="1">
              <a:spcBef>
                <a:spcPct val="0"/>
              </a:spcBef>
              <a:buFontTx/>
              <a:buNone/>
            </a:pPr>
            <a:endParaRPr sz="1800" b="1">
              <a:latin typeface="Arial Unicode MS" charset="0"/>
              <a:ea typeface="MS PGothic" charset="0"/>
              <a:cs typeface="Arial Unicode MS" charset="0"/>
            </a:endParaRPr>
          </a:p>
          <a:p>
            <a:pPr eaLnBrk="1" hangingPunct="1">
              <a:spcBef>
                <a:spcPct val="0"/>
              </a:spcBef>
              <a:buFontTx/>
              <a:buNone/>
            </a:pPr>
            <a:endParaRPr sz="1800" b="1">
              <a:latin typeface="Arial Unicode MS" charset="0"/>
              <a:ea typeface="MS PGothic" charset="0"/>
              <a:cs typeface="Arial Unicode MS" charset="0"/>
            </a:endParaRPr>
          </a:p>
          <a:p>
            <a:pPr eaLnBrk="1" hangingPunct="1">
              <a:spcBef>
                <a:spcPct val="0"/>
              </a:spcBef>
              <a:buFontTx/>
              <a:buNone/>
            </a:pPr>
            <a:endParaRPr sz="1800" b="1">
              <a:latin typeface="Arial Unicode MS" charset="0"/>
              <a:ea typeface="MS PGothic" charset="0"/>
              <a:cs typeface="Arial Unicode MS" charset="0"/>
            </a:endParaRPr>
          </a:p>
          <a:p>
            <a:pPr eaLnBrk="1" hangingPunct="1">
              <a:spcBef>
                <a:spcPct val="0"/>
              </a:spcBef>
              <a:buFontTx/>
              <a:buNone/>
            </a:pPr>
            <a:r>
              <a:rPr sz="1800" b="1">
                <a:latin typeface="Arial Unicode MS" charset="0"/>
                <a:ea typeface="MS PGothic" charset="0"/>
                <a:cs typeface="Arial Unicode MS" charset="0"/>
              </a:rPr>
              <a:t>          Competent programmer hypothesis seems suspect</a:t>
            </a:r>
          </a:p>
          <a:p>
            <a:pPr eaLnBrk="1" hangingPunct="1">
              <a:spcBef>
                <a:spcPct val="0"/>
              </a:spcBef>
              <a:buFontTx/>
              <a:buNone/>
            </a:pPr>
            <a:endParaRPr sz="1800">
              <a:latin typeface="Arial Unicode MS" charset="0"/>
              <a:ea typeface="MS PGothic" charset="0"/>
              <a:cs typeface="Arial Unicode MS" charset="0"/>
            </a:endParaRPr>
          </a:p>
        </p:txBody>
      </p:sp>
      <p:sp>
        <p:nvSpPr>
          <p:cNvPr id="6963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BB3FB891-AFCF-4142-B14D-428FD24014D0}"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6963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0BDDD69E-88D3-F847-B114-57342F46CB2C}" type="slidenum">
              <a:rPr lang="en-US" sz="1100">
                <a:solidFill>
                  <a:schemeClr val="tx1"/>
                </a:solidFill>
                <a:latin typeface="Palatino" charset="0"/>
              </a:rPr>
              <a:pPr/>
              <a:t>23</a:t>
            </a:fld>
            <a:endParaRPr lang="en-US" sz="1100">
              <a:solidFill>
                <a:schemeClr val="tx1"/>
              </a:solidFill>
              <a:latin typeface="Palatino" charset="0"/>
            </a:endParaRPr>
          </a:p>
        </p:txBody>
      </p:sp>
      <p:sp>
        <p:nvSpPr>
          <p:cNvPr id="69638"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Shape 231"/>
          <p:cNvGrpSpPr>
            <a:grpSpLocks/>
          </p:cNvGrpSpPr>
          <p:nvPr/>
        </p:nvGrpSpPr>
        <p:grpSpPr bwMode="auto">
          <a:xfrm>
            <a:off x="3114675" y="1590675"/>
            <a:ext cx="4286250" cy="3219450"/>
            <a:chOff x="2428875" y="1285875"/>
            <a:chExt cx="4286250" cy="3219450"/>
          </a:xfrm>
        </p:grpSpPr>
        <p:pic>
          <p:nvPicPr>
            <p:cNvPr id="71683" name="Shape 23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75" y="1285875"/>
              <a:ext cx="4286250"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Shape 233"/>
            <p:cNvSpPr txBox="1">
              <a:spLocks noChangeArrowheads="1"/>
            </p:cNvSpPr>
            <p:nvPr/>
          </p:nvSpPr>
          <p:spPr bwMode="auto">
            <a:xfrm>
              <a:off x="2792375" y="2343875"/>
              <a:ext cx="3119400" cy="7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pPr eaLnBrk="1" hangingPunct="1"/>
              <a:r>
                <a:rPr lang="en-US" sz="3000" i="1">
                  <a:solidFill>
                    <a:schemeClr val="tx1"/>
                  </a:solidFill>
                  <a:latin typeface="Syncopate" charset="0"/>
                  <a:cs typeface="Syncopate" charset="0"/>
                  <a:sym typeface="Syncopate" charset="0"/>
                </a:rPr>
                <a:t>Finito</a:t>
              </a:r>
            </a:p>
          </p:txBody>
        </p:sp>
      </p:grpSp>
    </p:spTree>
  </p:cSld>
  <p:clrMapOvr>
    <a:masterClrMapping/>
  </p:clrMapOvr>
  <p:transition xmlns:p14="http://schemas.microsoft.com/office/powerpoint/2010/mai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a:latin typeface="Cambria" charset="0"/>
                <a:ea typeface="MS PGothic" charset="0"/>
                <a:cs typeface="Cambria" charset="0"/>
              </a:rPr>
              <a:t>How does it work?</a:t>
            </a:r>
          </a:p>
        </p:txBody>
      </p:sp>
      <p:sp>
        <p:nvSpPr>
          <p:cNvPr id="26627" name="Content Placeholder 2"/>
          <p:cNvSpPr>
            <a:spLocks noGrp="1"/>
          </p:cNvSpPr>
          <p:nvPr>
            <p:ph idx="1"/>
          </p:nvPr>
        </p:nvSpPr>
        <p:spPr/>
        <p:txBody>
          <a:bodyPr/>
          <a:lstStyle/>
          <a:p>
            <a:pPr eaLnBrk="1" hangingPunct="1">
              <a:buFontTx/>
              <a:buChar char="•"/>
            </a:pPr>
            <a:r>
              <a:rPr>
                <a:latin typeface="Calibri" charset="0"/>
                <a:ea typeface="MS PGothic" charset="0"/>
                <a:cs typeface="Calibri" charset="0"/>
              </a:rPr>
              <a:t>Programs corresponding to Test suites rarely have all bugs known.</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Deterministically inserts faults against which test suites can be judged.</a:t>
            </a:r>
          </a:p>
        </p:txBody>
      </p:sp>
      <p:sp>
        <p:nvSpPr>
          <p:cNvPr id="2662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F7B801B4-9278-FF41-A6C9-7255586E32CE}"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2662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8E76A6A9-B5B0-6042-BF86-09674E4276AF}" type="slidenum">
              <a:rPr lang="en-US" sz="1100">
                <a:solidFill>
                  <a:schemeClr val="tx1"/>
                </a:solidFill>
                <a:latin typeface="Palatino" charset="0"/>
              </a:rPr>
              <a:pPr/>
              <a:t>2</a:t>
            </a:fld>
            <a:endParaRPr lang="en-US" sz="1100">
              <a:solidFill>
                <a:schemeClr val="tx1"/>
              </a:solidFill>
              <a:latin typeface="Palatino" charset="0"/>
            </a:endParaRPr>
          </a:p>
        </p:txBody>
      </p:sp>
      <p:pic>
        <p:nvPicPr>
          <p:cNvPr id="26630" name="Shape 23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238" y="3670300"/>
            <a:ext cx="3235325"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26632" name="Picture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59225" y="4130675"/>
            <a:ext cx="877888"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a:latin typeface="Cambria" charset="0"/>
                <a:ea typeface="MS PGothic" charset="0"/>
                <a:cs typeface="Cambria" charset="0"/>
              </a:rPr>
              <a:t>Motivation or how useful is it?</a:t>
            </a:r>
          </a:p>
        </p:txBody>
      </p:sp>
      <p:sp>
        <p:nvSpPr>
          <p:cNvPr id="28675" name="Content Placeholder 2"/>
          <p:cNvSpPr>
            <a:spLocks noGrp="1"/>
          </p:cNvSpPr>
          <p:nvPr>
            <p:ph idx="1"/>
          </p:nvPr>
        </p:nvSpPr>
        <p:spPr/>
        <p:txBody>
          <a:bodyPr/>
          <a:lstStyle/>
          <a:p>
            <a:pPr eaLnBrk="1" hangingPunct="1">
              <a:buFontTx/>
              <a:buChar char="•"/>
            </a:pPr>
            <a:r>
              <a:rPr>
                <a:latin typeface="Calibri" charset="0"/>
                <a:ea typeface="MS PGothic" charset="0"/>
                <a:cs typeface="Calibri" charset="0"/>
              </a:rPr>
              <a:t>Not the only option to evaluate test suites, but provides the closest alternative to real bugs.</a:t>
            </a:r>
            <a:br>
              <a:rPr>
                <a:latin typeface="Calibri" charset="0"/>
                <a:ea typeface="MS PGothic" charset="0"/>
                <a:cs typeface="Calibri" charset="0"/>
              </a:rPr>
            </a:br>
            <a:endParaRPr>
              <a:latin typeface="Calibri" charset="0"/>
              <a:ea typeface="MS PGothic" charset="0"/>
              <a:cs typeface="Calibri" charset="0"/>
            </a:endParaRPr>
          </a:p>
          <a:p>
            <a:pPr eaLnBrk="1" hangingPunct="1">
              <a:buFontTx/>
              <a:buChar char="•"/>
            </a:pPr>
            <a:r>
              <a:rPr>
                <a:latin typeface="Calibri" charset="0"/>
                <a:ea typeface="MS PGothic" charset="0"/>
                <a:cs typeface="Calibri" charset="0"/>
              </a:rPr>
              <a:t>Mutation analysis is useful only if the bugs generated are similar to real faults.</a:t>
            </a:r>
          </a:p>
        </p:txBody>
      </p:sp>
      <p:sp>
        <p:nvSpPr>
          <p:cNvPr id="2867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E2C2C68E-AD44-064B-A2AC-C4539DFE8C95}"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2867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74670368-B4C9-AD4D-A471-5336371AE108}" type="slidenum">
              <a:rPr lang="en-US" sz="1100">
                <a:solidFill>
                  <a:schemeClr val="tx1"/>
                </a:solidFill>
                <a:latin typeface="Palatino" charset="0"/>
              </a:rPr>
              <a:pPr/>
              <a:t>3</a:t>
            </a:fld>
            <a:endParaRPr lang="en-US" sz="1100">
              <a:solidFill>
                <a:schemeClr val="tx1"/>
              </a:solidFill>
              <a:latin typeface="Palatino" charset="0"/>
            </a:endParaRPr>
          </a:p>
        </p:txBody>
      </p:sp>
      <p:sp>
        <p:nvSpPr>
          <p:cNvPr id="28678"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28679" name="Shape 5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3300413"/>
            <a:ext cx="1836738"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a:latin typeface="Cambria" charset="0"/>
                <a:ea typeface="MS PGothic" charset="0"/>
                <a:cs typeface="Cambria" charset="0"/>
              </a:rPr>
              <a:t>Basic Assumptions</a:t>
            </a:r>
          </a:p>
        </p:txBody>
      </p:sp>
      <p:sp>
        <p:nvSpPr>
          <p:cNvPr id="30723" name="Content Placeholder 2"/>
          <p:cNvSpPr>
            <a:spLocks noGrp="1"/>
          </p:cNvSpPr>
          <p:nvPr>
            <p:ph idx="1"/>
          </p:nvPr>
        </p:nvSpPr>
        <p:spPr/>
        <p:txBody>
          <a:bodyPr/>
          <a:lstStyle/>
          <a:p>
            <a:pPr eaLnBrk="1" hangingPunct="1">
              <a:buFontTx/>
              <a:buChar char="•"/>
              <a:defRPr/>
            </a:pPr>
            <a:endParaRPr altLang="en-US" dirty="0" smtClean="0">
              <a:latin typeface="Calibri" panose="020F0502020204030204" pitchFamily="34" charset="0"/>
              <a:cs typeface="Calibri" panose="020F0502020204030204" pitchFamily="34" charset="0"/>
            </a:endParaRPr>
          </a:p>
          <a:p>
            <a:pPr marL="0" indent="0" eaLnBrk="1" hangingPunct="1">
              <a:buFont typeface="Arial"/>
              <a:buNone/>
              <a:defRPr/>
            </a:pPr>
            <a:endParaRPr altLang="en-US" dirty="0" smtClean="0">
              <a:latin typeface="Calibri" panose="020F0502020204030204" pitchFamily="34" charset="0"/>
              <a:cs typeface="Calibri" panose="020F0502020204030204" pitchFamily="34" charset="0"/>
            </a:endParaRPr>
          </a:p>
          <a:p>
            <a:pPr eaLnBrk="1" hangingPunct="1">
              <a:buFontTx/>
              <a:buChar char="•"/>
              <a:defRPr/>
            </a:pPr>
            <a:r>
              <a:rPr altLang="en-US" dirty="0" smtClean="0">
                <a:latin typeface="Calibri" panose="020F0502020204030204" pitchFamily="34" charset="0"/>
                <a:cs typeface="Calibri" panose="020F0502020204030204" pitchFamily="34" charset="0"/>
              </a:rPr>
              <a:t>Competent Programmer Hypothesis</a:t>
            </a:r>
          </a:p>
          <a:p>
            <a:pPr eaLnBrk="1" hangingPunct="1">
              <a:buFontTx/>
              <a:buChar char="•"/>
              <a:defRPr/>
            </a:pPr>
            <a:endParaRPr altLang="en-US" dirty="0">
              <a:latin typeface="Calibri" panose="020F0502020204030204" pitchFamily="34" charset="0"/>
              <a:cs typeface="Calibri" panose="020F0502020204030204" pitchFamily="34" charset="0"/>
            </a:endParaRPr>
          </a:p>
          <a:p>
            <a:pPr marL="0" indent="0" eaLnBrk="1" hangingPunct="1">
              <a:buFont typeface="Arial"/>
              <a:buNone/>
              <a:defRPr/>
            </a:pPr>
            <a:endParaRPr altLang="en-US" dirty="0" smtClean="0">
              <a:latin typeface="Calibri" panose="020F0502020204030204" pitchFamily="34" charset="0"/>
              <a:cs typeface="Calibri" panose="020F0502020204030204" pitchFamily="34" charset="0"/>
            </a:endParaRPr>
          </a:p>
          <a:p>
            <a:pPr eaLnBrk="1" hangingPunct="1">
              <a:buFontTx/>
              <a:buChar char="•"/>
              <a:defRPr/>
            </a:pPr>
            <a:r>
              <a:rPr altLang="en-US" dirty="0" smtClean="0">
                <a:latin typeface="Calibri" panose="020F0502020204030204" pitchFamily="34" charset="0"/>
                <a:cs typeface="Calibri" panose="020F0502020204030204" pitchFamily="34" charset="0"/>
              </a:rPr>
              <a:t>Coupling Effect</a:t>
            </a:r>
          </a:p>
        </p:txBody>
      </p:sp>
      <p:sp>
        <p:nvSpPr>
          <p:cNvPr id="3072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4AC359D6-12EF-3042-8A60-39082DC4E1DD}"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30725"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402F2BD5-7182-9346-8228-1EDB44A95B16}" type="slidenum">
              <a:rPr lang="en-US" sz="1100">
                <a:solidFill>
                  <a:schemeClr val="tx1"/>
                </a:solidFill>
                <a:latin typeface="Palatino" charset="0"/>
              </a:rPr>
              <a:pPr/>
              <a:t>4</a:t>
            </a:fld>
            <a:endParaRPr lang="en-US" sz="1100">
              <a:solidFill>
                <a:schemeClr val="tx1"/>
              </a:solidFill>
              <a:latin typeface="Palatino" charset="0"/>
            </a:endParaRPr>
          </a:p>
        </p:txBody>
      </p:sp>
      <p:sp>
        <p:nvSpPr>
          <p:cNvPr id="30726"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a:latin typeface="Cambria" charset="0"/>
                <a:ea typeface="MS PGothic" charset="0"/>
                <a:cs typeface="Cambria" charset="0"/>
              </a:rPr>
              <a:t>Competent Programmer Hypothesis</a:t>
            </a:r>
          </a:p>
        </p:txBody>
      </p:sp>
      <p:sp>
        <p:nvSpPr>
          <p:cNvPr id="3277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30C17ACD-9499-9F47-B110-3A8AF89823D5}"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32772"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67A38ED4-7F11-5F40-873E-0C4C3E7B370D}" type="slidenum">
              <a:rPr lang="en-US" sz="1100">
                <a:solidFill>
                  <a:schemeClr val="tx1"/>
                </a:solidFill>
                <a:latin typeface="Palatino" charset="0"/>
              </a:rPr>
              <a:pPr/>
              <a:t>5</a:t>
            </a:fld>
            <a:endParaRPr lang="en-US" sz="1100">
              <a:solidFill>
                <a:schemeClr val="tx1"/>
              </a:solidFill>
              <a:latin typeface="Palatino" charset="0"/>
            </a:endParaRPr>
          </a:p>
        </p:txBody>
      </p:sp>
      <p:sp>
        <p:nvSpPr>
          <p:cNvPr id="32773"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32774" name="Shape 6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9188" y="1905000"/>
            <a:ext cx="4591050" cy="293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a:latin typeface="Cambria" charset="0"/>
                <a:ea typeface="MS PGothic" charset="0"/>
                <a:cs typeface="Cambria" charset="0"/>
              </a:rPr>
              <a:t>Competent Programmer Hypothesis: An Example</a:t>
            </a:r>
          </a:p>
        </p:txBody>
      </p:sp>
      <p:sp>
        <p:nvSpPr>
          <p:cNvPr id="34819" name="Content Placeholder 2"/>
          <p:cNvSpPr>
            <a:spLocks noGrp="1"/>
          </p:cNvSpPr>
          <p:nvPr>
            <p:ph idx="1"/>
          </p:nvPr>
        </p:nvSpPr>
        <p:spPr/>
        <p:txBody>
          <a:bodyPr/>
          <a:lstStyle/>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r>
              <a:rPr sz="3200">
                <a:latin typeface="Consolas" charset="0"/>
                <a:ea typeface="MS PGothic" charset="0"/>
                <a:cs typeface="Consolas" charset="0"/>
                <a:sym typeface="Consolas" charset="0"/>
              </a:rPr>
              <a:t>d = b^2 </a:t>
            </a:r>
            <a:r>
              <a:rPr sz="3200" b="1">
                <a:solidFill>
                  <a:srgbClr val="FF0000"/>
                </a:solidFill>
                <a:latin typeface="Consolas" charset="0"/>
                <a:ea typeface="MS PGothic" charset="0"/>
                <a:cs typeface="Consolas" charset="0"/>
                <a:sym typeface="Consolas" charset="0"/>
              </a:rPr>
              <a:t>+</a:t>
            </a:r>
            <a:r>
              <a:rPr sz="3200">
                <a:latin typeface="Consolas" charset="0"/>
                <a:ea typeface="MS PGothic" charset="0"/>
                <a:cs typeface="Consolas" charset="0"/>
                <a:sym typeface="Consolas" charset="0"/>
              </a:rPr>
              <a:t> 4 * a * c;</a:t>
            </a:r>
          </a:p>
          <a:p>
            <a:pPr marL="0" indent="0" eaLnBrk="1" hangingPunct="1">
              <a:buFontTx/>
              <a:buNone/>
            </a:pPr>
            <a:endParaRPr>
              <a:latin typeface="Calibri" charset="0"/>
              <a:ea typeface="MS PGothic" charset="0"/>
              <a:cs typeface="Calibri" charset="0"/>
            </a:endParaRPr>
          </a:p>
        </p:txBody>
      </p:sp>
      <p:sp>
        <p:nvSpPr>
          <p:cNvPr id="3482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2182E0A4-D281-B845-874C-9F771411572D}"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34821"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963FEC43-0934-354D-B87D-A7108F073472}" type="slidenum">
              <a:rPr lang="en-US" sz="1100">
                <a:solidFill>
                  <a:schemeClr val="tx1"/>
                </a:solidFill>
                <a:latin typeface="Palatino" charset="0"/>
              </a:rPr>
              <a:pPr/>
              <a:t>6</a:t>
            </a:fld>
            <a:endParaRPr lang="en-US" sz="1100">
              <a:solidFill>
                <a:schemeClr val="tx1"/>
              </a:solidFill>
              <a:latin typeface="Palatino" charset="0"/>
            </a:endParaRPr>
          </a:p>
        </p:txBody>
      </p:sp>
      <p:sp>
        <p:nvSpPr>
          <p:cNvPr id="34822"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pic>
        <p:nvPicPr>
          <p:cNvPr id="34823" name="Picture 2" descr="http://upload.wikimedia.org/math/2/2/e/22e9a7a9111f835839d450d8a35593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846263"/>
            <a:ext cx="21383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a:latin typeface="Cambria" charset="0"/>
                <a:ea typeface="MS PGothic" charset="0"/>
                <a:cs typeface="Cambria" charset="0"/>
              </a:rPr>
              <a:t>Competent Programmer Hypothesis: An Example</a:t>
            </a:r>
          </a:p>
        </p:txBody>
      </p:sp>
      <p:sp>
        <p:nvSpPr>
          <p:cNvPr id="36867" name="Content Placeholder 2"/>
          <p:cNvSpPr>
            <a:spLocks noGrp="1"/>
          </p:cNvSpPr>
          <p:nvPr>
            <p:ph idx="1"/>
          </p:nvPr>
        </p:nvSpPr>
        <p:spPr/>
        <p:txBody>
          <a:bodyPr/>
          <a:lstStyle/>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r>
              <a:rPr sz="3200">
                <a:latin typeface="Consolas" charset="0"/>
                <a:ea typeface="MS PGothic" charset="0"/>
                <a:cs typeface="Consolas" charset="0"/>
                <a:sym typeface="Consolas" charset="0"/>
              </a:rPr>
              <a:t>d = b^2 </a:t>
            </a:r>
            <a:r>
              <a:rPr sz="3200" b="1">
                <a:solidFill>
                  <a:srgbClr val="FF0000"/>
                </a:solidFill>
                <a:latin typeface="Consolas" charset="0"/>
                <a:ea typeface="MS PGothic" charset="0"/>
                <a:cs typeface="Consolas" charset="0"/>
                <a:sym typeface="Consolas" charset="0"/>
              </a:rPr>
              <a:t>+</a:t>
            </a:r>
            <a:r>
              <a:rPr sz="3200">
                <a:latin typeface="Consolas" charset="0"/>
                <a:ea typeface="MS PGothic" charset="0"/>
                <a:cs typeface="Consolas" charset="0"/>
                <a:sym typeface="Consolas" charset="0"/>
              </a:rPr>
              <a:t> 4 * a * c;</a:t>
            </a:r>
          </a:p>
          <a:p>
            <a:pPr marL="0" indent="0" eaLnBrk="1" hangingPunct="1">
              <a:buFontTx/>
              <a:buNone/>
            </a:pPr>
            <a:endParaRPr>
              <a:latin typeface="Calibri" charset="0"/>
              <a:ea typeface="MS PGothic" charset="0"/>
              <a:cs typeface="Calibri" charset="0"/>
            </a:endParaRPr>
          </a:p>
          <a:p>
            <a:pPr marL="0" indent="0" eaLnBrk="1" hangingPunct="1">
              <a:buFontTx/>
              <a:buNone/>
            </a:pPr>
            <a:r>
              <a:rPr>
                <a:latin typeface="Calibri" charset="0"/>
                <a:ea typeface="MS PGothic" charset="0"/>
                <a:cs typeface="Calibri" charset="0"/>
              </a:rPr>
              <a:t>      A plausible mistake,</a:t>
            </a:r>
            <a:endParaRPr>
              <a:latin typeface="Consolas" charset="0"/>
              <a:ea typeface="MS PGothic" charset="0"/>
              <a:cs typeface="Consolas" charset="0"/>
              <a:sym typeface="Consolas" charset="0"/>
            </a:endParaRPr>
          </a:p>
          <a:p>
            <a:pPr marL="0" indent="0" eaLnBrk="1" hangingPunct="1">
              <a:buFontTx/>
              <a:buNone/>
            </a:pPr>
            <a:endParaRPr>
              <a:latin typeface="Calibri" charset="0"/>
              <a:ea typeface="MS PGothic" charset="0"/>
              <a:cs typeface="Calibri" charset="0"/>
            </a:endParaRPr>
          </a:p>
        </p:txBody>
      </p:sp>
      <p:sp>
        <p:nvSpPr>
          <p:cNvPr id="3686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9430F5C8-DCA4-6C44-8748-7C403C51BEC2}"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36869"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ECE5FD3D-959D-AE4F-8E14-7165EA61D46A}" type="slidenum">
              <a:rPr lang="en-US" sz="1100">
                <a:solidFill>
                  <a:schemeClr val="tx1"/>
                </a:solidFill>
                <a:latin typeface="Palatino" charset="0"/>
              </a:rPr>
              <a:pPr/>
              <a:t>7</a:t>
            </a:fld>
            <a:endParaRPr lang="en-US" sz="1100">
              <a:solidFill>
                <a:schemeClr val="tx1"/>
              </a:solidFill>
              <a:latin typeface="Palatino" charset="0"/>
            </a:endParaRPr>
          </a:p>
        </p:txBody>
      </p:sp>
      <p:sp>
        <p:nvSpPr>
          <p:cNvPr id="36870"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
        <p:nvSpPr>
          <p:cNvPr id="36871" name="Right Arrow 1"/>
          <p:cNvSpPr>
            <a:spLocks noChangeArrowheads="1"/>
          </p:cNvSpPr>
          <p:nvPr/>
        </p:nvSpPr>
        <p:spPr bwMode="auto">
          <a:xfrm rot="2462121">
            <a:off x="1706563" y="2782888"/>
            <a:ext cx="595312" cy="358775"/>
          </a:xfrm>
          <a:prstGeom prst="rightArrow">
            <a:avLst>
              <a:gd name="adj1" fmla="val 50000"/>
              <a:gd name="adj2" fmla="val 49986"/>
            </a:avLst>
          </a:prstGeom>
          <a:solidFill>
            <a:schemeClr val="accent1"/>
          </a:solidFill>
          <a:ln w="9525">
            <a:solidFill>
              <a:schemeClr val="tx1"/>
            </a:solidFill>
            <a:round/>
            <a:headEnd/>
            <a:tailEnd/>
          </a:ln>
        </p:spPr>
        <p:txBody>
          <a:bodyPr/>
          <a:lstStyle/>
          <a:p>
            <a:pPr defTabSz="914400"/>
            <a:endParaRPr lang="en-US" sz="2400">
              <a:solidFill>
                <a:srgbClr val="999999"/>
              </a:solidFill>
              <a:latin typeface="Arial" charset="0"/>
              <a:cs typeface="Calibri" charset="0"/>
            </a:endParaRPr>
          </a:p>
        </p:txBody>
      </p:sp>
      <p:pic>
        <p:nvPicPr>
          <p:cNvPr id="36872" name="Picture 2" descr="http://upload.wikimedia.org/math/2/2/e/22e9a7a9111f835839d450d8a35593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1803400"/>
            <a:ext cx="21367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a:latin typeface="Cambria" charset="0"/>
                <a:ea typeface="MS PGothic" charset="0"/>
                <a:cs typeface="Cambria" charset="0"/>
              </a:rPr>
              <a:t>Competent Programmer Hypothesis: An Example</a:t>
            </a:r>
          </a:p>
        </p:txBody>
      </p:sp>
      <p:sp>
        <p:nvSpPr>
          <p:cNvPr id="38915" name="Content Placeholder 2"/>
          <p:cNvSpPr>
            <a:spLocks noGrp="1"/>
          </p:cNvSpPr>
          <p:nvPr>
            <p:ph idx="1"/>
          </p:nvPr>
        </p:nvSpPr>
        <p:spPr/>
        <p:txBody>
          <a:bodyPr/>
          <a:lstStyle/>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endParaRPr sz="3200">
              <a:latin typeface="Consolas" charset="0"/>
              <a:ea typeface="MS PGothic" charset="0"/>
              <a:cs typeface="Consolas" charset="0"/>
              <a:sym typeface="Consolas" charset="0"/>
            </a:endParaRPr>
          </a:p>
          <a:p>
            <a:pPr marL="0" indent="0" eaLnBrk="1" hangingPunct="1">
              <a:buFontTx/>
              <a:buNone/>
            </a:pPr>
            <a:r>
              <a:rPr sz="3200">
                <a:latin typeface="Consolas" charset="0"/>
                <a:ea typeface="MS PGothic" charset="0"/>
                <a:cs typeface="Consolas" charset="0"/>
                <a:sym typeface="Consolas" charset="0"/>
              </a:rPr>
              <a:t>d = b^2 </a:t>
            </a:r>
            <a:r>
              <a:rPr sz="3200" b="1">
                <a:solidFill>
                  <a:srgbClr val="FF0000"/>
                </a:solidFill>
                <a:latin typeface="Consolas" charset="0"/>
                <a:ea typeface="MS PGothic" charset="0"/>
                <a:cs typeface="Consolas" charset="0"/>
                <a:sym typeface="Consolas" charset="0"/>
              </a:rPr>
              <a:t>+</a:t>
            </a:r>
            <a:r>
              <a:rPr sz="3200">
                <a:latin typeface="Consolas" charset="0"/>
                <a:ea typeface="MS PGothic" charset="0"/>
                <a:cs typeface="Consolas" charset="0"/>
                <a:sym typeface="Consolas" charset="0"/>
              </a:rPr>
              <a:t> 4 * a * c;</a:t>
            </a:r>
          </a:p>
          <a:p>
            <a:pPr marL="0" indent="0" eaLnBrk="1" hangingPunct="1">
              <a:buFontTx/>
              <a:buNone/>
            </a:pPr>
            <a:endParaRPr>
              <a:latin typeface="Calibri" charset="0"/>
              <a:ea typeface="MS PGothic" charset="0"/>
              <a:cs typeface="Calibri" charset="0"/>
            </a:endParaRPr>
          </a:p>
          <a:p>
            <a:pPr marL="0" indent="0" eaLnBrk="1" hangingPunct="1">
              <a:buFontTx/>
              <a:buNone/>
            </a:pPr>
            <a:r>
              <a:rPr>
                <a:latin typeface="Calibri" charset="0"/>
                <a:ea typeface="MS PGothic" charset="0"/>
                <a:cs typeface="Calibri" charset="0"/>
              </a:rPr>
              <a:t>      A plausible mistake, The programmer meant</a:t>
            </a:r>
          </a:p>
          <a:p>
            <a:pPr marL="0" indent="0" eaLnBrk="1" hangingPunct="1">
              <a:buFontTx/>
              <a:buNone/>
            </a:pPr>
            <a:endParaRPr>
              <a:latin typeface="Calibri" charset="0"/>
              <a:ea typeface="MS PGothic" charset="0"/>
              <a:cs typeface="Consolas" charset="0"/>
              <a:sym typeface="Consolas" charset="0"/>
            </a:endParaRPr>
          </a:p>
          <a:p>
            <a:pPr marL="0" indent="0" eaLnBrk="1" hangingPunct="1">
              <a:buFontTx/>
              <a:buNone/>
            </a:pPr>
            <a:r>
              <a:rPr sz="3200">
                <a:latin typeface="Consolas" charset="0"/>
                <a:ea typeface="MS PGothic" charset="0"/>
                <a:cs typeface="Consolas" charset="0"/>
                <a:sym typeface="Consolas" charset="0"/>
              </a:rPr>
              <a:t>d = b^2 </a:t>
            </a:r>
            <a:r>
              <a:rPr sz="3200" b="1">
                <a:latin typeface="Consolas" charset="0"/>
                <a:ea typeface="MS PGothic" charset="0"/>
                <a:cs typeface="Consolas" charset="0"/>
                <a:sym typeface="Consolas" charset="0"/>
              </a:rPr>
              <a:t>-</a:t>
            </a:r>
            <a:r>
              <a:rPr sz="3200">
                <a:latin typeface="Consolas" charset="0"/>
                <a:ea typeface="MS PGothic" charset="0"/>
                <a:cs typeface="Consolas" charset="0"/>
                <a:sym typeface="Consolas" charset="0"/>
              </a:rPr>
              <a:t> 4 * a * c;</a:t>
            </a:r>
          </a:p>
          <a:p>
            <a:pPr marL="0" indent="0" eaLnBrk="1" hangingPunct="1">
              <a:buFontTx/>
              <a:buNone/>
            </a:pPr>
            <a:endParaRPr>
              <a:latin typeface="Consolas" charset="0"/>
              <a:ea typeface="MS PGothic" charset="0"/>
              <a:cs typeface="Consolas" charset="0"/>
              <a:sym typeface="Consolas" charset="0"/>
            </a:endParaRPr>
          </a:p>
          <a:p>
            <a:pPr marL="0" indent="0" eaLnBrk="1" hangingPunct="1">
              <a:buFontTx/>
              <a:buNone/>
            </a:pPr>
            <a:endParaRPr>
              <a:latin typeface="Calibri" charset="0"/>
              <a:ea typeface="MS PGothic" charset="0"/>
              <a:cs typeface="Calibri" charset="0"/>
            </a:endParaRPr>
          </a:p>
        </p:txBody>
      </p:sp>
      <p:sp>
        <p:nvSpPr>
          <p:cNvPr id="38916"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ED01ED1E-5E01-E444-93E1-AFB2E3C36DBC}" type="datetime4">
              <a:rPr lang="en-US" sz="1100">
                <a:solidFill>
                  <a:schemeClr val="tx1"/>
                </a:solidFill>
                <a:latin typeface="Palatino" charset="0"/>
              </a:rPr>
              <a:pPr/>
              <a:t>November 3, 2015</a:t>
            </a:fld>
            <a:endParaRPr lang="en-US" sz="1100">
              <a:solidFill>
                <a:schemeClr val="tx1"/>
              </a:solidFill>
              <a:latin typeface="Palatino" charset="0"/>
            </a:endParaRPr>
          </a:p>
        </p:txBody>
      </p:sp>
      <p:sp>
        <p:nvSpPr>
          <p:cNvPr id="38917"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defRPr sz="2400">
                <a:solidFill>
                  <a:srgbClr val="595959"/>
                </a:solidFill>
                <a:latin typeface="Calibri" charset="0"/>
                <a:ea typeface="MS PGothic" charset="0"/>
                <a:cs typeface="Calibri" charset="0"/>
              </a:defRPr>
            </a:lvl1pPr>
            <a:lvl2pPr marL="742950" defTabSz="457200">
              <a:defRPr>
                <a:solidFill>
                  <a:srgbClr val="595959"/>
                </a:solidFill>
                <a:latin typeface="Calibri" charset="0"/>
                <a:ea typeface="MS PGothic" charset="0"/>
                <a:cs typeface="Calibri" charset="0"/>
              </a:defRPr>
            </a:lvl2pPr>
            <a:lvl3pPr marL="1143000" defTabSz="457200">
              <a:defRPr>
                <a:solidFill>
                  <a:srgbClr val="595959"/>
                </a:solidFill>
                <a:latin typeface="Calibri" charset="0"/>
                <a:ea typeface="MS PGothic" charset="0"/>
                <a:cs typeface="Calibri" charset="0"/>
              </a:defRPr>
            </a:lvl3pPr>
            <a:lvl4pPr marL="1600200" defTabSz="457200">
              <a:defRPr>
                <a:solidFill>
                  <a:srgbClr val="595959"/>
                </a:solidFill>
                <a:latin typeface="Calibri" charset="0"/>
                <a:ea typeface="MS PGothic" charset="0"/>
                <a:cs typeface="Calibri" charset="0"/>
              </a:defRPr>
            </a:lvl4pPr>
            <a:lvl5pPr marL="2057400" defTabSz="457200">
              <a:defRPr>
                <a:solidFill>
                  <a:srgbClr val="595959"/>
                </a:solidFill>
                <a:latin typeface="Calibri" charset="0"/>
                <a:ea typeface="MS PGothic" charset="0"/>
                <a:cs typeface="Calibri" charset="0"/>
              </a:defRPr>
            </a:lvl5pPr>
            <a:lvl6pPr marL="2514600" defTabSz="457200" eaLnBrk="0" hangingPunct="0">
              <a:buFont typeface="Arial" charset="0"/>
              <a:defRPr>
                <a:solidFill>
                  <a:srgbClr val="595959"/>
                </a:solidFill>
                <a:latin typeface="Calibri" charset="0"/>
                <a:ea typeface="MS PGothic" charset="0"/>
                <a:cs typeface="Calibri" charset="0"/>
              </a:defRPr>
            </a:lvl6pPr>
            <a:lvl7pPr marL="2971800" defTabSz="457200" eaLnBrk="0" hangingPunct="0">
              <a:buFont typeface="Arial" charset="0"/>
              <a:defRPr>
                <a:solidFill>
                  <a:srgbClr val="595959"/>
                </a:solidFill>
                <a:latin typeface="Calibri" charset="0"/>
                <a:ea typeface="MS PGothic" charset="0"/>
                <a:cs typeface="Calibri" charset="0"/>
              </a:defRPr>
            </a:lvl7pPr>
            <a:lvl8pPr marL="3429000" defTabSz="457200" eaLnBrk="0" hangingPunct="0">
              <a:buFont typeface="Arial" charset="0"/>
              <a:defRPr>
                <a:solidFill>
                  <a:srgbClr val="595959"/>
                </a:solidFill>
                <a:latin typeface="Calibri" charset="0"/>
                <a:ea typeface="MS PGothic" charset="0"/>
                <a:cs typeface="Calibri" charset="0"/>
              </a:defRPr>
            </a:lvl8pPr>
            <a:lvl9pPr marL="3886200" defTabSz="457200" eaLnBrk="0" hangingPunct="0">
              <a:buFont typeface="Arial" charset="0"/>
              <a:defRPr>
                <a:solidFill>
                  <a:srgbClr val="595959"/>
                </a:solidFill>
                <a:latin typeface="Calibri" charset="0"/>
                <a:ea typeface="MS PGothic" charset="0"/>
                <a:cs typeface="Calibri" charset="0"/>
              </a:defRPr>
            </a:lvl9pPr>
          </a:lstStyle>
          <a:p>
            <a:fld id="{F59275C4-40BD-9842-8C68-B053AB6F532E}" type="slidenum">
              <a:rPr lang="en-US" sz="1100">
                <a:solidFill>
                  <a:schemeClr val="tx1"/>
                </a:solidFill>
                <a:latin typeface="Palatino" charset="0"/>
              </a:rPr>
              <a:pPr/>
              <a:t>8</a:t>
            </a:fld>
            <a:endParaRPr lang="en-US" sz="1100">
              <a:solidFill>
                <a:schemeClr val="tx1"/>
              </a:solidFill>
              <a:latin typeface="Palatino" charset="0"/>
            </a:endParaRPr>
          </a:p>
        </p:txBody>
      </p:sp>
      <p:sp>
        <p:nvSpPr>
          <p:cNvPr id="38918" name="AutoShape 10" descr="http://www180.lunapic.com/editor/p-trans.php?preview=1&amp;fuzz=5&amp;x=207&amp;y=37&amp;rand=4486"/>
          <p:cNvSpPr>
            <a:spLocks noChangeAspect="1" noChangeArrowheads="1"/>
          </p:cNvSpPr>
          <p:nvPr/>
        </p:nvSpPr>
        <p:spPr bwMode="auto">
          <a:xfrm>
            <a:off x="307975" y="7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cs typeface="Calibri" charset="0"/>
            </a:endParaRPr>
          </a:p>
        </p:txBody>
      </p:sp>
      <p:sp>
        <p:nvSpPr>
          <p:cNvPr id="38919" name="Right Arrow 1"/>
          <p:cNvSpPr>
            <a:spLocks noChangeArrowheads="1"/>
          </p:cNvSpPr>
          <p:nvPr/>
        </p:nvSpPr>
        <p:spPr bwMode="auto">
          <a:xfrm rot="2462121">
            <a:off x="1646238" y="2760663"/>
            <a:ext cx="595312" cy="358775"/>
          </a:xfrm>
          <a:prstGeom prst="rightArrow">
            <a:avLst>
              <a:gd name="adj1" fmla="val 50000"/>
              <a:gd name="adj2" fmla="val 49986"/>
            </a:avLst>
          </a:prstGeom>
          <a:solidFill>
            <a:schemeClr val="accent1"/>
          </a:solidFill>
          <a:ln w="9525">
            <a:solidFill>
              <a:schemeClr val="tx1"/>
            </a:solidFill>
            <a:round/>
            <a:headEnd/>
            <a:tailEnd/>
          </a:ln>
        </p:spPr>
        <p:txBody>
          <a:bodyPr/>
          <a:lstStyle/>
          <a:p>
            <a:pPr defTabSz="914400"/>
            <a:endParaRPr lang="en-US" sz="2400">
              <a:solidFill>
                <a:srgbClr val="999999"/>
              </a:solidFill>
              <a:latin typeface="Arial" charset="0"/>
              <a:cs typeface="Calibri" charset="0"/>
            </a:endParaRPr>
          </a:p>
        </p:txBody>
      </p:sp>
      <p:pic>
        <p:nvPicPr>
          <p:cNvPr id="38920" name="Picture 2" descr="http://upload.wikimedia.org/math/2/2/e/22e9a7a9111f835839d450d8a35593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8850" y="1766888"/>
            <a:ext cx="21383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OSU_Template_1_unlocked</Template>
  <TotalTime>505</TotalTime>
  <Words>2506</Words>
  <Application>Microsoft Macintosh PowerPoint</Application>
  <PresentationFormat>On-screen Show (4:3)</PresentationFormat>
  <Paragraphs>348</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Palatino</vt:lpstr>
      <vt:lpstr>MS PGothic</vt:lpstr>
      <vt:lpstr>Arial</vt:lpstr>
      <vt:lpstr>Cambria</vt:lpstr>
      <vt:lpstr>Calibri</vt:lpstr>
      <vt:lpstr>Times</vt:lpstr>
      <vt:lpstr>Consolas</vt:lpstr>
      <vt:lpstr>Arial Unicode MS</vt:lpstr>
      <vt:lpstr>Syncopate</vt:lpstr>
      <vt:lpstr>OSU_Template</vt:lpstr>
      <vt:lpstr>Mutations: How close are they to real faults? ISSRE’14</vt:lpstr>
      <vt:lpstr>What is mutation analysis? and why is it important?</vt:lpstr>
      <vt:lpstr>How does it work?</vt:lpstr>
      <vt:lpstr>Motivation or how useful is it?</vt:lpstr>
      <vt:lpstr>Basic Assumptions</vt:lpstr>
      <vt:lpstr>Competent Programmer Hypothesis</vt:lpstr>
      <vt:lpstr>Competent Programmer Hypothesis: An Example</vt:lpstr>
      <vt:lpstr>Competent Programmer Hypothesis: An Example</vt:lpstr>
      <vt:lpstr>Competent Programmer Hypothesis: An Example</vt:lpstr>
      <vt:lpstr>Coupling Effect</vt:lpstr>
      <vt:lpstr>So what is a simple fault?</vt:lpstr>
      <vt:lpstr>A simple fault</vt:lpstr>
      <vt:lpstr>So what is a simple fault?</vt:lpstr>
      <vt:lpstr>Mutation Analysis: A recap</vt:lpstr>
      <vt:lpstr>The Problem</vt:lpstr>
      <vt:lpstr>So what did we do?</vt:lpstr>
      <vt:lpstr>Do real faults look like simple faults?</vt:lpstr>
      <vt:lpstr>Do real faults look like simple faults?</vt:lpstr>
      <vt:lpstr>Average Tokens Changed</vt:lpstr>
      <vt:lpstr>Summary</vt:lpstr>
      <vt:lpstr>We also found that our current tools are incomplete</vt:lpstr>
      <vt:lpstr>We also found that our current tools are incomplete</vt:lpstr>
      <vt:lpstr>And that language matters</vt:lpstr>
      <vt:lpstr>TL;DR</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Mutations How close are they to real faults?</dc:title>
  <dc:creator>rahul</dc:creator>
  <cp:lastModifiedBy>Rahul Gopinath</cp:lastModifiedBy>
  <cp:revision>240</cp:revision>
  <dcterms:created xsi:type="dcterms:W3CDTF">2014-10-24T20:50:27Z</dcterms:created>
  <dcterms:modified xsi:type="dcterms:W3CDTF">2015-11-04T04:01:06Z</dcterms:modified>
</cp:coreProperties>
</file>