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media/image1.jpeg" ContentType="image/jpeg"/>
  <Override PartName="/ppt/notesSlides/notesSlide6.xml" ContentType="application/vnd.openxmlformats-officedocument.presentationml.notesSlide+xml"/>
  <Override PartName="/ppt/notesSlides/notesSlide7.xml" ContentType="application/vnd.openxmlformats-officedocument.presentationml.notesSlide+xml"/>
  <Override PartName="/ppt/media/image2.jpeg" ContentType="image/jpeg"/>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Types>
</file>

<file path=_rels/.rels><?xml version="1.0" encoding="UTF-8" standalone="yes"?><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lvl1pPr>
    <a:lvl2pPr marL="0" marR="0" indent="457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lvl2pPr>
    <a:lvl3pPr marL="0" marR="0" indent="914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lvl3pPr>
    <a:lvl4pPr marL="0" marR="0" indent="1371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lvl4pPr>
    <a:lvl5pPr marL="0" marR="0" indent="18288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lvl5pPr>
    <a:lvl6pPr marL="0" marR="0" indent="22860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lvl6pPr>
    <a:lvl7pPr marL="0" marR="0" indent="27432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lvl7pPr>
    <a:lvl8pPr marL="0" marR="0" indent="32004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lvl8pPr>
    <a:lvl9pPr marL="0" marR="0" indent="365760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file>

<file path=ppt/presProps.xml><?xml version="1.0" encoding="utf-8"?>
<p:presentationPr xmlns:a="http://schemas.openxmlformats.org/drawingml/2006/main" xmlns:r="http://schemas.openxmlformats.org/officeDocument/2006/relationships" xmlns:p="http://schemas.openxmlformats.org/presentationml/2006/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EAE8E5"/>
          </a:solidFill>
        </a:fill>
      </a:tcStyle>
    </a:wholeTbl>
    <a:band2H>
      <a:tcTxStyle b="def" i="def"/>
      <a:tcStyle>
        <a:tcBdr/>
        <a:fill>
          <a:solidFill>
            <a:srgbClr val="F5F4F3"/>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1"/>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1"/>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1"/>
          </a:solidFill>
        </a:fill>
      </a:tcStyle>
    </a:firstRow>
  </a:tblStyle>
  <a:tblStyle styleId="{C7B018BB-80A7-4F77-B60F-C8B233D01FF8}"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E1EAEB"/>
          </a:solidFill>
        </a:fill>
      </a:tcStyle>
    </a:wholeTbl>
    <a:band2H>
      <a:tcTxStyle b="def" i="def"/>
      <a:tcStyle>
        <a:tcBdr/>
        <a:fill>
          <a:solidFill>
            <a:srgbClr val="F0F5F5"/>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3"/>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3"/>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3"/>
          </a:solidFill>
        </a:fill>
      </a:tcStyle>
    </a:firstRow>
  </a:tblStyle>
  <a:tblStyle styleId="{EEE7283C-3CF3-47DC-8721-378D4A62B228}"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0CBCE"/>
          </a:solidFill>
        </a:fill>
      </a:tcStyle>
    </a:wholeTbl>
    <a:band2H>
      <a:tcTxStyle b="def" i="def"/>
      <a:tcStyle>
        <a:tcBdr/>
        <a:fill>
          <a:solidFill>
            <a:srgbClr val="E9E7E8"/>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6"/>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6"/>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chemeClr val="accent6"/>
          </a:solidFill>
        </a:fill>
      </a:tcStyle>
    </a:firstRow>
  </a:tblStyle>
  <a:tblStyle styleId="{CF821DB8-F4EB-4A41-A1BA-3FCAFE7338EE}" styleName="">
    <a:tblBg/>
    <a:wholeTbl>
      <a:tcTxStyle b="off" i="off">
        <a:font>
          <a:latin typeface="Palatino"/>
          <a:ea typeface="Palatino"/>
          <a:cs typeface="Palatino"/>
        </a:font>
        <a:srgbClr val="D85A1A"/>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F8E9E7"/>
          </a:solidFill>
        </a:fill>
      </a:tcStyle>
    </a:wholeTbl>
    <a:band2H>
      <a:tcTxStyle b="def" i="def"/>
      <a:tcStyle>
        <a:tcBdr/>
        <a:fill>
          <a:solidFill>
            <a:srgbClr val="615042"/>
          </a:solidFill>
        </a:fill>
      </a:tcStyle>
    </a:band2H>
    <a:firstCol>
      <a:tcTxStyle b="on" i="off">
        <a:font>
          <a:latin typeface="Palatino"/>
          <a:ea typeface="Palatino"/>
          <a:cs typeface="Palatino"/>
        </a:font>
        <a:srgbClr val="615042"/>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Palatino"/>
          <a:ea typeface="Palatino"/>
          <a:cs typeface="Palatino"/>
        </a:font>
        <a:srgbClr val="D85A1A"/>
      </a:tcTxStyle>
      <a:tcStyle>
        <a:tcBdr>
          <a:left>
            <a:ln w="12700" cap="flat">
              <a:noFill/>
              <a:miter lim="400000"/>
            </a:ln>
          </a:left>
          <a:right>
            <a:ln w="12700" cap="flat">
              <a:noFill/>
              <a:miter lim="400000"/>
            </a:ln>
          </a:right>
          <a:top>
            <a:ln w="50800" cap="flat">
              <a:solidFill>
                <a:srgbClr val="D85A1A"/>
              </a:solidFill>
              <a:prstDash val="solid"/>
              <a:round/>
            </a:ln>
          </a:top>
          <a:bottom>
            <a:ln w="25400" cap="flat">
              <a:solidFill>
                <a:srgbClr val="D85A1A"/>
              </a:solidFill>
              <a:prstDash val="solid"/>
              <a:round/>
            </a:ln>
          </a:bottom>
          <a:insideH>
            <a:ln w="12700" cap="flat">
              <a:noFill/>
              <a:miter lim="400000"/>
            </a:ln>
          </a:insideH>
          <a:insideV>
            <a:ln w="12700" cap="flat">
              <a:noFill/>
              <a:miter lim="400000"/>
            </a:ln>
          </a:insideV>
        </a:tcBdr>
        <a:fill>
          <a:solidFill>
            <a:srgbClr val="615042"/>
          </a:solidFill>
        </a:fill>
      </a:tcStyle>
    </a:lastRow>
    <a:firstRow>
      <a:tcTxStyle b="on" i="off">
        <a:font>
          <a:latin typeface="Palatino"/>
          <a:ea typeface="Palatino"/>
          <a:cs typeface="Palatino"/>
        </a:font>
        <a:srgbClr val="615042"/>
      </a:tcTxStyle>
      <a:tcStyle>
        <a:tcBdr>
          <a:left>
            <a:ln w="12700" cap="flat">
              <a:noFill/>
              <a:miter lim="400000"/>
            </a:ln>
          </a:left>
          <a:right>
            <a:ln w="12700" cap="flat">
              <a:noFill/>
              <a:miter lim="400000"/>
            </a:ln>
          </a:right>
          <a:top>
            <a:ln w="25400" cap="flat">
              <a:solidFill>
                <a:srgbClr val="D85A1A"/>
              </a:solidFill>
              <a:prstDash val="solid"/>
              <a:round/>
            </a:ln>
          </a:top>
          <a:bottom>
            <a:ln w="25400" cap="flat">
              <a:solidFill>
                <a:srgbClr val="D85A1A"/>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Palatino"/>
          <a:ea typeface="Palatino"/>
          <a:cs typeface="Palatino"/>
        </a:font>
        <a:srgbClr val="D85A1A"/>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F0D0CB"/>
          </a:solidFill>
        </a:fill>
      </a:tcStyle>
    </a:wholeTbl>
    <a:band2H>
      <a:tcTxStyle b="def" i="def"/>
      <a:tcStyle>
        <a:tcBdr/>
        <a:fill>
          <a:solidFill>
            <a:srgbClr val="F8E9E7"/>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85A1A"/>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381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85A1A"/>
          </a:solid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381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D85A1A"/>
          </a:solidFill>
        </a:fill>
      </a:tcStyle>
    </a:firstRow>
  </a:tblStyle>
  <a:tblStyle styleId="{2708684C-4D16-4618-839F-0558EEFCDFE6}" styleName="">
    <a:tblBg/>
    <a:wholeTbl>
      <a:tcTxStyle b="off"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615042">
              <a:alpha val="20000"/>
            </a:srgbClr>
          </a:solidFill>
        </a:fill>
      </a:tcStyle>
    </a:wholeTbl>
    <a:band2H>
      <a:tcTxStyle b="def" i="def"/>
      <a:tcStyle>
        <a:tcBdr/>
        <a:fill>
          <a:solidFill>
            <a:srgbClr val="FFFFFF"/>
          </a:solidFill>
        </a:fill>
      </a:tcStyle>
    </a:band2H>
    <a:firstCol>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solidFill>
            <a:srgbClr val="615042">
              <a:alpha val="20000"/>
            </a:srgbClr>
          </a:solidFill>
        </a:fill>
      </a:tcStyle>
    </a:firstCol>
    <a:la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50800" cap="flat">
              <a:solidFill>
                <a:srgbClr val="615042"/>
              </a:solidFill>
              <a:prstDash val="solid"/>
              <a:round/>
            </a:ln>
          </a:top>
          <a:bottom>
            <a:ln w="127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noFill/>
        </a:fill>
      </a:tcStyle>
    </a:lastRow>
    <a:firstRow>
      <a:tcTxStyle b="on" i="off">
        <a:font>
          <a:latin typeface="Palatino"/>
          <a:ea typeface="Palatino"/>
          <a:cs typeface="Palatino"/>
        </a:font>
        <a:srgbClr val="615042"/>
      </a:tcTxStyle>
      <a:tcStyle>
        <a:tcBdr>
          <a:left>
            <a:ln w="12700" cap="flat">
              <a:solidFill>
                <a:srgbClr val="615042"/>
              </a:solidFill>
              <a:prstDash val="solid"/>
              <a:round/>
            </a:ln>
          </a:left>
          <a:right>
            <a:ln w="12700" cap="flat">
              <a:solidFill>
                <a:srgbClr val="615042"/>
              </a:solidFill>
              <a:prstDash val="solid"/>
              <a:round/>
            </a:ln>
          </a:right>
          <a:top>
            <a:ln w="12700" cap="flat">
              <a:solidFill>
                <a:srgbClr val="615042"/>
              </a:solidFill>
              <a:prstDash val="solid"/>
              <a:round/>
            </a:ln>
          </a:top>
          <a:bottom>
            <a:ln w="25400" cap="flat">
              <a:solidFill>
                <a:srgbClr val="615042"/>
              </a:solidFill>
              <a:prstDash val="solid"/>
              <a:round/>
            </a:ln>
          </a:bottom>
          <a:insideH>
            <a:ln w="12700" cap="flat">
              <a:solidFill>
                <a:srgbClr val="615042"/>
              </a:solidFill>
              <a:prstDash val="solid"/>
              <a:round/>
            </a:ln>
          </a:insideH>
          <a:insideV>
            <a:ln w="12700" cap="flat">
              <a:solidFill>
                <a:srgbClr val="615042"/>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showComments="1"/>
</file>

<file path=ppt/_rels/presentation.xml.rels><?xml version="1.0" encoding="UTF-8" standalone="yes"?><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 name="Shape 173"/>
          <p:cNvSpPr/>
          <p:nvPr>
            <p:ph type="sldImg"/>
          </p:nvPr>
        </p:nvSpPr>
        <p:spPr>
          <a:xfrm>
            <a:off x="1143000" y="685800"/>
            <a:ext cx="4572000" cy="3429000"/>
          </a:xfrm>
          <a:prstGeom prst="rect">
            <a:avLst/>
          </a:prstGeom>
        </p:spPr>
        <p:txBody>
          <a:bodyPr/>
          <a:lstStyle/>
          <a:p>
            <a:pPr/>
          </a:p>
        </p:txBody>
      </p:sp>
      <p:sp>
        <p:nvSpPr>
          <p:cNvPr id="174" name="Shape 174"/>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defTabSz="457200" latinLnBrk="0">
      <a:lnSpc>
        <a:spcPct val="90000"/>
      </a:lnSpc>
      <a:spcBef>
        <a:spcPts val="400"/>
      </a:spcBef>
      <a:defRPr sz="1200">
        <a:latin typeface="+mj-lt"/>
        <a:ea typeface="+mj-ea"/>
        <a:cs typeface="+mj-cs"/>
        <a:sym typeface="Calibri"/>
      </a:defRPr>
    </a:lvl1pPr>
    <a:lvl2pPr indent="228600" defTabSz="457200" latinLnBrk="0">
      <a:lnSpc>
        <a:spcPct val="90000"/>
      </a:lnSpc>
      <a:spcBef>
        <a:spcPts val="400"/>
      </a:spcBef>
      <a:defRPr sz="1200">
        <a:latin typeface="+mj-lt"/>
        <a:ea typeface="+mj-ea"/>
        <a:cs typeface="+mj-cs"/>
        <a:sym typeface="Calibri"/>
      </a:defRPr>
    </a:lvl2pPr>
    <a:lvl3pPr indent="457200" defTabSz="457200" latinLnBrk="0">
      <a:lnSpc>
        <a:spcPct val="90000"/>
      </a:lnSpc>
      <a:spcBef>
        <a:spcPts val="400"/>
      </a:spcBef>
      <a:defRPr sz="1200">
        <a:latin typeface="+mj-lt"/>
        <a:ea typeface="+mj-ea"/>
        <a:cs typeface="+mj-cs"/>
        <a:sym typeface="Calibri"/>
      </a:defRPr>
    </a:lvl3pPr>
    <a:lvl4pPr indent="685800" defTabSz="457200" latinLnBrk="0">
      <a:lnSpc>
        <a:spcPct val="90000"/>
      </a:lnSpc>
      <a:spcBef>
        <a:spcPts val="400"/>
      </a:spcBef>
      <a:defRPr sz="1200">
        <a:latin typeface="+mj-lt"/>
        <a:ea typeface="+mj-ea"/>
        <a:cs typeface="+mj-cs"/>
        <a:sym typeface="Calibri"/>
      </a:defRPr>
    </a:lvl4pPr>
    <a:lvl5pPr indent="914400" defTabSz="457200" latinLnBrk="0">
      <a:lnSpc>
        <a:spcPct val="90000"/>
      </a:lnSpc>
      <a:spcBef>
        <a:spcPts val="400"/>
      </a:spcBef>
      <a:defRPr sz="1200">
        <a:latin typeface="+mj-lt"/>
        <a:ea typeface="+mj-ea"/>
        <a:cs typeface="+mj-cs"/>
        <a:sym typeface="Calibri"/>
      </a:defRPr>
    </a:lvl5pPr>
    <a:lvl6pPr indent="1143000" defTabSz="457200" latinLnBrk="0">
      <a:lnSpc>
        <a:spcPct val="90000"/>
      </a:lnSpc>
      <a:spcBef>
        <a:spcPts val="400"/>
      </a:spcBef>
      <a:defRPr sz="1200">
        <a:latin typeface="+mj-lt"/>
        <a:ea typeface="+mj-ea"/>
        <a:cs typeface="+mj-cs"/>
        <a:sym typeface="Calibri"/>
      </a:defRPr>
    </a:lvl6pPr>
    <a:lvl7pPr indent="1371600" defTabSz="457200" latinLnBrk="0">
      <a:lnSpc>
        <a:spcPct val="90000"/>
      </a:lnSpc>
      <a:spcBef>
        <a:spcPts val="400"/>
      </a:spcBef>
      <a:defRPr sz="1200">
        <a:latin typeface="+mj-lt"/>
        <a:ea typeface="+mj-ea"/>
        <a:cs typeface="+mj-cs"/>
        <a:sym typeface="Calibri"/>
      </a:defRPr>
    </a:lvl7pPr>
    <a:lvl8pPr indent="1600200" defTabSz="457200" latinLnBrk="0">
      <a:lnSpc>
        <a:spcPct val="90000"/>
      </a:lnSpc>
      <a:spcBef>
        <a:spcPts val="400"/>
      </a:spcBef>
      <a:defRPr sz="1200">
        <a:latin typeface="+mj-lt"/>
        <a:ea typeface="+mj-ea"/>
        <a:cs typeface="+mj-cs"/>
        <a:sym typeface="Calibri"/>
      </a:defRPr>
    </a:lvl8pPr>
    <a:lvl9pPr indent="1828800" defTabSz="457200" latinLnBrk="0">
      <a:lnSpc>
        <a:spcPct val="90000"/>
      </a:lnSpc>
      <a:spcBef>
        <a:spcPts val="400"/>
      </a:spcBef>
      <a:defRPr sz="1200">
        <a:latin typeface="+mj-lt"/>
        <a:ea typeface="+mj-ea"/>
        <a:cs typeface="+mj-cs"/>
        <a:sym typeface="Calibri"/>
      </a:defRPr>
    </a:lvl9pPr>
  </p:notesStyle>
</p:notesMaster>
</file>

<file path=ppt/notesSlides/_rels/notesSlide1.xml.rels><?xml version="1.0" encoding="UTF-8" standalone="yes"?><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12.xml.rels><?xml version="1.0" encoding="UTF-8" standalone="yes"?><Relationships xmlns="http://schemas.openxmlformats.org/package/2006/relationships"><Relationship Id="rId1" Type="http://schemas.openxmlformats.org/officeDocument/2006/relationships/slide" Target="../slides/slide12.xml"/><Relationship Id="rId2" Type="http://schemas.openxmlformats.org/officeDocument/2006/relationships/notesMaster" Target="../notesMasters/notesMaster1.xml"/></Relationships>

</file>

<file path=ppt/notesSlides/_rels/notesSlide13.xml.rels><?xml version="1.0" encoding="UTF-8" standalone="yes"?><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_rels/notesSlide14.xml.rels><?xml version="1.0" encoding="UTF-8" standalone="yes"?><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15.xml.rels><?xml version="1.0" encoding="UTF-8" standalone="yes"?><Relationships xmlns="http://schemas.openxmlformats.org/package/2006/relationships"><Relationship Id="rId1" Type="http://schemas.openxmlformats.org/officeDocument/2006/relationships/slide" Target="../slides/slide15.xml"/><Relationship Id="rId2" Type="http://schemas.openxmlformats.org/officeDocument/2006/relationships/notesMaster" Target="../notesMasters/notesMaster1.xml"/></Relationships>

</file>

<file path=ppt/notesSlides/_rels/notesSlide16.xml.rels><?xml version="1.0" encoding="UTF-8" standalone="yes"?><Relationships xmlns="http://schemas.openxmlformats.org/package/2006/relationships"><Relationship Id="rId1" Type="http://schemas.openxmlformats.org/officeDocument/2006/relationships/slide" Target="../slides/slide16.xml"/><Relationship Id="rId2" Type="http://schemas.openxmlformats.org/officeDocument/2006/relationships/notesMaster" Target="../notesMasters/notesMaster1.xml"/></Relationships>

</file>

<file path=ppt/notesSlides/_rels/notesSlide17.xml.rels><?xml version="1.0" encoding="UTF-8" standalone="yes"?><Relationships xmlns="http://schemas.openxmlformats.org/package/2006/relationships"><Relationship Id="rId1" Type="http://schemas.openxmlformats.org/officeDocument/2006/relationships/slide" Target="../slides/slide17.xml"/><Relationship Id="rId2" Type="http://schemas.openxmlformats.org/officeDocument/2006/relationships/notesMaster" Target="../notesMasters/notesMaster1.xml"/></Relationships>

</file>

<file path=ppt/notesSlides/_rels/notesSlide18.xml.rels><?xml version="1.0" encoding="UTF-8" standalone="yes"?><Relationships xmlns="http://schemas.openxmlformats.org/package/2006/relationships"><Relationship Id="rId1" Type="http://schemas.openxmlformats.org/officeDocument/2006/relationships/slide" Target="../slides/slide18.xml"/><Relationship Id="rId2" Type="http://schemas.openxmlformats.org/officeDocument/2006/relationships/notesMaster" Target="../notesMasters/notesMaster1.xml"/></Relationships>

</file>

<file path=ppt/notesSlides/_rels/notesSlide19.xml.rels><?xml version="1.0" encoding="UTF-8" standalone="yes"?><Relationships xmlns="http://schemas.openxmlformats.org/package/2006/relationships"><Relationship Id="rId1" Type="http://schemas.openxmlformats.org/officeDocument/2006/relationships/slide" Target="../slides/slide19.xml"/><Relationship Id="rId2" Type="http://schemas.openxmlformats.org/officeDocument/2006/relationships/notesMaster" Target="../notesMasters/notesMaster1.xml"/></Relationships>

</file>

<file path=ppt/notesSlides/_rels/notesSlide2.xml.rels><?xml version="1.0" encoding="UTF-8" standalone="yes"?><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20.xml.rels><?xml version="1.0" encoding="UTF-8" standalone="yes"?><Relationships xmlns="http://schemas.openxmlformats.org/package/2006/relationships"><Relationship Id="rId1" Type="http://schemas.openxmlformats.org/officeDocument/2006/relationships/slide" Target="../slides/slide20.xml"/><Relationship Id="rId2" Type="http://schemas.openxmlformats.org/officeDocument/2006/relationships/notesMaster" Target="../notesMasters/notesMaster1.xml"/></Relationships>

</file>

<file path=ppt/notesSlides/_rels/notesSlide21.xml.rels><?xml version="1.0" encoding="UTF-8" standalone="yes"?><Relationships xmlns="http://schemas.openxmlformats.org/package/2006/relationships"><Relationship Id="rId1" Type="http://schemas.openxmlformats.org/officeDocument/2006/relationships/slide" Target="../slides/slide21.xml"/><Relationship Id="rId2" Type="http://schemas.openxmlformats.org/officeDocument/2006/relationships/notesMaster" Target="../notesMasters/notesMaster1.xml"/></Relationships>

</file>

<file path=ppt/notesSlides/_rels/notesSlide22.xml.rels><?xml version="1.0" encoding="UTF-8" standalone="yes"?><Relationships xmlns="http://schemas.openxmlformats.org/package/2006/relationships"><Relationship Id="rId1" Type="http://schemas.openxmlformats.org/officeDocument/2006/relationships/slide" Target="../slides/slide22.xml"/><Relationship Id="rId2" Type="http://schemas.openxmlformats.org/officeDocument/2006/relationships/notesMaster" Target="../notesMasters/notesMaster1.xml"/></Relationships>

</file>

<file path=ppt/notesSlides/_rels/notesSlide23.xml.rels><?xml version="1.0" encoding="UTF-8" standalone="yes"?><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24.xml.rels><?xml version="1.0" encoding="UTF-8" standalone="yes"?><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25.xml.rels><?xml version="1.0" encoding="UTF-8" standalone="yes"?><Relationships xmlns="http://schemas.openxmlformats.org/package/2006/relationships"><Relationship Id="rId1" Type="http://schemas.openxmlformats.org/officeDocument/2006/relationships/slide" Target="../slides/slide25.xml"/><Relationship Id="rId2" Type="http://schemas.openxmlformats.org/officeDocument/2006/relationships/notesMaster" Target="../notesMasters/notesMaster1.xml"/></Relationships>

</file>

<file path=ppt/notesSlides/_rels/notesSlide26.xml.rels><?xml version="1.0" encoding="UTF-8" standalone="yes"?><Relationships xmlns="http://schemas.openxmlformats.org/package/2006/relationships"><Relationship Id="rId1" Type="http://schemas.openxmlformats.org/officeDocument/2006/relationships/slide" Target="../slides/slide27.xml"/><Relationship Id="rId2" Type="http://schemas.openxmlformats.org/officeDocument/2006/relationships/notesMaster" Target="../notesMasters/notesMaster1.xml"/></Relationships>

</file>

<file path=ppt/notesSlides/_rels/notesSlide27.xml.rels><?xml version="1.0" encoding="UTF-8" standalone="yes"?><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28.xml.rels><?xml version="1.0" encoding="UTF-8" standalone="yes"?><Relationships xmlns="http://schemas.openxmlformats.org/package/2006/relationships"><Relationship Id="rId1" Type="http://schemas.openxmlformats.org/officeDocument/2006/relationships/slide" Target="../slides/slide29.xml"/><Relationship Id="rId2" Type="http://schemas.openxmlformats.org/officeDocument/2006/relationships/notesMaster" Target="../notesMasters/notesMaster1.xml"/></Relationships>

</file>

<file path=ppt/notesSlides/_rels/notesSlide29.xml.rels><?xml version="1.0" encoding="UTF-8" standalone="yes"?><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3.xml.rels><?xml version="1.0" encoding="UTF-8" standalone="yes"?><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30.xml.rels><?xml version="1.0" encoding="UTF-8" standalone="yes"?><Relationships xmlns="http://schemas.openxmlformats.org/package/2006/relationships"><Relationship Id="rId1" Type="http://schemas.openxmlformats.org/officeDocument/2006/relationships/slide" Target="../slides/slide31.xml"/><Relationship Id="rId2" Type="http://schemas.openxmlformats.org/officeDocument/2006/relationships/notesMaster" Target="../notesMasters/notesMaster1.xml"/></Relationships>

</file>

<file path=ppt/notesSlides/_rels/notesSlide31.xml.rels><?xml version="1.0" encoding="UTF-8" standalone="yes"?><Relationships xmlns="http://schemas.openxmlformats.org/package/2006/relationships"><Relationship Id="rId1" Type="http://schemas.openxmlformats.org/officeDocument/2006/relationships/slide" Target="../slides/slide32.xml"/><Relationship Id="rId2" Type="http://schemas.openxmlformats.org/officeDocument/2006/relationships/notesMaster" Target="../notesMasters/notesMaster1.xml"/></Relationships>

</file>

<file path=ppt/notesSlides/_rels/notesSlide32.xml.rels><?xml version="1.0" encoding="UTF-8" standalone="yes"?><Relationships xmlns="http://schemas.openxmlformats.org/package/2006/relationships"><Relationship Id="rId1" Type="http://schemas.openxmlformats.org/officeDocument/2006/relationships/slide" Target="../slides/slide33.xml"/><Relationship Id="rId2" Type="http://schemas.openxmlformats.org/officeDocument/2006/relationships/notesMaster" Target="../notesMasters/notesMaster1.xml"/></Relationships>

</file>

<file path=ppt/notesSlides/_rels/notesSlide33.xml.rels><?xml version="1.0" encoding="UTF-8" standalone="yes"?><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34.xml.rels><?xml version="1.0" encoding="UTF-8" standalone="yes"?><Relationships xmlns="http://schemas.openxmlformats.org/package/2006/relationships"><Relationship Id="rId1" Type="http://schemas.openxmlformats.org/officeDocument/2006/relationships/slide" Target="../slides/slide35.xml"/><Relationship Id="rId2" Type="http://schemas.openxmlformats.org/officeDocument/2006/relationships/notesMaster" Target="../notesMasters/notesMaster1.xml"/></Relationships>

</file>

<file path=ppt/notesSlides/_rels/notesSlide35.xml.rels><?xml version="1.0" encoding="UTF-8" standalone="yes"?><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36.xml.rels><?xml version="1.0" encoding="UTF-8" standalone="yes"?><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_rels/notesSlide37.xml.rels><?xml version="1.0" encoding="UTF-8" standalone="yes"?><Relationships xmlns="http://schemas.openxmlformats.org/package/2006/relationships"><Relationship Id="rId1" Type="http://schemas.openxmlformats.org/officeDocument/2006/relationships/slide" Target="../slides/slide39.xml"/><Relationship Id="rId2" Type="http://schemas.openxmlformats.org/officeDocument/2006/relationships/notesMaster" Target="../notesMasters/notesMaster1.xml"/></Relationships>

</file>

<file path=ppt/notesSlides/_rels/notesSlide38.xml.rels><?xml version="1.0" encoding="UTF-8" standalone="yes"?><Relationships xmlns="http://schemas.openxmlformats.org/package/2006/relationships"><Relationship Id="rId1" Type="http://schemas.openxmlformats.org/officeDocument/2006/relationships/slide" Target="../slides/slide40.xml"/><Relationship Id="rId2" Type="http://schemas.openxmlformats.org/officeDocument/2006/relationships/notesMaster" Target="../notesMasters/notesMaster1.xml"/></Relationships>

</file>

<file path=ppt/notesSlides/_rels/notesSlide4.xml.rels><?xml version="1.0" encoding="UTF-8" standalone="yes"?><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9" name="Shape 179"/>
          <p:cNvSpPr/>
          <p:nvPr>
            <p:ph type="sldImg"/>
          </p:nvPr>
        </p:nvSpPr>
        <p:spPr>
          <a:prstGeom prst="rect">
            <a:avLst/>
          </a:prstGeom>
        </p:spPr>
        <p:txBody>
          <a:bodyPr/>
          <a:lstStyle/>
          <a:p>
            <a:pPr/>
          </a:p>
        </p:txBody>
      </p:sp>
      <p:sp>
        <p:nvSpPr>
          <p:cNvPr id="180" name="Shape 180"/>
          <p:cNvSpPr/>
          <p:nvPr>
            <p:ph type="body" sz="quarter" idx="1"/>
          </p:nvPr>
        </p:nvSpPr>
        <p:spPr>
          <a:prstGeom prst="rect">
            <a:avLst/>
          </a:prstGeom>
        </p:spPr>
        <p:txBody>
          <a:bodyPr/>
          <a:lstStyle/>
          <a:p>
            <a:pPr/>
            <a:r>
              <a:t>Hello, I am Rahul Gopinath, PhD Candidate at Oregon State University.  </a:t>
            </a:r>
          </a:p>
          <a:p>
            <a:pPr/>
            <a:r>
              <a:t>This talk is about evaluating test suites, using a technique called mutation analysis.</a:t>
            </a:r>
          </a:p>
          <a:p>
            <a:pPr/>
            <a:r>
              <a:t>It is a very useful technique but it can be computationally expensive.</a:t>
            </a:r>
          </a:p>
          <a:p>
            <a:pPr/>
            <a:r>
              <a:t>This paper is an examination of how to keep the computational expenses in check and some of the pitfalls involved in doing so.</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3" name="Shape 283"/>
          <p:cNvSpPr/>
          <p:nvPr>
            <p:ph type="sldImg"/>
          </p:nvPr>
        </p:nvSpPr>
        <p:spPr>
          <a:prstGeom prst="rect">
            <a:avLst/>
          </a:prstGeom>
        </p:spPr>
        <p:txBody>
          <a:bodyPr/>
          <a:lstStyle/>
          <a:p>
            <a:pPr/>
          </a:p>
        </p:txBody>
      </p:sp>
      <p:sp>
        <p:nvSpPr>
          <p:cNvPr id="284" name="Shape 284"/>
          <p:cNvSpPr/>
          <p:nvPr>
            <p:ph type="body" sz="quarter" idx="1"/>
          </p:nvPr>
        </p:nvSpPr>
        <p:spPr>
          <a:prstGeom prst="rect">
            <a:avLst/>
          </a:prstGeom>
        </p:spPr>
        <p:txBody>
          <a:bodyPr/>
          <a:lstStyle/>
          <a:p>
            <a:pPr/>
            <a:r>
              <a:t>In order to tame this huge number of mutants, different strategies have been proposed</a:t>
            </a:r>
          </a:p>
          <a:p>
            <a:pPr/>
            <a:r>
              <a:t>These are divided into Do faster smarter and fewer.</a:t>
            </a:r>
          </a:p>
          <a:p>
            <a:pPr/>
            <a:r>
              <a:t>[click]</a:t>
            </a:r>
          </a:p>
          <a:p>
            <a:pPr/>
            <a:r>
              <a:t>The Do faster approach concentrates on optimizing individual mutation execution, </a:t>
            </a:r>
          </a:p>
          <a:p>
            <a:pPr/>
            <a:r>
              <a:t>[click]</a:t>
            </a:r>
          </a:p>
          <a:p>
            <a:pPr/>
            <a:r>
              <a:t>the do smarter on better parallelization,</a:t>
            </a:r>
          </a:p>
          <a:p>
            <a:pPr/>
            <a:r>
              <a:t>[click]</a:t>
            </a:r>
          </a:p>
          <a:p>
            <a:pPr/>
            <a:r>
              <a:t>and the do fewer on reducing the number of mutants that need to be executed.</a:t>
            </a:r>
          </a:p>
          <a:p>
            <a:pPr/>
            <a:r>
              <a:t>[click]</a:t>
            </a:r>
          </a:p>
          <a:p>
            <a:pPr/>
            <a:r>
              <a:t>The do fewer is more important for the simple reason that regardless of improvements in other dimensions, we are still dealing with an exponential number of mutants for large programs.</a:t>
            </a:r>
          </a:p>
          <a:p>
            <a:pPr/>
            <a:r>
              <a:t>[pause]</a:t>
            </a:r>
          </a:p>
          <a:p>
            <a:pPr/>
            <a:r>
              <a:t>Hence, our focus here is on the do fewer strategy, or the selective mutation.</a:t>
            </a:r>
          </a:p>
          <a:p>
            <a:pPr/>
            <a:r>
              <a:t>The reason why selective mutation can work is because of the so-called redundant and equivalent mutants.</a:t>
            </a:r>
          </a:p>
          <a:p>
            <a:pPr/>
            <a:r>
              <a:t>Equivalent mutants are those mutants which are semantically equivalent to the original program, and hence can not be distinguished.</a:t>
            </a:r>
          </a:p>
          <a:p>
            <a:pPr/>
            <a:r>
              <a:t>Similarly redundant mutants are those mutants which are essentially duplicates.</a:t>
            </a:r>
          </a:p>
          <a:p>
            <a:pPr/>
            <a:r>
              <a:t>Both these groups of mutants do not provide any benefit to the mutation analysis.</a:t>
            </a:r>
          </a:p>
          <a:p>
            <a:pPr/>
          </a:p>
          <a:p>
            <a:pPr/>
            <a:r>
              <a:t>The main aim of selective mutation is to remove the equivalent and redundant mutants so that we end up with a set of mutants that are unique.</a:t>
            </a:r>
          </a:p>
          <a:p>
            <a:pPr/>
          </a:p>
          <a:p>
            <a:pPr/>
            <a:r>
              <a:t>In effect, the idea is to identify a way to group the mutants together and select a representative set of mutants.</a:t>
            </a:r>
          </a:p>
          <a:p>
            <a:pPr/>
            <a:r>
              <a:t>[pause]</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0" name="Shape 290"/>
          <p:cNvSpPr/>
          <p:nvPr>
            <p:ph type="sldImg"/>
          </p:nvPr>
        </p:nvSpPr>
        <p:spPr>
          <a:prstGeom prst="rect">
            <a:avLst/>
          </a:prstGeom>
        </p:spPr>
        <p:txBody>
          <a:bodyPr/>
          <a:lstStyle/>
          <a:p>
            <a:pPr/>
          </a:p>
        </p:txBody>
      </p:sp>
      <p:sp>
        <p:nvSpPr>
          <p:cNvPr id="291" name="Shape 291"/>
          <p:cNvSpPr/>
          <p:nvPr>
            <p:ph type="body" sz="quarter" idx="1"/>
          </p:nvPr>
        </p:nvSpPr>
        <p:spPr>
          <a:prstGeom prst="rect">
            <a:avLst/>
          </a:prstGeom>
        </p:spPr>
        <p:txBody>
          <a:bodyPr/>
          <a:lstStyle/>
          <a:p>
            <a:pPr/>
            <a:r>
              <a:t>[pause]</a:t>
            </a:r>
          </a:p>
          <a:p>
            <a:pPr/>
            <a:r>
              <a:t>The simplest and naive way of doing fewer is random selection, which can, in theory, produce a representative set of mutants.</a:t>
            </a:r>
          </a:p>
          <a:p>
            <a:pPr/>
            <a:r>
              <a:t>Researchers have investigated whether we can arrive at a better set of representative mutants using a number of different techniques.</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6" name="Shape 296"/>
          <p:cNvSpPr/>
          <p:nvPr>
            <p:ph type="sldImg"/>
          </p:nvPr>
        </p:nvSpPr>
        <p:spPr>
          <a:prstGeom prst="rect">
            <a:avLst/>
          </a:prstGeom>
        </p:spPr>
        <p:txBody>
          <a:bodyPr/>
          <a:lstStyle/>
          <a:p>
            <a:pPr/>
          </a:p>
        </p:txBody>
      </p:sp>
      <p:sp>
        <p:nvSpPr>
          <p:cNvPr id="297" name="Shape 297"/>
          <p:cNvSpPr/>
          <p:nvPr>
            <p:ph type="body" sz="quarter" idx="1"/>
          </p:nvPr>
        </p:nvSpPr>
        <p:spPr>
          <a:prstGeom prst="rect">
            <a:avLst/>
          </a:prstGeom>
        </p:spPr>
        <p:txBody>
          <a:bodyPr/>
          <a:lstStyle/>
          <a:p>
            <a:pPr/>
            <a:r>
              <a:t>With these different strategies for reduction of mutants, one may ask,</a:t>
            </a:r>
          </a:p>
          <a:p>
            <a:pPr/>
          </a:p>
          <a:p>
            <a:pPr/>
            <a:r>
              <a:t>How much can one gain by using these intelligent strategies?</a:t>
            </a:r>
          </a:p>
          <a:p>
            <a:pPr/>
            <a:r>
              <a:t>That is, what is the maximum utility from using one of these strategies over just reducing the mutants by random sampling.</a:t>
            </a:r>
          </a:p>
          <a:p>
            <a:pPr/>
            <a:r>
              <a:t>This is the question that we tried to answer.</a:t>
            </a:r>
          </a:p>
          <a:p>
            <a:pPr/>
          </a:p>
          <a:p>
            <a:pPr/>
            <a:r>
              <a:t>The utility is the improvement in unique mutants over random sampling same number of mutants.</a:t>
            </a:r>
          </a:p>
          <a:p>
            <a:pPr/>
            <a:r>
              <a:t>When there is a positive utility, we call it a gain, and when it is negative, we call it a loss.</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2" name="Shape 302"/>
          <p:cNvSpPr/>
          <p:nvPr>
            <p:ph type="sldImg"/>
          </p:nvPr>
        </p:nvSpPr>
        <p:spPr>
          <a:prstGeom prst="rect">
            <a:avLst/>
          </a:prstGeom>
        </p:spPr>
        <p:txBody>
          <a:bodyPr/>
          <a:lstStyle/>
          <a:p>
            <a:pPr/>
          </a:p>
        </p:txBody>
      </p:sp>
      <p:sp>
        <p:nvSpPr>
          <p:cNvPr id="303" name="Shape 303"/>
          <p:cNvSpPr/>
          <p:nvPr>
            <p:ph type="body" sz="quarter" idx="1"/>
          </p:nvPr>
        </p:nvSpPr>
        <p:spPr>
          <a:prstGeom prst="rect">
            <a:avLst/>
          </a:prstGeom>
        </p:spPr>
        <p:txBody>
          <a:bodyPr/>
          <a:lstStyle/>
          <a:p>
            <a:pPr/>
            <a:r>
              <a:t>It is important to look at this from both empirical and theoretical perspectives.</a:t>
            </a:r>
          </a:p>
          <a:p>
            <a:pPr/>
          </a:p>
          <a:p>
            <a:pPr/>
            <a:r>
              <a:t>The empirical analysis provides the assurance that the behavior exists in the real world. Further it serves to validate the theoretical model.</a:t>
            </a:r>
          </a:p>
          <a:p>
            <a:pPr/>
          </a:p>
          <a:p>
            <a:pPr/>
            <a:r>
              <a:t>The theoretical analysis  can provide us with insights as to how the system can behave, and its limits.</a:t>
            </a:r>
          </a:p>
          <a:p>
            <a:pPr/>
          </a:p>
          <a:p>
            <a:pPr/>
            <a:r>
              <a:t>Hence, it is important to do both, and hold them up against each other.</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5" name="Shape 325"/>
          <p:cNvSpPr/>
          <p:nvPr>
            <p:ph type="sldImg"/>
          </p:nvPr>
        </p:nvSpPr>
        <p:spPr>
          <a:prstGeom prst="rect">
            <a:avLst/>
          </a:prstGeom>
        </p:spPr>
        <p:txBody>
          <a:bodyPr/>
          <a:lstStyle/>
          <a:p>
            <a:pPr/>
          </a:p>
        </p:txBody>
      </p:sp>
      <p:sp>
        <p:nvSpPr>
          <p:cNvPr id="326" name="Shape 326"/>
          <p:cNvSpPr/>
          <p:nvPr>
            <p:ph type="body" sz="quarter" idx="1"/>
          </p:nvPr>
        </p:nvSpPr>
        <p:spPr>
          <a:prstGeom prst="rect">
            <a:avLst/>
          </a:prstGeom>
        </p:spPr>
        <p:txBody>
          <a:bodyPr/>
          <a:lstStyle/>
          <a:p>
            <a:pPr/>
            <a:r>
              <a:t>Before we go further, here is an explanation of the visual notation. [click]</a:t>
            </a:r>
          </a:p>
          <a:p>
            <a:pPr/>
            <a:r>
              <a:t>The rounded rectangles represent tests,[click]</a:t>
            </a:r>
          </a:p>
          <a:p>
            <a:pPr/>
            <a:r>
              <a:t>the large circles represent mutants,[click]</a:t>
            </a:r>
          </a:p>
          <a:p>
            <a:pPr/>
            <a:r>
              <a:t>and the filled dots represents tests killing mutants.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3" name="Shape 433"/>
          <p:cNvSpPr/>
          <p:nvPr>
            <p:ph type="sldImg"/>
          </p:nvPr>
        </p:nvSpPr>
        <p:spPr>
          <a:prstGeom prst="rect">
            <a:avLst/>
          </a:prstGeom>
        </p:spPr>
        <p:txBody>
          <a:bodyPr/>
          <a:lstStyle/>
          <a:p>
            <a:pPr/>
          </a:p>
        </p:txBody>
      </p:sp>
      <p:sp>
        <p:nvSpPr>
          <p:cNvPr id="434" name="Shape 434"/>
          <p:cNvSpPr/>
          <p:nvPr>
            <p:ph type="body" sz="quarter" idx="1"/>
          </p:nvPr>
        </p:nvSpPr>
        <p:spPr>
          <a:prstGeom prst="rect">
            <a:avLst/>
          </a:prstGeom>
        </p:spPr>
        <p:txBody>
          <a:bodyPr/>
          <a:lstStyle/>
          <a:p>
            <a:pPr/>
            <a:r>
              <a:t>To determine the utility from any given strategy, we followed the traditional steps.</a:t>
            </a:r>
          </a:p>
          <a:p>
            <a:pPr/>
            <a:r>
              <a:t>[click]</a:t>
            </a:r>
          </a:p>
          <a:p>
            <a:pPr/>
            <a:r>
              <a:t>First, we apply the reduction strategy against the full set of mutants, producing a smaller set of selected mutants.</a:t>
            </a:r>
          </a:p>
          <a:p>
            <a:pPr/>
            <a:r>
              <a:t>[click]</a:t>
            </a:r>
          </a:p>
          <a:p>
            <a:pPr/>
            <a:r>
              <a:t>Next, we produce the minimum test suite that is necessary to kill these reduced mutants.</a:t>
            </a:r>
          </a:p>
          <a:p>
            <a:pPr/>
            <a:r>
              <a:t>[click]</a:t>
            </a:r>
          </a:p>
          <a:p>
            <a:pPr/>
            <a:r>
              <a:t>Then, apply the minimal test suite against the full set of mutants,</a:t>
            </a:r>
          </a:p>
          <a:p>
            <a:pPr/>
            <a:r>
              <a:t>[click]</a:t>
            </a:r>
          </a:p>
          <a:p>
            <a:pPr/>
            <a:r>
              <a:t>and find how many of the original mutants were killed by this minimal test suite.</a:t>
            </a:r>
          </a:p>
          <a:p>
            <a:pPr/>
          </a:p>
          <a:p>
            <a:pPr/>
            <a:r>
              <a:t>Finally, randomly select the same number of mutants as that of the reduction technique, </a:t>
            </a:r>
          </a:p>
          <a:p>
            <a:pPr/>
            <a:r>
              <a:t>[click]</a:t>
            </a:r>
          </a:p>
          <a:p>
            <a:pPr/>
            <a:r>
              <a:t>find its minimal test suite, and find the mutants killed.</a:t>
            </a:r>
          </a:p>
          <a:p>
            <a:pPr/>
          </a:p>
          <a:p>
            <a:pPr/>
            <a:r>
              <a:t>The utility </a:t>
            </a:r>
          </a:p>
          <a:p>
            <a:pPr/>
            <a:r>
              <a:t>[click]</a:t>
            </a:r>
          </a:p>
          <a:p>
            <a:pPr/>
            <a:r>
              <a:t>is expressed as the percentage difference in final killed mutants between reduction strategy and random sample.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6" name="Shape 496"/>
          <p:cNvSpPr/>
          <p:nvPr>
            <p:ph type="sldImg"/>
          </p:nvPr>
        </p:nvSpPr>
        <p:spPr>
          <a:prstGeom prst="rect">
            <a:avLst/>
          </a:prstGeom>
        </p:spPr>
        <p:txBody>
          <a:bodyPr/>
          <a:lstStyle/>
          <a:p>
            <a:pPr/>
          </a:p>
        </p:txBody>
      </p:sp>
      <p:sp>
        <p:nvSpPr>
          <p:cNvPr id="497" name="Shape 497"/>
          <p:cNvSpPr/>
          <p:nvPr>
            <p:ph type="body" sz="quarter" idx="1"/>
          </p:nvPr>
        </p:nvSpPr>
        <p:spPr>
          <a:prstGeom prst="rect">
            <a:avLst/>
          </a:prstGeom>
        </p:spPr>
        <p:txBody>
          <a:bodyPr/>
          <a:lstStyle/>
          <a:p>
            <a:pPr/>
            <a:r>
              <a:t>To determine the maximum utility from any given strategy, we used minimal mutants</a:t>
            </a:r>
          </a:p>
          <a:p>
            <a:pPr/>
          </a:p>
          <a:p>
            <a:pPr/>
            <a:r>
              <a:t>Minimal mutants are a smaller subset of mutants that can completely represent the full mutants in terms of the faults it represents.</a:t>
            </a:r>
          </a:p>
          <a:p>
            <a:pPr/>
          </a:p>
          <a:p>
            <a:pPr/>
            <a:r>
              <a:t>We traditionally judge any reduction strategy by how close to minimal mutants it came when reducing the mutants.</a:t>
            </a:r>
          </a:p>
          <a:p>
            <a:pPr/>
          </a:p>
          <a:p>
            <a:pPr/>
            <a:r>
              <a:t>In essence, minimal mutants are the perfect set of non-redundant mutants that we can have.</a:t>
            </a:r>
          </a:p>
          <a:p>
            <a:pPr/>
          </a:p>
          <a:p>
            <a:pPr/>
            <a:r>
              <a:t>So once we have the minimal mutants, we used that in place of the reduced set of mutants, and compared with the mutants from random sample.</a:t>
            </a:r>
          </a:p>
          <a:p>
            <a:pPr/>
          </a:p>
          <a:p>
            <a:pPr/>
            <a:r>
              <a:t>This gives us the maximum utility we can achieve.</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18" name="Shape 518"/>
          <p:cNvSpPr/>
          <p:nvPr>
            <p:ph type="sldImg"/>
          </p:nvPr>
        </p:nvSpPr>
        <p:spPr>
          <a:prstGeom prst="rect">
            <a:avLst/>
          </a:prstGeom>
        </p:spPr>
        <p:txBody>
          <a:bodyPr/>
          <a:lstStyle/>
          <a:p>
            <a:pPr/>
          </a:p>
        </p:txBody>
      </p:sp>
      <p:sp>
        <p:nvSpPr>
          <p:cNvPr id="519" name="Shape 519"/>
          <p:cNvSpPr/>
          <p:nvPr>
            <p:ph type="body" sz="quarter" idx="1"/>
          </p:nvPr>
        </p:nvSpPr>
        <p:spPr>
          <a:prstGeom prst="rect">
            <a:avLst/>
          </a:prstGeom>
        </p:spPr>
        <p:txBody>
          <a:bodyPr/>
          <a:lstStyle/>
          <a:p>
            <a:pPr/>
            <a:r>
              <a:t>So, this was our pipeline for empirical analysis.</a:t>
            </a:r>
          </a:p>
          <a:p>
            <a:pPr/>
          </a:p>
          <a:p>
            <a:pPr/>
            <a:r>
              <a:t>[click]</a:t>
            </a:r>
            <a:r>
              <a:t>We started with 1800 Java projects using Maven from Github and Apache.</a:t>
            </a:r>
          </a:p>
          <a:p>
            <a:pPr/>
          </a:p>
          <a:p>
            <a:pPr/>
            <a:r>
              <a:t>[click]</a:t>
            </a:r>
            <a:r>
              <a:t>From these, for ease of analysis, we removed aggregate projects, and projects with no test suites, yielding 796 projects.</a:t>
            </a:r>
          </a:p>
          <a:p>
            <a:pPr/>
          </a:p>
          <a:p>
            <a:pPr/>
            <a:r>
              <a:t>[click]</a:t>
            </a:r>
            <a:r>
              <a:t>This was further reduced to 326 projects after removing projects that did not compile and run.</a:t>
            </a:r>
          </a:p>
          <a:p>
            <a:pPr/>
          </a:p>
          <a:p>
            <a:pPr/>
            <a:r>
              <a:t>[click]</a:t>
            </a:r>
            <a:r>
              <a:t>Finally, we chose 39 out of these that had at least 100 tests.</a:t>
            </a: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4" name="Shape 524"/>
          <p:cNvSpPr/>
          <p:nvPr>
            <p:ph type="sldImg"/>
          </p:nvPr>
        </p:nvSpPr>
        <p:spPr>
          <a:prstGeom prst="rect">
            <a:avLst/>
          </a:prstGeom>
        </p:spPr>
        <p:txBody>
          <a:bodyPr/>
          <a:lstStyle/>
          <a:p>
            <a:pPr/>
          </a:p>
        </p:txBody>
      </p:sp>
      <p:sp>
        <p:nvSpPr>
          <p:cNvPr id="525" name="Shape 525"/>
          <p:cNvSpPr/>
          <p:nvPr>
            <p:ph type="body" sz="quarter" idx="1"/>
          </p:nvPr>
        </p:nvSpPr>
        <p:spPr>
          <a:prstGeom prst="rect">
            <a:avLst/>
          </a:prstGeom>
        </p:spPr>
        <p:txBody>
          <a:bodyPr/>
          <a:lstStyle/>
          <a:p>
            <a:pPr/>
            <a:r>
              <a:t>As we explained previously, we computed the minimal mutant set, and computed the maximum utility in comparison to random sampling.</a:t>
            </a: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1" name="Shape 531"/>
          <p:cNvSpPr/>
          <p:nvPr>
            <p:ph type="sldImg"/>
          </p:nvPr>
        </p:nvSpPr>
        <p:spPr>
          <a:prstGeom prst="rect">
            <a:avLst/>
          </a:prstGeom>
        </p:spPr>
        <p:txBody>
          <a:bodyPr/>
          <a:lstStyle/>
          <a:p>
            <a:pPr/>
          </a:p>
        </p:txBody>
      </p:sp>
      <p:sp>
        <p:nvSpPr>
          <p:cNvPr id="532" name="Shape 532"/>
          <p:cNvSpPr/>
          <p:nvPr>
            <p:ph type="body" sz="quarter" idx="1"/>
          </p:nvPr>
        </p:nvSpPr>
        <p:spPr>
          <a:prstGeom prst="rect">
            <a:avLst/>
          </a:prstGeom>
        </p:spPr>
        <p:txBody>
          <a:bodyPr/>
          <a:lstStyle/>
          <a:p>
            <a:pPr/>
            <a:r>
              <a:t>We plot the improvement seen by our perfect selection strategy using minimal mutants here.</a:t>
            </a:r>
          </a:p>
          <a:p>
            <a:pPr/>
          </a:p>
          <a:p>
            <a:pPr/>
            <a:r>
              <a:t>A utility of zero mean no better than random sampling.</a:t>
            </a:r>
          </a:p>
          <a:p>
            <a:pPr/>
          </a:p>
          <a:p>
            <a:pPr/>
            <a:r>
              <a:t>What we find is that on average, using perfect strategy in a project, we see a gain of 13.1% from random sampling.</a:t>
            </a:r>
          </a:p>
          <a:p>
            <a:pPr/>
          </a:p>
          <a:p>
            <a:pPr/>
            <a:r>
              <a:t>For 95% projects the utility of perfect strategy lies between 12% and 14%.</a:t>
            </a:r>
          </a:p>
          <a:p>
            <a:pPr/>
          </a:p>
          <a:p>
            <a:pPr/>
            <a:r>
              <a:t>That is, the 14% that we see is essentially the upper-bound on what we can hope to achieve using any mutation reduction strategy.</a:t>
            </a:r>
          </a:p>
          <a:p>
            <a:pPr/>
          </a:p>
          <a:p>
            <a:pPr/>
            <a:r>
              <a:t>The gain we see here is for a perfect reduction strategy. If we were actually using one of the actual reduction strategies, we could expect the</a:t>
            </a:r>
          </a:p>
          <a:p>
            <a:pPr/>
            <a:r>
              <a:t>utility to even be negative.</a:t>
            </a:r>
          </a:p>
          <a:p>
            <a:pPr/>
          </a:p>
          <a:p>
            <a:pPr/>
            <a:r>
              <a:t>[pause]</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87" name="Shape 187"/>
          <p:cNvSpPr/>
          <p:nvPr>
            <p:ph type="sldImg"/>
          </p:nvPr>
        </p:nvSpPr>
        <p:spPr>
          <a:prstGeom prst="rect">
            <a:avLst/>
          </a:prstGeom>
        </p:spPr>
        <p:txBody>
          <a:bodyPr/>
          <a:lstStyle/>
          <a:p>
            <a:pPr/>
          </a:p>
        </p:txBody>
      </p:sp>
      <p:sp>
        <p:nvSpPr>
          <p:cNvPr id="188" name="Shape 188"/>
          <p:cNvSpPr/>
          <p:nvPr>
            <p:ph type="body" sz="quarter" idx="1"/>
          </p:nvPr>
        </p:nvSpPr>
        <p:spPr>
          <a:prstGeom prst="rect">
            <a:avLst/>
          </a:prstGeom>
        </p:spPr>
        <p:txBody>
          <a:bodyPr/>
          <a:lstStyle>
            <a:lvl1pPr>
              <a:spcBef>
                <a:spcPts val="0"/>
              </a:spcBef>
            </a:lvl1pPr>
          </a:lstStyle>
          <a:p>
            <a:pPr/>
            <a:r>
              <a:t>Software, which is a critical part of our life now has a habit of increasing in complexity and size every few years.</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7" name="Shape 537"/>
          <p:cNvSpPr/>
          <p:nvPr>
            <p:ph type="sldImg"/>
          </p:nvPr>
        </p:nvSpPr>
        <p:spPr>
          <a:prstGeom prst="rect">
            <a:avLst/>
          </a:prstGeom>
        </p:spPr>
        <p:txBody>
          <a:bodyPr/>
          <a:lstStyle/>
          <a:p>
            <a:pPr/>
          </a:p>
        </p:txBody>
      </p:sp>
      <p:sp>
        <p:nvSpPr>
          <p:cNvPr id="538" name="Shape 538"/>
          <p:cNvSpPr/>
          <p:nvPr>
            <p:ph type="body" sz="quarter" idx="1"/>
          </p:nvPr>
        </p:nvSpPr>
        <p:spPr>
          <a:prstGeom prst="rect">
            <a:avLst/>
          </a:prstGeom>
        </p:spPr>
        <p:txBody>
          <a:bodyPr/>
          <a:lstStyle/>
          <a:p>
            <a:pPr/>
            <a:r>
              <a:t>Is this the best that we can do? In other words is there an upper bound?</a:t>
            </a:r>
          </a:p>
          <a:p>
            <a:pPr/>
          </a:p>
          <a:p>
            <a:pPr/>
            <a:r>
              <a:t>To find out, we analyze the problem theoretically.</a:t>
            </a:r>
          </a:p>
          <a:p>
            <a:pPr/>
          </a:p>
          <a:p>
            <a:pPr/>
            <a:r>
              <a:t>To make the analysis simple, we start with a few simplifications.</a:t>
            </a:r>
          </a:p>
          <a:p>
            <a:pPr/>
          </a:p>
          <a:p>
            <a:pPr/>
            <a:r>
              <a:t>For starters, we assume that there exist a test case that can kill a non-redundant mutant uniquely. This allows us to model the system as a simple set of objects from where elements are sampled.</a:t>
            </a:r>
          </a:p>
          <a:p>
            <a:pPr/>
          </a:p>
          <a:p>
            <a:pPr/>
            <a:r>
              <a:t>The distribution of redundant mutants in real world is hard to model, and may differ for different projects.</a:t>
            </a:r>
          </a:p>
          <a:p>
            <a:pPr/>
            <a:r>
              <a:t>To make things simple, we assume a uniform distribution of redundant mutants.</a:t>
            </a: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1" name="Shape 651"/>
          <p:cNvSpPr/>
          <p:nvPr>
            <p:ph type="sldImg"/>
          </p:nvPr>
        </p:nvSpPr>
        <p:spPr>
          <a:prstGeom prst="rect">
            <a:avLst/>
          </a:prstGeom>
        </p:spPr>
        <p:txBody>
          <a:bodyPr/>
          <a:lstStyle/>
          <a:p>
            <a:pPr/>
          </a:p>
        </p:txBody>
      </p:sp>
      <p:sp>
        <p:nvSpPr>
          <p:cNvPr id="652" name="Shape 652"/>
          <p:cNvSpPr/>
          <p:nvPr>
            <p:ph type="body" sz="quarter" idx="1"/>
          </p:nvPr>
        </p:nvSpPr>
        <p:spPr>
          <a:prstGeom prst="rect">
            <a:avLst/>
          </a:prstGeom>
        </p:spPr>
        <p:txBody>
          <a:bodyPr/>
          <a:lstStyle/>
          <a:p>
            <a:pPr/>
            <a:r>
              <a:t>We are trying to find a theoretical expression of the gain of a perfect strategy over random sampling.</a:t>
            </a:r>
          </a:p>
          <a:p>
            <a:pPr/>
            <a:r>
              <a:t>[click]</a:t>
            </a:r>
          </a:p>
          <a:p>
            <a:pPr/>
            <a:r>
              <a:t>We start with k unique mutants, out of a set of N mutants.</a:t>
            </a:r>
          </a:p>
          <a:p>
            <a:pPr/>
          </a:p>
          <a:p>
            <a:pPr/>
            <a:r>
              <a:t>From this, we select s mutants. [click]</a:t>
            </a:r>
          </a:p>
          <a:p>
            <a:pPr/>
          </a:p>
          <a:p>
            <a:pPr/>
            <a:r>
              <a:t> If it is a perfect set, we know that we will have k unique mutants.</a:t>
            </a:r>
          </a:p>
          <a:p>
            <a:pPr/>
          </a:p>
          <a:p>
            <a:pPr/>
            <a:r>
              <a:t>[click]</a:t>
            </a:r>
          </a:p>
          <a:p>
            <a:pPr/>
            <a:r>
              <a:t>If it is a random sampling, then we compute the expected number of unique mutants by the given formula.</a:t>
            </a:r>
          </a:p>
          <a:p>
            <a:pPr/>
            <a:r>
              <a:t>We expect the unique mutants in the random sample to be fewer than the perfect selection.</a:t>
            </a:r>
          </a:p>
          <a:p>
            <a:pPr/>
            <a:r>
              <a:t>Next we find the expected utility of the perfect strategy over random sampling.</a:t>
            </a:r>
          </a:p>
          <a:p>
            <a:pPr/>
          </a:p>
          <a:p>
            <a:pPr/>
            <a:r>
              <a:t>[click]</a:t>
            </a:r>
          </a:p>
          <a:p>
            <a:pPr/>
            <a:r>
              <a:t>Interestingly, we find that the utility is given by 1/e^p-1, which has the maximum value when p = 1, approximately 58.2%</a:t>
            </a:r>
          </a:p>
          <a:p>
            <a:pPr/>
            <a:r>
              <a:t>[pause]</a:t>
            </a:r>
          </a:p>
          <a:p>
            <a:pPr/>
          </a:p>
          <a:p>
            <a:pPr/>
            <a:r>
              <a:t>This means that there is a theoretical bound on how much better a strategy can perform on average. 58.2%</a:t>
            </a: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7" name="Shape 657"/>
          <p:cNvSpPr/>
          <p:nvPr>
            <p:ph type="sldImg"/>
          </p:nvPr>
        </p:nvSpPr>
        <p:spPr>
          <a:prstGeom prst="rect">
            <a:avLst/>
          </a:prstGeom>
        </p:spPr>
        <p:txBody>
          <a:bodyPr/>
          <a:lstStyle/>
          <a:p>
            <a:pPr/>
          </a:p>
        </p:txBody>
      </p:sp>
      <p:sp>
        <p:nvSpPr>
          <p:cNvPr id="658" name="Shape 658"/>
          <p:cNvSpPr/>
          <p:nvPr>
            <p:ph type="body" sz="quarter" idx="1"/>
          </p:nvPr>
        </p:nvSpPr>
        <p:spPr>
          <a:prstGeom prst="rect">
            <a:avLst/>
          </a:prstGeom>
        </p:spPr>
        <p:txBody>
          <a:bodyPr/>
          <a:lstStyle/>
          <a:p>
            <a:pPr/>
            <a:r>
              <a:t>So in summary, we theoretically computed the utility of perfect strategy over random sampling, assuming uniform distribution of redundancy and found a maximum of 58%.</a:t>
            </a:r>
          </a:p>
          <a:p>
            <a:pPr/>
          </a:p>
          <a:p>
            <a:pPr/>
            <a:r>
              <a:t>We empirically computed the utility of perfect strategy that can pick the minimal mutants over random sampling, and found a maximum of 15%.</a:t>
            </a:r>
          </a:p>
          <a:p>
            <a:pPr/>
          </a:p>
          <a:p>
            <a:pPr/>
            <a:r>
              <a:t>The difference between theory and empirical value is due to the assumptions made in theory, such as a unique test case killing each mutant. This may not be possible in a given test suite. However, it serves as a kind of maximum limit.</a:t>
            </a:r>
          </a:p>
          <a:p>
            <a:pPr/>
          </a:p>
          <a:p>
            <a:pPr/>
            <a:r>
              <a:t>The most important point here is that there is a hard limit to how much one can improve compared to random sampling.</a:t>
            </a: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1" name="Shape 681"/>
          <p:cNvSpPr/>
          <p:nvPr>
            <p:ph type="sldImg"/>
          </p:nvPr>
        </p:nvSpPr>
        <p:spPr>
          <a:prstGeom prst="rect">
            <a:avLst/>
          </a:prstGeom>
        </p:spPr>
        <p:txBody>
          <a:bodyPr/>
          <a:lstStyle/>
          <a:p>
            <a:pPr/>
          </a:p>
        </p:txBody>
      </p:sp>
      <p:sp>
        <p:nvSpPr>
          <p:cNvPr id="682" name="Shape 682"/>
          <p:cNvSpPr/>
          <p:nvPr>
            <p:ph type="body" sz="quarter" idx="1"/>
          </p:nvPr>
        </p:nvSpPr>
        <p:spPr>
          <a:prstGeom prst="rect">
            <a:avLst/>
          </a:prstGeom>
        </p:spPr>
        <p:txBody>
          <a:bodyPr/>
          <a:lstStyle/>
          <a:p>
            <a:pPr/>
            <a:r>
              <a:t>Of course the strategy can go horribly wrong as well.</a:t>
            </a:r>
          </a:p>
          <a:p>
            <a:pPr/>
          </a:p>
          <a:p>
            <a:pPr/>
            <a:r>
              <a:t>The interesting question is what happens when the heuristic of reduction technique fails, and it fails to pick the unique mutants.</a:t>
            </a:r>
          </a:p>
          <a:p>
            <a:pPr/>
          </a:p>
          <a:p>
            <a:pPr/>
            <a:r>
              <a:t>In the worst case, it may pick duplicates of the same mutant over and over again. In which case, the utility becomes negative, and there is no lower bound.</a:t>
            </a: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58" name="Shape 758"/>
          <p:cNvSpPr/>
          <p:nvPr>
            <p:ph type="sldImg"/>
          </p:nvPr>
        </p:nvSpPr>
        <p:spPr>
          <a:prstGeom prst="rect">
            <a:avLst/>
          </a:prstGeom>
        </p:spPr>
        <p:txBody>
          <a:bodyPr/>
          <a:lstStyle/>
          <a:p>
            <a:pPr/>
          </a:p>
        </p:txBody>
      </p:sp>
      <p:sp>
        <p:nvSpPr>
          <p:cNvPr id="759" name="Shape 759"/>
          <p:cNvSpPr/>
          <p:nvPr>
            <p:ph type="body" sz="quarter" idx="1"/>
          </p:nvPr>
        </p:nvSpPr>
        <p:spPr>
          <a:prstGeom prst="rect">
            <a:avLst/>
          </a:prstGeom>
        </p:spPr>
        <p:txBody>
          <a:bodyPr/>
          <a:lstStyle/>
          <a:p>
            <a:pPr/>
            <a:r>
              <a:t>Let us compare an alternate strategy. Instead of reducing the mutants using a heuristic, let us use new mutants.</a:t>
            </a:r>
          </a:p>
          <a:p>
            <a:pPr/>
          </a:p>
          <a:p>
            <a:pPr/>
            <a:r>
              <a:t>In the best case, as we introduce new mutation operators</a:t>
            </a:r>
          </a:p>
          <a:p>
            <a:pPr/>
            <a:r>
              <a:t>[click],</a:t>
            </a:r>
          </a:p>
          <a:p>
            <a:pPr/>
            <a:r>
              <a:t>the number of unique mutants increases correspondingly, with no bound to the maximum utility that can be gained thus.</a:t>
            </a:r>
          </a:p>
          <a:p>
            <a:pPr/>
          </a:p>
          <a:p>
            <a:pPr/>
            <a:r>
              <a:t>In the worst case, new mutation operators does not contribute any new mutants</a:t>
            </a:r>
          </a:p>
          <a:p>
            <a:pPr/>
            <a:r>
              <a:t>[click],</a:t>
            </a:r>
          </a:p>
          <a:p>
            <a:pPr/>
            <a:r>
              <a:t>if so, we are no worse than the original random sample, with zero, utility.</a:t>
            </a: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4" name="Shape 764"/>
          <p:cNvSpPr/>
          <p:nvPr>
            <p:ph type="sldImg"/>
          </p:nvPr>
        </p:nvSpPr>
        <p:spPr>
          <a:prstGeom prst="rect">
            <a:avLst/>
          </a:prstGeom>
        </p:spPr>
        <p:txBody>
          <a:bodyPr/>
          <a:lstStyle/>
          <a:p>
            <a:pPr/>
          </a:p>
        </p:txBody>
      </p:sp>
      <p:sp>
        <p:nvSpPr>
          <p:cNvPr id="765" name="Shape 765"/>
          <p:cNvSpPr/>
          <p:nvPr>
            <p:ph type="body" sz="quarter" idx="1"/>
          </p:nvPr>
        </p:nvSpPr>
        <p:spPr>
          <a:prstGeom prst="rect">
            <a:avLst/>
          </a:prstGeom>
        </p:spPr>
        <p:txBody>
          <a:bodyPr/>
          <a:lstStyle/>
          <a:p>
            <a:pPr/>
            <a:r>
              <a:t>In summary, if we are using selective mutation reduction strategies, such strategies have a fixed limit for any advantage over random sampling. However, if they fail to work, there is no limit to the disadvantage.</a:t>
            </a:r>
          </a:p>
          <a:p>
            <a:pPr/>
          </a:p>
          <a:p>
            <a:pPr/>
            <a:r>
              <a:t>On the other hand, if one implements new operators and randomly sample them to reduce the number of mutants, there is no bound on the maximum advantage that can be gained. But in the worst case, we are no worse than random sampling.</a:t>
            </a:r>
          </a:p>
          <a:p>
            <a:pPr/>
          </a:p>
          <a:p>
            <a:pPr/>
            <a:r>
              <a:t>That is, the least dangerous way of increasing the utility of mutants is to use new mutant operators.</a:t>
            </a: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19" name="Shape 819"/>
          <p:cNvSpPr/>
          <p:nvPr>
            <p:ph type="sldImg"/>
          </p:nvPr>
        </p:nvSpPr>
        <p:spPr>
          <a:prstGeom prst="rect">
            <a:avLst/>
          </a:prstGeom>
        </p:spPr>
        <p:txBody>
          <a:bodyPr/>
          <a:lstStyle/>
          <a:p>
            <a:pPr/>
          </a:p>
        </p:txBody>
      </p:sp>
      <p:sp>
        <p:nvSpPr>
          <p:cNvPr id="820" name="Shape 820"/>
          <p:cNvSpPr/>
          <p:nvPr>
            <p:ph type="body" sz="quarter" idx="1"/>
          </p:nvPr>
        </p:nvSpPr>
        <p:spPr>
          <a:prstGeom prst="rect">
            <a:avLst/>
          </a:prstGeom>
        </p:spPr>
        <p:txBody>
          <a:bodyPr/>
          <a:lstStyle/>
          <a:p>
            <a:pPr/>
            <a:r>
              <a:t>Since PIT has a larger number of mutant operators than other tools, and is known to produce a larger number of redundant mutants, we tried to simulate the mutants from a better tool that could produce less redundant mutants by using only distinguished mutants.</a:t>
            </a:r>
          </a:p>
          <a:p>
            <a:pPr/>
          </a:p>
          <a:p>
            <a:pPr/>
            <a:r>
              <a:t>We found that the mean utility increased to 17.54%, and 95% projects have between 17 and 19% utility.</a:t>
            </a: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33" name="Shape 833"/>
          <p:cNvSpPr/>
          <p:nvPr>
            <p:ph type="sldImg"/>
          </p:nvPr>
        </p:nvSpPr>
        <p:spPr>
          <a:prstGeom prst="rect">
            <a:avLst/>
          </a:prstGeom>
        </p:spPr>
        <p:txBody>
          <a:bodyPr/>
          <a:lstStyle/>
          <a:p>
            <a:pPr/>
          </a:p>
        </p:txBody>
      </p:sp>
      <p:sp>
        <p:nvSpPr>
          <p:cNvPr id="834" name="Shape 834"/>
          <p:cNvSpPr/>
          <p:nvPr>
            <p:ph type="body" sz="quarter" idx="1"/>
          </p:nvPr>
        </p:nvSpPr>
        <p:spPr>
          <a:prstGeom prst="rect">
            <a:avLst/>
          </a:prstGeom>
        </p:spPr>
        <p:txBody>
          <a:bodyPr/>
          <a:lstStyle>
            <a:lvl1pPr>
              <a:spcBef>
                <a:spcPts val="0"/>
              </a:spcBef>
            </a:lvl1pPr>
          </a:lstStyle>
          <a:p>
            <a:pPr/>
            <a:r>
              <a:t>Software is now a critical part of our life. It guides and enhances almost everything we do.</a:t>
            </a: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61" name="Shape 861"/>
          <p:cNvSpPr/>
          <p:nvPr>
            <p:ph type="sldImg"/>
          </p:nvPr>
        </p:nvSpPr>
        <p:spPr>
          <a:prstGeom prst="rect">
            <a:avLst/>
          </a:prstGeom>
        </p:spPr>
        <p:txBody>
          <a:bodyPr/>
          <a:lstStyle/>
          <a:p>
            <a:pPr/>
          </a:p>
        </p:txBody>
      </p:sp>
      <p:sp>
        <p:nvSpPr>
          <p:cNvPr id="862" name="Shape 862"/>
          <p:cNvSpPr/>
          <p:nvPr>
            <p:ph type="body" sz="quarter" idx="1"/>
          </p:nvPr>
        </p:nvSpPr>
        <p:spPr>
          <a:prstGeom prst="rect">
            <a:avLst/>
          </a:prstGeom>
        </p:spPr>
        <p:txBody>
          <a:bodyPr/>
          <a:lstStyle/>
          <a:p>
            <a:pPr/>
            <a:r>
              <a:t>Hence, our focus here is on the do fewer strategy, or the selective mutation.</a:t>
            </a:r>
          </a:p>
          <a:p>
            <a:pPr/>
          </a:p>
          <a:p>
            <a:pPr/>
            <a:r>
              <a:t>The reason why selective mutation can work is because of the so-called redundant and equivalent mutants.</a:t>
            </a:r>
          </a:p>
          <a:p>
            <a:pPr/>
            <a:r>
              <a:t>Equivalent mutants are those mutants which are semantically equivalent to the original program, and hence can not be distinguished.</a:t>
            </a:r>
          </a:p>
          <a:p>
            <a:pPr/>
            <a:r>
              <a:t>Similarly redundant mutants are those mutants which are essentially duplicates.</a:t>
            </a:r>
          </a:p>
          <a:p>
            <a:pPr/>
            <a:r>
              <a:t>Both these groups of mutants do not provide any benefit to the mutation analysis.</a:t>
            </a:r>
          </a:p>
          <a:p>
            <a:pPr/>
          </a:p>
          <a:p>
            <a:pPr/>
            <a:r>
              <a:t>The main aim of selective mutation is to remove the equivalent and redundant mutants so that we end up with a set of mutants that are unique.</a:t>
            </a:r>
          </a:p>
          <a:p>
            <a:pPr/>
          </a:p>
          <a:p>
            <a:pPr/>
            <a:r>
              <a:t>In effect, the idea is to identify a way to group the mutants together and select a representative set of mutants.</a:t>
            </a:r>
          </a:p>
          <a:p>
            <a:pPr/>
            <a:r>
              <a:t>[pause]</a:t>
            </a: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74" name="Shape 874"/>
          <p:cNvSpPr/>
          <p:nvPr>
            <p:ph type="sldImg"/>
          </p:nvPr>
        </p:nvSpPr>
        <p:spPr>
          <a:prstGeom prst="rect">
            <a:avLst/>
          </a:prstGeom>
        </p:spPr>
        <p:txBody>
          <a:bodyPr/>
          <a:lstStyle/>
          <a:p>
            <a:pPr/>
          </a:p>
        </p:txBody>
      </p:sp>
      <p:sp>
        <p:nvSpPr>
          <p:cNvPr id="875" name="Shape 875"/>
          <p:cNvSpPr/>
          <p:nvPr>
            <p:ph type="body" sz="quarter" idx="1"/>
          </p:nvPr>
        </p:nvSpPr>
        <p:spPr>
          <a:prstGeom prst="rect">
            <a:avLst/>
          </a:prstGeom>
        </p:spPr>
        <p:txBody>
          <a:bodyPr/>
          <a:lstStyle/>
          <a:p>
            <a:pPr/>
            <a:r>
              <a:t>Because we rarely know how many bugs there are in the program before testing, it is hard to benchmark tools in the abstract. </a:t>
            </a:r>
          </a:p>
          <a:p>
            <a:pPr/>
            <a:r>
              <a:t>So our best option is to introduce bugs in the code, and evaluate test suites on finding these.</a:t>
            </a:r>
          </a:p>
          <a:p>
            <a:pPr/>
          </a:p>
          <a:p>
            <a:pPr/>
            <a:r>
              <a:t>That is, we use variants of the program with known defects that we can then use as metric.</a:t>
            </a:r>
          </a:p>
          <a:p>
            <a:pPr/>
          </a:p>
          <a:p>
            <a:pPr/>
            <a:r>
              <a:t>However, there is an issue here, when we insert bugs, how do we know where to insert bugs? </a:t>
            </a:r>
          </a:p>
          <a:p>
            <a:pPr/>
            <a:r>
              <a:t>Mutation analysis tackles this issue by introducing all first order faults into the code.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6" name="Shape 196"/>
          <p:cNvSpPr/>
          <p:nvPr>
            <p:ph type="sldImg"/>
          </p:nvPr>
        </p:nvSpPr>
        <p:spPr>
          <a:prstGeom prst="rect">
            <a:avLst/>
          </a:prstGeom>
        </p:spPr>
        <p:txBody>
          <a:bodyPr/>
          <a:lstStyle/>
          <a:p>
            <a:pPr/>
          </a:p>
        </p:txBody>
      </p:sp>
      <p:sp>
        <p:nvSpPr>
          <p:cNvPr id="197" name="Shape 197"/>
          <p:cNvSpPr/>
          <p:nvPr>
            <p:ph type="body" sz="quarter" idx="1"/>
          </p:nvPr>
        </p:nvSpPr>
        <p:spPr>
          <a:prstGeom prst="rect">
            <a:avLst/>
          </a:prstGeom>
        </p:spPr>
        <p:txBody>
          <a:bodyPr/>
          <a:lstStyle/>
          <a:p>
            <a:pPr/>
            <a:r>
              <a:t>And along with it, so does bugs and their impact.</a:t>
            </a:r>
          </a:p>
          <a:p>
            <a:pPr/>
          </a:p>
          <a:p>
            <a:pPr/>
            <a:r>
              <a:t>The only way we can hope to manage the explosion in bugs is through comprehensive testing.</a:t>
            </a: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86" name="Shape 886"/>
          <p:cNvSpPr/>
          <p:nvPr>
            <p:ph type="sldImg"/>
          </p:nvPr>
        </p:nvSpPr>
        <p:spPr>
          <a:prstGeom prst="rect">
            <a:avLst/>
          </a:prstGeom>
        </p:spPr>
        <p:txBody>
          <a:bodyPr/>
          <a:lstStyle/>
          <a:p>
            <a:pPr/>
          </a:p>
        </p:txBody>
      </p:sp>
      <p:sp>
        <p:nvSpPr>
          <p:cNvPr id="887" name="Shape 887"/>
          <p:cNvSpPr/>
          <p:nvPr>
            <p:ph type="body" sz="quarter" idx="1"/>
          </p:nvPr>
        </p:nvSpPr>
        <p:spPr>
          <a:prstGeom prst="rect">
            <a:avLst/>
          </a:prstGeom>
        </p:spPr>
        <p:txBody>
          <a:bodyPr/>
          <a:lstStyle/>
          <a:p>
            <a:pPr/>
            <a:r>
              <a:t>To determine the utility from any given strategy, we followed the traditional steps.</a:t>
            </a:r>
          </a:p>
          <a:p>
            <a:pPr/>
          </a:p>
          <a:p>
            <a:pPr/>
            <a:r>
              <a:t>First, we apply the reduction strategy against the full set of mutants, producing a smaller set of selected mutants.</a:t>
            </a:r>
          </a:p>
          <a:p>
            <a:pPr/>
          </a:p>
          <a:p>
            <a:pPr/>
            <a:r>
              <a:t>Next, we produce the minimum test suite that is necessary to kill these reduced mutants.</a:t>
            </a:r>
          </a:p>
          <a:p>
            <a:pPr/>
          </a:p>
          <a:p>
            <a:pPr/>
            <a:r>
              <a:t>Then, apply the minimal test suite against the full set of mutants, and find how many of the original mutants were killed by this minimal test suite.</a:t>
            </a:r>
          </a:p>
          <a:p>
            <a:pPr/>
          </a:p>
          <a:p>
            <a:pPr/>
            <a:r>
              <a:t>Finally, randomly select the same number of mutants as that of the reduction technique, find its minimal test suite, and find the mutants killed.</a:t>
            </a:r>
          </a:p>
          <a:p>
            <a:pPr/>
          </a:p>
          <a:p>
            <a:pPr/>
            <a:r>
              <a:t>The utility is expressed as the percentage difference in final killed mutants between heuristic and random sample.</a:t>
            </a: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894" name="Shape 894"/>
          <p:cNvSpPr/>
          <p:nvPr>
            <p:ph type="sldImg"/>
          </p:nvPr>
        </p:nvSpPr>
        <p:spPr>
          <a:prstGeom prst="rect">
            <a:avLst/>
          </a:prstGeom>
        </p:spPr>
        <p:txBody>
          <a:bodyPr/>
          <a:lstStyle/>
          <a:p>
            <a:pPr/>
          </a:p>
        </p:txBody>
      </p:sp>
      <p:sp>
        <p:nvSpPr>
          <p:cNvPr id="895" name="Shape 895"/>
          <p:cNvSpPr/>
          <p:nvPr>
            <p:ph type="body" sz="quarter" idx="1"/>
          </p:nvPr>
        </p:nvSpPr>
        <p:spPr>
          <a:prstGeom prst="rect">
            <a:avLst/>
          </a:prstGeom>
        </p:spPr>
        <p:txBody>
          <a:bodyPr/>
          <a:lstStyle/>
          <a:p>
            <a:pPr/>
            <a:r>
              <a:t>In summary, if we are using selective mutation reduction strategies, such strategies have a fixed limit for any advantage over random sampling. However, if they fail to work, there is no limit to the disadvantage.</a:t>
            </a:r>
          </a:p>
          <a:p>
            <a:pPr/>
          </a:p>
          <a:p>
            <a:pPr/>
            <a:r>
              <a:t>On the other hand, if one implements new operators and randomly sample them to reduce the number of mutants, there is no bound on the maximum advantage that can be gained. But in the worst case, we are no worse than random sampling.</a:t>
            </a:r>
          </a:p>
          <a:p>
            <a:pPr/>
          </a:p>
          <a:p>
            <a:pPr/>
            <a:r>
              <a:t>That is, the least dangerous way of increasing the utility of mutants is to use new mutant operators.</a:t>
            </a: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02" name="Shape 902"/>
          <p:cNvSpPr/>
          <p:nvPr>
            <p:ph type="sldImg"/>
          </p:nvPr>
        </p:nvSpPr>
        <p:spPr>
          <a:prstGeom prst="rect">
            <a:avLst/>
          </a:prstGeom>
        </p:spPr>
        <p:txBody>
          <a:bodyPr/>
          <a:lstStyle/>
          <a:p>
            <a:pPr/>
          </a:p>
        </p:txBody>
      </p:sp>
      <p:sp>
        <p:nvSpPr>
          <p:cNvPr id="903" name="Shape 903"/>
          <p:cNvSpPr/>
          <p:nvPr>
            <p:ph type="body" sz="quarter" idx="1"/>
          </p:nvPr>
        </p:nvSpPr>
        <p:spPr>
          <a:prstGeom prst="rect">
            <a:avLst/>
          </a:prstGeom>
        </p:spPr>
        <p:txBody>
          <a:bodyPr/>
          <a:lstStyle/>
          <a:p>
            <a:pPr/>
            <a:r>
              <a:t>So, this was our pipeline for empirical analysis.</a:t>
            </a:r>
          </a:p>
          <a:p>
            <a:pPr/>
          </a:p>
          <a:p>
            <a:pPr/>
            <a:r>
              <a:t>We started with 1800 Java projects using Maven from Github and Apache.</a:t>
            </a:r>
          </a:p>
          <a:p>
            <a:pPr/>
          </a:p>
          <a:p>
            <a:pPr/>
            <a:r>
              <a:t>From these, for ease of analysis, we removed aggregate projects, and projects with no test suites, yielding 796 projects.</a:t>
            </a:r>
          </a:p>
          <a:p>
            <a:pPr/>
          </a:p>
          <a:p>
            <a:pPr/>
            <a:r>
              <a:t>This was further reduced to 326 projects after removing projects that did not compile and run.</a:t>
            </a:r>
          </a:p>
          <a:p>
            <a:pPr/>
          </a:p>
          <a:p>
            <a:pPr/>
            <a:r>
              <a:t>Finally, we chose 39 out of these that had at least 100 tests.</a:t>
            </a: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1" name="Shape 911"/>
          <p:cNvSpPr/>
          <p:nvPr>
            <p:ph type="sldImg"/>
          </p:nvPr>
        </p:nvSpPr>
        <p:spPr>
          <a:prstGeom prst="rect">
            <a:avLst/>
          </a:prstGeom>
        </p:spPr>
        <p:txBody>
          <a:bodyPr/>
          <a:lstStyle/>
          <a:p>
            <a:pPr/>
          </a:p>
        </p:txBody>
      </p:sp>
      <p:sp>
        <p:nvSpPr>
          <p:cNvPr id="912" name="Shape 912"/>
          <p:cNvSpPr/>
          <p:nvPr>
            <p:ph type="body" sz="quarter" idx="1"/>
          </p:nvPr>
        </p:nvSpPr>
        <p:spPr>
          <a:prstGeom prst="rect">
            <a:avLst/>
          </a:prstGeom>
        </p:spPr>
        <p:txBody>
          <a:bodyPr/>
          <a:lstStyle/>
          <a:p>
            <a:pPr/>
            <a:r>
              <a:t>Unfortunately, our programs are still buggy and unreliable, and we have no simple way to reduce the amount of bugs or vulnerabilities in our programs.</a:t>
            </a:r>
          </a:p>
          <a:p>
            <a:pPr/>
          </a:p>
          <a:p>
            <a:pPr/>
            <a:r>
              <a:t>Here is a graph of the vulnerabilities in software systems which are severe bugs that can be attacked.</a:t>
            </a:r>
          </a:p>
          <a:p>
            <a:pPr/>
          </a:p>
          <a:p>
            <a:pPr/>
            <a:r>
              <a:t>While techniques like static analysis and formal analysis show promise, it is often hard to apply them in large programs.</a:t>
            </a: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19" name="Shape 919"/>
          <p:cNvSpPr/>
          <p:nvPr>
            <p:ph type="sldImg"/>
          </p:nvPr>
        </p:nvSpPr>
        <p:spPr>
          <a:prstGeom prst="rect">
            <a:avLst/>
          </a:prstGeom>
        </p:spPr>
        <p:txBody>
          <a:bodyPr/>
          <a:lstStyle/>
          <a:p>
            <a:pPr/>
          </a:p>
        </p:txBody>
      </p:sp>
      <p:sp>
        <p:nvSpPr>
          <p:cNvPr id="920" name="Shape 920"/>
          <p:cNvSpPr/>
          <p:nvPr>
            <p:ph type="body" sz="quarter" idx="1"/>
          </p:nvPr>
        </p:nvSpPr>
        <p:spPr>
          <a:prstGeom prst="rect">
            <a:avLst/>
          </a:prstGeom>
        </p:spPr>
        <p:txBody>
          <a:bodyPr/>
          <a:lstStyle/>
          <a:p>
            <a:pPr/>
            <a:r>
              <a:t>Our take home point is just this: Be careful when using mutation reduction operators. Instead concentrate on finding new mutation operators that can increase the variety of mutant pool.</a:t>
            </a: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48" name="Shape 948"/>
          <p:cNvSpPr/>
          <p:nvPr>
            <p:ph type="sldImg"/>
          </p:nvPr>
        </p:nvSpPr>
        <p:spPr>
          <a:prstGeom prst="rect">
            <a:avLst/>
          </a:prstGeom>
        </p:spPr>
        <p:txBody>
          <a:bodyPr/>
          <a:lstStyle/>
          <a:p>
            <a:pPr/>
          </a:p>
        </p:txBody>
      </p:sp>
      <p:sp>
        <p:nvSpPr>
          <p:cNvPr id="949" name="Shape 949"/>
          <p:cNvSpPr/>
          <p:nvPr>
            <p:ph type="body" sz="quarter" idx="1"/>
          </p:nvPr>
        </p:nvSpPr>
        <p:spPr>
          <a:prstGeom prst="rect">
            <a:avLst/>
          </a:prstGeom>
        </p:spPr>
        <p:txBody>
          <a:bodyPr/>
          <a:lstStyle/>
          <a:p>
            <a:pPr>
              <a:spcBef>
                <a:spcPts val="0"/>
              </a:spcBef>
            </a:pPr>
            <a:r>
              <a:t>Software is now a critical part of our life. It guides and enhances almost everything we do.</a:t>
            </a:r>
          </a:p>
          <a:p>
            <a:pPr>
              <a:spcBef>
                <a:spcPts val="0"/>
              </a:spcBef>
            </a:pPr>
            <a:r>
              <a:t>Hence, it is important that our programs are reliable and bug free.</a:t>
            </a: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61" name="Shape 961"/>
          <p:cNvSpPr/>
          <p:nvPr>
            <p:ph type="sldImg"/>
          </p:nvPr>
        </p:nvSpPr>
        <p:spPr>
          <a:prstGeom prst="rect">
            <a:avLst/>
          </a:prstGeom>
        </p:spPr>
        <p:txBody>
          <a:bodyPr/>
          <a:lstStyle/>
          <a:p>
            <a:pPr/>
          </a:p>
        </p:txBody>
      </p:sp>
      <p:sp>
        <p:nvSpPr>
          <p:cNvPr id="962" name="Shape 962"/>
          <p:cNvSpPr/>
          <p:nvPr>
            <p:ph type="body" sz="quarter" idx="1"/>
          </p:nvPr>
        </p:nvSpPr>
        <p:spPr>
          <a:prstGeom prst="rect">
            <a:avLst/>
          </a:prstGeom>
        </p:spPr>
        <p:txBody>
          <a:bodyPr/>
          <a:lstStyle/>
          <a:p>
            <a:pPr>
              <a:spcBef>
                <a:spcPts val="0"/>
              </a:spcBef>
            </a:pPr>
            <a:r>
              <a:t>Software is now a critical part of our life. It guides and enhances almost everything we do.</a:t>
            </a:r>
          </a:p>
          <a:p>
            <a:pPr>
              <a:spcBef>
                <a:spcPts val="0"/>
              </a:spcBef>
            </a:pPr>
            <a:r>
              <a:t>Hence, it is important that our programs are reliable and bug free.</a:t>
            </a: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75" name="Shape 975"/>
          <p:cNvSpPr/>
          <p:nvPr>
            <p:ph type="sldImg"/>
          </p:nvPr>
        </p:nvSpPr>
        <p:spPr>
          <a:prstGeom prst="rect">
            <a:avLst/>
          </a:prstGeom>
        </p:spPr>
        <p:txBody>
          <a:bodyPr/>
          <a:lstStyle/>
          <a:p>
            <a:pPr/>
          </a:p>
        </p:txBody>
      </p:sp>
      <p:sp>
        <p:nvSpPr>
          <p:cNvPr id="976" name="Shape 976"/>
          <p:cNvSpPr/>
          <p:nvPr>
            <p:ph type="body" sz="quarter" idx="1"/>
          </p:nvPr>
        </p:nvSpPr>
        <p:spPr>
          <a:prstGeom prst="rect">
            <a:avLst/>
          </a:prstGeom>
        </p:spPr>
        <p:txBody>
          <a:bodyPr/>
          <a:lstStyle/>
          <a:p>
            <a:pPr>
              <a:spcBef>
                <a:spcPts val="0"/>
              </a:spcBef>
            </a:pPr>
            <a:r>
              <a:t>Which is rather painful, because software has a nasty habit of doubling every few years.</a:t>
            </a:r>
          </a:p>
          <a:p>
            <a:pPr>
              <a:spcBef>
                <a:spcPts val="0"/>
              </a:spcBef>
            </a:pPr>
            <a:r>
              <a:t>While formal methods may deliver us from this mess at some point in future, we are left with software testing to ensure reliability of our systems.</a:t>
            </a: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987" name="Shape 987"/>
          <p:cNvSpPr/>
          <p:nvPr>
            <p:ph type="sldImg"/>
          </p:nvPr>
        </p:nvSpPr>
        <p:spPr>
          <a:prstGeom prst="rect">
            <a:avLst/>
          </a:prstGeom>
        </p:spPr>
        <p:txBody>
          <a:bodyPr/>
          <a:lstStyle/>
          <a:p>
            <a:pPr/>
          </a:p>
        </p:txBody>
      </p:sp>
      <p:sp>
        <p:nvSpPr>
          <p:cNvPr id="988" name="Shape 988"/>
          <p:cNvSpPr/>
          <p:nvPr>
            <p:ph type="body" sz="quarter" idx="1"/>
          </p:nvPr>
        </p:nvSpPr>
        <p:spPr>
          <a:prstGeom prst="rect">
            <a:avLst/>
          </a:prstGeom>
        </p:spPr>
        <p:txBody>
          <a:bodyPr/>
          <a:lstStyle/>
          <a:p>
            <a:pPr/>
            <a:r>
              <a:t>We are trying to find a theoretical expression of the gain of a perfect strategy over random sampling.</a:t>
            </a:r>
          </a:p>
          <a:p>
            <a:pPr/>
            <a:r>
              <a:t>We start with k unique mutants, out of a set of N mutants.</a:t>
            </a:r>
          </a:p>
          <a:p>
            <a:pPr/>
            <a:r>
              <a:t>From this, we sample s mutants. If it is a perfect sampling, we know that we will have k unique mutants.</a:t>
            </a:r>
          </a:p>
          <a:p>
            <a:pPr/>
          </a:p>
          <a:p>
            <a:pPr/>
            <a:r>
              <a:t>If it is a random sampling, then we compute the expected number of unique mutants by the given formula.</a:t>
            </a:r>
          </a:p>
          <a:p>
            <a:pPr/>
            <a:r>
              <a:t>We expect the unique mutants in the random sample to be fewer than the perfect selection.</a:t>
            </a:r>
          </a:p>
          <a:p>
            <a:pPr/>
            <a:r>
              <a:t>Next we find the expected utility of the perfect strategy over random sampling.</a:t>
            </a:r>
          </a:p>
          <a:p>
            <a:pPr/>
          </a:p>
          <a:p>
            <a:pPr/>
            <a:r>
              <a:t>Interestingly, we find that the utility is given by 1/e^p-1, which has the maximum value when p = 1, approximately 58.2%</a:t>
            </a:r>
          </a:p>
          <a:p>
            <a:pPr/>
            <a:r>
              <a:t>[pause]</a:t>
            </a:r>
          </a:p>
          <a:p>
            <a:pPr/>
          </a:p>
          <a:p>
            <a:pPr/>
            <a:r>
              <a:t>This means that there is a theoretical bound on how much better a strategy can perform on average. 58.2%</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3" name="Shape 203"/>
          <p:cNvSpPr/>
          <p:nvPr>
            <p:ph type="sldImg"/>
          </p:nvPr>
        </p:nvSpPr>
        <p:spPr>
          <a:prstGeom prst="rect">
            <a:avLst/>
          </a:prstGeom>
        </p:spPr>
        <p:txBody>
          <a:bodyPr/>
          <a:lstStyle/>
          <a:p>
            <a:pPr/>
          </a:p>
        </p:txBody>
      </p:sp>
      <p:sp>
        <p:nvSpPr>
          <p:cNvPr id="204" name="Shape 204"/>
          <p:cNvSpPr/>
          <p:nvPr>
            <p:ph type="body" sz="quarter" idx="1"/>
          </p:nvPr>
        </p:nvSpPr>
        <p:spPr>
          <a:prstGeom prst="rect">
            <a:avLst/>
          </a:prstGeom>
        </p:spPr>
        <p:txBody>
          <a:bodyPr/>
          <a:lstStyle/>
          <a:p>
            <a:pPr/>
            <a:r>
              <a:t>However, that is just shifting the problem to another level.</a:t>
            </a:r>
          </a:p>
          <a:p>
            <a:pPr/>
            <a:r>
              <a:t>If we use testing as a means of ensuring reliability of software, how do we ensure the correctness of software test suites?</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0" name="Shape 210"/>
          <p:cNvSpPr/>
          <p:nvPr>
            <p:ph type="sldImg"/>
          </p:nvPr>
        </p:nvSpPr>
        <p:spPr>
          <a:prstGeom prst="rect">
            <a:avLst/>
          </a:prstGeom>
        </p:spPr>
        <p:txBody>
          <a:bodyPr/>
          <a:lstStyle/>
          <a:p>
            <a:pPr/>
          </a:p>
        </p:txBody>
      </p:sp>
      <p:sp>
        <p:nvSpPr>
          <p:cNvPr id="211" name="Shape 211"/>
          <p:cNvSpPr/>
          <p:nvPr>
            <p:ph type="body" sz="quarter" idx="1"/>
          </p:nvPr>
        </p:nvSpPr>
        <p:spPr>
          <a:prstGeom prst="rect">
            <a:avLst/>
          </a:prstGeom>
        </p:spPr>
        <p:txBody>
          <a:bodyPr/>
          <a:lstStyle/>
          <a:p>
            <a:pPr/>
            <a:r>
              <a:t>The question is important because tests are still written manually, and subject to the same errors that programs face. Tests themselves are quite similar to the programs they test, and can often be complex.</a:t>
            </a:r>
          </a:p>
          <a:p>
            <a:pPr/>
            <a:r>
              <a:t>That is, how do we ensure that the tests are good enough, and testing what they are supposed to be testing?</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23" name="Shape 223"/>
          <p:cNvSpPr/>
          <p:nvPr>
            <p:ph type="sldImg"/>
          </p:nvPr>
        </p:nvSpPr>
        <p:spPr>
          <a:prstGeom prst="rect">
            <a:avLst/>
          </a:prstGeom>
        </p:spPr>
        <p:txBody>
          <a:bodyPr/>
          <a:lstStyle/>
          <a:p>
            <a:pPr/>
          </a:p>
        </p:txBody>
      </p:sp>
      <p:sp>
        <p:nvSpPr>
          <p:cNvPr id="224" name="Shape 224"/>
          <p:cNvSpPr/>
          <p:nvPr>
            <p:ph type="body" sz="quarter" idx="1"/>
          </p:nvPr>
        </p:nvSpPr>
        <p:spPr>
          <a:prstGeom prst="rect">
            <a:avLst/>
          </a:prstGeom>
        </p:spPr>
        <p:txBody>
          <a:bodyPr/>
          <a:lstStyle/>
          <a:p>
            <a:pPr/>
            <a:r>
              <a:t>The commonly used criteria, coverage of program elements is at best a useful heuristic because it relies on good assertions, </a:t>
            </a:r>
          </a:p>
          <a:p>
            <a:pPr/>
            <a:r>
              <a:t>[click]</a:t>
            </a:r>
          </a:p>
          <a:p>
            <a:pPr/>
            <a:r>
              <a:t>which is part of what we want to know.</a:t>
            </a:r>
          </a:p>
          <a:p>
            <a:pPr/>
            <a:r>
              <a:t>To actually get a good idea of the quality of test suite, the most direct way is to apply mutation analysis on the test suite.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2" name="Shape 232"/>
          <p:cNvSpPr/>
          <p:nvPr>
            <p:ph type="sldImg"/>
          </p:nvPr>
        </p:nvSpPr>
        <p:spPr>
          <a:prstGeom prst="rect">
            <a:avLst/>
          </a:prstGeom>
        </p:spPr>
        <p:txBody>
          <a:bodyPr/>
          <a:lstStyle/>
          <a:p>
            <a:pPr/>
          </a:p>
        </p:txBody>
      </p:sp>
      <p:sp>
        <p:nvSpPr>
          <p:cNvPr id="233" name="Shape 233"/>
          <p:cNvSpPr/>
          <p:nvPr>
            <p:ph type="body" sz="quarter" idx="1"/>
          </p:nvPr>
        </p:nvSpPr>
        <p:spPr>
          <a:prstGeom prst="rect">
            <a:avLst/>
          </a:prstGeom>
        </p:spPr>
        <p:txBody>
          <a:bodyPr/>
          <a:lstStyle/>
          <a:p>
            <a:pPr>
              <a:spcBef>
                <a:spcPts val="0"/>
              </a:spcBef>
            </a:pPr>
            <a:r>
              <a:t>Mutation analysis is a technique used to compare test suites, and testing tools.</a:t>
            </a:r>
          </a:p>
          <a:p>
            <a:pPr>
              <a:spcBef>
                <a:spcPts val="0"/>
              </a:spcBef>
            </a:pPr>
            <a:r>
              <a:t>Researchers also use mutation analysis to evaluate how good their techniques</a:t>
            </a:r>
          </a:p>
          <a:p>
            <a:pPr>
              <a:spcBef>
                <a:spcPts val="0"/>
              </a:spcBef>
            </a:pPr>
            <a:r>
              <a:t>are in creating or modifying test suites.</a:t>
            </a:r>
          </a:p>
          <a:p>
            <a:pPr>
              <a:spcBef>
                <a:spcPts val="0"/>
              </a:spcBef>
            </a:pPr>
          </a:p>
          <a:p>
            <a:pPr>
              <a:spcBef>
                <a:spcPts val="0"/>
              </a:spcBef>
            </a:pPr>
            <a:r>
              <a:t>The best way to judge the effectiveness of a test suite is to start with a known</a:t>
            </a:r>
          </a:p>
          <a:p>
            <a:pPr>
              <a:spcBef>
                <a:spcPts val="0"/>
              </a:spcBef>
            </a:pPr>
            <a:r>
              <a:t>set of faults, and see how many of the faults were caught by the suite. However,</a:t>
            </a:r>
          </a:p>
          <a:p>
            <a:pPr>
              <a:spcBef>
                <a:spcPts val="0"/>
              </a:spcBef>
            </a:pPr>
            <a:r>
              <a:t>this technique is rather hard to use in practice, as the programs we are concerned</a:t>
            </a:r>
          </a:p>
          <a:p>
            <a:pPr>
              <a:spcBef>
                <a:spcPts val="0"/>
              </a:spcBef>
            </a:pPr>
            <a:r>
              <a:t>with often do not have a known set of real faults, mostly because they have not</a:t>
            </a:r>
          </a:p>
          <a:p>
            <a:pPr>
              <a:spcBef>
                <a:spcPts val="0"/>
              </a:spcBef>
            </a:pPr>
            <a:r>
              <a:t>been caught yet.</a:t>
            </a:r>
          </a:p>
          <a:p>
            <a:pPr>
              <a:spcBef>
                <a:spcPts val="0"/>
              </a:spcBef>
            </a:pPr>
          </a:p>
          <a:p>
            <a:pPr>
              <a:spcBef>
                <a:spcPts val="0"/>
              </a:spcBef>
            </a:pPr>
            <a:r>
              <a:t>Mutation analysis comes closest to this gold standard by providing an artificial set</a:t>
            </a:r>
          </a:p>
          <a:p>
            <a:pPr>
              <a:spcBef>
                <a:spcPts val="0"/>
              </a:spcBef>
            </a:pPr>
            <a:r>
              <a:t>of bugs against which the test suit is evaluated, and hence provides a metric</a:t>
            </a:r>
          </a:p>
          <a:p>
            <a:pPr>
              <a:spcBef>
                <a:spcPts val="0"/>
              </a:spcBef>
            </a:pPr>
            <a:r>
              <a:t>that can be used to evaluate a suite or a tool even in the absence of real faults.</a:t>
            </a:r>
          </a:p>
          <a:p>
            <a:pPr>
              <a:spcBef>
                <a:spcPts val="0"/>
              </a:spcBef>
            </a:pPr>
          </a:p>
          <a:p>
            <a:pPr>
              <a:spcBef>
                <a:spcPts val="0"/>
              </a:spcBef>
            </a:pPr>
            <a:r>
              <a:t>Researchers have shown that the faults produced by mutation analysis are similar</a:t>
            </a:r>
          </a:p>
          <a:p>
            <a:pPr>
              <a:spcBef>
                <a:spcPts val="0"/>
              </a:spcBef>
            </a:pPr>
            <a:r>
              <a:t>enough to real bugs that a test suite’s performance against the mutants is a reliable</a:t>
            </a:r>
          </a:p>
          <a:p>
            <a:pPr>
              <a:spcBef>
                <a:spcPts val="0"/>
              </a:spcBef>
            </a:pPr>
            <a:r>
              <a:t>proxy of its performance against real faults.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9" name="Shape 239"/>
          <p:cNvSpPr/>
          <p:nvPr>
            <p:ph type="sldImg"/>
          </p:nvPr>
        </p:nvSpPr>
        <p:spPr>
          <a:prstGeom prst="rect">
            <a:avLst/>
          </a:prstGeom>
        </p:spPr>
        <p:txBody>
          <a:bodyPr/>
          <a:lstStyle/>
          <a:p>
            <a:pPr/>
          </a:p>
        </p:txBody>
      </p:sp>
      <p:sp>
        <p:nvSpPr>
          <p:cNvPr id="240" name="Shape 240"/>
          <p:cNvSpPr/>
          <p:nvPr>
            <p:ph type="body" sz="quarter" idx="1"/>
          </p:nvPr>
        </p:nvSpPr>
        <p:spPr>
          <a:prstGeom prst="rect">
            <a:avLst/>
          </a:prstGeom>
        </p:spPr>
        <p:txBody>
          <a:bodyPr/>
          <a:lstStyle/>
          <a:p>
            <a:pPr/>
            <a:r>
              <a:t>Mutation analysis works by deterministically and exhaustively creating all possible simple mutations of a program.</a:t>
            </a:r>
          </a:p>
          <a:p>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55" name="Shape 255"/>
          <p:cNvSpPr/>
          <p:nvPr>
            <p:ph type="sldImg"/>
          </p:nvPr>
        </p:nvSpPr>
        <p:spPr>
          <a:prstGeom prst="rect">
            <a:avLst/>
          </a:prstGeom>
        </p:spPr>
        <p:txBody>
          <a:bodyPr/>
          <a:lstStyle/>
          <a:p>
            <a:pPr/>
          </a:p>
        </p:txBody>
      </p:sp>
      <p:sp>
        <p:nvSpPr>
          <p:cNvPr id="256" name="Shape 256"/>
          <p:cNvSpPr/>
          <p:nvPr>
            <p:ph type="body" sz="quarter" idx="1"/>
          </p:nvPr>
        </p:nvSpPr>
        <p:spPr>
          <a:prstGeom prst="rect">
            <a:avLst/>
          </a:prstGeom>
        </p:spPr>
        <p:txBody>
          <a:bodyPr/>
          <a:lstStyle/>
          <a:p>
            <a:pPr/>
            <a:r>
              <a:t>[pause]</a:t>
            </a:r>
          </a:p>
          <a:p>
            <a:pPr/>
            <a:r>
              <a:t>Essentially, each lexical token becomes a site for one or possibly more mutants.</a:t>
            </a:r>
          </a:p>
          <a:p>
            <a:pPr/>
            <a:r>
              <a:t>Since each mutant has to be verified independently, possibly by running the full</a:t>
            </a:r>
          </a:p>
          <a:p>
            <a:pPr/>
            <a:r>
              <a:t>test suite against it, the runtime requirements of mutant analysis can increase</a:t>
            </a:r>
          </a:p>
          <a:p>
            <a:pPr/>
            <a:r>
              <a:t>very fast corresponding to the size of programs tested.</a:t>
            </a:r>
          </a:p>
          <a:p>
            <a:pPr/>
            <a:r>
              <a:t>[pause]</a:t>
            </a: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showMasterSp="0" showMasterPhAnim="1">
  <p:cSld name="Title Slide">
    <p:spTree>
      <p:nvGrpSpPr>
        <p:cNvPr id="1" name=""/>
        <p:cNvGrpSpPr/>
        <p:nvPr/>
      </p:nvGrpSpPr>
      <p:grpSpPr>
        <a:xfrm>
          <a:off x="0" y="0"/>
          <a:ext cx="0" cy="0"/>
          <a:chOff x="0" y="0"/>
          <a:chExt cx="0" cy="0"/>
        </a:xfrm>
      </p:grpSpPr>
      <p:pic>
        <p:nvPicPr>
          <p:cNvPr id="12" name="image1.png" descr="eecs-header.png"/>
          <p:cNvPicPr>
            <a:picLocks noChangeAspect="1"/>
          </p:cNvPicPr>
          <p:nvPr/>
        </p:nvPicPr>
        <p:blipFill>
          <a:blip r:embed="rId2">
            <a:extLst/>
          </a:blip>
          <a:stretch>
            <a:fillRect/>
          </a:stretch>
        </p:blipFill>
        <p:spPr>
          <a:xfrm>
            <a:off x="0" y="0"/>
            <a:ext cx="9144000" cy="2209800"/>
          </a:xfrm>
          <a:prstGeom prst="rect">
            <a:avLst/>
          </a:prstGeom>
          <a:ln w="12700">
            <a:miter lim="400000"/>
          </a:ln>
        </p:spPr>
      </p:pic>
      <p:pic>
        <p:nvPicPr>
          <p:cNvPr id="13" name="image2.png" descr="logo_tag2.png"/>
          <p:cNvPicPr>
            <a:picLocks noChangeAspect="1"/>
          </p:cNvPicPr>
          <p:nvPr/>
        </p:nvPicPr>
        <p:blipFill>
          <a:blip r:embed="rId3">
            <a:extLst/>
          </a:blip>
          <a:stretch>
            <a:fillRect/>
          </a:stretch>
        </p:blipFill>
        <p:spPr>
          <a:xfrm>
            <a:off x="627062" y="0"/>
            <a:ext cx="1276351" cy="1524000"/>
          </a:xfrm>
          <a:prstGeom prst="rect">
            <a:avLst/>
          </a:prstGeom>
          <a:ln w="12700">
            <a:miter lim="400000"/>
          </a:ln>
        </p:spPr>
      </p:pic>
      <p:sp>
        <p:nvSpPr>
          <p:cNvPr id="14" name="Shape 14"/>
          <p:cNvSpPr/>
          <p:nvPr>
            <p:ph type="title"/>
          </p:nvPr>
        </p:nvSpPr>
        <p:spPr>
          <a:xfrm>
            <a:off x="562581" y="2213085"/>
            <a:ext cx="8018837" cy="1371601"/>
          </a:xfrm>
          <a:prstGeom prst="rect">
            <a:avLst/>
          </a:prstGeom>
        </p:spPr>
        <p:txBody>
          <a:bodyPr anchor="ctr"/>
          <a:lstStyle>
            <a:lvl1pPr algn="ctr">
              <a:defRPr sz="4000">
                <a:solidFill>
                  <a:srgbClr val="FFFFFF"/>
                </a:solidFill>
              </a:defRPr>
            </a:lvl1pPr>
          </a:lstStyle>
          <a:p>
            <a:pPr/>
            <a:r>
              <a:t>Title Text</a:t>
            </a:r>
          </a:p>
        </p:txBody>
      </p:sp>
      <p:sp>
        <p:nvSpPr>
          <p:cNvPr id="15" name="Shape 15"/>
          <p:cNvSpPr/>
          <p:nvPr>
            <p:ph type="body" sz="quarter" idx="1"/>
          </p:nvPr>
        </p:nvSpPr>
        <p:spPr>
          <a:xfrm>
            <a:off x="1371600" y="5933016"/>
            <a:ext cx="6400800" cy="685801"/>
          </a:xfrm>
          <a:prstGeom prst="rect">
            <a:avLst/>
          </a:prstGeom>
        </p:spPr>
        <p:txBody>
          <a:bodyPr/>
          <a:lstStyle>
            <a:lvl1pPr marL="0" indent="0" algn="ctr">
              <a:spcBef>
                <a:spcPts val="300"/>
              </a:spcBef>
              <a:buSzTx/>
              <a:buFontTx/>
              <a:buNone/>
              <a:defRPr cap="all" sz="1400">
                <a:solidFill>
                  <a:srgbClr val="FF6600"/>
                </a:solidFill>
              </a:defRPr>
            </a:lvl1pPr>
            <a:lvl2pPr marL="424656" indent="-250031" algn="ctr">
              <a:spcBef>
                <a:spcPts val="300"/>
              </a:spcBef>
              <a:buFontTx/>
              <a:defRPr cap="all" sz="1400">
                <a:solidFill>
                  <a:srgbClr val="FF6600"/>
                </a:solidFill>
              </a:defRPr>
            </a:lvl2pPr>
            <a:lvl3pPr marL="658812" indent="-200025" algn="ctr">
              <a:spcBef>
                <a:spcPts val="300"/>
              </a:spcBef>
              <a:buFontTx/>
              <a:defRPr cap="all" sz="1400">
                <a:solidFill>
                  <a:srgbClr val="FF6600"/>
                </a:solidFill>
              </a:defRPr>
            </a:lvl3pPr>
            <a:lvl4pPr marL="893762" indent="-200025" algn="ctr">
              <a:spcBef>
                <a:spcPts val="300"/>
              </a:spcBef>
              <a:buFontTx/>
              <a:defRPr cap="all" sz="1400">
                <a:solidFill>
                  <a:srgbClr val="FF6600"/>
                </a:solidFill>
              </a:defRPr>
            </a:lvl4pPr>
            <a:lvl5pPr indent="908050" algn="ctr">
              <a:spcBef>
                <a:spcPts val="300"/>
              </a:spcBef>
              <a:buFontTx/>
              <a:defRPr cap="all" sz="1400">
                <a:solidFill>
                  <a:srgbClr val="FF6600"/>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hape 16"/>
          <p:cNvSpPr/>
          <p:nvPr>
            <p:ph type="body" sz="half" idx="13"/>
          </p:nvPr>
        </p:nvSpPr>
        <p:spPr>
          <a:xfrm>
            <a:off x="1111250" y="3886165"/>
            <a:ext cx="6932084" cy="1871167"/>
          </a:xfrm>
          <a:prstGeom prst="rect">
            <a:avLst/>
          </a:prstGeom>
        </p:spPr>
        <p:txBody>
          <a:bodyPr/>
          <a:lstStyle/>
          <a:p>
            <a:pPr marL="233363" indent="-233363" algn="ctr">
              <a:spcBef>
                <a:spcPts val="1800"/>
              </a:spcBef>
              <a:buSzTx/>
              <a:buFontTx/>
              <a:buNone/>
              <a:defRPr sz="2400">
                <a:solidFill>
                  <a:srgbClr val="FFFFFF"/>
                </a:solidFill>
              </a:defRPr>
            </a:pPr>
          </a:p>
        </p:txBody>
      </p:sp>
      <p:sp>
        <p:nvSpPr>
          <p:cNvPr id="17" name="Shape 17"/>
          <p:cNvSpPr/>
          <p:nvPr>
            <p:ph type="sldNum" sz="quarter" idx="2"/>
          </p:nvPr>
        </p:nvSpPr>
        <p:spPr>
          <a:xfrm>
            <a:off x="65532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type="tx" showMasterSp="1" showMasterPhAnim="1">
  <p:cSld name="1 column w/number">
    <p:spTree>
      <p:nvGrpSpPr>
        <p:cNvPr id="1" name=""/>
        <p:cNvGrpSpPr/>
        <p:nvPr/>
      </p:nvGrpSpPr>
      <p:grpSpPr>
        <a:xfrm>
          <a:off x="0" y="0"/>
          <a:ext cx="0" cy="0"/>
          <a:chOff x="0" y="0"/>
          <a:chExt cx="0" cy="0"/>
        </a:xfrm>
      </p:grpSpPr>
      <p:sp>
        <p:nvSpPr>
          <p:cNvPr id="99" name="Shape 99"/>
          <p:cNvSpPr/>
          <p:nvPr>
            <p:ph type="body" sz="half" idx="1"/>
          </p:nvPr>
        </p:nvSpPr>
        <p:spPr>
          <a:xfrm>
            <a:off x="457200" y="1371600"/>
            <a:ext cx="4114800" cy="4343400"/>
          </a:xfrm>
          <a:prstGeom prst="rect">
            <a:avLst/>
          </a:prstGeom>
        </p:spPr>
        <p:txBody>
          <a:bodyPr/>
          <a:lstStyle>
            <a:lvl1pPr marL="457200" indent="-457200">
              <a:buFontTx/>
              <a:buAutoNum type="arabicPeriod" startAt="1"/>
            </a:lvl1pPr>
            <a:lvl2pPr marL="740171" indent="-287734">
              <a:buFontTx/>
            </a:lvl2pPr>
            <a:lvl3pPr marL="977900">
              <a:buFontTx/>
            </a:lvl3pPr>
            <a:lvl4pPr marL="1195387">
              <a:buFontTx/>
            </a:lvl4pPr>
            <a:lvl5pPr indent="1149350">
              <a:buFontTx/>
            </a:lvl5pPr>
          </a:lstStyle>
          <a:p>
            <a:pPr/>
            <a:r>
              <a:t>Body Level One</a:t>
            </a:r>
          </a:p>
          <a:p>
            <a:pPr lvl="1"/>
            <a:r>
              <a:t>Body Level Two</a:t>
            </a:r>
          </a:p>
          <a:p>
            <a:pPr lvl="2"/>
            <a:r>
              <a:t>Body Level Three</a:t>
            </a:r>
          </a:p>
          <a:p>
            <a:pPr lvl="3"/>
            <a:r>
              <a:t>Body Level Four</a:t>
            </a:r>
          </a:p>
          <a:p>
            <a:pPr lvl="4"/>
            <a:r>
              <a:t>Body Level Five</a:t>
            </a:r>
          </a:p>
        </p:txBody>
      </p:sp>
      <p:sp>
        <p:nvSpPr>
          <p:cNvPr id="100" name="Shape 100"/>
          <p:cNvSpPr/>
          <p:nvPr>
            <p:ph type="title"/>
          </p:nvPr>
        </p:nvSpPr>
        <p:spPr>
          <a:prstGeom prst="rect">
            <a:avLst/>
          </a:prstGeom>
        </p:spPr>
        <p:txBody>
          <a:bodyPr/>
          <a:lstStyle/>
          <a:p>
            <a:pPr/>
            <a:r>
              <a:t>Title Text</a:t>
            </a:r>
          </a:p>
        </p:txBody>
      </p:sp>
      <p:sp>
        <p:nvSpPr>
          <p:cNvPr id="101" name="Shape 101"/>
          <p:cNvSpPr/>
          <p:nvPr>
            <p:ph type="pic" sz="half" idx="13"/>
          </p:nvPr>
        </p:nvSpPr>
        <p:spPr>
          <a:xfrm>
            <a:off x="4800600" y="1371600"/>
            <a:ext cx="3886200" cy="4343400"/>
          </a:xfrm>
          <a:prstGeom prst="rect">
            <a:avLst/>
          </a:prstGeom>
        </p:spPr>
        <p:txBody>
          <a:bodyPr lIns="91439" rIns="91439">
            <a:noAutofit/>
          </a:bodyPr>
          <a:lstStyle/>
          <a:p>
            <a:pPr/>
          </a:p>
        </p:txBody>
      </p:sp>
      <p:sp>
        <p:nvSpPr>
          <p:cNvPr id="102" name="Shape 10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type="tx" showMasterSp="1" showMasterPhAnim="1">
  <p:cSld name="1 column no bullets and thumbnail">
    <p:spTree>
      <p:nvGrpSpPr>
        <p:cNvPr id="1" name=""/>
        <p:cNvGrpSpPr/>
        <p:nvPr/>
      </p:nvGrpSpPr>
      <p:grpSpPr>
        <a:xfrm>
          <a:off x="0" y="0"/>
          <a:ext cx="0" cy="0"/>
          <a:chOff x="0" y="0"/>
          <a:chExt cx="0" cy="0"/>
        </a:xfrm>
      </p:grpSpPr>
      <p:sp>
        <p:nvSpPr>
          <p:cNvPr id="109" name="Shape 109"/>
          <p:cNvSpPr/>
          <p:nvPr>
            <p:ph type="body" sz="half" idx="1"/>
          </p:nvPr>
        </p:nvSpPr>
        <p:spPr>
          <a:xfrm>
            <a:off x="457200" y="1371600"/>
            <a:ext cx="5486400" cy="4343400"/>
          </a:xfrm>
          <a:prstGeom prst="rect">
            <a:avLst/>
          </a:prstGeom>
        </p:spPr>
        <p:txBody>
          <a:bodyPr/>
          <a:lstStyle>
            <a:lvl1pPr marL="233363" indent="-466726">
              <a:buSzTx/>
              <a:buFontTx/>
              <a:buNone/>
            </a:lvl1pPr>
            <a:lvl2pPr marL="233363" indent="-519112">
              <a:buSzTx/>
              <a:buFontTx/>
              <a:buNone/>
            </a:lvl2pPr>
            <a:lvl3pPr marL="233363" indent="-461962">
              <a:buSzTx/>
              <a:buFontTx/>
              <a:buNone/>
            </a:lvl3pPr>
            <a:lvl4pPr marL="233363" indent="-461962">
              <a:buSzTx/>
              <a:buFontTx/>
              <a:buNone/>
            </a:lvl4pPr>
            <a:lvl5pPr marL="233363" indent="-461962">
              <a:buFontTx/>
            </a:lvl5pPr>
          </a:lstStyle>
          <a:p>
            <a:pPr/>
            <a:r>
              <a:t>Body Level One</a:t>
            </a:r>
          </a:p>
          <a:p>
            <a:pPr lvl="1"/>
            <a:r>
              <a:t>Body Level Two</a:t>
            </a:r>
          </a:p>
          <a:p>
            <a:pPr lvl="2"/>
            <a:r>
              <a:t>Body Level Three</a:t>
            </a:r>
          </a:p>
          <a:p>
            <a:pPr lvl="3"/>
            <a:r>
              <a:t>Body Level Four</a:t>
            </a:r>
          </a:p>
          <a:p>
            <a:pPr lvl="4"/>
            <a:r>
              <a:t>Body Level Five</a:t>
            </a:r>
          </a:p>
        </p:txBody>
      </p:sp>
      <p:sp>
        <p:nvSpPr>
          <p:cNvPr id="110" name="Shape 110"/>
          <p:cNvSpPr/>
          <p:nvPr>
            <p:ph type="title"/>
          </p:nvPr>
        </p:nvSpPr>
        <p:spPr>
          <a:prstGeom prst="rect">
            <a:avLst/>
          </a:prstGeom>
        </p:spPr>
        <p:txBody>
          <a:bodyPr/>
          <a:lstStyle/>
          <a:p>
            <a:pPr/>
            <a:r>
              <a:t>Title Text</a:t>
            </a:r>
          </a:p>
        </p:txBody>
      </p:sp>
      <p:sp>
        <p:nvSpPr>
          <p:cNvPr id="111" name="Shape 111"/>
          <p:cNvSpPr/>
          <p:nvPr>
            <p:ph type="pic" sz="quarter" idx="13"/>
          </p:nvPr>
        </p:nvSpPr>
        <p:spPr>
          <a:xfrm>
            <a:off x="6172200" y="1371600"/>
            <a:ext cx="2514600" cy="2057400"/>
          </a:xfrm>
          <a:prstGeom prst="rect">
            <a:avLst/>
          </a:prstGeom>
        </p:spPr>
        <p:txBody>
          <a:bodyPr lIns="91439" rIns="91439">
            <a:noAutofit/>
          </a:bodyPr>
          <a:lstStyle/>
          <a:p>
            <a:pPr/>
          </a:p>
        </p:txBody>
      </p:sp>
      <p:sp>
        <p:nvSpPr>
          <p:cNvPr id="112" name="Shape 112"/>
          <p:cNvSpPr/>
          <p:nvPr>
            <p:ph type="pic" sz="quarter" idx="14"/>
          </p:nvPr>
        </p:nvSpPr>
        <p:spPr>
          <a:xfrm>
            <a:off x="6172200" y="3657600"/>
            <a:ext cx="2514600" cy="2057400"/>
          </a:xfrm>
          <a:prstGeom prst="rect">
            <a:avLst/>
          </a:prstGeom>
        </p:spPr>
        <p:txBody>
          <a:bodyPr lIns="91439" rIns="91439">
            <a:noAutofit/>
          </a:bodyPr>
          <a:lstStyle/>
          <a:p>
            <a:pPr/>
          </a:p>
        </p:txBody>
      </p:sp>
      <p:sp>
        <p:nvSpPr>
          <p:cNvPr id="113" name="Shape 11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type="tx" showMasterSp="1" showMasterPhAnim="1">
  <p:cSld name="1 column w/number and thumbnail">
    <p:spTree>
      <p:nvGrpSpPr>
        <p:cNvPr id="1" name=""/>
        <p:cNvGrpSpPr/>
        <p:nvPr/>
      </p:nvGrpSpPr>
      <p:grpSpPr>
        <a:xfrm>
          <a:off x="0" y="0"/>
          <a:ext cx="0" cy="0"/>
          <a:chOff x="0" y="0"/>
          <a:chExt cx="0" cy="0"/>
        </a:xfrm>
      </p:grpSpPr>
      <p:sp>
        <p:nvSpPr>
          <p:cNvPr id="120" name="Shape 120"/>
          <p:cNvSpPr/>
          <p:nvPr>
            <p:ph type="body" sz="half" idx="1"/>
          </p:nvPr>
        </p:nvSpPr>
        <p:spPr>
          <a:xfrm>
            <a:off x="457200" y="1371600"/>
            <a:ext cx="5486400" cy="4343400"/>
          </a:xfrm>
          <a:prstGeom prst="rect">
            <a:avLst/>
          </a:prstGeom>
        </p:spPr>
        <p:txBody>
          <a:bodyPr/>
          <a:lstStyle>
            <a:lvl1pPr marL="457200" indent="-457200">
              <a:buFontTx/>
              <a:buAutoNum type="arabicPeriod" startAt="1"/>
            </a:lvl1pPr>
            <a:lvl2pPr marL="740171" indent="-287734">
              <a:buFontTx/>
            </a:lvl2pPr>
            <a:lvl3pPr marL="977900">
              <a:buFontTx/>
            </a:lvl3pPr>
            <a:lvl4pPr marL="1195387">
              <a:buFontTx/>
            </a:lvl4pPr>
            <a:lvl5pPr indent="1149350">
              <a:buFontTx/>
            </a:lvl5pPr>
          </a:lstStyle>
          <a:p>
            <a:pPr/>
            <a:r>
              <a:t>Body Level One</a:t>
            </a:r>
          </a:p>
          <a:p>
            <a:pPr lvl="1"/>
            <a:r>
              <a:t>Body Level Two</a:t>
            </a:r>
          </a:p>
          <a:p>
            <a:pPr lvl="2"/>
            <a:r>
              <a:t>Body Level Three</a:t>
            </a:r>
          </a:p>
          <a:p>
            <a:pPr lvl="3"/>
            <a:r>
              <a:t>Body Level Four</a:t>
            </a:r>
          </a:p>
          <a:p>
            <a:pPr lvl="4"/>
            <a:r>
              <a:t>Body Level Five</a:t>
            </a:r>
          </a:p>
        </p:txBody>
      </p:sp>
      <p:sp>
        <p:nvSpPr>
          <p:cNvPr id="121" name="Shape 121"/>
          <p:cNvSpPr/>
          <p:nvPr>
            <p:ph type="title"/>
          </p:nvPr>
        </p:nvSpPr>
        <p:spPr>
          <a:prstGeom prst="rect">
            <a:avLst/>
          </a:prstGeom>
        </p:spPr>
        <p:txBody>
          <a:bodyPr/>
          <a:lstStyle/>
          <a:p>
            <a:pPr/>
            <a:r>
              <a:t>Title Text</a:t>
            </a:r>
          </a:p>
        </p:txBody>
      </p:sp>
      <p:sp>
        <p:nvSpPr>
          <p:cNvPr id="122" name="Shape 122"/>
          <p:cNvSpPr/>
          <p:nvPr>
            <p:ph type="pic" sz="quarter" idx="13"/>
          </p:nvPr>
        </p:nvSpPr>
        <p:spPr>
          <a:xfrm>
            <a:off x="6172200" y="1371600"/>
            <a:ext cx="2514600" cy="2057400"/>
          </a:xfrm>
          <a:prstGeom prst="rect">
            <a:avLst/>
          </a:prstGeom>
        </p:spPr>
        <p:txBody>
          <a:bodyPr lIns="91439" rIns="91439">
            <a:noAutofit/>
          </a:bodyPr>
          <a:lstStyle/>
          <a:p>
            <a:pPr/>
          </a:p>
        </p:txBody>
      </p:sp>
      <p:sp>
        <p:nvSpPr>
          <p:cNvPr id="123" name="Shape 123"/>
          <p:cNvSpPr/>
          <p:nvPr>
            <p:ph type="pic" sz="quarter" idx="14"/>
          </p:nvPr>
        </p:nvSpPr>
        <p:spPr>
          <a:xfrm>
            <a:off x="6172200" y="3657600"/>
            <a:ext cx="2514600" cy="2057400"/>
          </a:xfrm>
          <a:prstGeom prst="rect">
            <a:avLst/>
          </a:prstGeom>
        </p:spPr>
        <p:txBody>
          <a:bodyPr lIns="91439" rIns="91439">
            <a:noAutofit/>
          </a:bodyPr>
          <a:lstStyle/>
          <a:p>
            <a:pPr/>
          </a:p>
        </p:txBody>
      </p:sp>
      <p:sp>
        <p:nvSpPr>
          <p:cNvPr id="124" name="Shape 12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type="tx" showMasterSp="1" showMasterPhAnim="1">
  <p:cSld name="2 column w/bullets">
    <p:spTree>
      <p:nvGrpSpPr>
        <p:cNvPr id="1" name=""/>
        <p:cNvGrpSpPr/>
        <p:nvPr/>
      </p:nvGrpSpPr>
      <p:grpSpPr>
        <a:xfrm>
          <a:off x="0" y="0"/>
          <a:ext cx="0" cy="0"/>
          <a:chOff x="0" y="0"/>
          <a:chExt cx="0" cy="0"/>
        </a:xfrm>
      </p:grpSpPr>
      <p:sp>
        <p:nvSpPr>
          <p:cNvPr id="131" name="Shape 131"/>
          <p:cNvSpPr/>
          <p:nvPr>
            <p:ph type="body" sz="half" idx="1"/>
          </p:nvPr>
        </p:nvSpPr>
        <p:spPr>
          <a:xfrm>
            <a:off x="457200" y="1371600"/>
            <a:ext cx="4005072" cy="4343400"/>
          </a:xfrm>
          <a:prstGeom prst="rect">
            <a:avLst/>
          </a:prstGeom>
        </p:spPr>
        <p:txBody>
          <a:bodyPr/>
          <a:lstStyle>
            <a:lvl5pPr marL="1200150" indent="-285750">
              <a:buSzPct val="100000"/>
              <a:buChar char="•"/>
            </a:lvl5pPr>
          </a:lstStyle>
          <a:p>
            <a:pPr/>
            <a:r>
              <a:t>Body Level One</a:t>
            </a:r>
          </a:p>
          <a:p>
            <a:pPr lvl="1"/>
            <a:r>
              <a:t>Body Level Two</a:t>
            </a:r>
          </a:p>
          <a:p>
            <a:pPr lvl="2"/>
            <a:r>
              <a:t>Body Level Three</a:t>
            </a:r>
          </a:p>
          <a:p>
            <a:pPr lvl="3"/>
            <a:r>
              <a:t>Body Level Four</a:t>
            </a:r>
          </a:p>
          <a:p>
            <a:pPr lvl="4"/>
            <a:r>
              <a:t>Body Level Five</a:t>
            </a:r>
          </a:p>
        </p:txBody>
      </p:sp>
      <p:sp>
        <p:nvSpPr>
          <p:cNvPr id="132" name="Shape 132"/>
          <p:cNvSpPr/>
          <p:nvPr>
            <p:ph type="title"/>
          </p:nvPr>
        </p:nvSpPr>
        <p:spPr>
          <a:prstGeom prst="rect">
            <a:avLst/>
          </a:prstGeom>
        </p:spPr>
        <p:txBody>
          <a:bodyPr/>
          <a:lstStyle/>
          <a:p>
            <a:pPr/>
            <a:r>
              <a:t>Title Text</a:t>
            </a:r>
          </a:p>
        </p:txBody>
      </p:sp>
      <p:sp>
        <p:nvSpPr>
          <p:cNvPr id="133" name="Shape 13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type="tx" showMasterSp="1" showMasterPhAnim="1">
  <p:cSld name="2 column no bullets">
    <p:spTree>
      <p:nvGrpSpPr>
        <p:cNvPr id="1" name=""/>
        <p:cNvGrpSpPr/>
        <p:nvPr/>
      </p:nvGrpSpPr>
      <p:grpSpPr>
        <a:xfrm>
          <a:off x="0" y="0"/>
          <a:ext cx="0" cy="0"/>
          <a:chOff x="0" y="0"/>
          <a:chExt cx="0" cy="0"/>
        </a:xfrm>
      </p:grpSpPr>
      <p:sp>
        <p:nvSpPr>
          <p:cNvPr id="140" name="Shape 140"/>
          <p:cNvSpPr/>
          <p:nvPr>
            <p:ph type="body" sz="half" idx="1"/>
          </p:nvPr>
        </p:nvSpPr>
        <p:spPr>
          <a:xfrm>
            <a:off x="457200" y="1371600"/>
            <a:ext cx="4005072" cy="4343400"/>
          </a:xfrm>
          <a:prstGeom prst="rect">
            <a:avLst/>
          </a:prstGeom>
        </p:spPr>
        <p:txBody>
          <a:bodyPr/>
          <a:lstStyle>
            <a:lvl1pPr marL="233363" indent="-466726">
              <a:buSzTx/>
              <a:buFontTx/>
              <a:buNone/>
            </a:lvl1pPr>
            <a:lvl2pPr marL="233363" indent="-519112">
              <a:buSzTx/>
              <a:buFontTx/>
              <a:buNone/>
            </a:lvl2pPr>
            <a:lvl3pPr marL="233363" indent="-461962">
              <a:buSzTx/>
              <a:buFontTx/>
              <a:buNone/>
            </a:lvl3pPr>
            <a:lvl4pPr marL="233363" indent="-461962">
              <a:buSzTx/>
              <a:buFontTx/>
              <a:buNone/>
            </a:lvl4pPr>
            <a:lvl5pPr marL="233363" indent="-461962">
              <a:buFontTx/>
            </a:lvl5pPr>
          </a:lstStyle>
          <a:p>
            <a:pPr/>
            <a:r>
              <a:t>Body Level One</a:t>
            </a:r>
          </a:p>
          <a:p>
            <a:pPr lvl="1"/>
            <a:r>
              <a:t>Body Level Two</a:t>
            </a:r>
          </a:p>
          <a:p>
            <a:pPr lvl="2"/>
            <a:r>
              <a:t>Body Level Three</a:t>
            </a:r>
          </a:p>
          <a:p>
            <a:pPr lvl="3"/>
            <a:r>
              <a:t>Body Level Four</a:t>
            </a:r>
          </a:p>
          <a:p>
            <a:pPr lvl="4"/>
            <a:r>
              <a:t>Body Level Five</a:t>
            </a:r>
          </a:p>
        </p:txBody>
      </p:sp>
      <p:sp>
        <p:nvSpPr>
          <p:cNvPr id="141" name="Shape 141"/>
          <p:cNvSpPr/>
          <p:nvPr>
            <p:ph type="title"/>
          </p:nvPr>
        </p:nvSpPr>
        <p:spPr>
          <a:prstGeom prst="rect">
            <a:avLst/>
          </a:prstGeom>
        </p:spPr>
        <p:txBody>
          <a:bodyPr/>
          <a:lstStyle/>
          <a:p>
            <a:pPr/>
            <a:r>
              <a:t>Title Text</a:t>
            </a:r>
          </a:p>
        </p:txBody>
      </p:sp>
      <p:sp>
        <p:nvSpPr>
          <p:cNvPr id="142" name="Shape 14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type="tx" showMasterSp="1" showMasterPhAnim="1">
  <p:cSld name="2 column w/number">
    <p:spTree>
      <p:nvGrpSpPr>
        <p:cNvPr id="1" name=""/>
        <p:cNvGrpSpPr/>
        <p:nvPr/>
      </p:nvGrpSpPr>
      <p:grpSpPr>
        <a:xfrm>
          <a:off x="0" y="0"/>
          <a:ext cx="0" cy="0"/>
          <a:chOff x="0" y="0"/>
          <a:chExt cx="0" cy="0"/>
        </a:xfrm>
      </p:grpSpPr>
      <p:sp>
        <p:nvSpPr>
          <p:cNvPr id="149" name="Shape 149"/>
          <p:cNvSpPr/>
          <p:nvPr>
            <p:ph type="body" sz="half" idx="1"/>
          </p:nvPr>
        </p:nvSpPr>
        <p:spPr>
          <a:xfrm>
            <a:off x="457200" y="1371600"/>
            <a:ext cx="4005072" cy="4343400"/>
          </a:xfrm>
          <a:prstGeom prst="rect">
            <a:avLst/>
          </a:prstGeom>
        </p:spPr>
        <p:txBody>
          <a:bodyPr/>
          <a:lstStyle>
            <a:lvl1pPr marL="457200" indent="-457200">
              <a:buFontTx/>
              <a:buAutoNum type="arabicPeriod" startAt="1"/>
            </a:lvl1pPr>
            <a:lvl2pPr marL="740171" indent="-287734">
              <a:buFontTx/>
            </a:lvl2pPr>
            <a:lvl3pPr marL="977900">
              <a:buFontTx/>
            </a:lvl3pPr>
            <a:lvl4pPr marL="1195387">
              <a:buFontTx/>
            </a:lvl4pPr>
            <a:lvl5pPr indent="1149350">
              <a:buFontTx/>
            </a:lvl5pPr>
          </a:lstStyle>
          <a:p>
            <a:pPr/>
            <a:r>
              <a:t>Body Level One</a:t>
            </a:r>
          </a:p>
          <a:p>
            <a:pPr lvl="1"/>
            <a:r>
              <a:t>Body Level Two</a:t>
            </a:r>
          </a:p>
          <a:p>
            <a:pPr lvl="2"/>
            <a:r>
              <a:t>Body Level Three</a:t>
            </a:r>
          </a:p>
          <a:p>
            <a:pPr lvl="3"/>
            <a:r>
              <a:t>Body Level Four</a:t>
            </a:r>
          </a:p>
          <a:p>
            <a:pPr lvl="4"/>
            <a:r>
              <a:t>Body Level Five</a:t>
            </a:r>
          </a:p>
        </p:txBody>
      </p:sp>
      <p:sp>
        <p:nvSpPr>
          <p:cNvPr id="150" name="Shape 150"/>
          <p:cNvSpPr/>
          <p:nvPr>
            <p:ph type="title"/>
          </p:nvPr>
        </p:nvSpPr>
        <p:spPr>
          <a:prstGeom prst="rect">
            <a:avLst/>
          </a:prstGeom>
        </p:spPr>
        <p:txBody>
          <a:bodyPr/>
          <a:lstStyle/>
          <a:p>
            <a:pPr/>
            <a:r>
              <a:t>Title Text</a:t>
            </a:r>
          </a:p>
        </p:txBody>
      </p:sp>
      <p:sp>
        <p:nvSpPr>
          <p:cNvPr id="151" name="Shape 151"/>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type="tx" showMasterSp="1" showMasterPhAnim="1">
  <p:cSld name="Blank">
    <p:spTree>
      <p:nvGrpSpPr>
        <p:cNvPr id="1" name=""/>
        <p:cNvGrpSpPr/>
        <p:nvPr/>
      </p:nvGrpSpPr>
      <p:grpSpPr>
        <a:xfrm>
          <a:off x="0" y="0"/>
          <a:ext cx="0" cy="0"/>
          <a:chOff x="0" y="0"/>
          <a:chExt cx="0" cy="0"/>
        </a:xfrm>
      </p:grpSpPr>
      <p:sp>
        <p:nvSpPr>
          <p:cNvPr id="158" name="Shape 158"/>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type="tx" showMasterSp="0" showMasterPhAnim="1">
  <p:cSld name="1_Title slide">
    <p:spTree>
      <p:nvGrpSpPr>
        <p:cNvPr id="1" name=""/>
        <p:cNvGrpSpPr/>
        <p:nvPr/>
      </p:nvGrpSpPr>
      <p:grpSpPr>
        <a:xfrm>
          <a:off x="0" y="0"/>
          <a:ext cx="0" cy="0"/>
          <a:chOff x="0" y="0"/>
          <a:chExt cx="0" cy="0"/>
        </a:xfrm>
      </p:grpSpPr>
      <p:sp>
        <p:nvSpPr>
          <p:cNvPr id="165" name="Shape 165"/>
          <p:cNvSpPr/>
          <p:nvPr>
            <p:ph type="title"/>
          </p:nvPr>
        </p:nvSpPr>
        <p:spPr>
          <a:xfrm>
            <a:off x="685800" y="2111123"/>
            <a:ext cx="7772400" cy="1546501"/>
          </a:xfrm>
          <a:prstGeom prst="rect">
            <a:avLst/>
          </a:prstGeom>
        </p:spPr>
        <p:txBody>
          <a:bodyPr lIns="91424" tIns="91424" rIns="91424" bIns="91424" anchor="b"/>
          <a:lstStyle>
            <a:lvl1pPr algn="ctr">
              <a:defRPr sz="4800"/>
            </a:lvl1pPr>
          </a:lstStyle>
          <a:p>
            <a:pPr/>
            <a:r>
              <a:t>Title Text</a:t>
            </a:r>
          </a:p>
        </p:txBody>
      </p:sp>
      <p:sp>
        <p:nvSpPr>
          <p:cNvPr id="166" name="Shape 166"/>
          <p:cNvSpPr/>
          <p:nvPr>
            <p:ph type="body" sz="quarter" idx="1"/>
          </p:nvPr>
        </p:nvSpPr>
        <p:spPr>
          <a:xfrm>
            <a:off x="685800" y="3786737"/>
            <a:ext cx="7772400" cy="1046401"/>
          </a:xfrm>
          <a:prstGeom prst="rect">
            <a:avLst/>
          </a:prstGeom>
        </p:spPr>
        <p:txBody>
          <a:bodyPr lIns="91424" tIns="91424" rIns="91424" bIns="91424"/>
          <a:lstStyle>
            <a:lvl1pPr marL="233363" indent="-233363" algn="ctr">
              <a:spcBef>
                <a:spcPts val="0"/>
              </a:spcBef>
              <a:buSzTx/>
              <a:buFontTx/>
              <a:buNone/>
              <a:defRPr>
                <a:solidFill>
                  <a:srgbClr val="9D601E"/>
                </a:solidFill>
              </a:defRPr>
            </a:lvl1pPr>
            <a:lvl2pPr marL="233363" indent="-58738" algn="ctr">
              <a:spcBef>
                <a:spcPts val="0"/>
              </a:spcBef>
              <a:buSzTx/>
              <a:buFontTx/>
              <a:buNone/>
              <a:defRPr>
                <a:solidFill>
                  <a:srgbClr val="9D601E"/>
                </a:solidFill>
              </a:defRPr>
            </a:lvl2pPr>
            <a:lvl3pPr marL="233363" indent="225424" algn="ctr">
              <a:spcBef>
                <a:spcPts val="0"/>
              </a:spcBef>
              <a:buSzTx/>
              <a:buFontTx/>
              <a:buNone/>
              <a:defRPr>
                <a:solidFill>
                  <a:srgbClr val="9D601E"/>
                </a:solidFill>
              </a:defRPr>
            </a:lvl3pPr>
            <a:lvl4pPr marL="233363" indent="460375" algn="ctr">
              <a:spcBef>
                <a:spcPts val="0"/>
              </a:spcBef>
              <a:buSzTx/>
              <a:buFontTx/>
              <a:buNone/>
              <a:defRPr>
                <a:solidFill>
                  <a:srgbClr val="9D601E"/>
                </a:solidFill>
              </a:defRPr>
            </a:lvl4pPr>
            <a:lvl5pPr marL="233363" indent="674687" algn="ctr">
              <a:spcBef>
                <a:spcPts val="0"/>
              </a:spcBef>
              <a:buFontTx/>
              <a:defRPr>
                <a:solidFill>
                  <a:srgbClr val="9D601E"/>
                </a:solidFill>
              </a:defRPr>
            </a:lvl5pPr>
          </a:lstStyle>
          <a:p>
            <a:pPr/>
            <a:r>
              <a:t>Body Level One</a:t>
            </a:r>
          </a:p>
          <a:p>
            <a:pPr lvl="1"/>
            <a:r>
              <a:t>Body Level Two</a:t>
            </a:r>
          </a:p>
          <a:p>
            <a:pPr lvl="2"/>
            <a:r>
              <a:t>Body Level Three</a:t>
            </a:r>
          </a:p>
          <a:p>
            <a:pPr lvl="3"/>
            <a:r>
              <a:t>Body Level Four</a:t>
            </a:r>
          </a:p>
          <a:p>
            <a:pPr lvl="4"/>
            <a:r>
              <a:t>Body Level Five</a:t>
            </a:r>
          </a:p>
        </p:txBody>
      </p:sp>
      <p:sp>
        <p:nvSpPr>
          <p:cNvPr id="167" name="Shape 167"/>
          <p:cNvSpPr/>
          <p:nvPr>
            <p:ph type="sldNum" sz="quarter" idx="2"/>
          </p:nvPr>
        </p:nvSpPr>
        <p:spPr>
          <a:xfrm>
            <a:off x="6553200" y="6356350"/>
            <a:ext cx="2133600" cy="368300"/>
          </a:xfrm>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type="tx" showMasterSp="1" showMasterPhAnim="1">
  <p:cSld name="Full width w/bullets">
    <p:spTree>
      <p:nvGrpSpPr>
        <p:cNvPr id="1" name=""/>
        <p:cNvGrpSpPr/>
        <p:nvPr/>
      </p:nvGrpSpPr>
      <p:grpSpPr>
        <a:xfrm>
          <a:off x="0" y="0"/>
          <a:ext cx="0" cy="0"/>
          <a:chOff x="0" y="0"/>
          <a:chExt cx="0" cy="0"/>
        </a:xfrm>
      </p:grpSpPr>
      <p:sp>
        <p:nvSpPr>
          <p:cNvPr id="24" name="Shape 24"/>
          <p:cNvSpPr/>
          <p:nvPr>
            <p:ph type="title"/>
          </p:nvPr>
        </p:nvSpPr>
        <p:spPr>
          <a:prstGeom prst="rect">
            <a:avLst/>
          </a:prstGeom>
        </p:spPr>
        <p:txBody>
          <a:bodyPr/>
          <a:lstStyle/>
          <a:p>
            <a:pPr/>
            <a:r>
              <a:t>Title Text</a:t>
            </a:r>
          </a:p>
        </p:txBody>
      </p:sp>
      <p:sp>
        <p:nvSpPr>
          <p:cNvPr id="25" name="Shape 25"/>
          <p:cNvSpPr/>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26" name="Shape 2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type="tx" showMasterSp="1" showMasterPhAnim="1">
  <p:cSld name="1 column w/bullets">
    <p:spTree>
      <p:nvGrpSpPr>
        <p:cNvPr id="1" name=""/>
        <p:cNvGrpSpPr/>
        <p:nvPr/>
      </p:nvGrpSpPr>
      <p:grpSpPr>
        <a:xfrm>
          <a:off x="0" y="0"/>
          <a:ext cx="0" cy="0"/>
          <a:chOff x="0" y="0"/>
          <a:chExt cx="0" cy="0"/>
        </a:xfrm>
      </p:grpSpPr>
      <p:sp>
        <p:nvSpPr>
          <p:cNvPr id="33" name="Shape 33"/>
          <p:cNvSpPr/>
          <p:nvPr>
            <p:ph type="body" sz="half" idx="1"/>
          </p:nvPr>
        </p:nvSpPr>
        <p:spPr>
          <a:xfrm>
            <a:off x="457200" y="1371600"/>
            <a:ext cx="4114800" cy="434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4" name="Shape 34"/>
          <p:cNvSpPr/>
          <p:nvPr>
            <p:ph type="pic" sz="half" idx="13"/>
          </p:nvPr>
        </p:nvSpPr>
        <p:spPr>
          <a:xfrm>
            <a:off x="4800600" y="1371600"/>
            <a:ext cx="3886200" cy="4343400"/>
          </a:xfrm>
          <a:prstGeom prst="rect">
            <a:avLst/>
          </a:prstGeom>
        </p:spPr>
        <p:txBody>
          <a:bodyPr lIns="91439" rIns="91439">
            <a:noAutofit/>
          </a:bodyPr>
          <a:lstStyle/>
          <a:p>
            <a:pPr/>
          </a:p>
        </p:txBody>
      </p:sp>
      <p:sp>
        <p:nvSpPr>
          <p:cNvPr id="35" name="Shape 35"/>
          <p:cNvSpPr/>
          <p:nvPr>
            <p:ph type="title"/>
          </p:nvPr>
        </p:nvSpPr>
        <p:spPr>
          <a:prstGeom prst="rect">
            <a:avLst/>
          </a:prstGeom>
        </p:spPr>
        <p:txBody>
          <a:bodyPr/>
          <a:lstStyle/>
          <a:p>
            <a:pPr/>
            <a:r>
              <a:t>Title Text</a:t>
            </a:r>
          </a:p>
        </p:txBody>
      </p:sp>
      <p:sp>
        <p:nvSpPr>
          <p:cNvPr id="36" name="Shape 3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type="tx" showMasterSp="1" showMasterPhAnim="1">
  <p:cSld name="1 column w/bullets and thumbnail">
    <p:spTree>
      <p:nvGrpSpPr>
        <p:cNvPr id="1" name=""/>
        <p:cNvGrpSpPr/>
        <p:nvPr/>
      </p:nvGrpSpPr>
      <p:grpSpPr>
        <a:xfrm>
          <a:off x="0" y="0"/>
          <a:ext cx="0" cy="0"/>
          <a:chOff x="0" y="0"/>
          <a:chExt cx="0" cy="0"/>
        </a:xfrm>
      </p:grpSpPr>
      <p:sp>
        <p:nvSpPr>
          <p:cNvPr id="43" name="Shape 43"/>
          <p:cNvSpPr/>
          <p:nvPr>
            <p:ph type="title"/>
          </p:nvPr>
        </p:nvSpPr>
        <p:spPr>
          <a:prstGeom prst="rect">
            <a:avLst/>
          </a:prstGeom>
        </p:spPr>
        <p:txBody>
          <a:bodyPr/>
          <a:lstStyle/>
          <a:p>
            <a:pPr/>
            <a:r>
              <a:t>Title Text</a:t>
            </a:r>
          </a:p>
        </p:txBody>
      </p:sp>
      <p:sp>
        <p:nvSpPr>
          <p:cNvPr id="44" name="Shape 44"/>
          <p:cNvSpPr/>
          <p:nvPr>
            <p:ph type="body" sz="half" idx="1"/>
          </p:nvPr>
        </p:nvSpPr>
        <p:spPr>
          <a:xfrm>
            <a:off x="457200" y="1371600"/>
            <a:ext cx="5486400" cy="4343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45" name="Shape 45"/>
          <p:cNvSpPr/>
          <p:nvPr>
            <p:ph type="pic" sz="quarter" idx="13"/>
          </p:nvPr>
        </p:nvSpPr>
        <p:spPr>
          <a:xfrm>
            <a:off x="6172200" y="1371600"/>
            <a:ext cx="2514600" cy="2057400"/>
          </a:xfrm>
          <a:prstGeom prst="rect">
            <a:avLst/>
          </a:prstGeom>
        </p:spPr>
        <p:txBody>
          <a:bodyPr lIns="91439" rIns="91439">
            <a:noAutofit/>
          </a:bodyPr>
          <a:lstStyle/>
          <a:p>
            <a:pPr/>
          </a:p>
        </p:txBody>
      </p:sp>
      <p:sp>
        <p:nvSpPr>
          <p:cNvPr id="46" name="Shape 46"/>
          <p:cNvSpPr/>
          <p:nvPr>
            <p:ph type="pic" sz="quarter" idx="14"/>
          </p:nvPr>
        </p:nvSpPr>
        <p:spPr>
          <a:xfrm>
            <a:off x="6172200" y="3657600"/>
            <a:ext cx="2514600" cy="2057400"/>
          </a:xfrm>
          <a:prstGeom prst="rect">
            <a:avLst/>
          </a:prstGeom>
        </p:spPr>
        <p:txBody>
          <a:bodyPr lIns="91439" rIns="91439">
            <a:noAutofit/>
          </a:bodyPr>
          <a:lstStyle/>
          <a:p>
            <a:pPr/>
          </a:p>
        </p:txBody>
      </p:sp>
      <p:sp>
        <p:nvSpPr>
          <p:cNvPr id="47" name="Shape 47"/>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type="tx" showMasterSp="1" showMasterPhAnim="1">
  <p:cSld name="Full width picture">
    <p:spTree>
      <p:nvGrpSpPr>
        <p:cNvPr id="1" name=""/>
        <p:cNvGrpSpPr/>
        <p:nvPr/>
      </p:nvGrpSpPr>
      <p:grpSpPr>
        <a:xfrm>
          <a:off x="0" y="0"/>
          <a:ext cx="0" cy="0"/>
          <a:chOff x="0" y="0"/>
          <a:chExt cx="0" cy="0"/>
        </a:xfrm>
      </p:grpSpPr>
      <p:sp>
        <p:nvSpPr>
          <p:cNvPr id="54" name="Shape 54"/>
          <p:cNvSpPr/>
          <p:nvPr>
            <p:ph type="title"/>
          </p:nvPr>
        </p:nvSpPr>
        <p:spPr>
          <a:prstGeom prst="rect">
            <a:avLst/>
          </a:prstGeom>
        </p:spPr>
        <p:txBody>
          <a:bodyPr/>
          <a:lstStyle/>
          <a:p>
            <a:pPr/>
            <a:r>
              <a:t>Title Text</a:t>
            </a:r>
          </a:p>
        </p:txBody>
      </p:sp>
      <p:sp>
        <p:nvSpPr>
          <p:cNvPr id="55" name="Shape 55"/>
          <p:cNvSpPr/>
          <p:nvPr>
            <p:ph type="pic" idx="13"/>
          </p:nvPr>
        </p:nvSpPr>
        <p:spPr>
          <a:xfrm>
            <a:off x="457200" y="1371599"/>
            <a:ext cx="8229600" cy="4343401"/>
          </a:xfrm>
          <a:prstGeom prst="rect">
            <a:avLst/>
          </a:prstGeom>
        </p:spPr>
        <p:txBody>
          <a:bodyPr lIns="91439" rIns="91439">
            <a:noAutofit/>
          </a:bodyPr>
          <a:lstStyle/>
          <a:p>
            <a:pPr/>
          </a:p>
        </p:txBody>
      </p:sp>
      <p:sp>
        <p:nvSpPr>
          <p:cNvPr id="56" name="Shape 56"/>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type="tx" showMasterSp="1" showMasterPhAnim="1">
  <p:cSld name="Title Only">
    <p:spTree>
      <p:nvGrpSpPr>
        <p:cNvPr id="1" name=""/>
        <p:cNvGrpSpPr/>
        <p:nvPr/>
      </p:nvGrpSpPr>
      <p:grpSpPr>
        <a:xfrm>
          <a:off x="0" y="0"/>
          <a:ext cx="0" cy="0"/>
          <a:chOff x="0" y="0"/>
          <a:chExt cx="0" cy="0"/>
        </a:xfrm>
      </p:grpSpPr>
      <p:sp>
        <p:nvSpPr>
          <p:cNvPr id="63" name="Shape 63"/>
          <p:cNvSpPr/>
          <p:nvPr>
            <p:ph type="title"/>
          </p:nvPr>
        </p:nvSpPr>
        <p:spPr>
          <a:prstGeom prst="rect">
            <a:avLst/>
          </a:prstGeom>
        </p:spPr>
        <p:txBody>
          <a:bodyPr/>
          <a:lstStyle/>
          <a:p>
            <a:pPr/>
            <a:r>
              <a:t>Title Text</a:t>
            </a:r>
          </a:p>
        </p:txBody>
      </p:sp>
      <p:sp>
        <p:nvSpPr>
          <p:cNvPr id="64" name="Shape 64"/>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type="tx" showMasterSp="1" showMasterPhAnim="1">
  <p:cSld name="Full width no bullets">
    <p:spTree>
      <p:nvGrpSpPr>
        <p:cNvPr id="1" name=""/>
        <p:cNvGrpSpPr/>
        <p:nvPr/>
      </p:nvGrpSpPr>
      <p:grpSpPr>
        <a:xfrm>
          <a:off x="0" y="0"/>
          <a:ext cx="0" cy="0"/>
          <a:chOff x="0" y="0"/>
          <a:chExt cx="0" cy="0"/>
        </a:xfrm>
      </p:grpSpPr>
      <p:sp>
        <p:nvSpPr>
          <p:cNvPr id="71" name="Shape 71"/>
          <p:cNvSpPr/>
          <p:nvPr>
            <p:ph type="title"/>
          </p:nvPr>
        </p:nvSpPr>
        <p:spPr>
          <a:prstGeom prst="rect">
            <a:avLst/>
          </a:prstGeom>
        </p:spPr>
        <p:txBody>
          <a:bodyPr/>
          <a:lstStyle/>
          <a:p>
            <a:pPr/>
            <a:r>
              <a:t>Title Text</a:t>
            </a:r>
          </a:p>
        </p:txBody>
      </p:sp>
      <p:sp>
        <p:nvSpPr>
          <p:cNvPr id="72" name="Shape 72"/>
          <p:cNvSpPr/>
          <p:nvPr>
            <p:ph type="body" idx="1"/>
          </p:nvPr>
        </p:nvSpPr>
        <p:spPr>
          <a:prstGeom prst="rect">
            <a:avLst/>
          </a:prstGeom>
        </p:spPr>
        <p:txBody>
          <a:bodyPr/>
          <a:lstStyle>
            <a:lvl1pPr marL="0" indent="4762">
              <a:buSzTx/>
              <a:buFontTx/>
              <a:buNone/>
            </a:lvl1pPr>
            <a:lvl2pPr marL="0" indent="4762">
              <a:buSzTx/>
              <a:buFontTx/>
              <a:buNone/>
            </a:lvl2pPr>
            <a:lvl3pPr marL="0" indent="4762">
              <a:buSzTx/>
              <a:buFontTx/>
              <a:buNone/>
            </a:lvl3pPr>
            <a:lvl4pPr marL="0" indent="4762">
              <a:buSzTx/>
              <a:buFontTx/>
              <a:buNone/>
            </a:lvl4pPr>
            <a:lvl5pPr indent="4762">
              <a:buFontTx/>
            </a:lvl5pPr>
          </a:lstStyle>
          <a:p>
            <a:pPr/>
            <a:r>
              <a:t>Body Level One</a:t>
            </a:r>
          </a:p>
          <a:p>
            <a:pPr lvl="1"/>
            <a:r>
              <a:t>Body Level Two</a:t>
            </a:r>
          </a:p>
          <a:p>
            <a:pPr lvl="2"/>
            <a:r>
              <a:t>Body Level Three</a:t>
            </a:r>
          </a:p>
          <a:p>
            <a:pPr lvl="3"/>
            <a:r>
              <a:t>Body Level Four</a:t>
            </a:r>
          </a:p>
          <a:p>
            <a:pPr lvl="4"/>
            <a:r>
              <a:t>Body Level Five</a:t>
            </a:r>
          </a:p>
        </p:txBody>
      </p:sp>
      <p:sp>
        <p:nvSpPr>
          <p:cNvPr id="73" name="Shape 73"/>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type="tx" showMasterSp="1" showMasterPhAnim="1">
  <p:cSld name="Full width w/number">
    <p:spTree>
      <p:nvGrpSpPr>
        <p:cNvPr id="1" name=""/>
        <p:cNvGrpSpPr/>
        <p:nvPr/>
      </p:nvGrpSpPr>
      <p:grpSpPr>
        <a:xfrm>
          <a:off x="0" y="0"/>
          <a:ext cx="0" cy="0"/>
          <a:chOff x="0" y="0"/>
          <a:chExt cx="0" cy="0"/>
        </a:xfrm>
      </p:grpSpPr>
      <p:sp>
        <p:nvSpPr>
          <p:cNvPr id="80" name="Shape 80"/>
          <p:cNvSpPr/>
          <p:nvPr>
            <p:ph type="title"/>
          </p:nvPr>
        </p:nvSpPr>
        <p:spPr>
          <a:prstGeom prst="rect">
            <a:avLst/>
          </a:prstGeom>
        </p:spPr>
        <p:txBody>
          <a:bodyPr/>
          <a:lstStyle/>
          <a:p>
            <a:pPr/>
            <a:r>
              <a:t>Title Text</a:t>
            </a:r>
          </a:p>
        </p:txBody>
      </p:sp>
      <p:sp>
        <p:nvSpPr>
          <p:cNvPr id="81" name="Shape 81"/>
          <p:cNvSpPr/>
          <p:nvPr>
            <p:ph type="body" idx="1"/>
          </p:nvPr>
        </p:nvSpPr>
        <p:spPr>
          <a:prstGeom prst="rect">
            <a:avLst/>
          </a:prstGeom>
        </p:spPr>
        <p:txBody>
          <a:bodyPr/>
          <a:lstStyle>
            <a:lvl1pPr marL="457200" indent="-457200">
              <a:buFontTx/>
              <a:buAutoNum type="arabicPeriod" startAt="1"/>
            </a:lvl1pPr>
            <a:lvl2pPr marL="740171" indent="-287734">
              <a:buFontTx/>
            </a:lvl2pPr>
            <a:lvl3pPr marL="977900">
              <a:buFontTx/>
            </a:lvl3pPr>
            <a:lvl4pPr marL="1195387">
              <a:buFontTx/>
            </a:lvl4pPr>
            <a:lvl5pPr indent="1149350">
              <a:buFontTx/>
            </a:lvl5pPr>
          </a:lstStyle>
          <a:p>
            <a:pPr/>
            <a:r>
              <a:t>Body Level One</a:t>
            </a:r>
          </a:p>
          <a:p>
            <a:pPr lvl="1"/>
            <a:r>
              <a:t>Body Level Two</a:t>
            </a:r>
          </a:p>
          <a:p>
            <a:pPr lvl="2"/>
            <a:r>
              <a:t>Body Level Three</a:t>
            </a:r>
          </a:p>
          <a:p>
            <a:pPr lvl="3"/>
            <a:r>
              <a:t>Body Level Four</a:t>
            </a:r>
          </a:p>
          <a:p>
            <a:pPr lvl="4"/>
            <a:r>
              <a:t>Body Level Five</a:t>
            </a:r>
          </a:p>
        </p:txBody>
      </p:sp>
      <p:sp>
        <p:nvSpPr>
          <p:cNvPr id="82" name="Shape 8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type="tx" showMasterSp="1" showMasterPhAnim="1">
  <p:cSld name="1 column no bullets">
    <p:spTree>
      <p:nvGrpSpPr>
        <p:cNvPr id="1" name=""/>
        <p:cNvGrpSpPr/>
        <p:nvPr/>
      </p:nvGrpSpPr>
      <p:grpSpPr>
        <a:xfrm>
          <a:off x="0" y="0"/>
          <a:ext cx="0" cy="0"/>
          <a:chOff x="0" y="0"/>
          <a:chExt cx="0" cy="0"/>
        </a:xfrm>
      </p:grpSpPr>
      <p:sp>
        <p:nvSpPr>
          <p:cNvPr id="89" name="Shape 89"/>
          <p:cNvSpPr/>
          <p:nvPr>
            <p:ph type="body" sz="half" idx="1"/>
          </p:nvPr>
        </p:nvSpPr>
        <p:spPr>
          <a:xfrm>
            <a:off x="457200" y="1371600"/>
            <a:ext cx="4114800" cy="4343400"/>
          </a:xfrm>
          <a:prstGeom prst="rect">
            <a:avLst/>
          </a:prstGeom>
        </p:spPr>
        <p:txBody>
          <a:bodyPr/>
          <a:lstStyle>
            <a:lvl1pPr marL="233363" indent="-466726">
              <a:buSzTx/>
              <a:buFontTx/>
              <a:buNone/>
            </a:lvl1pPr>
            <a:lvl2pPr marL="233363" indent="-519112">
              <a:buSzTx/>
              <a:buFontTx/>
              <a:buNone/>
            </a:lvl2pPr>
            <a:lvl3pPr marL="233363" indent="-461962">
              <a:buSzTx/>
              <a:buFontTx/>
              <a:buNone/>
            </a:lvl3pPr>
            <a:lvl4pPr marL="233363" indent="-461962">
              <a:buSzTx/>
              <a:buFontTx/>
              <a:buNone/>
            </a:lvl4pPr>
            <a:lvl5pPr marL="233363" indent="-461962">
              <a:buFontTx/>
            </a:lvl5pPr>
          </a:lstStyle>
          <a:p>
            <a:pPr/>
            <a:r>
              <a:t>Body Level One</a:t>
            </a:r>
          </a:p>
          <a:p>
            <a:pPr lvl="1"/>
            <a:r>
              <a:t>Body Level Two</a:t>
            </a:r>
          </a:p>
          <a:p>
            <a:pPr lvl="2"/>
            <a:r>
              <a:t>Body Level Three</a:t>
            </a:r>
          </a:p>
          <a:p>
            <a:pPr lvl="3"/>
            <a:r>
              <a:t>Body Level Four</a:t>
            </a:r>
          </a:p>
          <a:p>
            <a:pPr lvl="4"/>
            <a:r>
              <a:t>Body Level Five</a:t>
            </a:r>
          </a:p>
        </p:txBody>
      </p:sp>
      <p:sp>
        <p:nvSpPr>
          <p:cNvPr id="90" name="Shape 90"/>
          <p:cNvSpPr/>
          <p:nvPr>
            <p:ph type="title"/>
          </p:nvPr>
        </p:nvSpPr>
        <p:spPr>
          <a:prstGeom prst="rect">
            <a:avLst/>
          </a:prstGeom>
        </p:spPr>
        <p:txBody>
          <a:bodyPr/>
          <a:lstStyle/>
          <a:p>
            <a:pPr/>
            <a:r>
              <a:t>Title Text</a:t>
            </a:r>
          </a:p>
        </p:txBody>
      </p:sp>
      <p:sp>
        <p:nvSpPr>
          <p:cNvPr id="91" name="Shape 91"/>
          <p:cNvSpPr/>
          <p:nvPr>
            <p:ph type="pic" sz="half" idx="13"/>
          </p:nvPr>
        </p:nvSpPr>
        <p:spPr>
          <a:xfrm>
            <a:off x="4800600" y="1371600"/>
            <a:ext cx="3886200" cy="4343400"/>
          </a:xfrm>
          <a:prstGeom prst="rect">
            <a:avLst/>
          </a:prstGeom>
        </p:spPr>
        <p:txBody>
          <a:bodyPr lIns="91439" rIns="91439">
            <a:noAutofit/>
          </a:bodyPr>
          <a:lstStyle/>
          <a:p>
            <a:pPr/>
          </a:p>
        </p:txBody>
      </p:sp>
      <p:sp>
        <p:nvSpPr>
          <p:cNvPr id="92" name="Shape 92"/>
          <p:cNvSpPr/>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standalone="yes"?><Relationships xmlns="http://schemas.openxmlformats.org/package/2006/relationships"><Relationship Id="rId1" Type="http://schemas.openxmlformats.org/officeDocument/2006/relationships/theme" Target="../theme/theme1.xml"/><Relationship Id="rId2" Type="http://schemas.openxmlformats.org/officeDocument/2006/relationships/image" Target="../media/image1.png"/><Relationship Id="rId3" Type="http://schemas.openxmlformats.org/officeDocument/2006/relationships/slideLayout" Target="../slideLayouts/slideLayout1.xml"/><Relationship Id="rId4" Type="http://schemas.openxmlformats.org/officeDocument/2006/relationships/slideLayout" Target="../slideLayouts/slideLayout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 Id="rId9" Type="http://schemas.openxmlformats.org/officeDocument/2006/relationships/slideLayout" Target="../slideLayouts/slideLayout7.xml"/><Relationship Id="rId10" Type="http://schemas.openxmlformats.org/officeDocument/2006/relationships/slideLayout" Target="../slideLayouts/slideLayout8.xml"/><Relationship Id="rId11" Type="http://schemas.openxmlformats.org/officeDocument/2006/relationships/slideLayout" Target="../slideLayouts/slideLayout9.xml"/><Relationship Id="rId12" Type="http://schemas.openxmlformats.org/officeDocument/2006/relationships/slideLayout" Target="../slideLayouts/slideLayout10.xml"/><Relationship Id="rId13" Type="http://schemas.openxmlformats.org/officeDocument/2006/relationships/slideLayout" Target="../slideLayouts/slideLayout11.xml"/><Relationship Id="rId14" Type="http://schemas.openxmlformats.org/officeDocument/2006/relationships/slideLayout" Target="../slideLayouts/slideLayout12.xml"/><Relationship Id="rId15" Type="http://schemas.openxmlformats.org/officeDocument/2006/relationships/slideLayout" Target="../slideLayouts/slideLayout13.xml"/><Relationship Id="rId16" Type="http://schemas.openxmlformats.org/officeDocument/2006/relationships/slideLayout" Target="../slideLayouts/slideLayout14.xml"/><Relationship Id="rId17" Type="http://schemas.openxmlformats.org/officeDocument/2006/relationships/slideLayout" Target="../slideLayouts/slideLayout15.xml"/><Relationship Id="rId18" Type="http://schemas.openxmlformats.org/officeDocument/2006/relationships/slideLayout" Target="../slideLayouts/slideLayout16.xml"/><Relationship Id="rId1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pic>
        <p:nvPicPr>
          <p:cNvPr id="2" name="image3.png" descr="eecs-secondary.png"/>
          <p:cNvPicPr>
            <a:picLocks noChangeAspect="1"/>
          </p:cNvPicPr>
          <p:nvPr/>
        </p:nvPicPr>
        <p:blipFill>
          <a:blip r:embed="rId2">
            <a:extLst/>
          </a:blip>
          <a:stretch>
            <a:fillRect/>
          </a:stretch>
        </p:blipFill>
        <p:spPr>
          <a:xfrm>
            <a:off x="0" y="0"/>
            <a:ext cx="9144000" cy="393700"/>
          </a:xfrm>
          <a:prstGeom prst="rect">
            <a:avLst/>
          </a:prstGeom>
          <a:ln w="12700">
            <a:miter lim="400000"/>
          </a:ln>
        </p:spPr>
      </p:pic>
      <p:sp>
        <p:nvSpPr>
          <p:cNvPr id="3" name="Shape 3"/>
          <p:cNvSpPr/>
          <p:nvPr>
            <p:ph type="title"/>
          </p:nvPr>
        </p:nvSpPr>
        <p:spPr>
          <a:xfrm>
            <a:off x="457200" y="457200"/>
            <a:ext cx="8229600" cy="685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Title Text</a:t>
            </a:r>
          </a:p>
        </p:txBody>
      </p:sp>
      <p:sp>
        <p:nvSpPr>
          <p:cNvPr id="4" name="Shape 4"/>
          <p:cNvSpPr/>
          <p:nvPr>
            <p:ph type="body" idx="1"/>
          </p:nvPr>
        </p:nvSpPr>
        <p:spPr>
          <a:xfrm>
            <a:off x="457200" y="1371600"/>
            <a:ext cx="8229600" cy="43434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5" name="Shape 5"/>
          <p:cNvSpPr/>
          <p:nvPr>
            <p:ph type="sldNum" sz="quarter" idx="2"/>
          </p:nvPr>
        </p:nvSpPr>
        <p:spPr>
          <a:xfrm>
            <a:off x="457200" y="5991225"/>
            <a:ext cx="158031" cy="139700"/>
          </a:xfrm>
          <a:prstGeom prst="rect">
            <a:avLst/>
          </a:prstGeom>
          <a:ln w="12700">
            <a:miter lim="400000"/>
          </a:ln>
        </p:spPr>
        <p:txBody>
          <a:bodyPr wrap="none" lIns="0" tIns="0" rIns="0" bIns="0">
            <a:spAutoFit/>
          </a:bodyPr>
          <a:lstStyle>
            <a:lvl1pPr>
              <a:defRPr sz="900">
                <a:solidFill>
                  <a:srgbClr val="717171"/>
                </a:solidFill>
                <a:latin typeface="Verdana"/>
                <a:ea typeface="Verdana"/>
                <a:cs typeface="Verdana"/>
                <a:sym typeface="Verdana"/>
              </a:defRPr>
            </a:lvl1pPr>
          </a:lstStyle>
          <a:p>
            <a:pPr/>
            <a:fld id="{86CB4B4D-7CA3-9044-876B-883B54F8677D}" type="slidenum"/>
          </a:p>
        </p:txBody>
      </p:sp>
    </p:spTree>
  </p:cSld>
  <p:clrMap bg1="dk1" tx1="lt1" bg2="dk2" tx2="lt2" accent1="accent1" accent2="accent2" accent3="accent3" accent4="accent4" accent5="accent5" accent6="accent6" hlink="hlink" folHlink="fol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 id="2147483662" r:id="rId16"/>
    <p:sldLayoutId id="2147483663" r:id="rId17"/>
    <p:sldLayoutId id="2147483664" r:id="rId18"/>
    <p:sldLayoutId id="2147483665" r:id="rId1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1pPr>
      <a:lvl2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2pPr>
      <a:lvl3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3pPr>
      <a:lvl4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4pPr>
      <a:lvl5pPr marL="0" marR="0" indent="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5pPr>
      <a:lvl6pPr marL="0" marR="0" indent="45720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6pPr>
      <a:lvl7pPr marL="0" marR="0" indent="91440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7pPr>
      <a:lvl8pPr marL="0" marR="0" indent="137160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8pPr>
      <a:lvl9pPr marL="0" marR="0" indent="1828800" algn="l" defTabSz="914400" rtl="0" latinLnBrk="0">
        <a:lnSpc>
          <a:spcPct val="100000"/>
        </a:lnSpc>
        <a:spcBef>
          <a:spcPts val="0"/>
        </a:spcBef>
        <a:spcAft>
          <a:spcPts val="0"/>
        </a:spcAft>
        <a:buClrTx/>
        <a:buSzTx/>
        <a:buFontTx/>
        <a:buNone/>
        <a:tabLst/>
        <a:defRPr b="0" baseline="0" cap="none" i="0" spc="0" strike="noStrike" sz="2400" u="none">
          <a:ln>
            <a:noFill/>
          </a:ln>
          <a:solidFill>
            <a:srgbClr val="595959"/>
          </a:solidFill>
          <a:uFillTx/>
          <a:latin typeface="Verdana"/>
          <a:ea typeface="Verdana"/>
          <a:cs typeface="Verdana"/>
          <a:sym typeface="Verdana"/>
        </a:defRPr>
      </a:lvl9pPr>
    </p:titleStyle>
    <p:bodyStyle>
      <a:lvl1pPr marL="228600" marR="0" indent="-2286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1pPr>
      <a:lvl2pPr marL="514350" marR="0" indent="-28575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2pPr>
      <a:lvl3pPr marL="742950" marR="0" indent="-28575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3pPr>
      <a:lvl4pPr marL="971550" marR="0" indent="-28575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4pPr>
      <a:lvl5pPr marL="0" marR="0" indent="914400" algn="l" defTabSz="914400" rtl="0" latinLnBrk="0">
        <a:lnSpc>
          <a:spcPct val="100000"/>
        </a:lnSpc>
        <a:spcBef>
          <a:spcPts val="400"/>
        </a:spcBef>
        <a:spcAft>
          <a:spcPts val="0"/>
        </a:spcAft>
        <a:buClrTx/>
        <a:buSzTx/>
        <a:buFont typeface="Arial"/>
        <a:buNone/>
        <a:tabLst/>
        <a:defRPr b="0" baseline="0" cap="none" i="0" spc="0" strike="noStrike" sz="2000" u="none">
          <a:ln>
            <a:noFill/>
          </a:ln>
          <a:solidFill>
            <a:srgbClr val="595959"/>
          </a:solidFill>
          <a:uFillTx/>
          <a:latin typeface="Verdana"/>
          <a:ea typeface="Verdana"/>
          <a:cs typeface="Verdana"/>
          <a:sym typeface="Verdana"/>
        </a:defRPr>
      </a:lvl5pPr>
      <a:lvl6pPr marL="2254250" marR="0" indent="-2540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6pPr>
      <a:lvl7pPr marL="2711450" marR="0" indent="-2540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7pPr>
      <a:lvl8pPr marL="3168650" marR="0" indent="-2540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8pPr>
      <a:lvl9pPr marL="3625850" marR="0" indent="-254000" algn="l" defTabSz="914400" rtl="0" latinLnBrk="0">
        <a:lnSpc>
          <a:spcPct val="100000"/>
        </a:lnSpc>
        <a:spcBef>
          <a:spcPts val="400"/>
        </a:spcBef>
        <a:spcAft>
          <a:spcPts val="0"/>
        </a:spcAft>
        <a:buClrTx/>
        <a:buSzPct val="100000"/>
        <a:buFont typeface="Arial"/>
        <a:buChar char="»"/>
        <a:tabLst/>
        <a:defRPr b="0" baseline="0" cap="none" i="0" spc="0" strike="noStrike" sz="2000" u="none">
          <a:ln>
            <a:noFill/>
          </a:ln>
          <a:solidFill>
            <a:srgbClr val="595959"/>
          </a:solidFill>
          <a:uFillTx/>
          <a:latin typeface="Verdana"/>
          <a:ea typeface="Verdana"/>
          <a:cs typeface="Verdana"/>
          <a:sym typeface="Verdana"/>
        </a:defRPr>
      </a:lvl9pPr>
    </p:bodyStyle>
    <p:otherStyle>
      <a:lvl1pPr marL="0" marR="0" indent="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1pPr>
      <a:lvl2pPr marL="0" marR="0" indent="4572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2pPr>
      <a:lvl3pPr marL="0" marR="0" indent="9144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3pPr>
      <a:lvl4pPr marL="0" marR="0" indent="13716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4pPr>
      <a:lvl5pPr marL="0" marR="0" indent="18288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5pPr>
      <a:lvl6pPr marL="0" marR="0" indent="22860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6pPr>
      <a:lvl7pPr marL="0" marR="0" indent="27432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7pPr>
      <a:lvl8pPr marL="0" marR="0" indent="32004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8pPr>
      <a:lvl9pPr marL="0" marR="0" indent="3657600" algn="l" defTabSz="457200" rtl="0" latinLnBrk="0">
        <a:lnSpc>
          <a:spcPct val="100000"/>
        </a:lnSpc>
        <a:spcBef>
          <a:spcPts val="0"/>
        </a:spcBef>
        <a:spcAft>
          <a:spcPts val="0"/>
        </a:spcAft>
        <a:buClrTx/>
        <a:buSzTx/>
        <a:buFontTx/>
        <a:buNone/>
        <a:tabLst/>
        <a:defRPr b="0" baseline="0" cap="none" i="0" spc="0" strike="noStrike" sz="900" u="none">
          <a:ln>
            <a:noFill/>
          </a:ln>
          <a:solidFill>
            <a:schemeClr val="tx1"/>
          </a:solidFill>
          <a:uFillTx/>
          <a:latin typeface="+mn-lt"/>
          <a:ea typeface="+mn-ea"/>
          <a:cs typeface="+mn-cs"/>
          <a:sym typeface="Verdana"/>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0.xml"/><Relationship Id="rId3" Type="http://schemas.openxmlformats.org/officeDocument/2006/relationships/image" Target="../media/image5.png"/></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5.png"/><Relationship Id="rId4" Type="http://schemas.openxmlformats.org/officeDocument/2006/relationships/image" Target="../media/image7.png"/><Relationship Id="rId5" Type="http://schemas.openxmlformats.org/officeDocument/2006/relationships/image" Target="../media/image8.png"/><Relationship Id="rId6" Type="http://schemas.openxmlformats.org/officeDocument/2006/relationships/image" Target="../media/image9.png"/></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5.png"/><Relationship Id="rId4" Type="http://schemas.openxmlformats.org/officeDocument/2006/relationships/image" Target="../media/image10.png"/></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5.png"/></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5.png"/></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5.png"/><Relationship Id="rId4" Type="http://schemas.openxmlformats.org/officeDocument/2006/relationships/image" Target="../media/image11.png"/></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5.png"/></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5.png"/></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5.png"/><Relationship Id="rId4" Type="http://schemas.openxmlformats.org/officeDocument/2006/relationships/image" Target="../media/image12.png"/><Relationship Id="rId5" Type="http://schemas.openxmlformats.org/officeDocument/2006/relationships/image" Target="../media/image13.png"/><Relationship Id="rId6" Type="http://schemas.openxmlformats.org/officeDocument/2006/relationships/image" Target="../media/image14.png"/><Relationship Id="rId7" Type="http://schemas.openxmlformats.org/officeDocument/2006/relationships/image" Target="../media/image15.png"/><Relationship Id="rId8" Type="http://schemas.openxmlformats.org/officeDocument/2006/relationships/image" Target="../media/image16.png"/></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2.xml"/><Relationship Id="rId3" Type="http://schemas.openxmlformats.org/officeDocument/2006/relationships/image" Target="../media/image5.png"/></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3.xml"/><Relationship Id="rId3" Type="http://schemas.openxmlformats.org/officeDocument/2006/relationships/image" Target="../media/image5.png"/><Relationship Id="rId4" Type="http://schemas.openxmlformats.org/officeDocument/2006/relationships/image" Target="../media/image17.png"/><Relationship Id="rId5" Type="http://schemas.openxmlformats.org/officeDocument/2006/relationships/image" Target="../media/image18.png"/></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4.xml"/><Relationship Id="rId3" Type="http://schemas.openxmlformats.org/officeDocument/2006/relationships/image" Target="../media/image5.png"/><Relationship Id="rId4" Type="http://schemas.openxmlformats.org/officeDocument/2006/relationships/image" Target="../media/image19.png"/><Relationship Id="rId5" Type="http://schemas.openxmlformats.org/officeDocument/2006/relationships/image" Target="../media/image20.png"/></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6.xml"/><Relationship Id="rId3" Type="http://schemas.openxmlformats.org/officeDocument/2006/relationships/image" Target="../media/image21.png"/><Relationship Id="rId4" Type="http://schemas.openxmlformats.org/officeDocument/2006/relationships/image" Target="../media/image5.png"/></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s>

</file>

<file path=ppt/slides/_rels/slide2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8.xml"/><Relationship Id="rId3" Type="http://schemas.openxmlformats.org/officeDocument/2006/relationships/image" Target="../media/image5.png"/></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5.png"/><Relationship Id="rId4" Type="http://schemas.openxmlformats.org/officeDocument/2006/relationships/image" Target="../media/image1.tif"/><Relationship Id="rId5" Type="http://schemas.openxmlformats.org/officeDocument/2006/relationships/image" Target="../media/image6.png"/></Relationships>

</file>

<file path=ppt/slides/_rels/slide3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jpeg"/><Relationship Id="rId4" Type="http://schemas.openxmlformats.org/officeDocument/2006/relationships/image" Target="../media/image29.png"/><Relationship Id="rId5" Type="http://schemas.openxmlformats.org/officeDocument/2006/relationships/image" Target="../media/image5.png"/></Relationships>

</file>

<file path=ppt/slides/_rels/slide31.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0.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30.png"/></Relationships>

</file>

<file path=ppt/slides/_rels/slide32.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1.xml"/><Relationship Id="rId3" Type="http://schemas.openxmlformats.org/officeDocument/2006/relationships/image" Target="../media/image5.png"/></Relationships>

</file>

<file path=ppt/slides/_rels/slide33.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2.xml"/><Relationship Id="rId3" Type="http://schemas.openxmlformats.org/officeDocument/2006/relationships/image" Target="../media/image5.png"/></Relationships>

</file>

<file path=ppt/slides/_rels/slide3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5.png"/><Relationship Id="rId4" Type="http://schemas.openxmlformats.org/officeDocument/2006/relationships/image" Target="../media/image31.png"/></Relationships>

</file>

<file path=ppt/slides/_rels/slide35.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4.xml"/><Relationship Id="rId3" Type="http://schemas.openxmlformats.org/officeDocument/2006/relationships/image" Target="../media/image5.png"/></Relationships>

</file>

<file path=ppt/slides/_rels/slide36.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s>

</file>

<file path=ppt/slides/_rels/slide3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5.png"/><Relationship Id="rId4" Type="http://schemas.openxmlformats.org/officeDocument/2006/relationships/image" Target="../media/image22.png"/><Relationship Id="rId5" Type="http://schemas.openxmlformats.org/officeDocument/2006/relationships/image" Target="../media/image23.png"/><Relationship Id="rId6" Type="http://schemas.openxmlformats.org/officeDocument/2006/relationships/image" Target="../media/image24.png"/><Relationship Id="rId7" Type="http://schemas.openxmlformats.org/officeDocument/2006/relationships/image" Target="../media/image25.png"/><Relationship Id="rId8" Type="http://schemas.openxmlformats.org/officeDocument/2006/relationships/image" Target="../media/image26.png"/><Relationship Id="rId9" Type="http://schemas.openxmlformats.org/officeDocument/2006/relationships/image" Target="../media/image27.png"/><Relationship Id="rId10" Type="http://schemas.openxmlformats.org/officeDocument/2006/relationships/image" Target="../media/image28.png"/></Relationships>

</file>

<file path=ppt/slides/_rels/slide3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5.png"/><Relationship Id="rId4" Type="http://schemas.openxmlformats.org/officeDocument/2006/relationships/image" Target="../media/image23.png"/><Relationship Id="rId5" Type="http://schemas.openxmlformats.org/officeDocument/2006/relationships/image" Target="../media/image24.png"/><Relationship Id="rId6" Type="http://schemas.openxmlformats.org/officeDocument/2006/relationships/image" Target="../media/image25.png"/><Relationship Id="rId7" Type="http://schemas.openxmlformats.org/officeDocument/2006/relationships/image" Target="../media/image26.png"/><Relationship Id="rId8" Type="http://schemas.openxmlformats.org/officeDocument/2006/relationships/image" Target="../media/image27.png"/><Relationship Id="rId9" Type="http://schemas.openxmlformats.org/officeDocument/2006/relationships/image" Target="../media/image28.png"/></Relationships>

</file>

<file path=ppt/slides/_rels/slide39.xml.rels><?xml version="1.0" encoding="UTF-8" standalone="yes"?><Relationships xmlns="http://schemas.openxmlformats.org/package/2006/relationships"><Relationship Id="rId1" Type="http://schemas.openxmlformats.org/officeDocument/2006/relationships/slideLayout" Target="../slideLayouts/slideLayout17.xml"/><Relationship Id="rId2" Type="http://schemas.openxmlformats.org/officeDocument/2006/relationships/notesSlide" Target="../notesSlides/notesSlide37.xml"/><Relationship Id="rId3" Type="http://schemas.openxmlformats.org/officeDocument/2006/relationships/image" Target="../media/image37.png"/><Relationship Id="rId4" Type="http://schemas.openxmlformats.org/officeDocument/2006/relationships/image" Target="../media/image5.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5.png"/><Relationship Id="rId4" Type="http://schemas.openxmlformats.org/officeDocument/2006/relationships/image" Target="../media/image1.gif"/></Relationships>

</file>

<file path=ppt/slides/_rels/slide40.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8.xml"/><Relationship Id="rId3" Type="http://schemas.openxmlformats.org/officeDocument/2006/relationships/image" Target="../media/image38.png"/><Relationship Id="rId4" Type="http://schemas.openxmlformats.org/officeDocument/2006/relationships/image" Target="../media/image12.png"/><Relationship Id="rId5" Type="http://schemas.openxmlformats.org/officeDocument/2006/relationships/image" Target="../media/image14.png"/><Relationship Id="rId6" Type="http://schemas.openxmlformats.org/officeDocument/2006/relationships/image" Target="../media/image5.png"/><Relationship Id="rId7" Type="http://schemas.openxmlformats.org/officeDocument/2006/relationships/image" Target="../media/image13.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jpeg"/><Relationship Id="rId4" Type="http://schemas.openxmlformats.org/officeDocument/2006/relationships/image" Target="../media/image5.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5.png"/><Relationship Id="rId4" Type="http://schemas.openxmlformats.org/officeDocument/2006/relationships/image" Target="../media/image1.jpeg"/></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jpeg"/><Relationship Id="rId4" Type="http://schemas.openxmlformats.org/officeDocument/2006/relationships/image" Target="../media/image5.png"/></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76" name="Shape 176"/>
          <p:cNvSpPr/>
          <p:nvPr>
            <p:ph type="title"/>
          </p:nvPr>
        </p:nvSpPr>
        <p:spPr>
          <a:xfrm>
            <a:off x="561975" y="2212975"/>
            <a:ext cx="8020050" cy="1371600"/>
          </a:xfrm>
          <a:prstGeom prst="rect">
            <a:avLst/>
          </a:prstGeom>
        </p:spPr>
        <p:txBody>
          <a:bodyPr/>
          <a:lstStyle/>
          <a:p>
            <a:pPr>
              <a:defRPr>
                <a:solidFill>
                  <a:srgbClr val="2B1026"/>
                </a:solidFill>
              </a:defRPr>
            </a:pPr>
            <a:r>
              <a:t>On The Limits of </a:t>
            </a:r>
            <a:br/>
            <a:r>
              <a:t>Mutation Reduction Strategies</a:t>
            </a:r>
          </a:p>
        </p:txBody>
      </p:sp>
      <p:sp>
        <p:nvSpPr>
          <p:cNvPr id="177" name="Shape 177"/>
          <p:cNvSpPr/>
          <p:nvPr/>
        </p:nvSpPr>
        <p:spPr>
          <a:xfrm>
            <a:off x="5251293" y="4302161"/>
            <a:ext cx="3330732" cy="161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b="1">
                <a:solidFill>
                  <a:srgbClr val="615042"/>
                </a:solidFill>
              </a:defRPr>
            </a:pPr>
            <a:r>
              <a:t>Rahul Gopinath</a:t>
            </a:r>
          </a:p>
          <a:p>
            <a:pPr>
              <a:defRPr>
                <a:solidFill>
                  <a:srgbClr val="535353"/>
                </a:solidFill>
              </a:defRPr>
            </a:pPr>
            <a:r>
              <a:t>Amin Alipour</a:t>
            </a:r>
          </a:p>
          <a:p>
            <a:pPr>
              <a:defRPr>
                <a:solidFill>
                  <a:srgbClr val="535353"/>
                </a:solidFill>
              </a:defRPr>
            </a:pPr>
            <a:r>
              <a:t>Iftekhar Ahmed</a:t>
            </a:r>
          </a:p>
          <a:p>
            <a:pPr>
              <a:defRPr>
                <a:solidFill>
                  <a:srgbClr val="535353"/>
                </a:solidFill>
              </a:defRPr>
            </a:pPr>
            <a:r>
              <a:t>Carlos Jensen</a:t>
            </a:r>
          </a:p>
          <a:p>
            <a:pPr>
              <a:defRPr>
                <a:solidFill>
                  <a:srgbClr val="535353"/>
                </a:solidFill>
              </a:defRPr>
            </a:pPr>
            <a:r>
              <a:t>Alex Groce</a:t>
            </a:r>
          </a:p>
        </p:txBody>
      </p:sp>
      <p:sp>
        <p:nvSpPr>
          <p:cNvPr id="178" name="Shape 178"/>
          <p:cNvSpPr/>
          <p:nvPr/>
        </p:nvSpPr>
        <p:spPr>
          <a:xfrm>
            <a:off x="4479666" y="3244333"/>
            <a:ext cx="16129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pPr/>
            <a:r>
              <a:t> </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62" name="Group 262"/>
          <p:cNvGrpSpPr/>
          <p:nvPr/>
        </p:nvGrpSpPr>
        <p:grpSpPr>
          <a:xfrm>
            <a:off x="4813417" y="2840192"/>
            <a:ext cx="1744534" cy="1293475"/>
            <a:chOff x="0" y="0"/>
            <a:chExt cx="1744533" cy="1293474"/>
          </a:xfrm>
        </p:grpSpPr>
        <p:sp>
          <p:nvSpPr>
            <p:cNvPr id="258" name="Shape 258"/>
            <p:cNvSpPr/>
            <p:nvPr/>
          </p:nvSpPr>
          <p:spPr>
            <a:xfrm>
              <a:off x="0" y="0"/>
              <a:ext cx="227999" cy="273299"/>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p>
          </p:txBody>
        </p:sp>
        <p:sp>
          <p:nvSpPr>
            <p:cNvPr id="259" name="Shape 259"/>
            <p:cNvSpPr/>
            <p:nvPr/>
          </p:nvSpPr>
          <p:spPr>
            <a:xfrm>
              <a:off x="304800" y="0"/>
              <a:ext cx="227999" cy="273299"/>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p>
          </p:txBody>
        </p:sp>
        <p:sp>
          <p:nvSpPr>
            <p:cNvPr id="260" name="Shape 260"/>
            <p:cNvSpPr/>
            <p:nvPr/>
          </p:nvSpPr>
          <p:spPr>
            <a:xfrm>
              <a:off x="609600" y="0"/>
              <a:ext cx="227999" cy="273299"/>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p>
          </p:txBody>
        </p:sp>
        <p:sp>
          <p:nvSpPr>
            <p:cNvPr id="261" name="Shape 261"/>
            <p:cNvSpPr/>
            <p:nvPr/>
          </p:nvSpPr>
          <p:spPr>
            <a:xfrm>
              <a:off x="80085" y="628024"/>
              <a:ext cx="1664449" cy="665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400">
                  <a:solidFill>
                    <a:srgbClr val="615042"/>
                  </a:solidFill>
                </a:defRPr>
              </a:pPr>
              <a:r>
                <a:t>Smarter</a:t>
              </a:r>
            </a:p>
            <a:p>
              <a:pPr>
                <a:defRPr sz="1400">
                  <a:solidFill>
                    <a:srgbClr val="615042"/>
                  </a:solidFill>
                </a:defRPr>
              </a:pPr>
              <a:r>
                <a:t>(Parallelizing)</a:t>
              </a:r>
            </a:p>
          </p:txBody>
        </p:sp>
      </p:grpSp>
      <p:sp>
        <p:nvSpPr>
          <p:cNvPr id="263" name="Shape 263"/>
          <p:cNvSpPr/>
          <p:nvPr>
            <p:ph type="title"/>
          </p:nvPr>
        </p:nvSpPr>
        <p:spPr>
          <a:prstGeom prst="rect">
            <a:avLst/>
          </a:prstGeom>
        </p:spPr>
        <p:txBody>
          <a:bodyPr/>
          <a:lstStyle>
            <a:lvl1pPr>
              <a:defRPr b="1">
                <a:latin typeface="Cambria"/>
                <a:ea typeface="Cambria"/>
                <a:cs typeface="Cambria"/>
                <a:sym typeface="Cambria"/>
              </a:defRPr>
            </a:lvl1pPr>
          </a:lstStyle>
          <a:p>
            <a:pPr/>
            <a:r>
              <a:t>Mutation Analysis</a:t>
            </a:r>
          </a:p>
        </p:txBody>
      </p:sp>
      <p:sp>
        <p:nvSpPr>
          <p:cNvPr id="264" name="Shape 264"/>
          <p:cNvSpPr/>
          <p:nvPr/>
        </p:nvSpPr>
        <p:spPr>
          <a:xfrm>
            <a:off x="929720" y="4829933"/>
            <a:ext cx="6762878"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sz="2100">
                <a:solidFill>
                  <a:srgbClr val="615042"/>
                </a:solidFill>
              </a:defRPr>
            </a:lvl1pPr>
          </a:lstStyle>
          <a:p>
            <a:pPr/>
            <a:r>
              <a:t>Many approaches to reduce the computational time requirements of mutation analysis</a:t>
            </a:r>
          </a:p>
        </p:txBody>
      </p:sp>
      <p:sp>
        <p:nvSpPr>
          <p:cNvPr id="265" name="Shape 265"/>
          <p:cNvSpPr/>
          <p:nvPr/>
        </p:nvSpPr>
        <p:spPr>
          <a:xfrm rot="16200000">
            <a:off x="1212117" y="2893841"/>
            <a:ext cx="8838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400">
                <a:solidFill>
                  <a:srgbClr val="615042"/>
                </a:solidFill>
              </a:defRPr>
            </a:lvl1pPr>
          </a:lstStyle>
          <a:p>
            <a:pPr/>
            <a:r>
              <a:t>Time</a:t>
            </a:r>
          </a:p>
        </p:txBody>
      </p:sp>
      <p:sp>
        <p:nvSpPr>
          <p:cNvPr id="266" name="Shape 266"/>
          <p:cNvSpPr/>
          <p:nvPr/>
        </p:nvSpPr>
        <p:spPr>
          <a:xfrm>
            <a:off x="2614342" y="2229665"/>
            <a:ext cx="228000" cy="210001"/>
          </a:xfrm>
          <a:prstGeom prst="rect">
            <a:avLst/>
          </a:prstGeom>
          <a:ln w="19050">
            <a:solidFill>
              <a:srgbClr val="000000"/>
            </a:solidFill>
          </a:ln>
        </p:spPr>
        <p:txBody>
          <a:bodyPr lIns="45719" rIns="45719" anchor="ctr"/>
          <a:lstStyle/>
          <a:p>
            <a:pPr>
              <a:defRPr>
                <a:solidFill>
                  <a:srgbClr val="615042"/>
                </a:solidFill>
              </a:defRPr>
            </a:pPr>
          </a:p>
        </p:txBody>
      </p:sp>
      <p:sp>
        <p:nvSpPr>
          <p:cNvPr id="267" name="Shape 267"/>
          <p:cNvSpPr/>
          <p:nvPr/>
        </p:nvSpPr>
        <p:spPr>
          <a:xfrm>
            <a:off x="2614342" y="2566561"/>
            <a:ext cx="228000" cy="210001"/>
          </a:xfrm>
          <a:prstGeom prst="rect">
            <a:avLst/>
          </a:prstGeom>
          <a:ln w="19050">
            <a:solidFill>
              <a:srgbClr val="000000"/>
            </a:solidFill>
          </a:ln>
        </p:spPr>
        <p:txBody>
          <a:bodyPr lIns="45719" rIns="45719" anchor="ctr"/>
          <a:lstStyle/>
          <a:p>
            <a:pPr>
              <a:defRPr>
                <a:solidFill>
                  <a:srgbClr val="615042"/>
                </a:solidFill>
              </a:defRPr>
            </a:pPr>
          </a:p>
        </p:txBody>
      </p:sp>
      <p:sp>
        <p:nvSpPr>
          <p:cNvPr id="268" name="Shape 268"/>
          <p:cNvSpPr/>
          <p:nvPr/>
        </p:nvSpPr>
        <p:spPr>
          <a:xfrm>
            <a:off x="2614342" y="2903458"/>
            <a:ext cx="228000" cy="210001"/>
          </a:xfrm>
          <a:prstGeom prst="rect">
            <a:avLst/>
          </a:prstGeom>
          <a:ln w="19050">
            <a:solidFill>
              <a:srgbClr val="000000"/>
            </a:solidFill>
          </a:ln>
        </p:spPr>
        <p:txBody>
          <a:bodyPr lIns="45719" rIns="45719" anchor="ctr"/>
          <a:lstStyle/>
          <a:p>
            <a:pPr>
              <a:defRPr>
                <a:solidFill>
                  <a:srgbClr val="615042"/>
                </a:solidFill>
              </a:defRPr>
            </a:pPr>
          </a:p>
        </p:txBody>
      </p:sp>
      <p:grpSp>
        <p:nvGrpSpPr>
          <p:cNvPr id="272" name="Group 272"/>
          <p:cNvGrpSpPr/>
          <p:nvPr/>
        </p:nvGrpSpPr>
        <p:grpSpPr>
          <a:xfrm>
            <a:off x="6390395" y="2667672"/>
            <a:ext cx="1311663" cy="1530948"/>
            <a:chOff x="0" y="0"/>
            <a:chExt cx="1311661" cy="1530946"/>
          </a:xfrm>
        </p:grpSpPr>
        <p:sp>
          <p:nvSpPr>
            <p:cNvPr id="269" name="Shape 269"/>
            <p:cNvSpPr/>
            <p:nvPr/>
          </p:nvSpPr>
          <p:spPr>
            <a:xfrm>
              <a:off x="353217" y="0"/>
              <a:ext cx="228000" cy="196199"/>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p>
          </p:txBody>
        </p:sp>
        <p:sp>
          <p:nvSpPr>
            <p:cNvPr id="270" name="Shape 270"/>
            <p:cNvSpPr/>
            <p:nvPr/>
          </p:nvSpPr>
          <p:spPr>
            <a:xfrm>
              <a:off x="353217" y="314645"/>
              <a:ext cx="228000" cy="196200"/>
            </a:xfrm>
            <a:prstGeom prst="rect">
              <a:avLst/>
            </a:prstGeom>
            <a:noFill/>
            <a:ln w="19050" cap="flat">
              <a:solidFill>
                <a:srgbClr val="000000"/>
              </a:solidFill>
              <a:prstDash val="solid"/>
              <a:round/>
            </a:ln>
            <a:effectLst/>
          </p:spPr>
          <p:txBody>
            <a:bodyPr wrap="square" lIns="45719" tIns="45719" rIns="45719" bIns="45719" numCol="1" anchor="ctr">
              <a:noAutofit/>
            </a:bodyPr>
            <a:lstStyle/>
            <a:p>
              <a:pPr>
                <a:defRPr>
                  <a:solidFill>
                    <a:srgbClr val="615042"/>
                  </a:solidFill>
                </a:defRPr>
              </a:pPr>
            </a:p>
          </p:txBody>
        </p:sp>
        <p:sp>
          <p:nvSpPr>
            <p:cNvPr id="271" name="Shape 271"/>
            <p:cNvSpPr/>
            <p:nvPr/>
          </p:nvSpPr>
          <p:spPr>
            <a:xfrm>
              <a:off x="0" y="865496"/>
              <a:ext cx="1311662" cy="6654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400">
                  <a:solidFill>
                    <a:srgbClr val="615042"/>
                  </a:solidFill>
                </a:defRPr>
              </a:pPr>
              <a:r>
                <a:t>Fewer</a:t>
              </a:r>
            </a:p>
            <a:p>
              <a:pPr>
                <a:defRPr sz="1400">
                  <a:solidFill>
                    <a:srgbClr val="615042"/>
                  </a:solidFill>
                </a:defRPr>
              </a:pPr>
              <a:r>
                <a:t>(Selective)</a:t>
              </a:r>
            </a:p>
          </p:txBody>
        </p:sp>
      </p:grpSp>
      <p:sp>
        <p:nvSpPr>
          <p:cNvPr id="273" name="Shape 273"/>
          <p:cNvSpPr/>
          <p:nvPr/>
        </p:nvSpPr>
        <p:spPr>
          <a:xfrm>
            <a:off x="3797617" y="2667672"/>
            <a:ext cx="228000" cy="56546"/>
          </a:xfrm>
          <a:prstGeom prst="rect">
            <a:avLst/>
          </a:prstGeom>
          <a:ln w="19050">
            <a:solidFill>
              <a:srgbClr val="000000"/>
            </a:solidFill>
          </a:ln>
        </p:spPr>
        <p:txBody>
          <a:bodyPr lIns="45719" rIns="45719" anchor="ctr"/>
          <a:lstStyle/>
          <a:p>
            <a:pPr>
              <a:defRPr>
                <a:solidFill>
                  <a:srgbClr val="615042"/>
                </a:solidFill>
              </a:defRPr>
            </a:pPr>
          </a:p>
        </p:txBody>
      </p:sp>
      <p:sp>
        <p:nvSpPr>
          <p:cNvPr id="274" name="Shape 274"/>
          <p:cNvSpPr/>
          <p:nvPr/>
        </p:nvSpPr>
        <p:spPr>
          <a:xfrm>
            <a:off x="3797617" y="2862374"/>
            <a:ext cx="228000" cy="56546"/>
          </a:xfrm>
          <a:prstGeom prst="rect">
            <a:avLst/>
          </a:prstGeom>
          <a:ln w="19050">
            <a:solidFill>
              <a:srgbClr val="000000"/>
            </a:solidFill>
          </a:ln>
        </p:spPr>
        <p:txBody>
          <a:bodyPr lIns="45719" rIns="45719" anchor="ctr"/>
          <a:lstStyle/>
          <a:p>
            <a:pPr>
              <a:defRPr>
                <a:solidFill>
                  <a:srgbClr val="615042"/>
                </a:solidFill>
              </a:defRPr>
            </a:pPr>
          </a:p>
        </p:txBody>
      </p:sp>
      <p:sp>
        <p:nvSpPr>
          <p:cNvPr id="275" name="Shape 275"/>
          <p:cNvSpPr/>
          <p:nvPr/>
        </p:nvSpPr>
        <p:spPr>
          <a:xfrm>
            <a:off x="3797617" y="3057077"/>
            <a:ext cx="228000" cy="56546"/>
          </a:xfrm>
          <a:prstGeom prst="rect">
            <a:avLst/>
          </a:prstGeom>
          <a:ln w="19050">
            <a:solidFill>
              <a:srgbClr val="000000"/>
            </a:solidFill>
          </a:ln>
        </p:spPr>
        <p:txBody>
          <a:bodyPr lIns="45719" rIns="45719" anchor="ctr"/>
          <a:lstStyle/>
          <a:p>
            <a:pPr>
              <a:defRPr>
                <a:solidFill>
                  <a:srgbClr val="615042"/>
                </a:solidFill>
              </a:defRPr>
            </a:pPr>
          </a:p>
        </p:txBody>
      </p:sp>
      <p:sp>
        <p:nvSpPr>
          <p:cNvPr id="276" name="Shape 276"/>
          <p:cNvSpPr/>
          <p:nvPr/>
        </p:nvSpPr>
        <p:spPr>
          <a:xfrm>
            <a:off x="3492816" y="3468217"/>
            <a:ext cx="1548600" cy="665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400">
                <a:solidFill>
                  <a:srgbClr val="615042"/>
                </a:solidFill>
              </a:defRPr>
            </a:pPr>
            <a:r>
              <a:t>Faster</a:t>
            </a:r>
          </a:p>
          <a:p>
            <a:pPr>
              <a:defRPr sz="1400">
                <a:solidFill>
                  <a:srgbClr val="615042"/>
                </a:solidFill>
              </a:defRPr>
            </a:pPr>
            <a:r>
              <a:t>(Optimizing)</a:t>
            </a:r>
          </a:p>
        </p:txBody>
      </p:sp>
      <p:sp>
        <p:nvSpPr>
          <p:cNvPr id="277" name="Shape 277"/>
          <p:cNvSpPr/>
          <p:nvPr/>
        </p:nvSpPr>
        <p:spPr>
          <a:xfrm>
            <a:off x="2172292" y="3468217"/>
            <a:ext cx="1112101" cy="4241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400">
                <a:solidFill>
                  <a:srgbClr val="615042"/>
                </a:solidFill>
              </a:defRPr>
            </a:lvl1pPr>
          </a:lstStyle>
          <a:p>
            <a:pPr/>
            <a:r>
              <a:t>Original</a:t>
            </a:r>
          </a:p>
        </p:txBody>
      </p:sp>
      <p:sp>
        <p:nvSpPr>
          <p:cNvPr id="278" name="Shape 278"/>
          <p:cNvSpPr/>
          <p:nvPr/>
        </p:nvSpPr>
        <p:spPr>
          <a:xfrm flipV="1">
            <a:off x="1821606" y="2140867"/>
            <a:ext cx="13862" cy="1380882"/>
          </a:xfrm>
          <a:prstGeom prst="line">
            <a:avLst/>
          </a:prstGeom>
          <a:ln w="19050">
            <a:solidFill>
              <a:srgbClr val="000000"/>
            </a:solidFill>
            <a:headEnd type="oval"/>
            <a:tailEnd type="triangle"/>
          </a:ln>
        </p:spPr>
        <p:txBody>
          <a:bodyPr lIns="45719" rIns="45719"/>
          <a:lstStyle/>
          <a:p>
            <a:pPr>
              <a:defRPr>
                <a:solidFill>
                  <a:srgbClr val="615042"/>
                </a:solidFill>
              </a:defRPr>
            </a:pPr>
          </a:p>
        </p:txBody>
      </p:sp>
      <p:sp>
        <p:nvSpPr>
          <p:cNvPr id="279" name="Shape 279"/>
          <p:cNvSpPr/>
          <p:nvPr/>
        </p:nvSpPr>
        <p:spPr>
          <a:xfrm>
            <a:off x="1914892" y="3985492"/>
            <a:ext cx="1782899"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800">
                <a:solidFill>
                  <a:srgbClr val="000000"/>
                </a:solidFill>
              </a:defRPr>
            </a:lvl1pPr>
          </a:lstStyle>
          <a:p>
            <a:pPr/>
            <a:r>
              <a:t>[harman2011,offutt2000]</a:t>
            </a:r>
          </a:p>
        </p:txBody>
      </p:sp>
      <p:pic>
        <p:nvPicPr>
          <p:cNvPr id="280"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281" name="Shape 281"/>
          <p:cNvSpPr/>
          <p:nvPr/>
        </p:nvSpPr>
        <p:spPr>
          <a:xfrm>
            <a:off x="2052288" y="1677591"/>
            <a:ext cx="1286263" cy="2354924"/>
          </a:xfrm>
          <a:prstGeom prst="ellipse">
            <a:avLst/>
          </a:prstGeom>
          <a:ln w="25400" cap="rnd">
            <a:solidFill>
              <a:schemeClr val="accent1"/>
            </a:solidFill>
            <a:custDash>
              <a:ds d="100000" sp="200000"/>
            </a:custDash>
          </a:ln>
        </p:spPr>
        <p:txBody>
          <a:bodyPr lIns="45719" rIns="45719"/>
          <a:lstStyle/>
          <a:p>
            <a:pPr/>
          </a:p>
        </p:txBody>
      </p:sp>
      <p:sp>
        <p:nvSpPr>
          <p:cNvPr id="282" name="Shape 282"/>
          <p:cNvSpPr/>
          <p:nvPr/>
        </p:nvSpPr>
        <p:spPr>
          <a:xfrm>
            <a:off x="135965" y="6378847"/>
            <a:ext cx="432591" cy="368301"/>
          </a:xfrm>
          <a:prstGeom prst="ellipse">
            <a:avLst/>
          </a:prstGeom>
          <a:solidFill>
            <a:srgbClr val="000000"/>
          </a:solidFill>
          <a:ln w="25400">
            <a:solidFill>
              <a:schemeClr val="accent1"/>
            </a:solidFill>
          </a:ln>
        </p:spPr>
        <p:txBody>
          <a:bodyPr lIns="45719" rIns="45719"/>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cond evt="onBegin">
                          <p:tn val="2"/>
                        </p:cond>
                      </p:stCondLst>
                      <p:childTnLst>
                        <p:par>
                          <p:cTn id="4" fill="hold">
                            <p:stCondLst>
                              <p:cond delay="0"/>
                            </p:stCondLst>
                            <p:childTnLst>
                              <p:par>
                                <p:cTn id="5" presetClass="entr" nodeType="afterEffect" presetSubtype="0" presetID="1" grpId="1" fill="hold">
                                  <p:stCondLst>
                                    <p:cond delay="0"/>
                                  </p:stCondLst>
                                  <p:iterate type="el" backwards="0">
                                    <p:tmAbs val="0"/>
                                  </p:iterate>
                                  <p:childTnLst>
                                    <p:set>
                                      <p:cBhvr>
                                        <p:cTn id="6" fill="hold"/>
                                        <p:tgtEl>
                                          <p:spTgt spid="28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path" nodeType="clickEffect" presetSubtype="0" presetID="-1" grpId="2" accel="50000" decel="50000" fill="hold">
                                  <p:stCondLst>
                                    <p:cond delay="0"/>
                                  </p:stCondLst>
                                  <p:childTnLst>
                                    <p:animMotion path="M 0.000000 0.000000 L 0.133005 -0.002217" origin="layout" pathEditMode="relative">
                                      <p:cBhvr>
                                        <p:cTn id="10" dur="1000" fill="hold"/>
                                        <p:tgtEl>
                                          <p:spTgt spid="281"/>
                                        </p:tgtEl>
                                        <p:attrNameLst>
                                          <p:attrName>ppt_x</p:attrName>
                                          <p:attrName>ppt_y</p:attrName>
                                        </p:attrNameLst>
                                      </p:cBhvr>
                                    </p:animMotion>
                                  </p:childTnLst>
                                </p:cTn>
                              </p:par>
                            </p:childTnLst>
                          </p:cTn>
                        </p:par>
                      </p:childTnLst>
                    </p:cTn>
                  </p:par>
                  <p:par>
                    <p:cTn id="11" fill="hold">
                      <p:stCondLst>
                        <p:cond delay="indefinite"/>
                      </p:stCondLst>
                      <p:childTnLst>
                        <p:par>
                          <p:cTn id="12" fill="hold">
                            <p:stCondLst>
                              <p:cond delay="0"/>
                            </p:stCondLst>
                            <p:childTnLst>
                              <p:par>
                                <p:cTn id="13" presetClass="path" nodeType="clickEffect" presetSubtype="0" presetID="-1" grpId="3" accel="50000" decel="50000" fill="hold">
                                  <p:stCondLst>
                                    <p:cond delay="0"/>
                                  </p:stCondLst>
                                  <p:childTnLst>
                                    <p:animMotion path="M 0.133005 -0.002217 L 0.282006 -0.002217" origin="layout" pathEditMode="relative">
                                      <p:cBhvr>
                                        <p:cTn id="14" dur="1000" fill="hold"/>
                                        <p:tgtEl>
                                          <p:spTgt spid="281"/>
                                        </p:tgtEl>
                                        <p:attrNameLst>
                                          <p:attrName>ppt_x</p:attrName>
                                          <p:attrName>ppt_y</p:attrName>
                                        </p:attrNameLst>
                                      </p:cBhvr>
                                    </p:animMotion>
                                  </p:childTnLst>
                                </p:cTn>
                              </p:par>
                            </p:childTnLst>
                          </p:cTn>
                        </p:par>
                      </p:childTnLst>
                    </p:cTn>
                  </p:par>
                  <p:par>
                    <p:cTn id="15" fill="hold">
                      <p:stCondLst>
                        <p:cond delay="indefinite"/>
                      </p:stCondLst>
                      <p:childTnLst>
                        <p:par>
                          <p:cTn id="16" fill="hold">
                            <p:stCondLst>
                              <p:cond delay="0"/>
                            </p:stCondLst>
                            <p:childTnLst>
                              <p:par>
                                <p:cTn id="17" presetClass="path" nodeType="clickEffect" presetSubtype="0" presetID="-1" grpId="4" accel="50000" decel="50000" fill="hold">
                                  <p:stCondLst>
                                    <p:cond delay="0"/>
                                  </p:stCondLst>
                                  <p:childTnLst>
                                    <p:animMotion path="M 0.282006 -0.002217 L 0.451840 -0.002217" origin="layout" pathEditMode="relative">
                                      <p:cBhvr>
                                        <p:cTn id="18" dur="1000" fill="hold"/>
                                        <p:tgtEl>
                                          <p:spTgt spid="281"/>
                                        </p:tgtEl>
                                        <p:attrNameLst>
                                          <p:attrName>ppt_x</p:attrName>
                                          <p:attrName>ppt_y</p:attrName>
                                        </p:attrNameLst>
                                      </p:cBhvr>
                                    </p:animMotion>
                                  </p:childTnLst>
                                </p:cTn>
                              </p:par>
                            </p:childTnLst>
                          </p:cTn>
                        </p:par>
                      </p:childTnLst>
                    </p:cTn>
                  </p:par>
                  <p:par>
                    <p:cTn id="19" fill="hold">
                      <p:stCondLst>
                        <p:cond delay="indefinite"/>
                      </p:stCondLst>
                      <p:childTnLst>
                        <p:par>
                          <p:cTn id="20" fill="hold">
                            <p:stCondLst>
                              <p:cond delay="0"/>
                            </p:stCondLst>
                            <p:childTnLst>
                              <p:par>
                                <p:cTn id="21" presetClass="emph" nodeType="clickEffect" presetSubtype="0" presetID="35" grpId="5" repeatCount="4000" fill="hold">
                                  <p:stCondLst>
                                    <p:cond delay="0"/>
                                  </p:stCondLst>
                                  <p:childTnLst>
                                    <p:anim calcmode="discrete" valueType="str">
                                      <p:cBhvr>
                                        <p:cTn id="22" dur="1000" fill="hold"/>
                                        <p:tgtEl>
                                          <p:spTgt spid="281"/>
                                        </p:tgtEl>
                                        <p:attrNameLst>
                                          <p:attrName>style.visibility</p:attrName>
                                        </p:attrNameLst>
                                      </p:cBhvr>
                                      <p:tavLst>
                                        <p:tav tm="0">
                                          <p:val>
                                            <p:strVal val="hidden"/>
                                          </p:val>
                                        </p:tav>
                                        <p:tav tm="50000">
                                          <p:val>
                                            <p:strVal val="visible"/>
                                          </p:val>
                                        </p:tav>
                                      </p:tavLst>
                                    </p:anim>
                                  </p:childTnLst>
                                </p:cTn>
                              </p:par>
                            </p:childTnLst>
                          </p:cTn>
                        </p:par>
                        <p:par>
                          <p:cTn id="23" fill="hold">
                            <p:stCondLst>
                              <p:cond delay="1000"/>
                            </p:stCondLst>
                            <p:childTnLst>
                              <p:par>
                                <p:cTn id="24" presetClass="entr" nodeType="afterEffect" presetSubtype="0" presetID="1" grpId="6" fill="hold">
                                  <p:stCondLst>
                                    <p:cond delay="0"/>
                                  </p:stCondLst>
                                  <p:iterate type="el" backwards="0">
                                    <p:tmAbs val="0"/>
                                  </p:iterate>
                                  <p:childTnLst>
                                    <p:set>
                                      <p:cBhvr>
                                        <p:cTn id="25" fill="hold"/>
                                        <p:tgtEl>
                                          <p:spTgt spid="28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82" grpId="6"/>
      <p:bldP build="whole" bldLvl="1" animBg="1" rev="0" advAuto="0" spid="281" grpId="1"/>
      <p:bldP build="whole" bldLvl="1" animBg="1" rev="0" advAuto="0" spid="281" grpId="5"/>
    </p:bldLst>
  </p:timing>
</p:sld>
</file>

<file path=ppt/slides/slide1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86" name="Shape 286"/>
          <p:cNvSpPr/>
          <p:nvPr>
            <p:ph type="title"/>
          </p:nvPr>
        </p:nvSpPr>
        <p:spPr>
          <a:prstGeom prst="rect">
            <a:avLst/>
          </a:prstGeom>
        </p:spPr>
        <p:txBody>
          <a:bodyPr/>
          <a:lstStyle>
            <a:lvl1pPr>
              <a:defRPr b="1">
                <a:latin typeface="Cambria"/>
                <a:ea typeface="Cambria"/>
                <a:cs typeface="Cambria"/>
                <a:sym typeface="Cambria"/>
              </a:defRPr>
            </a:lvl1pPr>
          </a:lstStyle>
          <a:p>
            <a:pPr/>
            <a:r>
              <a:t>Mutation Analysis : Mutation Selection</a:t>
            </a:r>
          </a:p>
        </p:txBody>
      </p:sp>
      <p:sp>
        <p:nvSpPr>
          <p:cNvPr id="287" name="Shape 287"/>
          <p:cNvSpPr/>
          <p:nvPr/>
        </p:nvSpPr>
        <p:spPr>
          <a:xfrm>
            <a:off x="1346097" y="2508571"/>
            <a:ext cx="6609900" cy="292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228599" indent="-228599">
              <a:buSzPct val="100000"/>
              <a:buChar char="•"/>
              <a:defRPr b="1">
                <a:solidFill>
                  <a:srgbClr val="615042"/>
                </a:solidFill>
              </a:defRPr>
            </a:pPr>
            <a:r>
              <a:t>Operator Selection</a:t>
            </a:r>
            <a:r>
              <a:rPr b="0"/>
              <a:t>:  </a:t>
            </a:r>
            <a:endParaRPr b="0"/>
          </a:p>
          <a:p>
            <a:pPr lvl="1" marL="685800" indent="-228600">
              <a:buSzPct val="100000"/>
              <a:buChar char="•"/>
              <a:defRPr b="1">
                <a:solidFill>
                  <a:srgbClr val="615042"/>
                </a:solidFill>
              </a:defRPr>
            </a:pPr>
            <a:r>
              <a:rPr b="0"/>
              <a:t>Constrained Mutation </a:t>
            </a:r>
            <a:r>
              <a:rPr b="0" sz="1000"/>
              <a:t>[mathur91]</a:t>
            </a:r>
            <a:endParaRPr b="0"/>
          </a:p>
          <a:p>
            <a:pPr lvl="1" marL="685800" indent="-228600">
              <a:buSzPct val="100000"/>
              <a:buChar char="•"/>
              <a:defRPr b="1">
                <a:solidFill>
                  <a:srgbClr val="615042"/>
                </a:solidFill>
              </a:defRPr>
            </a:pPr>
            <a:r>
              <a:rPr b="0"/>
              <a:t>Selective Mutation </a:t>
            </a:r>
            <a:r>
              <a:rPr b="0" sz="1000"/>
              <a:t>[offutt93]</a:t>
            </a:r>
          </a:p>
          <a:p>
            <a:pPr marL="228599" indent="-228599">
              <a:buSzPct val="100000"/>
              <a:buChar char="•"/>
              <a:defRPr b="1">
                <a:solidFill>
                  <a:srgbClr val="615042"/>
                </a:solidFill>
              </a:defRPr>
            </a:pPr>
            <a:r>
              <a:t>Program Element Strata</a:t>
            </a:r>
            <a:r>
              <a:rPr b="0"/>
              <a:t>:</a:t>
            </a:r>
            <a:endParaRPr b="0"/>
          </a:p>
          <a:p>
            <a:pPr lvl="1" marL="685800" indent="-228600">
              <a:buSzPct val="100000"/>
              <a:buChar char="•"/>
              <a:defRPr b="1">
                <a:solidFill>
                  <a:srgbClr val="615042"/>
                </a:solidFill>
              </a:defRPr>
            </a:pPr>
            <a:r>
              <a:rPr b="0"/>
              <a:t>Sampling by Program Element </a:t>
            </a:r>
            <a:r>
              <a:rPr b="0" sz="1000"/>
              <a:t>[gligoric2013]</a:t>
            </a:r>
            <a:endParaRPr sz="1000"/>
          </a:p>
          <a:p>
            <a:pPr marL="228599" indent="-228599">
              <a:buSzPct val="100000"/>
              <a:buChar char="•"/>
              <a:defRPr b="1">
                <a:solidFill>
                  <a:srgbClr val="615042"/>
                </a:solidFill>
              </a:defRPr>
            </a:pPr>
            <a:r>
              <a:t>Clustering</a:t>
            </a:r>
            <a:r>
              <a:rPr b="0"/>
              <a:t>:</a:t>
            </a:r>
            <a:endParaRPr b="0"/>
          </a:p>
          <a:p>
            <a:pPr lvl="1" marL="685800" indent="-228600">
              <a:buSzPct val="100000"/>
              <a:buChar char="•"/>
              <a:defRPr b="1">
                <a:solidFill>
                  <a:srgbClr val="615042"/>
                </a:solidFill>
              </a:defRPr>
            </a:pPr>
            <a:r>
              <a:rPr b="0"/>
              <a:t>Static </a:t>
            </a:r>
            <a:r>
              <a:rPr b="0" sz="1000"/>
              <a:t>[patrick2014]</a:t>
            </a:r>
            <a:endParaRPr b="0"/>
          </a:p>
          <a:p>
            <a:pPr lvl="1" marL="685800" indent="-228600">
              <a:buSzPct val="100000"/>
              <a:buChar char="•"/>
              <a:defRPr b="1">
                <a:solidFill>
                  <a:srgbClr val="615042"/>
                </a:solidFill>
              </a:defRPr>
            </a:pPr>
            <a:r>
              <a:rPr b="0"/>
              <a:t>Dynamic </a:t>
            </a:r>
            <a:r>
              <a:rPr b="0" sz="1000"/>
              <a:t>[offutt2014]</a:t>
            </a:r>
            <a:endParaRPr b="0"/>
          </a:p>
          <a:p>
            <a:pPr lvl="1" marL="685800" indent="-228600">
              <a:buSzPct val="100000"/>
              <a:buChar char="•"/>
              <a:defRPr b="1">
                <a:solidFill>
                  <a:srgbClr val="615042"/>
                </a:solidFill>
              </a:defRPr>
            </a:pPr>
            <a:r>
              <a:rPr b="0"/>
              <a:t>Domain </a:t>
            </a:r>
            <a:r>
              <a:rPr b="0" sz="1000"/>
              <a:t>[hussain2008]</a:t>
            </a:r>
          </a:p>
        </p:txBody>
      </p:sp>
      <p:pic>
        <p:nvPicPr>
          <p:cNvPr id="288"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289" name="Shape 289"/>
          <p:cNvSpPr/>
          <p:nvPr/>
        </p:nvSpPr>
        <p:spPr>
          <a:xfrm>
            <a:off x="1188003" y="1983816"/>
            <a:ext cx="2526449"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100">
                <a:solidFill>
                  <a:srgbClr val="000000"/>
                </a:solidFill>
              </a:defRPr>
            </a:lvl1pPr>
          </a:lstStyle>
          <a:p>
            <a:pPr/>
            <a:r>
              <a:t>Do fewer strategies:</a:t>
            </a:r>
          </a:p>
        </p:txBody>
      </p:sp>
    </p:spTree>
  </p:cSld>
  <p:clrMapOvr>
    <a:masterClrMapping/>
  </p:clrMapOvr>
  <p:transition xmlns:p14="http://schemas.microsoft.com/office/powerpoint/2010/main" spd="med" advClick="1" p14:dur="1000"/>
</p:sld>
</file>

<file path=ppt/slides/slide1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3" name="Shape 293"/>
          <p:cNvSpPr/>
          <p:nvPr>
            <p:ph type="title"/>
          </p:nvPr>
        </p:nvSpPr>
        <p:spPr>
          <a:prstGeom prst="rect">
            <a:avLst/>
          </a:prstGeom>
        </p:spPr>
        <p:txBody>
          <a:bodyPr/>
          <a:lstStyle>
            <a:lvl1pPr>
              <a:defRPr b="1">
                <a:latin typeface="Cambria"/>
                <a:ea typeface="Cambria"/>
                <a:cs typeface="Cambria"/>
                <a:sym typeface="Cambria"/>
              </a:defRPr>
            </a:lvl1pPr>
          </a:lstStyle>
          <a:p>
            <a:pPr/>
            <a:r>
              <a:t>Do Fewer: Improvement from intelligent selection.</a:t>
            </a:r>
          </a:p>
        </p:txBody>
      </p:sp>
      <p:sp>
        <p:nvSpPr>
          <p:cNvPr id="294" name="Shape 294"/>
          <p:cNvSpPr/>
          <p:nvPr/>
        </p:nvSpPr>
        <p:spPr>
          <a:xfrm>
            <a:off x="769999" y="2494279"/>
            <a:ext cx="7604002" cy="186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solidFill>
                  <a:srgbClr val="615042"/>
                </a:solidFill>
              </a:defRPr>
            </a:pPr>
            <a:r>
              <a:t>What is the maximum improvement that we can hope for </a:t>
            </a:r>
          </a:p>
          <a:p>
            <a:pPr>
              <a:defRPr sz="2100">
                <a:solidFill>
                  <a:srgbClr val="615042"/>
                </a:solidFill>
              </a:defRPr>
            </a:pPr>
            <a:r>
              <a:t>over random sampling?</a:t>
            </a:r>
          </a:p>
          <a:p>
            <a:pPr>
              <a:defRPr sz="2100">
                <a:solidFill>
                  <a:srgbClr val="615042"/>
                </a:solidFill>
              </a:defRPr>
            </a:pPr>
          </a:p>
          <a:p>
            <a:pPr>
              <a:defRPr sz="2100">
                <a:solidFill>
                  <a:srgbClr val="615042"/>
                </a:solidFill>
              </a:defRPr>
            </a:pPr>
            <a:r>
              <a:t>Utility = % improvement in unique mutants over random sampling same number of mutants..</a:t>
            </a:r>
          </a:p>
        </p:txBody>
      </p:sp>
      <p:pic>
        <p:nvPicPr>
          <p:cNvPr id="295"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med" advClick="1" p14:dur="1000"/>
</p:sld>
</file>

<file path=ppt/slides/slide1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99" name="Shape 299"/>
          <p:cNvSpPr/>
          <p:nvPr>
            <p:ph type="title"/>
          </p:nvPr>
        </p:nvSpPr>
        <p:spPr>
          <a:prstGeom prst="rect">
            <a:avLst/>
          </a:prstGeom>
        </p:spPr>
        <p:txBody>
          <a:bodyPr/>
          <a:lstStyle>
            <a:lvl1pPr>
              <a:defRPr b="1">
                <a:latin typeface="Cambria"/>
                <a:ea typeface="Cambria"/>
                <a:cs typeface="Cambria"/>
                <a:sym typeface="Cambria"/>
              </a:defRPr>
            </a:lvl1pPr>
          </a:lstStyle>
          <a:p>
            <a:pPr/>
            <a:r>
              <a:t>Do Fewer: Improvement from intelligent selection.</a:t>
            </a:r>
          </a:p>
        </p:txBody>
      </p:sp>
      <p:sp>
        <p:nvSpPr>
          <p:cNvPr id="300" name="Shape 300"/>
          <p:cNvSpPr/>
          <p:nvPr/>
        </p:nvSpPr>
        <p:spPr>
          <a:xfrm>
            <a:off x="1505181" y="2316479"/>
            <a:ext cx="6133638"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solidFill>
                  <a:srgbClr val="615042"/>
                </a:solidFill>
              </a:defRPr>
            </a:pPr>
            <a:r>
              <a:t>What is the maximum utility for a given strategy?</a:t>
            </a:r>
          </a:p>
          <a:p>
            <a:pPr>
              <a:defRPr sz="2100">
                <a:solidFill>
                  <a:srgbClr val="615042"/>
                </a:solidFill>
              </a:defRPr>
            </a:pPr>
          </a:p>
          <a:p>
            <a:pPr marL="285750" indent="-285750">
              <a:buSzPct val="100000"/>
              <a:buFont typeface="Arial"/>
              <a:buChar char="•"/>
              <a:defRPr sz="2100">
                <a:solidFill>
                  <a:srgbClr val="615042"/>
                </a:solidFill>
              </a:defRPr>
            </a:pPr>
            <a:r>
              <a:t>Empirical analysis</a:t>
            </a:r>
          </a:p>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Theoretical analysis</a:t>
            </a:r>
          </a:p>
        </p:txBody>
      </p:sp>
      <p:pic>
        <p:nvPicPr>
          <p:cNvPr id="301"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med" advClick="1" p14:dur="1000"/>
</p:sld>
</file>

<file path=ppt/slides/slide1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05" name="Shape 305"/>
          <p:cNvSpPr/>
          <p:nvPr>
            <p:ph type="title"/>
          </p:nvPr>
        </p:nvSpPr>
        <p:spPr>
          <a:prstGeom prst="rect">
            <a:avLst/>
          </a:prstGeom>
        </p:spPr>
        <p:txBody>
          <a:bodyPr/>
          <a:lstStyle>
            <a:lvl1pPr>
              <a:defRPr b="1">
                <a:latin typeface="Cambria"/>
                <a:ea typeface="Cambria"/>
                <a:cs typeface="Cambria"/>
                <a:sym typeface="Cambria"/>
              </a:defRPr>
            </a:lvl1pPr>
          </a:lstStyle>
          <a:p>
            <a:pPr/>
            <a:r>
              <a:t>Visual notation</a:t>
            </a:r>
          </a:p>
        </p:txBody>
      </p:sp>
      <p:pic>
        <p:nvPicPr>
          <p:cNvPr id="30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313" name="Group 313"/>
          <p:cNvGrpSpPr/>
          <p:nvPr/>
        </p:nvGrpSpPr>
        <p:grpSpPr>
          <a:xfrm>
            <a:off x="1858668" y="1961003"/>
            <a:ext cx="4274889" cy="447041"/>
            <a:chOff x="0" y="0"/>
            <a:chExt cx="4274888" cy="447040"/>
          </a:xfrm>
        </p:grpSpPr>
        <p:grpSp>
          <p:nvGrpSpPr>
            <p:cNvPr id="311" name="Group 311"/>
            <p:cNvGrpSpPr/>
            <p:nvPr/>
          </p:nvGrpSpPr>
          <p:grpSpPr>
            <a:xfrm>
              <a:off x="0" y="208956"/>
              <a:ext cx="1948043" cy="97187"/>
              <a:chOff x="0" y="0"/>
              <a:chExt cx="1948042" cy="97186"/>
            </a:xfrm>
          </p:grpSpPr>
          <p:sp>
            <p:nvSpPr>
              <p:cNvPr id="307" name="Shape 307"/>
              <p:cNvSpPr/>
              <p:nvPr/>
            </p:nvSpPr>
            <p:spPr>
              <a:xfrm>
                <a:off x="0" y="0"/>
                <a:ext cx="439337"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308" name="Shape 308"/>
              <p:cNvSpPr/>
              <p:nvPr/>
            </p:nvSpPr>
            <p:spPr>
              <a:xfrm>
                <a:off x="505845"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09" name="Shape 309"/>
              <p:cNvSpPr/>
              <p:nvPr/>
            </p:nvSpPr>
            <p:spPr>
              <a:xfrm>
                <a:off x="1011691"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10" name="Shape 310"/>
              <p:cNvSpPr/>
              <p:nvPr/>
            </p:nvSpPr>
            <p:spPr>
              <a:xfrm>
                <a:off x="1508705"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grpSp>
        <p:sp>
          <p:nvSpPr>
            <p:cNvPr id="312" name="Shape 312"/>
            <p:cNvSpPr/>
            <p:nvPr/>
          </p:nvSpPr>
          <p:spPr>
            <a:xfrm>
              <a:off x="2364402" y="0"/>
              <a:ext cx="1910487"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100">
                  <a:solidFill>
                    <a:srgbClr val="000000"/>
                  </a:solidFill>
                </a:defRPr>
              </a:lvl1pPr>
            </a:lstStyle>
            <a:p>
              <a:pPr/>
              <a:r>
                <a:t>4 different tests</a:t>
              </a:r>
            </a:p>
          </p:txBody>
        </p:sp>
      </p:grpSp>
      <p:grpSp>
        <p:nvGrpSpPr>
          <p:cNvPr id="316" name="Group 316"/>
          <p:cNvGrpSpPr/>
          <p:nvPr/>
        </p:nvGrpSpPr>
        <p:grpSpPr>
          <a:xfrm>
            <a:off x="1858668" y="2827826"/>
            <a:ext cx="1898866" cy="447041"/>
            <a:chOff x="0" y="88899"/>
            <a:chExt cx="1898864" cy="447040"/>
          </a:xfrm>
        </p:grpSpPr>
        <p:sp>
          <p:nvSpPr>
            <p:cNvPr id="314" name="Shape 314"/>
            <p:cNvSpPr/>
            <p:nvPr/>
          </p:nvSpPr>
          <p:spPr>
            <a:xfrm>
              <a:off x="676356" y="88900"/>
              <a:ext cx="1222509"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100">
                  <a:solidFill>
                    <a:srgbClr val="000000"/>
                  </a:solidFill>
                </a:defRPr>
              </a:lvl1pPr>
            </a:lstStyle>
            <a:p>
              <a:pPr/>
              <a:r>
                <a:t>A mutant</a:t>
              </a:r>
            </a:p>
          </p:txBody>
        </p:sp>
        <p:sp>
          <p:nvSpPr>
            <p:cNvPr id="315" name="Shape 315"/>
            <p:cNvSpPr/>
            <p:nvPr/>
          </p:nvSpPr>
          <p:spPr>
            <a:xfrm>
              <a:off x="0" y="131762"/>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grpSp>
        <p:nvGrpSpPr>
          <p:cNvPr id="323" name="Group 323"/>
          <p:cNvGrpSpPr/>
          <p:nvPr/>
        </p:nvGrpSpPr>
        <p:grpSpPr>
          <a:xfrm>
            <a:off x="1858668" y="3694650"/>
            <a:ext cx="5268953" cy="447041"/>
            <a:chOff x="0" y="0"/>
            <a:chExt cx="5268951" cy="447040"/>
          </a:xfrm>
        </p:grpSpPr>
        <p:sp>
          <p:nvSpPr>
            <p:cNvPr id="317" name="Shape 317"/>
            <p:cNvSpPr/>
            <p:nvPr/>
          </p:nvSpPr>
          <p:spPr>
            <a:xfrm>
              <a:off x="0" y="8249"/>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18" name="Shape 318"/>
            <p:cNvSpPr/>
            <p:nvPr/>
          </p:nvSpPr>
          <p:spPr>
            <a:xfrm>
              <a:off x="148324" y="49957"/>
              <a:ext cx="113839" cy="93126"/>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19" name="Shape 319"/>
            <p:cNvSpPr/>
            <p:nvPr/>
          </p:nvSpPr>
          <p:spPr>
            <a:xfrm>
              <a:off x="11760" y="189657"/>
              <a:ext cx="113838"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20" name="Shape 320"/>
            <p:cNvSpPr/>
            <p:nvPr/>
          </p:nvSpPr>
          <p:spPr>
            <a:xfrm>
              <a:off x="676356" y="0"/>
              <a:ext cx="3506389" cy="4470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100">
                  <a:solidFill>
                    <a:srgbClr val="000000"/>
                  </a:solidFill>
                </a:defRPr>
              </a:lvl1pPr>
            </a:lstStyle>
            <a:p>
              <a:pPr/>
              <a:r>
                <a:t>A mutant killed by two tests:</a:t>
              </a:r>
            </a:p>
          </p:txBody>
        </p:sp>
        <p:sp>
          <p:nvSpPr>
            <p:cNvPr id="321" name="Shape 321"/>
            <p:cNvSpPr/>
            <p:nvPr/>
          </p:nvSpPr>
          <p:spPr>
            <a:xfrm>
              <a:off x="4323769" y="187626"/>
              <a:ext cx="439338" cy="93127"/>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22" name="Shape 322"/>
            <p:cNvSpPr/>
            <p:nvPr/>
          </p:nvSpPr>
          <p:spPr>
            <a:xfrm>
              <a:off x="4829614" y="187626"/>
              <a:ext cx="439338" cy="93127"/>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grpSp>
      <p:sp>
        <p:nvSpPr>
          <p:cNvPr id="324" name="Shape 324"/>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323"/>
                                        </p:tgtEl>
                                        <p:attrNameLst>
                                          <p:attrName>style.visibility</p:attrName>
                                        </p:attrNameLst>
                                      </p:cBhvr>
                                      <p:to>
                                        <p:strVal val="visible"/>
                                      </p:to>
                                    </p:set>
                                  </p:childTnLst>
                                </p:cTn>
                              </p:par>
                            </p:childTnLst>
                          </p:cTn>
                        </p:par>
                        <p:par>
                          <p:cTn id="15" fill="hold">
                            <p:stCondLst>
                              <p:cond delay="0"/>
                            </p:stCondLst>
                            <p:childTnLst>
                              <p:par>
                                <p:cTn id="16" presetClass="entr" nodeType="afterEffect" presetSubtype="0" presetID="1" grpId="4" fill="hold">
                                  <p:stCondLst>
                                    <p:cond delay="0"/>
                                  </p:stCondLst>
                                  <p:iterate type="el" backwards="0">
                                    <p:tmAbs val="0"/>
                                  </p:iterate>
                                  <p:childTnLst>
                                    <p:set>
                                      <p:cBhvr>
                                        <p:cTn id="17" fill="hold"/>
                                        <p:tgtEl>
                                          <p:spTgt spid="32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13" grpId="1"/>
      <p:bldP build="whole" bldLvl="1" animBg="1" rev="0" advAuto="0" spid="324" grpId="4"/>
      <p:bldP build="whole" bldLvl="1" animBg="1" rev="0" advAuto="0" spid="323" grpId="3"/>
      <p:bldP build="whole" bldLvl="1" animBg="1" rev="0" advAuto="0" spid="316" grpId="2"/>
    </p:bldLst>
  </p:timing>
</p:sld>
</file>

<file path=ppt/slides/slide1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328" name="Shape 328"/>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Comparison:</a:t>
            </a:r>
          </a:p>
        </p:txBody>
      </p:sp>
      <p:pic>
        <p:nvPicPr>
          <p:cNvPr id="329"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338" name="Group 338"/>
          <p:cNvGrpSpPr/>
          <p:nvPr/>
        </p:nvGrpSpPr>
        <p:grpSpPr>
          <a:xfrm>
            <a:off x="1394957" y="2665411"/>
            <a:ext cx="5163689" cy="767017"/>
            <a:chOff x="0" y="0"/>
            <a:chExt cx="5163687" cy="767015"/>
          </a:xfrm>
        </p:grpSpPr>
        <p:sp>
          <p:nvSpPr>
            <p:cNvPr id="330" name="Shape 330"/>
            <p:cNvSpPr/>
            <p:nvPr/>
          </p:nvSpPr>
          <p:spPr>
            <a:xfrm>
              <a:off x="467323" y="40584"/>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31" name="Shape 331"/>
            <p:cNvSpPr/>
            <p:nvPr/>
          </p:nvSpPr>
          <p:spPr>
            <a:xfrm>
              <a:off x="934647" y="323775"/>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32" name="Shape 332"/>
            <p:cNvSpPr/>
            <p:nvPr/>
          </p:nvSpPr>
          <p:spPr>
            <a:xfrm>
              <a:off x="0" y="293978"/>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33" name="Shape 333"/>
            <p:cNvSpPr/>
            <p:nvPr/>
          </p:nvSpPr>
          <p:spPr>
            <a:xfrm>
              <a:off x="1406631" y="40584"/>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34" name="Shape 334"/>
            <p:cNvSpPr/>
            <p:nvPr/>
          </p:nvSpPr>
          <p:spPr>
            <a:xfrm>
              <a:off x="4328123" y="40584"/>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35" name="Shape 335"/>
            <p:cNvSpPr/>
            <p:nvPr/>
          </p:nvSpPr>
          <p:spPr>
            <a:xfrm>
              <a:off x="3817547" y="387275"/>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36" name="Shape 336"/>
            <p:cNvSpPr/>
            <p:nvPr/>
          </p:nvSpPr>
          <p:spPr>
            <a:xfrm>
              <a:off x="3733943"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37" name="Shape 337"/>
            <p:cNvSpPr/>
            <p:nvPr/>
          </p:nvSpPr>
          <p:spPr>
            <a:xfrm>
              <a:off x="4753200" y="344865"/>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grpSp>
        <p:nvGrpSpPr>
          <p:cNvPr id="349" name="Group 349"/>
          <p:cNvGrpSpPr/>
          <p:nvPr/>
        </p:nvGrpSpPr>
        <p:grpSpPr>
          <a:xfrm>
            <a:off x="1126587" y="3631445"/>
            <a:ext cx="6305859" cy="97187"/>
            <a:chOff x="0" y="0"/>
            <a:chExt cx="6305857" cy="97186"/>
          </a:xfrm>
        </p:grpSpPr>
        <p:sp>
          <p:nvSpPr>
            <p:cNvPr id="339" name="Shape 339"/>
            <p:cNvSpPr/>
            <p:nvPr/>
          </p:nvSpPr>
          <p:spPr>
            <a:xfrm>
              <a:off x="0" y="0"/>
              <a:ext cx="439337" cy="93126"/>
            </a:xfrm>
            <a:prstGeom prst="roundRect">
              <a:avLst>
                <a:gd name="adj" fmla="val 50000"/>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340" name="Shape 340"/>
            <p:cNvSpPr/>
            <p:nvPr/>
          </p:nvSpPr>
          <p:spPr>
            <a:xfrm>
              <a:off x="497014" y="0"/>
              <a:ext cx="439338"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341" name="Shape 341"/>
            <p:cNvSpPr/>
            <p:nvPr/>
          </p:nvSpPr>
          <p:spPr>
            <a:xfrm>
              <a:off x="1002859"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42" name="Shape 342"/>
            <p:cNvSpPr/>
            <p:nvPr/>
          </p:nvSpPr>
          <p:spPr>
            <a:xfrm>
              <a:off x="1508705"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43" name="Shape 343"/>
            <p:cNvSpPr/>
            <p:nvPr/>
          </p:nvSpPr>
          <p:spPr>
            <a:xfrm>
              <a:off x="2005719"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344" name="Shape 344"/>
            <p:cNvSpPr/>
            <p:nvPr/>
          </p:nvSpPr>
          <p:spPr>
            <a:xfrm>
              <a:off x="3860800" y="0"/>
              <a:ext cx="439337" cy="93126"/>
            </a:xfrm>
            <a:prstGeom prst="roundRect">
              <a:avLst>
                <a:gd name="adj" fmla="val 50000"/>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345" name="Shape 345"/>
            <p:cNvSpPr/>
            <p:nvPr/>
          </p:nvSpPr>
          <p:spPr>
            <a:xfrm>
              <a:off x="4357814" y="0"/>
              <a:ext cx="439338"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346" name="Shape 346"/>
            <p:cNvSpPr/>
            <p:nvPr/>
          </p:nvSpPr>
          <p:spPr>
            <a:xfrm>
              <a:off x="4863659"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47" name="Shape 347"/>
            <p:cNvSpPr/>
            <p:nvPr/>
          </p:nvSpPr>
          <p:spPr>
            <a:xfrm>
              <a:off x="5369505"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48" name="Shape 348"/>
            <p:cNvSpPr/>
            <p:nvPr/>
          </p:nvSpPr>
          <p:spPr>
            <a:xfrm>
              <a:off x="5866520"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352" name="Group 352"/>
          <p:cNvGrpSpPr/>
          <p:nvPr/>
        </p:nvGrpSpPr>
        <p:grpSpPr>
          <a:xfrm>
            <a:off x="1210770" y="2580091"/>
            <a:ext cx="6660305" cy="1"/>
            <a:chOff x="0" y="0"/>
            <a:chExt cx="6660303" cy="0"/>
          </a:xfrm>
        </p:grpSpPr>
        <p:sp>
          <p:nvSpPr>
            <p:cNvPr id="350" name="Shape 350"/>
            <p:cNvSpPr/>
            <p:nvPr/>
          </p:nvSpPr>
          <p:spPr>
            <a:xfrm>
              <a:off x="0" y="0"/>
              <a:ext cx="2799680" cy="0"/>
            </a:xfrm>
            <a:prstGeom prst="line">
              <a:avLst/>
            </a:prstGeom>
            <a:noFill/>
            <a:ln w="25400" cap="flat">
              <a:solidFill>
                <a:srgbClr val="535353"/>
              </a:solidFill>
              <a:custDash>
                <a:ds d="600000" sp="600000"/>
              </a:custDash>
              <a:miter lim="400000"/>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a:solidFill>
                    <a:srgbClr val="615042"/>
                  </a:solidFill>
                </a:defRPr>
              </a:pPr>
            </a:p>
          </p:txBody>
        </p:sp>
        <p:sp>
          <p:nvSpPr>
            <p:cNvPr id="351" name="Shape 351"/>
            <p:cNvSpPr/>
            <p:nvPr/>
          </p:nvSpPr>
          <p:spPr>
            <a:xfrm>
              <a:off x="3860800" y="0"/>
              <a:ext cx="2799504" cy="0"/>
            </a:xfrm>
            <a:prstGeom prst="line">
              <a:avLst/>
            </a:prstGeom>
            <a:noFill/>
            <a:ln w="25400" cap="flat">
              <a:solidFill>
                <a:srgbClr val="535353"/>
              </a:solidFill>
              <a:custDash>
                <a:ds d="600000" sp="600000"/>
              </a:custDash>
              <a:miter lim="400000"/>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a:solidFill>
                    <a:srgbClr val="615042"/>
                  </a:solidFill>
                </a:defRPr>
              </a:pPr>
            </a:p>
          </p:txBody>
        </p:sp>
      </p:grpSp>
      <p:grpSp>
        <p:nvGrpSpPr>
          <p:cNvPr id="371" name="Group 371"/>
          <p:cNvGrpSpPr/>
          <p:nvPr/>
        </p:nvGrpSpPr>
        <p:grpSpPr>
          <a:xfrm>
            <a:off x="1133935" y="1564727"/>
            <a:ext cx="6442414" cy="936682"/>
            <a:chOff x="0" y="0"/>
            <a:chExt cx="6442412" cy="936681"/>
          </a:xfrm>
        </p:grpSpPr>
        <p:sp>
          <p:nvSpPr>
            <p:cNvPr id="353" name="Shape 353"/>
            <p:cNvSpPr/>
            <p:nvPr/>
          </p:nvSpPr>
          <p:spPr>
            <a:xfrm>
              <a:off x="0" y="169914"/>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54" name="Shape 354"/>
            <p:cNvSpPr/>
            <p:nvPr/>
          </p:nvSpPr>
          <p:spPr>
            <a:xfrm>
              <a:off x="888820" y="74585"/>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55" name="Shape 355"/>
            <p:cNvSpPr/>
            <p:nvPr/>
          </p:nvSpPr>
          <p:spPr>
            <a:xfrm>
              <a:off x="1242868" y="357775"/>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56" name="Shape 356"/>
            <p:cNvSpPr/>
            <p:nvPr/>
          </p:nvSpPr>
          <p:spPr>
            <a:xfrm>
              <a:off x="497014" y="327978"/>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57" name="Shape 357"/>
            <p:cNvSpPr/>
            <p:nvPr/>
          </p:nvSpPr>
          <p:spPr>
            <a:xfrm>
              <a:off x="2016921" y="74585"/>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58" name="Shape 358"/>
            <p:cNvSpPr/>
            <p:nvPr/>
          </p:nvSpPr>
          <p:spPr>
            <a:xfrm>
              <a:off x="1707742" y="357775"/>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59" name="Shape 359"/>
            <p:cNvSpPr/>
            <p:nvPr/>
          </p:nvSpPr>
          <p:spPr>
            <a:xfrm>
              <a:off x="94396" y="556940"/>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0" name="Shape 360"/>
            <p:cNvSpPr/>
            <p:nvPr/>
          </p:nvSpPr>
          <p:spPr>
            <a:xfrm>
              <a:off x="2171125" y="453104"/>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1" name="Shape 361"/>
            <p:cNvSpPr/>
            <p:nvPr/>
          </p:nvSpPr>
          <p:spPr>
            <a:xfrm>
              <a:off x="1463149"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2" name="Shape 362"/>
            <p:cNvSpPr/>
            <p:nvPr/>
          </p:nvSpPr>
          <p:spPr>
            <a:xfrm>
              <a:off x="3860800" y="169914"/>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3" name="Shape 363"/>
            <p:cNvSpPr/>
            <p:nvPr/>
          </p:nvSpPr>
          <p:spPr>
            <a:xfrm>
              <a:off x="4749620" y="74585"/>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4" name="Shape 364"/>
            <p:cNvSpPr/>
            <p:nvPr/>
          </p:nvSpPr>
          <p:spPr>
            <a:xfrm>
              <a:off x="5103668" y="357775"/>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5" name="Shape 365"/>
            <p:cNvSpPr/>
            <p:nvPr/>
          </p:nvSpPr>
          <p:spPr>
            <a:xfrm>
              <a:off x="4357814" y="327978"/>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6" name="Shape 366"/>
            <p:cNvSpPr/>
            <p:nvPr/>
          </p:nvSpPr>
          <p:spPr>
            <a:xfrm>
              <a:off x="5877721" y="74585"/>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7" name="Shape 367"/>
            <p:cNvSpPr/>
            <p:nvPr/>
          </p:nvSpPr>
          <p:spPr>
            <a:xfrm>
              <a:off x="5568542" y="357775"/>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8" name="Shape 368"/>
            <p:cNvSpPr/>
            <p:nvPr/>
          </p:nvSpPr>
          <p:spPr>
            <a:xfrm>
              <a:off x="3955196" y="556940"/>
              <a:ext cx="410489"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69" name="Shape 369"/>
            <p:cNvSpPr/>
            <p:nvPr/>
          </p:nvSpPr>
          <p:spPr>
            <a:xfrm>
              <a:off x="6031925" y="453104"/>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70" name="Shape 370"/>
            <p:cNvSpPr/>
            <p:nvPr/>
          </p:nvSpPr>
          <p:spPr>
            <a:xfrm>
              <a:off x="5323949"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grpSp>
      <p:grpSp>
        <p:nvGrpSpPr>
          <p:cNvPr id="387" name="Group 387"/>
          <p:cNvGrpSpPr/>
          <p:nvPr/>
        </p:nvGrpSpPr>
        <p:grpSpPr>
          <a:xfrm>
            <a:off x="1101209" y="2731209"/>
            <a:ext cx="5328376" cy="1609403"/>
            <a:chOff x="0" y="0"/>
            <a:chExt cx="5328375" cy="1609402"/>
          </a:xfrm>
        </p:grpSpPr>
        <p:sp>
          <p:nvSpPr>
            <p:cNvPr id="372" name="Shape 372"/>
            <p:cNvSpPr/>
            <p:nvPr/>
          </p:nvSpPr>
          <p:spPr>
            <a:xfrm>
              <a:off x="768153" y="138723"/>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373" name="Shape 373"/>
            <p:cNvSpPr/>
            <p:nvPr/>
          </p:nvSpPr>
          <p:spPr>
            <a:xfrm>
              <a:off x="315216" y="304078"/>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374" name="Shape 374"/>
            <p:cNvSpPr/>
            <p:nvPr/>
          </p:nvSpPr>
          <p:spPr>
            <a:xfrm>
              <a:off x="883144" y="0"/>
              <a:ext cx="113838" cy="93126"/>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375" name="Shape 375"/>
            <p:cNvSpPr/>
            <p:nvPr/>
          </p:nvSpPr>
          <p:spPr>
            <a:xfrm>
              <a:off x="1247400" y="384890"/>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376" name="Shape 376"/>
            <p:cNvSpPr/>
            <p:nvPr/>
          </p:nvSpPr>
          <p:spPr>
            <a:xfrm>
              <a:off x="1880573" y="240810"/>
              <a:ext cx="113839"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77" name="Shape 377"/>
            <p:cNvSpPr/>
            <p:nvPr/>
          </p:nvSpPr>
          <p:spPr>
            <a:xfrm>
              <a:off x="0" y="1516276"/>
              <a:ext cx="439337" cy="93127"/>
            </a:xfrm>
            <a:prstGeom prst="roundRect">
              <a:avLst>
                <a:gd name="adj" fmla="val 50000"/>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378" name="Shape 378"/>
            <p:cNvSpPr/>
            <p:nvPr/>
          </p:nvSpPr>
          <p:spPr>
            <a:xfrm>
              <a:off x="497014" y="1516276"/>
              <a:ext cx="439338" cy="93127"/>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379" name="Shape 379"/>
            <p:cNvSpPr/>
            <p:nvPr/>
          </p:nvSpPr>
          <p:spPr>
            <a:xfrm>
              <a:off x="1508705" y="1516276"/>
              <a:ext cx="439338" cy="93127"/>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80" name="Shape 380"/>
            <p:cNvSpPr/>
            <p:nvPr/>
          </p:nvSpPr>
          <p:spPr>
            <a:xfrm>
              <a:off x="4628953" y="138723"/>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381" name="Shape 381"/>
            <p:cNvSpPr/>
            <p:nvPr/>
          </p:nvSpPr>
          <p:spPr>
            <a:xfrm>
              <a:off x="4176016" y="202478"/>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82" name="Shape 382"/>
            <p:cNvSpPr/>
            <p:nvPr/>
          </p:nvSpPr>
          <p:spPr>
            <a:xfrm>
              <a:off x="4743944" y="0"/>
              <a:ext cx="113838" cy="93126"/>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383" name="Shape 383"/>
            <p:cNvSpPr/>
            <p:nvPr/>
          </p:nvSpPr>
          <p:spPr>
            <a:xfrm>
              <a:off x="4219200" y="384890"/>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84" name="Shape 384"/>
            <p:cNvSpPr/>
            <p:nvPr/>
          </p:nvSpPr>
          <p:spPr>
            <a:xfrm>
              <a:off x="5105686" y="35481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385" name="Shape 385"/>
            <p:cNvSpPr/>
            <p:nvPr/>
          </p:nvSpPr>
          <p:spPr>
            <a:xfrm>
              <a:off x="4889038" y="1508333"/>
              <a:ext cx="439338" cy="93127"/>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86" name="Shape 386"/>
            <p:cNvSpPr/>
            <p:nvPr/>
          </p:nvSpPr>
          <p:spPr>
            <a:xfrm>
              <a:off x="4357814" y="1516276"/>
              <a:ext cx="439338" cy="93127"/>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grpSp>
      <p:sp>
        <p:nvSpPr>
          <p:cNvPr id="388" name="Shape 388"/>
          <p:cNvSpPr/>
          <p:nvPr/>
        </p:nvSpPr>
        <p:spPr>
          <a:xfrm>
            <a:off x="5068716" y="1005842"/>
            <a:ext cx="970433"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Random</a:t>
            </a:r>
          </a:p>
        </p:txBody>
      </p:sp>
      <p:sp>
        <p:nvSpPr>
          <p:cNvPr id="389" name="Shape 389"/>
          <p:cNvSpPr/>
          <p:nvPr/>
        </p:nvSpPr>
        <p:spPr>
          <a:xfrm>
            <a:off x="886384" y="1005842"/>
            <a:ext cx="941634"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Strategy</a:t>
            </a:r>
          </a:p>
        </p:txBody>
      </p:sp>
      <p:grpSp>
        <p:nvGrpSpPr>
          <p:cNvPr id="413" name="Group 413"/>
          <p:cNvGrpSpPr/>
          <p:nvPr/>
        </p:nvGrpSpPr>
        <p:grpSpPr>
          <a:xfrm>
            <a:off x="1626265" y="4534715"/>
            <a:ext cx="5021826" cy="815413"/>
            <a:chOff x="0" y="0"/>
            <a:chExt cx="5021825" cy="815411"/>
          </a:xfrm>
        </p:grpSpPr>
        <p:sp>
          <p:nvSpPr>
            <p:cNvPr id="390" name="Shape 390"/>
            <p:cNvSpPr/>
            <p:nvPr/>
          </p:nvSpPr>
          <p:spPr>
            <a:xfrm>
              <a:off x="396491"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91" name="Shape 391"/>
            <p:cNvSpPr/>
            <p:nvPr/>
          </p:nvSpPr>
          <p:spPr>
            <a:xfrm>
              <a:off x="750538" y="28319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92" name="Shape 392"/>
            <p:cNvSpPr/>
            <p:nvPr/>
          </p:nvSpPr>
          <p:spPr>
            <a:xfrm>
              <a:off x="4684" y="253393"/>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93" name="Shape 393"/>
            <p:cNvSpPr/>
            <p:nvPr/>
          </p:nvSpPr>
          <p:spPr>
            <a:xfrm>
              <a:off x="1524592"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94" name="Shape 394"/>
            <p:cNvSpPr/>
            <p:nvPr/>
          </p:nvSpPr>
          <p:spPr>
            <a:xfrm>
              <a:off x="1215413" y="28319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95" name="Shape 395"/>
            <p:cNvSpPr/>
            <p:nvPr/>
          </p:nvSpPr>
          <p:spPr>
            <a:xfrm>
              <a:off x="1678795" y="378518"/>
              <a:ext cx="410489"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396" name="Shape 396"/>
            <p:cNvSpPr/>
            <p:nvPr/>
          </p:nvSpPr>
          <p:spPr>
            <a:xfrm>
              <a:off x="499838" y="15969"/>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397" name="Shape 397"/>
            <p:cNvSpPr/>
            <p:nvPr/>
          </p:nvSpPr>
          <p:spPr>
            <a:xfrm>
              <a:off x="1355485" y="549213"/>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398" name="Shape 398"/>
            <p:cNvSpPr/>
            <p:nvPr/>
          </p:nvSpPr>
          <p:spPr>
            <a:xfrm>
              <a:off x="391938" y="130993"/>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399" name="Shape 399"/>
            <p:cNvSpPr/>
            <p:nvPr/>
          </p:nvSpPr>
          <p:spPr>
            <a:xfrm>
              <a:off x="0" y="409464"/>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400" name="Shape 400"/>
            <p:cNvSpPr/>
            <p:nvPr/>
          </p:nvSpPr>
          <p:spPr>
            <a:xfrm>
              <a:off x="760085" y="376425"/>
              <a:ext cx="113839" cy="93126"/>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01" name="Shape 401"/>
            <p:cNvSpPr/>
            <p:nvPr/>
          </p:nvSpPr>
          <p:spPr>
            <a:xfrm>
              <a:off x="1658002" y="15969"/>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02" name="Shape 402"/>
            <p:cNvSpPr/>
            <p:nvPr/>
          </p:nvSpPr>
          <p:spPr>
            <a:xfrm>
              <a:off x="1934978" y="604434"/>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403" name="Shape 403"/>
            <p:cNvSpPr/>
            <p:nvPr/>
          </p:nvSpPr>
          <p:spPr>
            <a:xfrm>
              <a:off x="4257291"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04" name="Shape 404"/>
            <p:cNvSpPr/>
            <p:nvPr/>
          </p:nvSpPr>
          <p:spPr>
            <a:xfrm>
              <a:off x="4611338" y="28319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05" name="Shape 405"/>
            <p:cNvSpPr/>
            <p:nvPr/>
          </p:nvSpPr>
          <p:spPr>
            <a:xfrm>
              <a:off x="3865484" y="253393"/>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06" name="Shape 406"/>
            <p:cNvSpPr/>
            <p:nvPr/>
          </p:nvSpPr>
          <p:spPr>
            <a:xfrm>
              <a:off x="4252738" y="130993"/>
              <a:ext cx="113839"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07" name="Shape 407"/>
            <p:cNvSpPr/>
            <p:nvPr/>
          </p:nvSpPr>
          <p:spPr>
            <a:xfrm>
              <a:off x="4140200" y="409464"/>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08" name="Shape 408"/>
            <p:cNvSpPr/>
            <p:nvPr/>
          </p:nvSpPr>
          <p:spPr>
            <a:xfrm>
              <a:off x="4620885" y="376425"/>
              <a:ext cx="113838" cy="93126"/>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09" name="Shape 409"/>
            <p:cNvSpPr/>
            <p:nvPr/>
          </p:nvSpPr>
          <p:spPr>
            <a:xfrm>
              <a:off x="3484640" y="43567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10" name="Shape 410"/>
            <p:cNvSpPr/>
            <p:nvPr/>
          </p:nvSpPr>
          <p:spPr>
            <a:xfrm>
              <a:off x="3401035" y="48395"/>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11" name="Shape 411"/>
            <p:cNvSpPr/>
            <p:nvPr/>
          </p:nvSpPr>
          <p:spPr>
            <a:xfrm>
              <a:off x="3632200" y="460264"/>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12" name="Shape 412"/>
            <p:cNvSpPr/>
            <p:nvPr/>
          </p:nvSpPr>
          <p:spPr>
            <a:xfrm>
              <a:off x="3594100" y="295164"/>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426" name="Group 426"/>
          <p:cNvGrpSpPr/>
          <p:nvPr/>
        </p:nvGrpSpPr>
        <p:grpSpPr>
          <a:xfrm>
            <a:off x="1626265" y="1655283"/>
            <a:ext cx="4734724" cy="681592"/>
            <a:chOff x="0" y="0"/>
            <a:chExt cx="4734722" cy="681591"/>
          </a:xfrm>
        </p:grpSpPr>
        <p:sp>
          <p:nvSpPr>
            <p:cNvPr id="414" name="Shape 414"/>
            <p:cNvSpPr/>
            <p:nvPr/>
          </p:nvSpPr>
          <p:spPr>
            <a:xfrm>
              <a:off x="499838" y="0"/>
              <a:ext cx="113838" cy="93126"/>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415" name="Shape 415"/>
            <p:cNvSpPr/>
            <p:nvPr/>
          </p:nvSpPr>
          <p:spPr>
            <a:xfrm>
              <a:off x="1355485" y="533243"/>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16" name="Shape 416"/>
            <p:cNvSpPr/>
            <p:nvPr/>
          </p:nvSpPr>
          <p:spPr>
            <a:xfrm>
              <a:off x="391938" y="11502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17" name="Shape 417"/>
            <p:cNvSpPr/>
            <p:nvPr/>
          </p:nvSpPr>
          <p:spPr>
            <a:xfrm>
              <a:off x="0" y="393494"/>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418" name="Shape 418"/>
            <p:cNvSpPr/>
            <p:nvPr/>
          </p:nvSpPr>
          <p:spPr>
            <a:xfrm>
              <a:off x="760085" y="360455"/>
              <a:ext cx="113839"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19" name="Shape 419"/>
            <p:cNvSpPr/>
            <p:nvPr/>
          </p:nvSpPr>
          <p:spPr>
            <a:xfrm>
              <a:off x="1658002" y="0"/>
              <a:ext cx="113838"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20" name="Shape 420"/>
            <p:cNvSpPr/>
            <p:nvPr/>
          </p:nvSpPr>
          <p:spPr>
            <a:xfrm>
              <a:off x="1934978" y="588465"/>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421" name="Shape 421"/>
            <p:cNvSpPr/>
            <p:nvPr/>
          </p:nvSpPr>
          <p:spPr>
            <a:xfrm>
              <a:off x="4252738" y="11502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22" name="Shape 422"/>
            <p:cNvSpPr/>
            <p:nvPr/>
          </p:nvSpPr>
          <p:spPr>
            <a:xfrm>
              <a:off x="4114800" y="431594"/>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23" name="Shape 423"/>
            <p:cNvSpPr/>
            <p:nvPr/>
          </p:nvSpPr>
          <p:spPr>
            <a:xfrm>
              <a:off x="4620885" y="360455"/>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24" name="Shape 424"/>
            <p:cNvSpPr/>
            <p:nvPr/>
          </p:nvSpPr>
          <p:spPr>
            <a:xfrm>
              <a:off x="3543300" y="34249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25" name="Shape 425"/>
            <p:cNvSpPr/>
            <p:nvPr/>
          </p:nvSpPr>
          <p:spPr>
            <a:xfrm>
              <a:off x="3594100" y="48219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grpSp>
      <p:pic>
        <p:nvPicPr>
          <p:cNvPr id="427" name="image19.png"/>
          <p:cNvPicPr>
            <a:picLocks noChangeAspect="1"/>
          </p:cNvPicPr>
          <p:nvPr/>
        </p:nvPicPr>
        <p:blipFill>
          <a:blip r:embed="rId4">
            <a:extLst/>
          </a:blip>
          <a:stretch>
            <a:fillRect/>
          </a:stretch>
        </p:blipFill>
        <p:spPr>
          <a:xfrm>
            <a:off x="1991513" y="5736735"/>
            <a:ext cx="4777323" cy="663797"/>
          </a:xfrm>
          <a:prstGeom prst="rect">
            <a:avLst/>
          </a:prstGeom>
          <a:ln w="12700">
            <a:miter lim="400000"/>
          </a:ln>
        </p:spPr>
      </p:pic>
      <p:pic>
        <p:nvPicPr>
          <p:cNvPr id="428" name="pasted-image.png"/>
          <p:cNvPicPr>
            <a:picLocks noChangeAspect="1"/>
          </p:cNvPicPr>
          <p:nvPr/>
        </p:nvPicPr>
        <p:blipFill>
          <a:blip r:embed="rId5">
            <a:extLst/>
          </a:blip>
          <a:stretch>
            <a:fillRect/>
          </a:stretch>
        </p:blipFill>
        <p:spPr>
          <a:xfrm>
            <a:off x="317500" y="5067300"/>
            <a:ext cx="1270000" cy="259907"/>
          </a:xfrm>
          <a:prstGeom prst="rect">
            <a:avLst/>
          </a:prstGeom>
          <a:ln w="12700">
            <a:miter lim="400000"/>
          </a:ln>
        </p:spPr>
      </p:pic>
      <p:pic>
        <p:nvPicPr>
          <p:cNvPr id="429" name="pasted-image.png"/>
          <p:cNvPicPr>
            <a:picLocks noChangeAspect="1"/>
          </p:cNvPicPr>
          <p:nvPr/>
        </p:nvPicPr>
        <p:blipFill>
          <a:blip r:embed="rId6">
            <a:extLst/>
          </a:blip>
          <a:stretch>
            <a:fillRect/>
          </a:stretch>
        </p:blipFill>
        <p:spPr>
          <a:xfrm>
            <a:off x="6883400" y="5067300"/>
            <a:ext cx="1270000" cy="250337"/>
          </a:xfrm>
          <a:prstGeom prst="rect">
            <a:avLst/>
          </a:prstGeom>
          <a:ln w="12700">
            <a:miter lim="400000"/>
          </a:ln>
        </p:spPr>
      </p:pic>
      <p:sp>
        <p:nvSpPr>
          <p:cNvPr id="430" name="Shape 430"/>
          <p:cNvSpPr/>
          <p:nvPr/>
        </p:nvSpPr>
        <p:spPr>
          <a:xfrm>
            <a:off x="4070300" y="2438049"/>
            <a:ext cx="619750" cy="1221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6700">
                <a:solidFill>
                  <a:srgbClr val="000000"/>
                </a:solidFill>
              </a:defRPr>
            </a:lvl1pPr>
          </a:lstStyle>
          <a:p>
            <a:pPr/>
            <a:r>
              <a:t>=</a:t>
            </a:r>
          </a:p>
        </p:txBody>
      </p:sp>
      <p:sp>
        <p:nvSpPr>
          <p:cNvPr id="431" name="Shape 431"/>
          <p:cNvSpPr/>
          <p:nvPr/>
        </p:nvSpPr>
        <p:spPr>
          <a:xfrm>
            <a:off x="4214198" y="4934210"/>
            <a:ext cx="510488" cy="319482"/>
          </a:xfrm>
          <a:prstGeom prst="leftRightArrow">
            <a:avLst>
              <a:gd name="adj1" fmla="val 16249"/>
              <a:gd name="adj2" fmla="val 41051"/>
            </a:avLst>
          </a:prstGeom>
          <a:gradFill>
            <a:gsLst>
              <a:gs pos="0">
                <a:srgbClr val="45113B"/>
              </a:gs>
              <a:gs pos="80000">
                <a:srgbClr val="5B164D"/>
              </a:gs>
              <a:gs pos="100000">
                <a:srgbClr val="5D154F"/>
              </a:gs>
            </a:gsLst>
            <a:lin ang="16200000"/>
          </a:gradFill>
          <a:ln>
            <a:solidFill>
              <a:srgbClr val="615042"/>
            </a:solidFill>
          </a:ln>
          <a:effectLst>
            <a:outerShdw sx="100000" sy="100000" kx="0" ky="0" algn="b" rotWithShape="0" blurRad="38100" dist="23000" dir="5400000">
              <a:srgbClr val="000000">
                <a:alpha val="35000"/>
              </a:srgbClr>
            </a:outerShdw>
          </a:effectLst>
        </p:spPr>
        <p:txBody>
          <a:bodyPr lIns="45719" rIns="45719"/>
          <a:lstStyle/>
          <a:p>
            <a:pPr>
              <a:defRPr>
                <a:solidFill>
                  <a:srgbClr val="000000"/>
                </a:solidFill>
              </a:defRPr>
            </a:pPr>
          </a:p>
        </p:txBody>
      </p:sp>
      <p:sp>
        <p:nvSpPr>
          <p:cNvPr id="432" name="Shape 432"/>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37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352"/>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338"/>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34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38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6" fill="hold">
                                  <p:stCondLst>
                                    <p:cond delay="0"/>
                                  </p:stCondLst>
                                  <p:iterate type="el" backwards="0">
                                    <p:tmAbs val="0"/>
                                  </p:iterate>
                                  <p:childTnLst>
                                    <p:set>
                                      <p:cBhvr>
                                        <p:cTn id="24" fill="hold"/>
                                        <p:tgtEl>
                                          <p:spTgt spid="426"/>
                                        </p:tgtEl>
                                        <p:attrNameLst>
                                          <p:attrName>style.visibility</p:attrName>
                                        </p:attrNameLst>
                                      </p:cBhvr>
                                      <p:to>
                                        <p:strVal val="visible"/>
                                      </p:to>
                                    </p:set>
                                  </p:childTnLst>
                                </p:cTn>
                              </p:par>
                            </p:childTnLst>
                          </p:cTn>
                        </p:par>
                        <p:par>
                          <p:cTn id="25" fill="hold">
                            <p:stCondLst>
                              <p:cond delay="0"/>
                            </p:stCondLst>
                            <p:childTnLst>
                              <p:par>
                                <p:cTn id="26" presetClass="entr" nodeType="afterEffect" presetSubtype="0" presetID="1" grpId="7" fill="hold">
                                  <p:stCondLst>
                                    <p:cond delay="0"/>
                                  </p:stCondLst>
                                  <p:iterate type="el" backwards="0">
                                    <p:tmAbs val="0"/>
                                  </p:iterate>
                                  <p:childTnLst>
                                    <p:set>
                                      <p:cBhvr>
                                        <p:cTn id="27" fill="hold"/>
                                        <p:tgtEl>
                                          <p:spTgt spid="413"/>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0" presetID="1" grpId="8" fill="hold">
                                  <p:stCondLst>
                                    <p:cond delay="0"/>
                                  </p:stCondLst>
                                  <p:iterate type="el" backwards="0">
                                    <p:tmAbs val="0"/>
                                  </p:iterate>
                                  <p:childTnLst>
                                    <p:set>
                                      <p:cBhvr>
                                        <p:cTn id="31" fill="hold"/>
                                        <p:tgtEl>
                                          <p:spTgt spid="430"/>
                                        </p:tgtEl>
                                        <p:attrNameLst>
                                          <p:attrName>style.visibility</p:attrName>
                                        </p:attrNameLst>
                                      </p:cBhvr>
                                      <p:to>
                                        <p:strVal val="visible"/>
                                      </p:to>
                                    </p:set>
                                  </p:childTnLst>
                                </p:cTn>
                              </p:par>
                            </p:childTnLst>
                          </p:cTn>
                        </p:par>
                      </p:childTnLst>
                    </p:cTn>
                  </p:par>
                  <p:par>
                    <p:cTn id="32" fill="hold">
                      <p:stCondLst>
                        <p:cond delay="indefinite"/>
                      </p:stCondLst>
                      <p:childTnLst>
                        <p:par>
                          <p:cTn id="33" fill="hold">
                            <p:stCondLst>
                              <p:cond delay="0"/>
                            </p:stCondLst>
                            <p:childTnLst>
                              <p:par>
                                <p:cTn id="34" presetClass="entr" nodeType="clickEffect" presetSubtype="0" presetID="1" grpId="9" fill="hold">
                                  <p:stCondLst>
                                    <p:cond delay="0"/>
                                  </p:stCondLst>
                                  <p:iterate type="el" backwards="0">
                                    <p:tmAbs val="0"/>
                                  </p:iterate>
                                  <p:childTnLst>
                                    <p:set>
                                      <p:cBhvr>
                                        <p:cTn id="35" fill="hold"/>
                                        <p:tgtEl>
                                          <p:spTgt spid="431"/>
                                        </p:tgtEl>
                                        <p:attrNameLst>
                                          <p:attrName>style.visibility</p:attrName>
                                        </p:attrNameLst>
                                      </p:cBhvr>
                                      <p:to>
                                        <p:strVal val="visible"/>
                                      </p:to>
                                    </p:set>
                                  </p:childTnLst>
                                </p:cTn>
                              </p:par>
                            </p:childTnLst>
                          </p:cTn>
                        </p:par>
                        <p:par>
                          <p:cTn id="36" fill="hold">
                            <p:stCondLst>
                              <p:cond delay="0"/>
                            </p:stCondLst>
                            <p:childTnLst>
                              <p:par>
                                <p:cTn id="37" presetClass="entr" nodeType="afterEffect" presetSubtype="0" presetID="1" grpId="10" fill="hold">
                                  <p:stCondLst>
                                    <p:cond delay="0"/>
                                  </p:stCondLst>
                                  <p:iterate type="el" backwards="0">
                                    <p:tmAbs val="0"/>
                                  </p:iterate>
                                  <p:childTnLst>
                                    <p:set>
                                      <p:cBhvr>
                                        <p:cTn id="38" fill="hold"/>
                                        <p:tgtEl>
                                          <p:spTgt spid="43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1" grpId="1"/>
      <p:bldP build="whole" bldLvl="1" animBg="1" rev="0" advAuto="0" spid="387" grpId="5"/>
      <p:bldP build="whole" bldLvl="1" animBg="1" rev="0" advAuto="0" spid="352" grpId="2"/>
      <p:bldP build="whole" bldLvl="1" animBg="1" rev="0" advAuto="0" spid="431" grpId="9"/>
      <p:bldP build="whole" bldLvl="1" animBg="1" rev="0" advAuto="0" spid="338" grpId="3"/>
      <p:bldP build="whole" bldLvl="1" animBg="1" rev="0" advAuto="0" spid="349" grpId="4"/>
      <p:bldP build="whole" bldLvl="1" animBg="1" rev="0" advAuto="0" spid="413" grpId="7"/>
      <p:bldP build="whole" bldLvl="1" animBg="1" rev="0" advAuto="0" spid="430" grpId="8"/>
      <p:bldP build="whole" bldLvl="1" animBg="1" rev="0" advAuto="0" spid="432" grpId="10"/>
      <p:bldP build="whole" bldLvl="1" animBg="1" rev="0" advAuto="0" spid="426" grpId="6"/>
    </p:bldLst>
  </p:timing>
</p:sld>
</file>

<file path=ppt/slides/slide1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36" name="Shape 436"/>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Finding maximum utility: Compare with minimal mutants</a:t>
            </a:r>
          </a:p>
        </p:txBody>
      </p:sp>
      <p:pic>
        <p:nvPicPr>
          <p:cNvPr id="437"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438" name="Shape 438"/>
          <p:cNvSpPr/>
          <p:nvPr/>
        </p:nvSpPr>
        <p:spPr>
          <a:xfrm>
            <a:off x="274589" y="5247019"/>
            <a:ext cx="7429312" cy="802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We compared the best N mutants with </a:t>
            </a:r>
            <a:r>
              <a:rPr b="1"/>
              <a:t>oracular</a:t>
            </a:r>
            <a:r>
              <a:t> knowledge (minimal set) with N randomly sampled mutants</a:t>
            </a:r>
          </a:p>
        </p:txBody>
      </p:sp>
      <p:grpSp>
        <p:nvGrpSpPr>
          <p:cNvPr id="444" name="Group 444"/>
          <p:cNvGrpSpPr/>
          <p:nvPr/>
        </p:nvGrpSpPr>
        <p:grpSpPr>
          <a:xfrm>
            <a:off x="1037687" y="1510545"/>
            <a:ext cx="2445058" cy="97187"/>
            <a:chOff x="0" y="0"/>
            <a:chExt cx="2445056" cy="97186"/>
          </a:xfrm>
        </p:grpSpPr>
        <p:sp>
          <p:nvSpPr>
            <p:cNvPr id="439" name="Shape 439"/>
            <p:cNvSpPr/>
            <p:nvPr/>
          </p:nvSpPr>
          <p:spPr>
            <a:xfrm>
              <a:off x="0" y="0"/>
              <a:ext cx="439337" cy="93126"/>
            </a:xfrm>
            <a:prstGeom prst="roundRect">
              <a:avLst>
                <a:gd name="adj" fmla="val 50000"/>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440" name="Shape 440"/>
            <p:cNvSpPr/>
            <p:nvPr/>
          </p:nvSpPr>
          <p:spPr>
            <a:xfrm>
              <a:off x="497014" y="0"/>
              <a:ext cx="439338"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41" name="Shape 441"/>
            <p:cNvSpPr/>
            <p:nvPr/>
          </p:nvSpPr>
          <p:spPr>
            <a:xfrm>
              <a:off x="1002859"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42" name="Shape 442"/>
            <p:cNvSpPr/>
            <p:nvPr/>
          </p:nvSpPr>
          <p:spPr>
            <a:xfrm>
              <a:off x="1508705"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43" name="Shape 443"/>
            <p:cNvSpPr/>
            <p:nvPr/>
          </p:nvSpPr>
          <p:spPr>
            <a:xfrm>
              <a:off x="2005719"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453" name="Group 453"/>
          <p:cNvGrpSpPr/>
          <p:nvPr/>
        </p:nvGrpSpPr>
        <p:grpSpPr>
          <a:xfrm>
            <a:off x="1019635" y="3863427"/>
            <a:ext cx="2128942" cy="737401"/>
            <a:chOff x="0" y="0"/>
            <a:chExt cx="2128941" cy="737399"/>
          </a:xfrm>
        </p:grpSpPr>
        <p:sp>
          <p:nvSpPr>
            <p:cNvPr id="445" name="Shape 445"/>
            <p:cNvSpPr/>
            <p:nvPr/>
          </p:nvSpPr>
          <p:spPr>
            <a:xfrm>
              <a:off x="1221070" y="357658"/>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46" name="Shape 446"/>
            <p:cNvSpPr/>
            <p:nvPr/>
          </p:nvSpPr>
          <p:spPr>
            <a:xfrm>
              <a:off x="1718454" y="328468"/>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47" name="Shape 447"/>
            <p:cNvSpPr/>
            <p:nvPr/>
          </p:nvSpPr>
          <p:spPr>
            <a:xfrm>
              <a:off x="1240073" y="484572"/>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48" name="Shape 448"/>
            <p:cNvSpPr/>
            <p:nvPr/>
          </p:nvSpPr>
          <p:spPr>
            <a:xfrm>
              <a:off x="1898647" y="594492"/>
              <a:ext cx="113838"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49" name="Shape 449"/>
            <p:cNvSpPr/>
            <p:nvPr/>
          </p:nvSpPr>
          <p:spPr>
            <a:xfrm>
              <a:off x="1437749"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50" name="Shape 450"/>
            <p:cNvSpPr/>
            <p:nvPr/>
          </p:nvSpPr>
          <p:spPr>
            <a:xfrm>
              <a:off x="1587018" y="277481"/>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451" name="Shape 451"/>
            <p:cNvSpPr/>
            <p:nvPr/>
          </p:nvSpPr>
          <p:spPr>
            <a:xfrm>
              <a:off x="0" y="30214"/>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52" name="Shape 452"/>
            <p:cNvSpPr/>
            <p:nvPr/>
          </p:nvSpPr>
          <p:spPr>
            <a:xfrm>
              <a:off x="192107" y="310720"/>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458" name="Group 458"/>
          <p:cNvGrpSpPr/>
          <p:nvPr/>
        </p:nvGrpSpPr>
        <p:grpSpPr>
          <a:xfrm>
            <a:off x="1458502" y="3186945"/>
            <a:ext cx="1948043" cy="97187"/>
            <a:chOff x="0" y="0"/>
            <a:chExt cx="1948042" cy="97186"/>
          </a:xfrm>
        </p:grpSpPr>
        <p:sp>
          <p:nvSpPr>
            <p:cNvPr id="454" name="Shape 454"/>
            <p:cNvSpPr/>
            <p:nvPr/>
          </p:nvSpPr>
          <p:spPr>
            <a:xfrm>
              <a:off x="0" y="0"/>
              <a:ext cx="439337" cy="93126"/>
            </a:xfrm>
            <a:prstGeom prst="roundRect">
              <a:avLst>
                <a:gd name="adj" fmla="val 50000"/>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55" name="Shape 455"/>
            <p:cNvSpPr/>
            <p:nvPr/>
          </p:nvSpPr>
          <p:spPr>
            <a:xfrm>
              <a:off x="505845" y="0"/>
              <a:ext cx="439338" cy="93126"/>
            </a:xfrm>
            <a:prstGeom prst="roundRect">
              <a:avLst>
                <a:gd name="adj" fmla="val 50000"/>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56" name="Shape 456"/>
            <p:cNvSpPr/>
            <p:nvPr/>
          </p:nvSpPr>
          <p:spPr>
            <a:xfrm>
              <a:off x="1011691" y="0"/>
              <a:ext cx="439338" cy="93126"/>
            </a:xfrm>
            <a:prstGeom prst="roundRect">
              <a:avLst>
                <a:gd name="adj" fmla="val 50000"/>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57" name="Shape 457"/>
            <p:cNvSpPr/>
            <p:nvPr/>
          </p:nvSpPr>
          <p:spPr>
            <a:xfrm>
              <a:off x="1508705" y="4060"/>
              <a:ext cx="439338" cy="93127"/>
            </a:xfrm>
            <a:prstGeom prst="roundRect">
              <a:avLst>
                <a:gd name="adj" fmla="val 50000"/>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480" name="Group 480"/>
          <p:cNvGrpSpPr/>
          <p:nvPr/>
        </p:nvGrpSpPr>
        <p:grpSpPr>
          <a:xfrm>
            <a:off x="1045035" y="1691727"/>
            <a:ext cx="2581614" cy="936682"/>
            <a:chOff x="0" y="0"/>
            <a:chExt cx="2581612" cy="936681"/>
          </a:xfrm>
        </p:grpSpPr>
        <p:sp>
          <p:nvSpPr>
            <p:cNvPr id="459" name="Shape 459"/>
            <p:cNvSpPr/>
            <p:nvPr/>
          </p:nvSpPr>
          <p:spPr>
            <a:xfrm>
              <a:off x="0" y="169914"/>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60" name="Shape 460"/>
            <p:cNvSpPr/>
            <p:nvPr/>
          </p:nvSpPr>
          <p:spPr>
            <a:xfrm>
              <a:off x="888820" y="74585"/>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61" name="Shape 461"/>
            <p:cNvSpPr/>
            <p:nvPr/>
          </p:nvSpPr>
          <p:spPr>
            <a:xfrm>
              <a:off x="1242868" y="357775"/>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62" name="Shape 462"/>
            <p:cNvSpPr/>
            <p:nvPr/>
          </p:nvSpPr>
          <p:spPr>
            <a:xfrm>
              <a:off x="497014" y="327978"/>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63" name="Shape 463"/>
            <p:cNvSpPr/>
            <p:nvPr/>
          </p:nvSpPr>
          <p:spPr>
            <a:xfrm>
              <a:off x="2016921" y="74585"/>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64" name="Shape 464"/>
            <p:cNvSpPr/>
            <p:nvPr/>
          </p:nvSpPr>
          <p:spPr>
            <a:xfrm>
              <a:off x="1707742" y="357775"/>
              <a:ext cx="410488" cy="379742"/>
            </a:xfrm>
            <a:custGeom>
              <a:avLst/>
              <a:gdLst/>
              <a:ahLst/>
              <a:cxnLst>
                <a:cxn ang="0">
                  <a:pos x="wd2" y="hd2"/>
                </a:cxn>
                <a:cxn ang="5400000">
                  <a:pos x="wd2" y="hd2"/>
                </a:cxn>
                <a:cxn ang="10800000">
                  <a:pos x="wd2" y="hd2"/>
                </a:cxn>
                <a:cxn ang="16200000">
                  <a:pos x="wd2" y="hd2"/>
                </a:cxn>
              </a:cxnLst>
              <a:rect l="0" t="0" r="r" b="b"/>
              <a:pathLst>
                <a:path w="19679" h="20595" fill="norm" stroke="1" extrusionOk="0">
                  <a:moveTo>
                    <a:pt x="16796" y="3016"/>
                  </a:moveTo>
                  <a:cubicBezTo>
                    <a:pt x="20639" y="7037"/>
                    <a:pt x="20639" y="13557"/>
                    <a:pt x="16796" y="17579"/>
                  </a:cubicBezTo>
                  <a:cubicBezTo>
                    <a:pt x="12954" y="21600"/>
                    <a:pt x="6724" y="21600"/>
                    <a:pt x="2882" y="17579"/>
                  </a:cubicBezTo>
                  <a:cubicBezTo>
                    <a:pt x="-961" y="13557"/>
                    <a:pt x="-961" y="7037"/>
                    <a:pt x="2882" y="3016"/>
                  </a:cubicBezTo>
                  <a:cubicBezTo>
                    <a:pt x="4803" y="1005"/>
                    <a:pt x="7321" y="0"/>
                    <a:pt x="9839" y="0"/>
                  </a:cubicBezTo>
                  <a:cubicBezTo>
                    <a:pt x="12357" y="0"/>
                    <a:pt x="14875" y="1005"/>
                    <a:pt x="16796" y="3016"/>
                  </a:cubicBezTo>
                  <a:close/>
                </a:path>
              </a:pathLst>
            </a:cu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65" name="Shape 465"/>
            <p:cNvSpPr/>
            <p:nvPr/>
          </p:nvSpPr>
          <p:spPr>
            <a:xfrm>
              <a:off x="94396" y="556940"/>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66" name="Shape 466"/>
            <p:cNvSpPr/>
            <p:nvPr/>
          </p:nvSpPr>
          <p:spPr>
            <a:xfrm>
              <a:off x="2171125" y="453104"/>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67" name="Shape 467"/>
            <p:cNvSpPr/>
            <p:nvPr/>
          </p:nvSpPr>
          <p:spPr>
            <a:xfrm>
              <a:off x="1463149"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468" name="Shape 468"/>
            <p:cNvSpPr/>
            <p:nvPr/>
          </p:nvSpPr>
          <p:spPr>
            <a:xfrm>
              <a:off x="992168" y="90555"/>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469" name="Shape 469"/>
            <p:cNvSpPr/>
            <p:nvPr/>
          </p:nvSpPr>
          <p:spPr>
            <a:xfrm>
              <a:off x="1847815" y="623798"/>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0" name="Shape 470"/>
            <p:cNvSpPr/>
            <p:nvPr/>
          </p:nvSpPr>
          <p:spPr>
            <a:xfrm>
              <a:off x="884268" y="205579"/>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1" name="Shape 471"/>
            <p:cNvSpPr/>
            <p:nvPr/>
          </p:nvSpPr>
          <p:spPr>
            <a:xfrm>
              <a:off x="492329" y="484049"/>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2" name="Shape 472"/>
            <p:cNvSpPr/>
            <p:nvPr/>
          </p:nvSpPr>
          <p:spPr>
            <a:xfrm>
              <a:off x="1252415" y="451010"/>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3" name="Shape 473"/>
            <p:cNvSpPr/>
            <p:nvPr/>
          </p:nvSpPr>
          <p:spPr>
            <a:xfrm>
              <a:off x="2150332" y="90555"/>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4" name="Shape 474"/>
            <p:cNvSpPr/>
            <p:nvPr/>
          </p:nvSpPr>
          <p:spPr>
            <a:xfrm>
              <a:off x="2427308" y="679020"/>
              <a:ext cx="113838" cy="93127"/>
            </a:xfrm>
            <a:prstGeom prst="ellipse">
              <a:avLst/>
            </a:prstGeom>
            <a:solidFill>
              <a:srgbClr val="615042"/>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5" name="Shape 475"/>
            <p:cNvSpPr/>
            <p:nvPr/>
          </p:nvSpPr>
          <p:spPr>
            <a:xfrm>
              <a:off x="230207" y="564720"/>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6" name="Shape 476"/>
            <p:cNvSpPr/>
            <p:nvPr/>
          </p:nvSpPr>
          <p:spPr>
            <a:xfrm>
              <a:off x="192107" y="450420"/>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7" name="Shape 477"/>
            <p:cNvSpPr/>
            <p:nvPr/>
          </p:nvSpPr>
          <p:spPr>
            <a:xfrm>
              <a:off x="750907" y="526620"/>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8" name="Shape 478"/>
            <p:cNvSpPr/>
            <p:nvPr/>
          </p:nvSpPr>
          <p:spPr>
            <a:xfrm>
              <a:off x="1612418" y="277481"/>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479" name="Shape 479"/>
            <p:cNvSpPr/>
            <p:nvPr/>
          </p:nvSpPr>
          <p:spPr>
            <a:xfrm>
              <a:off x="2277332" y="471555"/>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grpSp>
      <p:sp>
        <p:nvSpPr>
          <p:cNvPr id="481" name="Shape 481"/>
          <p:cNvSpPr/>
          <p:nvPr/>
        </p:nvSpPr>
        <p:spPr>
          <a:xfrm>
            <a:off x="4161568" y="1930643"/>
            <a:ext cx="4642155" cy="1158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100">
                <a:solidFill>
                  <a:srgbClr val="000000"/>
                </a:solidFill>
              </a:defRPr>
            </a:lvl1pPr>
          </a:lstStyle>
          <a:p>
            <a:pPr/>
            <a:r>
              <a:t>The best reduction strategy is minimal mutant  (you already know which mutant is killed by which test).</a:t>
            </a:r>
          </a:p>
        </p:txBody>
      </p:sp>
      <p:pic>
        <p:nvPicPr>
          <p:cNvPr id="482" name="pasted-image.png"/>
          <p:cNvPicPr>
            <a:picLocks noChangeAspect="1"/>
          </p:cNvPicPr>
          <p:nvPr/>
        </p:nvPicPr>
        <p:blipFill>
          <a:blip r:embed="rId4">
            <a:extLst/>
          </a:blip>
          <a:stretch>
            <a:fillRect/>
          </a:stretch>
        </p:blipFill>
        <p:spPr>
          <a:xfrm>
            <a:off x="4017238" y="3964697"/>
            <a:ext cx="4642155" cy="571610"/>
          </a:xfrm>
          <a:prstGeom prst="rect">
            <a:avLst/>
          </a:prstGeom>
          <a:ln w="12700">
            <a:miter lim="400000"/>
          </a:ln>
        </p:spPr>
      </p:pic>
      <p:sp>
        <p:nvSpPr>
          <p:cNvPr id="483" name="Shape 483"/>
          <p:cNvSpPr/>
          <p:nvPr/>
        </p:nvSpPr>
        <p:spPr>
          <a:xfrm>
            <a:off x="1529253" y="2651287"/>
            <a:ext cx="398300" cy="459651"/>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84" name="Shape 484"/>
          <p:cNvSpPr/>
          <p:nvPr/>
        </p:nvSpPr>
        <p:spPr>
          <a:xfrm>
            <a:off x="1465236" y="2211447"/>
            <a:ext cx="584216" cy="885776"/>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85" name="Shape 485"/>
          <p:cNvSpPr/>
          <p:nvPr/>
        </p:nvSpPr>
        <p:spPr>
          <a:xfrm>
            <a:off x="1870096" y="2388118"/>
            <a:ext cx="323064" cy="713654"/>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86" name="Shape 486"/>
          <p:cNvSpPr/>
          <p:nvPr/>
        </p:nvSpPr>
        <p:spPr>
          <a:xfrm flipH="1">
            <a:off x="1564112" y="2212485"/>
            <a:ext cx="571810" cy="943581"/>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87" name="Shape 487"/>
          <p:cNvSpPr/>
          <p:nvPr/>
        </p:nvSpPr>
        <p:spPr>
          <a:xfrm flipH="1">
            <a:off x="1682963" y="2479334"/>
            <a:ext cx="713368" cy="700625"/>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88" name="Shape 488"/>
          <p:cNvSpPr/>
          <p:nvPr/>
        </p:nvSpPr>
        <p:spPr>
          <a:xfrm>
            <a:off x="2687626" y="2123058"/>
            <a:ext cx="362003" cy="1048394"/>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89" name="Shape 489"/>
          <p:cNvSpPr/>
          <p:nvPr/>
        </p:nvSpPr>
        <p:spPr>
          <a:xfrm flipH="1">
            <a:off x="2588733" y="2446316"/>
            <a:ext cx="298113" cy="721461"/>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90" name="Shape 490"/>
          <p:cNvSpPr/>
          <p:nvPr/>
        </p:nvSpPr>
        <p:spPr>
          <a:xfrm flipH="1">
            <a:off x="2786877" y="2191925"/>
            <a:ext cx="416834" cy="991108"/>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91" name="Shape 491"/>
          <p:cNvSpPr/>
          <p:nvPr/>
        </p:nvSpPr>
        <p:spPr>
          <a:xfrm flipH="1">
            <a:off x="2884014" y="2574861"/>
            <a:ext cx="425032" cy="618062"/>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92" name="Shape 492"/>
          <p:cNvSpPr/>
          <p:nvPr/>
        </p:nvSpPr>
        <p:spPr>
          <a:xfrm flipH="1">
            <a:off x="1462746" y="3330085"/>
            <a:ext cx="800176" cy="626406"/>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93" name="Shape 493"/>
          <p:cNvSpPr/>
          <p:nvPr/>
        </p:nvSpPr>
        <p:spPr>
          <a:xfrm flipH="1">
            <a:off x="2854248" y="3361639"/>
            <a:ext cx="389753" cy="546235"/>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94" name="Shape 494"/>
          <p:cNvSpPr/>
          <p:nvPr/>
        </p:nvSpPr>
        <p:spPr>
          <a:xfrm>
            <a:off x="2873182" y="3329174"/>
            <a:ext cx="165013" cy="828861"/>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495" name="Shape 495"/>
          <p:cNvSpPr/>
          <p:nvPr/>
        </p:nvSpPr>
        <p:spPr>
          <a:xfrm>
            <a:off x="1655898" y="3364583"/>
            <a:ext cx="586367" cy="942166"/>
          </a:xfrm>
          <a:prstGeom prst="line">
            <a:avLst/>
          </a:prstGeom>
          <a:ln w="25400" cap="rnd">
            <a:solidFill>
              <a:srgbClr val="535353"/>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Tree>
  </p:cSld>
  <p:clrMapOvr>
    <a:masterClrMapping/>
  </p:clrMapOvr>
  <p:transition xmlns:p14="http://schemas.microsoft.com/office/powerpoint/2010/main" spd="med" advClick="1" p14:dur="1000"/>
</p:sld>
</file>

<file path=ppt/slides/slide1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499" name="Shape 499"/>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Empirical analysis : Pipeline</a:t>
            </a:r>
          </a:p>
        </p:txBody>
      </p:sp>
      <p:pic>
        <p:nvPicPr>
          <p:cNvPr id="500"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503" name="Group 503"/>
          <p:cNvGrpSpPr/>
          <p:nvPr/>
        </p:nvGrpSpPr>
        <p:grpSpPr>
          <a:xfrm>
            <a:off x="1094090" y="1794184"/>
            <a:ext cx="6955820" cy="691845"/>
            <a:chOff x="0" y="0"/>
            <a:chExt cx="6955819" cy="691844"/>
          </a:xfrm>
        </p:grpSpPr>
        <p:sp>
          <p:nvSpPr>
            <p:cNvPr id="501" name="Shape 501"/>
            <p:cNvSpPr/>
            <p:nvPr/>
          </p:nvSpPr>
          <p:spPr>
            <a:xfrm flipH="1" rot="10800000">
              <a:off x="0" y="15569"/>
              <a:ext cx="6955820" cy="67627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noFill/>
            <a:ln w="9525" cap="flat">
              <a:solidFill>
                <a:srgbClr val="61504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defRPr>
                  <a:solidFill>
                    <a:srgbClr val="615042"/>
                  </a:solidFill>
                </a:defRPr>
              </a:pPr>
            </a:p>
          </p:txBody>
        </p:sp>
        <p:sp>
          <p:nvSpPr>
            <p:cNvPr id="502" name="Shape 502"/>
            <p:cNvSpPr/>
            <p:nvPr/>
          </p:nvSpPr>
          <p:spPr>
            <a:xfrm>
              <a:off x="2093403" y="0"/>
              <a:ext cx="2831938"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000000"/>
                  </a:solidFill>
                </a:defRPr>
              </a:lvl1pPr>
            </a:lstStyle>
            <a:p>
              <a:pPr/>
              <a:r>
                <a:t>Github &amp; Apache Libraries</a:t>
              </a:r>
            </a:p>
          </p:txBody>
        </p:sp>
      </p:grpSp>
      <p:sp>
        <p:nvSpPr>
          <p:cNvPr id="504" name="Shape 504"/>
          <p:cNvSpPr/>
          <p:nvPr/>
        </p:nvSpPr>
        <p:spPr>
          <a:xfrm>
            <a:off x="4294216" y="2529191"/>
            <a:ext cx="61849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1,800</a:t>
            </a:r>
          </a:p>
        </p:txBody>
      </p:sp>
      <p:sp>
        <p:nvSpPr>
          <p:cNvPr id="505" name="Shape 505"/>
          <p:cNvSpPr/>
          <p:nvPr/>
        </p:nvSpPr>
        <p:spPr>
          <a:xfrm>
            <a:off x="4379941" y="3687944"/>
            <a:ext cx="44704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796</a:t>
            </a:r>
          </a:p>
        </p:txBody>
      </p:sp>
      <p:grpSp>
        <p:nvGrpSpPr>
          <p:cNvPr id="508" name="Group 508"/>
          <p:cNvGrpSpPr/>
          <p:nvPr/>
        </p:nvGrpSpPr>
        <p:grpSpPr>
          <a:xfrm>
            <a:off x="1959330" y="2963920"/>
            <a:ext cx="5288263" cy="680923"/>
            <a:chOff x="0" y="0"/>
            <a:chExt cx="5288262" cy="680921"/>
          </a:xfrm>
        </p:grpSpPr>
        <p:sp>
          <p:nvSpPr>
            <p:cNvPr id="506" name="Shape 506"/>
            <p:cNvSpPr/>
            <p:nvPr/>
          </p:nvSpPr>
          <p:spPr>
            <a:xfrm flipH="1" rot="10800000">
              <a:off x="0" y="4762"/>
              <a:ext cx="5288262" cy="67616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noFill/>
            <a:ln w="9525" cap="flat">
              <a:solidFill>
                <a:srgbClr val="61504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defRPr>
                  <a:solidFill>
                    <a:srgbClr val="615042"/>
                  </a:solidFill>
                </a:defRPr>
              </a:pPr>
            </a:p>
          </p:txBody>
        </p:sp>
        <p:sp>
          <p:nvSpPr>
            <p:cNvPr id="507" name="Shape 507"/>
            <p:cNvSpPr/>
            <p:nvPr/>
          </p:nvSpPr>
          <p:spPr>
            <a:xfrm>
              <a:off x="2042212" y="0"/>
              <a:ext cx="1460672"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000000"/>
                  </a:solidFill>
                </a:defRPr>
              </a:lvl1pPr>
            </a:lstStyle>
            <a:p>
              <a:pPr/>
              <a:r>
                <a:t>Has test suite</a:t>
              </a:r>
            </a:p>
          </p:txBody>
        </p:sp>
      </p:grpSp>
      <p:grpSp>
        <p:nvGrpSpPr>
          <p:cNvPr id="511" name="Group 511"/>
          <p:cNvGrpSpPr/>
          <p:nvPr/>
        </p:nvGrpSpPr>
        <p:grpSpPr>
          <a:xfrm>
            <a:off x="2950611" y="4127435"/>
            <a:ext cx="3242778" cy="567464"/>
            <a:chOff x="0" y="0"/>
            <a:chExt cx="3242777" cy="567463"/>
          </a:xfrm>
        </p:grpSpPr>
        <p:sp>
          <p:nvSpPr>
            <p:cNvPr id="509" name="Shape 509"/>
            <p:cNvSpPr/>
            <p:nvPr/>
          </p:nvSpPr>
          <p:spPr>
            <a:xfrm flipH="1" rot="10800000">
              <a:off x="0" y="-1"/>
              <a:ext cx="3242778" cy="56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noFill/>
            <a:ln w="9525" cap="flat">
              <a:solidFill>
                <a:srgbClr val="61504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defRPr>
                  <a:solidFill>
                    <a:srgbClr val="615042"/>
                  </a:solidFill>
                </a:defRPr>
              </a:pPr>
            </a:p>
          </p:txBody>
        </p:sp>
        <p:sp>
          <p:nvSpPr>
            <p:cNvPr id="510" name="Shape 510"/>
            <p:cNvSpPr/>
            <p:nvPr/>
          </p:nvSpPr>
          <p:spPr>
            <a:xfrm>
              <a:off x="992652" y="26923"/>
              <a:ext cx="1069664"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000000"/>
                  </a:solidFill>
                </a:defRPr>
              </a:lvl1pPr>
            </a:lstStyle>
            <a:p>
              <a:pPr/>
              <a:r>
                <a:t>Compiles</a:t>
              </a:r>
            </a:p>
          </p:txBody>
        </p:sp>
      </p:grpSp>
      <p:grpSp>
        <p:nvGrpSpPr>
          <p:cNvPr id="514" name="Group 514"/>
          <p:cNvGrpSpPr/>
          <p:nvPr/>
        </p:nvGrpSpPr>
        <p:grpSpPr>
          <a:xfrm>
            <a:off x="3522110" y="5043358"/>
            <a:ext cx="1984235" cy="578641"/>
            <a:chOff x="0" y="0"/>
            <a:chExt cx="1984233" cy="578639"/>
          </a:xfrm>
        </p:grpSpPr>
        <p:sp>
          <p:nvSpPr>
            <p:cNvPr id="512" name="Shape 512"/>
            <p:cNvSpPr/>
            <p:nvPr/>
          </p:nvSpPr>
          <p:spPr>
            <a:xfrm flipH="1" rot="10800000">
              <a:off x="0" y="11176"/>
              <a:ext cx="1984234" cy="56746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800" y="0"/>
                  </a:moveTo>
                  <a:lnTo>
                    <a:pt x="21600" y="21600"/>
                  </a:lnTo>
                  <a:lnTo>
                    <a:pt x="0" y="21600"/>
                  </a:lnTo>
                  <a:close/>
                </a:path>
              </a:pathLst>
            </a:custGeom>
            <a:noFill/>
            <a:ln w="9525" cap="flat">
              <a:solidFill>
                <a:srgbClr val="61504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defRPr>
                  <a:solidFill>
                    <a:srgbClr val="615042"/>
                  </a:solidFill>
                </a:defRPr>
              </a:pPr>
            </a:p>
          </p:txBody>
        </p:sp>
        <p:sp>
          <p:nvSpPr>
            <p:cNvPr id="513" name="Shape 513"/>
            <p:cNvSpPr/>
            <p:nvPr/>
          </p:nvSpPr>
          <p:spPr>
            <a:xfrm>
              <a:off x="421152" y="0"/>
              <a:ext cx="1116991"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a:solidFill>
                    <a:srgbClr val="000000"/>
                  </a:solidFill>
                </a:defRPr>
              </a:lvl1pPr>
            </a:lstStyle>
            <a:p>
              <a:pPr/>
              <a:r>
                <a:t>|T| &gt; 100</a:t>
              </a:r>
            </a:p>
          </p:txBody>
        </p:sp>
      </p:grpSp>
      <p:sp>
        <p:nvSpPr>
          <p:cNvPr id="515" name="Shape 515"/>
          <p:cNvSpPr/>
          <p:nvPr/>
        </p:nvSpPr>
        <p:spPr>
          <a:xfrm>
            <a:off x="4354541" y="4646173"/>
            <a:ext cx="44704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326</a:t>
            </a:r>
          </a:p>
        </p:txBody>
      </p:sp>
      <p:sp>
        <p:nvSpPr>
          <p:cNvPr id="516" name="Shape 516"/>
          <p:cNvSpPr/>
          <p:nvPr/>
        </p:nvSpPr>
        <p:spPr>
          <a:xfrm>
            <a:off x="4367241" y="5535173"/>
            <a:ext cx="33274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39</a:t>
            </a:r>
          </a:p>
        </p:txBody>
      </p:sp>
      <p:sp>
        <p:nvSpPr>
          <p:cNvPr id="517" name="Shape 517"/>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3"/>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1000"/>
                                  </p:stCondLst>
                                  <p:iterate type="el" backwards="0">
                                    <p:tmAbs val="0"/>
                                  </p:iterate>
                                  <p:childTnLst>
                                    <p:set>
                                      <p:cBhvr>
                                        <p:cTn id="9" fill="hold"/>
                                        <p:tgtEl>
                                          <p:spTgt spid="504"/>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508"/>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1000"/>
                                  </p:stCondLst>
                                  <p:iterate type="el" backwards="0">
                                    <p:tmAbs val="0"/>
                                  </p:iterate>
                                  <p:childTnLst>
                                    <p:set>
                                      <p:cBhvr>
                                        <p:cTn id="16" fill="hold"/>
                                        <p:tgtEl>
                                          <p:spTgt spid="5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5" fill="hold">
                                  <p:stCondLst>
                                    <p:cond delay="0"/>
                                  </p:stCondLst>
                                  <p:iterate type="el" backwards="0">
                                    <p:tmAbs val="0"/>
                                  </p:iterate>
                                  <p:childTnLst>
                                    <p:set>
                                      <p:cBhvr>
                                        <p:cTn id="20" fill="hold"/>
                                        <p:tgtEl>
                                          <p:spTgt spid="511"/>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6" fill="hold">
                                  <p:stCondLst>
                                    <p:cond delay="1000"/>
                                  </p:stCondLst>
                                  <p:iterate type="el" backwards="0">
                                    <p:tmAbs val="0"/>
                                  </p:iterate>
                                  <p:childTnLst>
                                    <p:set>
                                      <p:cBhvr>
                                        <p:cTn id="23" fill="hold"/>
                                        <p:tgtEl>
                                          <p:spTgt spid="515"/>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7" fill="hold">
                                  <p:stCondLst>
                                    <p:cond delay="0"/>
                                  </p:stCondLst>
                                  <p:iterate type="el" backwards="0">
                                    <p:tmAbs val="0"/>
                                  </p:iterate>
                                  <p:childTnLst>
                                    <p:set>
                                      <p:cBhvr>
                                        <p:cTn id="27" fill="hold"/>
                                        <p:tgtEl>
                                          <p:spTgt spid="514"/>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8" fill="hold">
                                  <p:stCondLst>
                                    <p:cond delay="1000"/>
                                  </p:stCondLst>
                                  <p:iterate type="el" backwards="0">
                                    <p:tmAbs val="0"/>
                                  </p:iterate>
                                  <p:childTnLst>
                                    <p:set>
                                      <p:cBhvr>
                                        <p:cTn id="30" fill="hold"/>
                                        <p:tgtEl>
                                          <p:spTgt spid="516"/>
                                        </p:tgtEl>
                                        <p:attrNameLst>
                                          <p:attrName>style.visibility</p:attrName>
                                        </p:attrNameLst>
                                      </p:cBhvr>
                                      <p:to>
                                        <p:strVal val="visible"/>
                                      </p:to>
                                    </p:set>
                                  </p:childTnLst>
                                </p:cTn>
                              </p:par>
                            </p:childTnLst>
                          </p:cTn>
                        </p:par>
                        <p:par>
                          <p:cTn id="31" fill="hold">
                            <p:stCondLst>
                              <p:cond delay="1000"/>
                            </p:stCondLst>
                            <p:childTnLst>
                              <p:par>
                                <p:cTn id="32" presetClass="entr" nodeType="afterEffect" presetSubtype="0" presetID="1" grpId="9" fill="hold">
                                  <p:stCondLst>
                                    <p:cond delay="0"/>
                                  </p:stCondLst>
                                  <p:iterate type="el" backwards="0">
                                    <p:tmAbs val="0"/>
                                  </p:iterate>
                                  <p:childTnLst>
                                    <p:set>
                                      <p:cBhvr>
                                        <p:cTn id="33" fill="hold"/>
                                        <p:tgtEl>
                                          <p:spTgt spid="51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8" grpId="3"/>
      <p:bldP build="whole" bldLvl="1" animBg="1" rev="0" advAuto="0" spid="505" grpId="4"/>
      <p:bldP build="whole" bldLvl="1" animBg="1" rev="0" advAuto="0" spid="511" grpId="5"/>
      <p:bldP build="whole" bldLvl="1" animBg="1" rev="0" advAuto="0" spid="516" grpId="8"/>
      <p:bldP build="whole" bldLvl="1" animBg="1" rev="0" advAuto="0" spid="515" grpId="6"/>
      <p:bldP build="whole" bldLvl="1" animBg="1" rev="0" advAuto="0" spid="504" grpId="2"/>
      <p:bldP build="whole" bldLvl="1" animBg="1" rev="0" advAuto="0" spid="514" grpId="7"/>
      <p:bldP build="whole" bldLvl="1" animBg="1" rev="0" advAuto="0" spid="503" grpId="1"/>
      <p:bldP build="whole" bldLvl="1" animBg="1" rev="0" advAuto="0" spid="517" grpId="9"/>
    </p:bldLst>
  </p:timing>
</p:sld>
</file>

<file path=ppt/slides/slide1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1" name="Shape 52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Comparison of perfect and random sampling : Empirical</a:t>
            </a:r>
          </a:p>
        </p:txBody>
      </p:sp>
      <p:sp>
        <p:nvSpPr>
          <p:cNvPr id="522" name="Shape 522"/>
          <p:cNvSpPr/>
          <p:nvPr/>
        </p:nvSpPr>
        <p:spPr>
          <a:xfrm>
            <a:off x="255641" y="1629793"/>
            <a:ext cx="8632718" cy="222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Found the minimal set of mutants from each project (rerun 100 times)</a:t>
            </a:r>
          </a:p>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Generated random comparison mutant set of same size. </a:t>
            </a:r>
          </a:p>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Computed the utility using minimal mutants.</a:t>
            </a:r>
          </a:p>
        </p:txBody>
      </p:sp>
      <p:pic>
        <p:nvPicPr>
          <p:cNvPr id="523"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med" advClick="1" p14:dur="1000"/>
</p:sld>
</file>

<file path=ppt/slides/slide1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27" name="Shape 527"/>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The distribution of utility</a:t>
            </a:r>
          </a:p>
        </p:txBody>
      </p:sp>
      <p:sp>
        <p:nvSpPr>
          <p:cNvPr id="528" name="Shape 528"/>
          <p:cNvSpPr/>
          <p:nvPr/>
        </p:nvSpPr>
        <p:spPr>
          <a:xfrm>
            <a:off x="895041" y="4992578"/>
            <a:ext cx="5940044" cy="1513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Mean utility 13.1%</a:t>
            </a:r>
          </a:p>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95% projects have maximum utility between {12.23, 14.26} (u-test p&lt;0.01)</a:t>
            </a:r>
          </a:p>
        </p:txBody>
      </p:sp>
      <p:pic>
        <p:nvPicPr>
          <p:cNvPr id="529"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530" name="image21.png"/>
          <p:cNvPicPr>
            <a:picLocks noChangeAspect="1"/>
          </p:cNvPicPr>
          <p:nvPr/>
        </p:nvPicPr>
        <p:blipFill>
          <a:blip r:embed="rId4">
            <a:extLst/>
          </a:blip>
          <a:stretch>
            <a:fillRect/>
          </a:stretch>
        </p:blipFill>
        <p:spPr>
          <a:xfrm>
            <a:off x="1131226" y="1138083"/>
            <a:ext cx="5467675" cy="3710039"/>
          </a:xfrm>
          <a:prstGeom prst="rect">
            <a:avLst/>
          </a:prstGeom>
          <a:ln w="12700">
            <a:miter lim="400000"/>
          </a:ln>
        </p:spPr>
      </p:pic>
    </p:spTree>
  </p:cSld>
  <p:clrMapOvr>
    <a:masterClrMapping/>
  </p:clrMapOvr>
  <p:transition xmlns:p14="http://schemas.microsoft.com/office/powerpoint/2010/main" spd="med" advClick="1" p14:dur="1000"/>
</p:sld>
</file>

<file path=ppt/slides/slide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pic>
        <p:nvPicPr>
          <p:cNvPr id="182" name="pasted-image-filtered.png"/>
          <p:cNvPicPr>
            <a:picLocks noChangeAspect="1"/>
          </p:cNvPicPr>
          <p:nvPr/>
        </p:nvPicPr>
        <p:blipFill>
          <a:blip r:embed="rId3">
            <a:extLst/>
          </a:blip>
          <a:stretch>
            <a:fillRect/>
          </a:stretch>
        </p:blipFill>
        <p:spPr>
          <a:xfrm>
            <a:off x="28646" y="888188"/>
            <a:ext cx="5486802" cy="5486802"/>
          </a:xfrm>
          <a:prstGeom prst="rect">
            <a:avLst/>
          </a:prstGeom>
          <a:ln w="12700">
            <a:miter lim="400000"/>
          </a:ln>
        </p:spPr>
      </p:pic>
      <p:sp>
        <p:nvSpPr>
          <p:cNvPr id="183" name="Shape 183"/>
          <p:cNvSpPr/>
          <p:nvPr>
            <p:ph type="title"/>
          </p:nvPr>
        </p:nvSpPr>
        <p:spPr>
          <a:prstGeom prst="rect">
            <a:avLst/>
          </a:prstGeom>
        </p:spPr>
        <p:txBody>
          <a:bodyPr/>
          <a:lstStyle>
            <a:lvl1pPr>
              <a:defRPr b="1">
                <a:latin typeface="Cambria"/>
                <a:ea typeface="Cambria"/>
                <a:cs typeface="Cambria"/>
                <a:sym typeface="Cambria"/>
              </a:defRPr>
            </a:lvl1pPr>
          </a:lstStyle>
          <a:p>
            <a:pPr/>
            <a:r>
              <a:t>Complexity of software increasing exponentially</a:t>
            </a:r>
          </a:p>
        </p:txBody>
      </p:sp>
      <p:pic>
        <p:nvPicPr>
          <p:cNvPr id="184" name="image4.pdf" descr="Vertical-cmyk_1.pdf"/>
          <p:cNvPicPr>
            <a:picLocks noChangeAspect="1"/>
          </p:cNvPicPr>
          <p:nvPr/>
        </p:nvPicPr>
        <p:blipFill>
          <a:blip r:embed="rId4">
            <a:extLst/>
          </a:blip>
          <a:stretch>
            <a:fillRect/>
          </a:stretch>
        </p:blipFill>
        <p:spPr>
          <a:xfrm>
            <a:off x="7747000" y="5744984"/>
            <a:ext cx="965200" cy="965201"/>
          </a:xfrm>
          <a:prstGeom prst="rect">
            <a:avLst/>
          </a:prstGeom>
          <a:ln w="12700">
            <a:miter lim="400000"/>
          </a:ln>
        </p:spPr>
      </p:pic>
      <p:sp>
        <p:nvSpPr>
          <p:cNvPr id="185" name="Shape 185"/>
          <p:cNvSpPr/>
          <p:nvPr/>
        </p:nvSpPr>
        <p:spPr>
          <a:xfrm>
            <a:off x="4822159" y="4951337"/>
            <a:ext cx="3756830"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Google is now 2 billion lines of code</a:t>
            </a:r>
          </a:p>
        </p:txBody>
      </p:sp>
      <p:sp>
        <p:nvSpPr>
          <p:cNvPr id="186" name="Shape 186"/>
          <p:cNvSpPr/>
          <p:nvPr/>
        </p:nvSpPr>
        <p:spPr>
          <a:xfrm>
            <a:off x="4395296" y="4048549"/>
            <a:ext cx="764678" cy="193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600">
                <a:solidFill>
                  <a:srgbClr val="000000"/>
                </a:solidFill>
              </a:defRPr>
            </a:lvl1pPr>
          </a:lstStyle>
          <a:p>
            <a:pPr/>
            <a:r>
              <a:t>[ogheneovo2014jcc]</a:t>
            </a:r>
          </a:p>
        </p:txBody>
      </p:sp>
    </p:spTree>
  </p:cSld>
  <p:clrMapOvr>
    <a:masterClrMapping/>
  </p:clrMapOvr>
  <p:transition xmlns:p14="http://schemas.microsoft.com/office/powerpoint/2010/main" spd="med" advClick="1" p14:dur="1000"/>
</p:sld>
</file>

<file path=ppt/slides/slide20.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34" name="Shape 534"/>
          <p:cNvSpPr/>
          <p:nvPr>
            <p:ph type="title"/>
          </p:nvPr>
        </p:nvSpPr>
        <p:spPr>
          <a:prstGeom prst="rect">
            <a:avLst/>
          </a:prstGeom>
        </p:spPr>
        <p:txBody>
          <a:bodyPr/>
          <a:lstStyle>
            <a:lvl1pPr>
              <a:defRPr b="1">
                <a:latin typeface="Cambria"/>
                <a:ea typeface="Cambria"/>
                <a:cs typeface="Cambria"/>
                <a:sym typeface="Cambria"/>
              </a:defRPr>
            </a:lvl1pPr>
          </a:lstStyle>
          <a:p>
            <a:pPr/>
            <a:r>
              <a:t>Is this the best that we can do?</a:t>
            </a:r>
          </a:p>
        </p:txBody>
      </p:sp>
      <p:sp>
        <p:nvSpPr>
          <p:cNvPr id="535" name="Shape 535"/>
          <p:cNvSpPr/>
          <p:nvPr/>
        </p:nvSpPr>
        <p:spPr>
          <a:xfrm>
            <a:off x="563458" y="1242779"/>
            <a:ext cx="8017084" cy="329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100">
                <a:solidFill>
                  <a:srgbClr val="615042"/>
                </a:solidFill>
              </a:defRPr>
            </a:pPr>
            <a:r>
              <a:t>Theoretical Analysis:</a:t>
            </a:r>
          </a:p>
          <a:p>
            <a:pPr>
              <a:defRPr sz="2100">
                <a:solidFill>
                  <a:srgbClr val="615042"/>
                </a:solidFill>
              </a:defRPr>
            </a:pPr>
          </a:p>
          <a:p>
            <a:pPr>
              <a:defRPr sz="2100">
                <a:solidFill>
                  <a:srgbClr val="615042"/>
                </a:solidFill>
              </a:defRPr>
            </a:pPr>
            <a:r>
              <a:t>We start with a few simplifications:</a:t>
            </a:r>
          </a:p>
          <a:p>
            <a:pPr>
              <a:defRPr sz="2100">
                <a:solidFill>
                  <a:srgbClr val="615042"/>
                </a:solidFill>
              </a:defRPr>
            </a:pPr>
          </a:p>
          <a:p>
            <a:pPr marL="285750" indent="-285750">
              <a:buSzPct val="100000"/>
              <a:buFont typeface="Arial"/>
              <a:buChar char="•"/>
              <a:defRPr sz="2100">
                <a:solidFill>
                  <a:srgbClr val="615042"/>
                </a:solidFill>
              </a:defRPr>
            </a:pPr>
            <a:r>
              <a:t>Every non-redundant mutant can be killed uniquely by some test case.</a:t>
            </a:r>
          </a:p>
          <a:p>
            <a:pPr marL="285750" indent="-285750">
              <a:buSzPct val="100000"/>
              <a:buFont typeface="Arial"/>
              <a:buChar char="•"/>
              <a:defRPr sz="2100">
                <a:solidFill>
                  <a:srgbClr val="615042"/>
                </a:solidFill>
              </a:defRPr>
            </a:pPr>
            <a:r>
              <a:t>Equal number of redundant mutants for each mutant.</a:t>
            </a:r>
          </a:p>
          <a:p>
            <a:pPr marL="285750" indent="-285750">
              <a:buSzPct val="100000"/>
              <a:buFont typeface="Arial"/>
              <a:buChar char="•"/>
              <a:defRPr sz="2100">
                <a:solidFill>
                  <a:srgbClr val="615042"/>
                </a:solidFill>
              </a:defRPr>
            </a:pPr>
          </a:p>
          <a:p>
            <a:pPr>
              <a:defRPr sz="2100">
                <a:solidFill>
                  <a:srgbClr val="615042"/>
                </a:solidFill>
              </a:defRPr>
            </a:pPr>
            <a:r>
              <a:t>These are simplifications that help us to derive a theory for limits. </a:t>
            </a:r>
          </a:p>
        </p:txBody>
      </p:sp>
      <p:pic>
        <p:nvPicPr>
          <p:cNvPr id="53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med" advClick="1" p14:dur="1000"/>
</p:sld>
</file>

<file path=ppt/slides/slide21.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540" name="Shape 540"/>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Comparison of perfect strategy and random sampling</a:t>
            </a:r>
          </a:p>
        </p:txBody>
      </p:sp>
      <p:pic>
        <p:nvPicPr>
          <p:cNvPr id="541"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586" name="Group 586"/>
          <p:cNvGrpSpPr/>
          <p:nvPr/>
        </p:nvGrpSpPr>
        <p:grpSpPr>
          <a:xfrm>
            <a:off x="159991" y="1020831"/>
            <a:ext cx="2168551" cy="3103420"/>
            <a:chOff x="0" y="0"/>
            <a:chExt cx="2168549" cy="3103418"/>
          </a:xfrm>
        </p:grpSpPr>
        <p:grpSp>
          <p:nvGrpSpPr>
            <p:cNvPr id="583" name="Group 583"/>
            <p:cNvGrpSpPr/>
            <p:nvPr/>
          </p:nvGrpSpPr>
          <p:grpSpPr>
            <a:xfrm>
              <a:off x="0" y="-1"/>
              <a:ext cx="2168550" cy="2245145"/>
              <a:chOff x="0" y="0"/>
              <a:chExt cx="2168549" cy="2245143"/>
            </a:xfrm>
          </p:grpSpPr>
          <p:sp>
            <p:nvSpPr>
              <p:cNvPr id="542" name="Shape 542"/>
              <p:cNvSpPr/>
              <p:nvPr/>
            </p:nvSpPr>
            <p:spPr>
              <a:xfrm>
                <a:off x="884244" y="53568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43" name="Shape 543"/>
              <p:cNvSpPr/>
              <p:nvPr/>
            </p:nvSpPr>
            <p:spPr>
              <a:xfrm>
                <a:off x="903248" y="662595"/>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544" name="Shape 544"/>
              <p:cNvSpPr/>
              <p:nvPr/>
            </p:nvSpPr>
            <p:spPr>
              <a:xfrm>
                <a:off x="1320016" y="53568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45" name="Shape 545"/>
              <p:cNvSpPr/>
              <p:nvPr/>
            </p:nvSpPr>
            <p:spPr>
              <a:xfrm>
                <a:off x="1500210" y="801704"/>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46" name="Shape 546"/>
              <p:cNvSpPr/>
              <p:nvPr/>
            </p:nvSpPr>
            <p:spPr>
              <a:xfrm>
                <a:off x="435772" y="53568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47" name="Shape 547"/>
              <p:cNvSpPr/>
              <p:nvPr/>
            </p:nvSpPr>
            <p:spPr>
              <a:xfrm>
                <a:off x="585040" y="813163"/>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548" name="Shape 548"/>
              <p:cNvSpPr/>
              <p:nvPr/>
            </p:nvSpPr>
            <p:spPr>
              <a:xfrm>
                <a:off x="0" y="53568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49" name="Shape 549"/>
              <p:cNvSpPr/>
              <p:nvPr/>
            </p:nvSpPr>
            <p:spPr>
              <a:xfrm>
                <a:off x="192107" y="816187"/>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50" name="Shape 550"/>
              <p:cNvSpPr/>
              <p:nvPr/>
            </p:nvSpPr>
            <p:spPr>
              <a:xfrm>
                <a:off x="1758062" y="53568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51" name="Shape 551"/>
              <p:cNvSpPr/>
              <p:nvPr/>
            </p:nvSpPr>
            <p:spPr>
              <a:xfrm>
                <a:off x="1938256" y="801704"/>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52" name="Shape 552"/>
              <p:cNvSpPr/>
              <p:nvPr/>
            </p:nvSpPr>
            <p:spPr>
              <a:xfrm>
                <a:off x="0" y="978921"/>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53" name="Shape 553"/>
              <p:cNvSpPr/>
              <p:nvPr/>
            </p:nvSpPr>
            <p:spPr>
              <a:xfrm>
                <a:off x="192107" y="1259427"/>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54" name="Shape 554"/>
              <p:cNvSpPr/>
              <p:nvPr/>
            </p:nvSpPr>
            <p:spPr>
              <a:xfrm>
                <a:off x="0" y="1422162"/>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55" name="Shape 555"/>
              <p:cNvSpPr/>
              <p:nvPr/>
            </p:nvSpPr>
            <p:spPr>
              <a:xfrm>
                <a:off x="192107" y="1702668"/>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56" name="Shape 556"/>
              <p:cNvSpPr/>
              <p:nvPr/>
            </p:nvSpPr>
            <p:spPr>
              <a:xfrm>
                <a:off x="0" y="1865402"/>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57" name="Shape 557"/>
              <p:cNvSpPr/>
              <p:nvPr/>
            </p:nvSpPr>
            <p:spPr>
              <a:xfrm>
                <a:off x="192107" y="2145908"/>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58" name="Shape 558"/>
              <p:cNvSpPr/>
              <p:nvPr/>
            </p:nvSpPr>
            <p:spPr>
              <a:xfrm>
                <a:off x="435772" y="978921"/>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59" name="Shape 559"/>
              <p:cNvSpPr/>
              <p:nvPr/>
            </p:nvSpPr>
            <p:spPr>
              <a:xfrm>
                <a:off x="585040" y="1256403"/>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560" name="Shape 560"/>
              <p:cNvSpPr/>
              <p:nvPr/>
            </p:nvSpPr>
            <p:spPr>
              <a:xfrm>
                <a:off x="435772" y="1422162"/>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61" name="Shape 561"/>
              <p:cNvSpPr/>
              <p:nvPr/>
            </p:nvSpPr>
            <p:spPr>
              <a:xfrm>
                <a:off x="585040" y="1699644"/>
                <a:ext cx="113838" cy="93126"/>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562" name="Shape 562"/>
              <p:cNvSpPr/>
              <p:nvPr/>
            </p:nvSpPr>
            <p:spPr>
              <a:xfrm>
                <a:off x="435772" y="1865402"/>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63" name="Shape 563"/>
              <p:cNvSpPr/>
              <p:nvPr/>
            </p:nvSpPr>
            <p:spPr>
              <a:xfrm>
                <a:off x="585040" y="2142884"/>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564" name="Shape 564"/>
              <p:cNvSpPr/>
              <p:nvPr/>
            </p:nvSpPr>
            <p:spPr>
              <a:xfrm>
                <a:off x="884244" y="978921"/>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65" name="Shape 565"/>
              <p:cNvSpPr/>
              <p:nvPr/>
            </p:nvSpPr>
            <p:spPr>
              <a:xfrm>
                <a:off x="903248" y="1105835"/>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566" name="Shape 566"/>
              <p:cNvSpPr/>
              <p:nvPr/>
            </p:nvSpPr>
            <p:spPr>
              <a:xfrm>
                <a:off x="884244" y="1422162"/>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67" name="Shape 567"/>
              <p:cNvSpPr/>
              <p:nvPr/>
            </p:nvSpPr>
            <p:spPr>
              <a:xfrm>
                <a:off x="903248" y="1549076"/>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568" name="Shape 568"/>
              <p:cNvSpPr/>
              <p:nvPr/>
            </p:nvSpPr>
            <p:spPr>
              <a:xfrm>
                <a:off x="884244" y="1865402"/>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69" name="Shape 569"/>
              <p:cNvSpPr/>
              <p:nvPr/>
            </p:nvSpPr>
            <p:spPr>
              <a:xfrm>
                <a:off x="903248" y="1992316"/>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570" name="Shape 570"/>
              <p:cNvSpPr/>
              <p:nvPr/>
            </p:nvSpPr>
            <p:spPr>
              <a:xfrm>
                <a:off x="1320016" y="978921"/>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71" name="Shape 571"/>
              <p:cNvSpPr/>
              <p:nvPr/>
            </p:nvSpPr>
            <p:spPr>
              <a:xfrm>
                <a:off x="1500210" y="1244944"/>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72" name="Shape 572"/>
              <p:cNvSpPr/>
              <p:nvPr/>
            </p:nvSpPr>
            <p:spPr>
              <a:xfrm>
                <a:off x="1320016" y="1422162"/>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73" name="Shape 573"/>
              <p:cNvSpPr/>
              <p:nvPr/>
            </p:nvSpPr>
            <p:spPr>
              <a:xfrm>
                <a:off x="1500210" y="1688185"/>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74" name="Shape 574"/>
              <p:cNvSpPr/>
              <p:nvPr/>
            </p:nvSpPr>
            <p:spPr>
              <a:xfrm>
                <a:off x="1320016" y="1865402"/>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75" name="Shape 575"/>
              <p:cNvSpPr/>
              <p:nvPr/>
            </p:nvSpPr>
            <p:spPr>
              <a:xfrm>
                <a:off x="1500210" y="2131425"/>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76" name="Shape 576"/>
              <p:cNvSpPr/>
              <p:nvPr/>
            </p:nvSpPr>
            <p:spPr>
              <a:xfrm>
                <a:off x="1758062" y="978921"/>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77" name="Shape 577"/>
              <p:cNvSpPr/>
              <p:nvPr/>
            </p:nvSpPr>
            <p:spPr>
              <a:xfrm>
                <a:off x="1938256" y="1244944"/>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78" name="Shape 578"/>
              <p:cNvSpPr/>
              <p:nvPr/>
            </p:nvSpPr>
            <p:spPr>
              <a:xfrm>
                <a:off x="1758062" y="1422162"/>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79" name="Shape 579"/>
              <p:cNvSpPr/>
              <p:nvPr/>
            </p:nvSpPr>
            <p:spPr>
              <a:xfrm>
                <a:off x="1938256" y="1688185"/>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80" name="Shape 580"/>
              <p:cNvSpPr/>
              <p:nvPr/>
            </p:nvSpPr>
            <p:spPr>
              <a:xfrm>
                <a:off x="1758062" y="1865402"/>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81" name="Shape 581"/>
              <p:cNvSpPr/>
              <p:nvPr/>
            </p:nvSpPr>
            <p:spPr>
              <a:xfrm>
                <a:off x="1938256" y="2131425"/>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82" name="Shape 582"/>
              <p:cNvSpPr/>
              <p:nvPr/>
            </p:nvSpPr>
            <p:spPr>
              <a:xfrm>
                <a:off x="541211" y="0"/>
                <a:ext cx="1004273"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pPr/>
                <a:r>
                  <a:t>N mutants</a:t>
                </a:r>
              </a:p>
            </p:txBody>
          </p:sp>
        </p:grpSp>
        <p:sp>
          <p:nvSpPr>
            <p:cNvPr id="584" name="Shape 584"/>
            <p:cNvSpPr/>
            <p:nvPr/>
          </p:nvSpPr>
          <p:spPr>
            <a:xfrm>
              <a:off x="287506" y="2770678"/>
              <a:ext cx="1593538"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pPr/>
              <a:r>
                <a:t>k unique mutants</a:t>
              </a:r>
            </a:p>
          </p:txBody>
        </p:sp>
        <p:sp>
          <p:nvSpPr>
            <p:cNvPr id="585" name="Shape 585"/>
            <p:cNvSpPr/>
            <p:nvPr/>
          </p:nvSpPr>
          <p:spPr>
            <a:xfrm>
              <a:off x="385774" y="2442156"/>
              <a:ext cx="1397001" cy="198742"/>
            </a:xfrm>
            <a:prstGeom prst="leftRightArrow">
              <a:avLst>
                <a:gd name="adj1" fmla="val 32000"/>
                <a:gd name="adj2" fmla="val 139476"/>
              </a:avLst>
            </a:prstGeom>
            <a:gradFill flip="none" rotWithShape="1">
              <a:gsLst>
                <a:gs pos="0">
                  <a:srgbClr val="45113B"/>
                </a:gs>
                <a:gs pos="80000">
                  <a:srgbClr val="5B164D"/>
                </a:gs>
                <a:gs pos="100000">
                  <a:srgbClr val="5D154F"/>
                </a:gs>
              </a:gsLst>
              <a:lin ang="16200000" scaled="0"/>
            </a:gradFill>
            <a:ln w="9525" cap="flat">
              <a:solidFill>
                <a:srgbClr val="61504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defRPr>
                  <a:solidFill>
                    <a:srgbClr val="000000"/>
                  </a:solidFill>
                </a:defRPr>
              </a:pPr>
            </a:p>
          </p:txBody>
        </p:sp>
      </p:grpSp>
      <p:grpSp>
        <p:nvGrpSpPr>
          <p:cNvPr id="614" name="Group 614"/>
          <p:cNvGrpSpPr/>
          <p:nvPr/>
        </p:nvGrpSpPr>
        <p:grpSpPr>
          <a:xfrm>
            <a:off x="2503222" y="1055531"/>
            <a:ext cx="3651806" cy="2384038"/>
            <a:chOff x="0" y="0"/>
            <a:chExt cx="3651805" cy="2384036"/>
          </a:xfrm>
        </p:grpSpPr>
        <p:grpSp>
          <p:nvGrpSpPr>
            <p:cNvPr id="607" name="Group 607"/>
            <p:cNvGrpSpPr/>
            <p:nvPr/>
          </p:nvGrpSpPr>
          <p:grpSpPr>
            <a:xfrm>
              <a:off x="579637" y="513230"/>
              <a:ext cx="2171972" cy="822982"/>
              <a:chOff x="0" y="0"/>
              <a:chExt cx="2171971" cy="822980"/>
            </a:xfrm>
          </p:grpSpPr>
          <p:sp>
            <p:nvSpPr>
              <p:cNvPr id="587" name="Shape 587"/>
              <p:cNvSpPr/>
              <p:nvPr/>
            </p:nvSpPr>
            <p:spPr>
              <a:xfrm>
                <a:off x="0"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88" name="Shape 588"/>
              <p:cNvSpPr/>
              <p:nvPr/>
            </p:nvSpPr>
            <p:spPr>
              <a:xfrm>
                <a:off x="192108"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89" name="Shape 589"/>
              <p:cNvSpPr/>
              <p:nvPr/>
            </p:nvSpPr>
            <p:spPr>
              <a:xfrm>
                <a:off x="0"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90" name="Shape 590"/>
              <p:cNvSpPr/>
              <p:nvPr/>
            </p:nvSpPr>
            <p:spPr>
              <a:xfrm>
                <a:off x="192108" y="72374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591" name="Shape 591"/>
              <p:cNvSpPr/>
              <p:nvPr/>
            </p:nvSpPr>
            <p:spPr>
              <a:xfrm>
                <a:off x="435966"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92" name="Shape 592"/>
              <p:cNvSpPr/>
              <p:nvPr/>
            </p:nvSpPr>
            <p:spPr>
              <a:xfrm>
                <a:off x="585235" y="277481"/>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593" name="Shape 593"/>
              <p:cNvSpPr/>
              <p:nvPr/>
            </p:nvSpPr>
            <p:spPr>
              <a:xfrm>
                <a:off x="435966"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94" name="Shape 594"/>
              <p:cNvSpPr/>
              <p:nvPr/>
            </p:nvSpPr>
            <p:spPr>
              <a:xfrm>
                <a:off x="585235" y="720722"/>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595" name="Shape 595"/>
              <p:cNvSpPr/>
              <p:nvPr/>
            </p:nvSpPr>
            <p:spPr>
              <a:xfrm>
                <a:off x="878089"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96" name="Shape 596"/>
              <p:cNvSpPr/>
              <p:nvPr/>
            </p:nvSpPr>
            <p:spPr>
              <a:xfrm>
                <a:off x="897092" y="126914"/>
                <a:ext cx="113839" cy="93126"/>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597" name="Shape 597"/>
              <p:cNvSpPr/>
              <p:nvPr/>
            </p:nvSpPr>
            <p:spPr>
              <a:xfrm>
                <a:off x="878089"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598" name="Shape 598"/>
              <p:cNvSpPr/>
              <p:nvPr/>
            </p:nvSpPr>
            <p:spPr>
              <a:xfrm>
                <a:off x="897092" y="570154"/>
                <a:ext cx="113839"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599" name="Shape 599"/>
              <p:cNvSpPr/>
              <p:nvPr/>
            </p:nvSpPr>
            <p:spPr>
              <a:xfrm>
                <a:off x="1313861"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00" name="Shape 600"/>
              <p:cNvSpPr/>
              <p:nvPr/>
            </p:nvSpPr>
            <p:spPr>
              <a:xfrm>
                <a:off x="1494054" y="266023"/>
                <a:ext cx="113839"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601" name="Shape 601"/>
              <p:cNvSpPr/>
              <p:nvPr/>
            </p:nvSpPr>
            <p:spPr>
              <a:xfrm>
                <a:off x="1313861"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02" name="Shape 602"/>
              <p:cNvSpPr/>
              <p:nvPr/>
            </p:nvSpPr>
            <p:spPr>
              <a:xfrm>
                <a:off x="1494054" y="709263"/>
                <a:ext cx="113839"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603" name="Shape 603"/>
              <p:cNvSpPr/>
              <p:nvPr/>
            </p:nvSpPr>
            <p:spPr>
              <a:xfrm>
                <a:off x="1761484"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04" name="Shape 604"/>
              <p:cNvSpPr/>
              <p:nvPr/>
            </p:nvSpPr>
            <p:spPr>
              <a:xfrm>
                <a:off x="1941677" y="266023"/>
                <a:ext cx="113839" cy="93126"/>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605" name="Shape 605"/>
              <p:cNvSpPr/>
              <p:nvPr/>
            </p:nvSpPr>
            <p:spPr>
              <a:xfrm>
                <a:off x="1761484"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06" name="Shape 606"/>
              <p:cNvSpPr/>
              <p:nvPr/>
            </p:nvSpPr>
            <p:spPr>
              <a:xfrm>
                <a:off x="1941677" y="709263"/>
                <a:ext cx="113839"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grpSp>
        <p:sp>
          <p:nvSpPr>
            <p:cNvPr id="608" name="Shape 608"/>
            <p:cNvSpPr/>
            <p:nvPr/>
          </p:nvSpPr>
          <p:spPr>
            <a:xfrm>
              <a:off x="0" y="0"/>
              <a:ext cx="3651806"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400">
                  <a:solidFill>
                    <a:srgbClr val="000000"/>
                  </a:solidFill>
                </a:defRPr>
              </a:pPr>
              <a:r>
                <a:rPr b="1"/>
                <a:t>Perfect set</a:t>
              </a:r>
              <a:r>
                <a:t> of s mutants k unique with p each</a:t>
              </a:r>
            </a:p>
          </p:txBody>
        </p:sp>
        <p:sp>
          <p:nvSpPr>
            <p:cNvPr id="609" name="Shape 609"/>
            <p:cNvSpPr/>
            <p:nvPr/>
          </p:nvSpPr>
          <p:spPr>
            <a:xfrm>
              <a:off x="1568521" y="1713438"/>
              <a:ext cx="210088"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pPr/>
              <a:r>
                <a:t>k</a:t>
              </a:r>
            </a:p>
          </p:txBody>
        </p:sp>
        <p:sp>
          <p:nvSpPr>
            <p:cNvPr id="610" name="Shape 610"/>
            <p:cNvSpPr/>
            <p:nvPr/>
          </p:nvSpPr>
          <p:spPr>
            <a:xfrm>
              <a:off x="964469" y="1586861"/>
              <a:ext cx="1397001" cy="198743"/>
            </a:xfrm>
            <a:prstGeom prst="leftRightArrow">
              <a:avLst>
                <a:gd name="adj1" fmla="val 32000"/>
                <a:gd name="adj2" fmla="val 139476"/>
              </a:avLst>
            </a:prstGeom>
            <a:gradFill flip="none" rotWithShape="1">
              <a:gsLst>
                <a:gs pos="0">
                  <a:srgbClr val="45113B"/>
                </a:gs>
                <a:gs pos="80000">
                  <a:srgbClr val="5B164D"/>
                </a:gs>
                <a:gs pos="100000">
                  <a:srgbClr val="5D154F"/>
                </a:gs>
              </a:gsLst>
              <a:lin ang="16200000" scaled="0"/>
            </a:gradFill>
            <a:ln w="9525" cap="flat">
              <a:solidFill>
                <a:srgbClr val="61504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defRPr>
                  <a:solidFill>
                    <a:srgbClr val="000000"/>
                  </a:solidFill>
                </a:defRPr>
              </a:pPr>
            </a:p>
          </p:txBody>
        </p:sp>
        <p:sp>
          <p:nvSpPr>
            <p:cNvPr id="611" name="Shape 611"/>
            <p:cNvSpPr/>
            <p:nvPr/>
          </p:nvSpPr>
          <p:spPr>
            <a:xfrm rot="16200000">
              <a:off x="2667445" y="867488"/>
              <a:ext cx="811887" cy="198743"/>
            </a:xfrm>
            <a:prstGeom prst="leftRightArrow">
              <a:avLst>
                <a:gd name="adj1" fmla="val 32000"/>
                <a:gd name="adj2" fmla="val 139476"/>
              </a:avLst>
            </a:prstGeom>
            <a:gradFill flip="none" rotWithShape="1">
              <a:gsLst>
                <a:gs pos="0">
                  <a:srgbClr val="45113B"/>
                </a:gs>
                <a:gs pos="80000">
                  <a:srgbClr val="5B164D"/>
                </a:gs>
                <a:gs pos="100000">
                  <a:srgbClr val="5D154F"/>
                </a:gs>
              </a:gsLst>
              <a:lin ang="16200000" scaled="0"/>
            </a:gradFill>
            <a:ln w="9525" cap="flat">
              <a:solidFill>
                <a:srgbClr val="61504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defRPr>
                  <a:solidFill>
                    <a:srgbClr val="000000"/>
                  </a:solidFill>
                </a:defRPr>
              </a:pPr>
            </a:p>
          </p:txBody>
        </p:sp>
        <p:sp>
          <p:nvSpPr>
            <p:cNvPr id="612" name="Shape 612"/>
            <p:cNvSpPr/>
            <p:nvPr/>
          </p:nvSpPr>
          <p:spPr>
            <a:xfrm>
              <a:off x="3148844" y="806839"/>
              <a:ext cx="218646"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pPr/>
              <a:r>
                <a:t>p</a:t>
              </a:r>
            </a:p>
          </p:txBody>
        </p:sp>
        <p:sp>
          <p:nvSpPr>
            <p:cNvPr id="613" name="Shape 613"/>
            <p:cNvSpPr/>
            <p:nvPr/>
          </p:nvSpPr>
          <p:spPr>
            <a:xfrm>
              <a:off x="830535" y="2051296"/>
              <a:ext cx="1722089"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pPr/>
              <a:r>
                <a:t>Unique mutants : k</a:t>
              </a:r>
            </a:p>
          </p:txBody>
        </p:sp>
      </p:grpSp>
      <p:grpSp>
        <p:nvGrpSpPr>
          <p:cNvPr id="624" name="Group 624"/>
          <p:cNvGrpSpPr/>
          <p:nvPr/>
        </p:nvGrpSpPr>
        <p:grpSpPr>
          <a:xfrm>
            <a:off x="2240321" y="4426567"/>
            <a:ext cx="5862486" cy="2108789"/>
            <a:chOff x="0" y="0"/>
            <a:chExt cx="5862484" cy="2108788"/>
          </a:xfrm>
        </p:grpSpPr>
        <p:grpSp>
          <p:nvGrpSpPr>
            <p:cNvPr id="617" name="Group 617"/>
            <p:cNvGrpSpPr/>
            <p:nvPr/>
          </p:nvGrpSpPr>
          <p:grpSpPr>
            <a:xfrm>
              <a:off x="0" y="0"/>
              <a:ext cx="5862485" cy="639303"/>
              <a:chOff x="0" y="0"/>
              <a:chExt cx="5862484" cy="639302"/>
            </a:xfrm>
          </p:grpSpPr>
          <p:pic>
            <p:nvPicPr>
              <p:cNvPr id="615" name="image23.png"/>
              <p:cNvPicPr>
                <a:picLocks noChangeAspect="1"/>
              </p:cNvPicPr>
              <p:nvPr/>
            </p:nvPicPr>
            <p:blipFill>
              <a:blip r:embed="rId4">
                <a:extLst/>
              </a:blip>
              <a:stretch>
                <a:fillRect/>
              </a:stretch>
            </p:blipFill>
            <p:spPr>
              <a:xfrm>
                <a:off x="3084642" y="38655"/>
                <a:ext cx="2777843" cy="561992"/>
              </a:xfrm>
              <a:prstGeom prst="rect">
                <a:avLst/>
              </a:prstGeom>
              <a:ln w="12700" cap="flat">
                <a:noFill/>
                <a:miter lim="400000"/>
              </a:ln>
              <a:effectLst/>
            </p:spPr>
          </p:pic>
          <p:pic>
            <p:nvPicPr>
              <p:cNvPr id="616" name="image25.png"/>
              <p:cNvPicPr>
                <a:picLocks noChangeAspect="1"/>
              </p:cNvPicPr>
              <p:nvPr/>
            </p:nvPicPr>
            <p:blipFill>
              <a:blip r:embed="rId5">
                <a:extLst/>
              </a:blip>
              <a:stretch>
                <a:fillRect/>
              </a:stretch>
            </p:blipFill>
            <p:spPr>
              <a:xfrm>
                <a:off x="0" y="0"/>
                <a:ext cx="2237556" cy="639303"/>
              </a:xfrm>
              <a:prstGeom prst="rect">
                <a:avLst/>
              </a:prstGeom>
              <a:ln w="12700" cap="flat">
                <a:noFill/>
                <a:miter lim="400000"/>
              </a:ln>
              <a:effectLst/>
            </p:spPr>
          </p:pic>
        </p:grpSp>
        <p:grpSp>
          <p:nvGrpSpPr>
            <p:cNvPr id="623" name="Group 623"/>
            <p:cNvGrpSpPr/>
            <p:nvPr/>
          </p:nvGrpSpPr>
          <p:grpSpPr>
            <a:xfrm>
              <a:off x="106926" y="875178"/>
              <a:ext cx="4573265" cy="1233611"/>
              <a:chOff x="0" y="0"/>
              <a:chExt cx="4573264" cy="1233609"/>
            </a:xfrm>
          </p:grpSpPr>
          <p:grpSp>
            <p:nvGrpSpPr>
              <p:cNvPr id="621" name="Group 621"/>
              <p:cNvGrpSpPr/>
              <p:nvPr/>
            </p:nvGrpSpPr>
            <p:grpSpPr>
              <a:xfrm>
                <a:off x="0" y="-1"/>
                <a:ext cx="4573265" cy="396242"/>
                <a:chOff x="0" y="0"/>
                <a:chExt cx="4573264" cy="396240"/>
              </a:xfrm>
            </p:grpSpPr>
            <p:pic>
              <p:nvPicPr>
                <p:cNvPr id="618" name="image24.pdf" descr="latex-image-1.pdf"/>
                <p:cNvPicPr>
                  <a:picLocks noChangeAspect="1"/>
                </p:cNvPicPr>
                <p:nvPr/>
              </p:nvPicPr>
              <p:blipFill>
                <a:blip r:embed="rId6">
                  <a:extLst/>
                </a:blip>
                <a:stretch>
                  <a:fillRect/>
                </a:stretch>
              </p:blipFill>
              <p:spPr>
                <a:xfrm>
                  <a:off x="0" y="9653"/>
                  <a:ext cx="1704761" cy="376934"/>
                </a:xfrm>
                <a:prstGeom prst="rect">
                  <a:avLst/>
                </a:prstGeom>
                <a:ln w="12700" cap="flat">
                  <a:noFill/>
                  <a:miter lim="400000"/>
                </a:ln>
                <a:effectLst/>
              </p:spPr>
            </p:pic>
            <p:sp>
              <p:nvSpPr>
                <p:cNvPr id="619" name="Shape 619"/>
                <p:cNvSpPr/>
                <p:nvPr/>
              </p:nvSpPr>
              <p:spPr>
                <a:xfrm>
                  <a:off x="2314795" y="0"/>
                  <a:ext cx="242663" cy="39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a:solidFill>
                        <a:srgbClr val="000000"/>
                      </a:solidFill>
                    </a:defRPr>
                  </a:lvl1pPr>
                </a:lstStyle>
                <a:p>
                  <a:pPr/>
                  <a:r>
                    <a:t>&lt;</a:t>
                  </a:r>
                </a:p>
              </p:txBody>
            </p:sp>
            <p:pic>
              <p:nvPicPr>
                <p:cNvPr id="620" name="pasted-image.png"/>
                <p:cNvPicPr>
                  <a:picLocks noChangeAspect="1"/>
                </p:cNvPicPr>
                <p:nvPr/>
              </p:nvPicPr>
              <p:blipFill>
                <a:blip r:embed="rId7">
                  <a:extLst/>
                </a:blip>
                <a:stretch>
                  <a:fillRect/>
                </a:stretch>
              </p:blipFill>
              <p:spPr>
                <a:xfrm>
                  <a:off x="2997001" y="8249"/>
                  <a:ext cx="1576264" cy="376934"/>
                </a:xfrm>
                <a:prstGeom prst="rect">
                  <a:avLst/>
                </a:prstGeom>
                <a:ln w="12700" cap="flat">
                  <a:noFill/>
                  <a:miter lim="400000"/>
                </a:ln>
                <a:effectLst/>
              </p:spPr>
            </p:pic>
          </p:grpSp>
          <p:sp>
            <p:nvSpPr>
              <p:cNvPr id="622" name="Shape 622"/>
              <p:cNvSpPr/>
              <p:nvPr/>
            </p:nvSpPr>
            <p:spPr>
              <a:xfrm>
                <a:off x="2096772" y="837369"/>
                <a:ext cx="903124" cy="3962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u="sng">
                    <a:solidFill>
                      <a:srgbClr val="000000"/>
                    </a:solidFill>
                  </a:defRPr>
                </a:lvl1pPr>
              </a:lstStyle>
              <a:p>
                <a:pPr/>
                <a:r>
                  <a:t>~ 58.2%</a:t>
                </a:r>
              </a:p>
            </p:txBody>
          </p:sp>
        </p:grpSp>
      </p:grpSp>
      <p:sp>
        <p:nvSpPr>
          <p:cNvPr id="625" name="Shape 625"/>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pPr/>
          </a:p>
        </p:txBody>
      </p:sp>
      <p:grpSp>
        <p:nvGrpSpPr>
          <p:cNvPr id="650" name="Group 650"/>
          <p:cNvGrpSpPr/>
          <p:nvPr/>
        </p:nvGrpSpPr>
        <p:grpSpPr>
          <a:xfrm>
            <a:off x="6137274" y="1068231"/>
            <a:ext cx="2919941" cy="2292794"/>
            <a:chOff x="0" y="0"/>
            <a:chExt cx="2919940" cy="2292793"/>
          </a:xfrm>
        </p:grpSpPr>
        <p:grpSp>
          <p:nvGrpSpPr>
            <p:cNvPr id="647" name="Group 647"/>
            <p:cNvGrpSpPr/>
            <p:nvPr/>
          </p:nvGrpSpPr>
          <p:grpSpPr>
            <a:xfrm>
              <a:off x="383078" y="-1"/>
              <a:ext cx="2501576" cy="1323513"/>
              <a:chOff x="0" y="0"/>
              <a:chExt cx="2501575" cy="1323511"/>
            </a:xfrm>
          </p:grpSpPr>
          <p:sp>
            <p:nvSpPr>
              <p:cNvPr id="626" name="Shape 626"/>
              <p:cNvSpPr/>
              <p:nvPr/>
            </p:nvSpPr>
            <p:spPr>
              <a:xfrm>
                <a:off x="264660" y="500530"/>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27" name="Shape 627"/>
              <p:cNvSpPr/>
              <p:nvPr/>
            </p:nvSpPr>
            <p:spPr>
              <a:xfrm>
                <a:off x="456768" y="781037"/>
                <a:ext cx="113838" cy="93126"/>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628" name="Shape 628"/>
              <p:cNvSpPr/>
              <p:nvPr/>
            </p:nvSpPr>
            <p:spPr>
              <a:xfrm>
                <a:off x="264660" y="94377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29" name="Shape 629"/>
              <p:cNvSpPr/>
              <p:nvPr/>
            </p:nvSpPr>
            <p:spPr>
              <a:xfrm>
                <a:off x="456768" y="1224277"/>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630" name="Shape 630"/>
              <p:cNvSpPr/>
              <p:nvPr/>
            </p:nvSpPr>
            <p:spPr>
              <a:xfrm>
                <a:off x="706782" y="500530"/>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31" name="Shape 631"/>
              <p:cNvSpPr/>
              <p:nvPr/>
            </p:nvSpPr>
            <p:spPr>
              <a:xfrm>
                <a:off x="856050" y="778012"/>
                <a:ext cx="113839"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632" name="Shape 632"/>
              <p:cNvSpPr/>
              <p:nvPr/>
            </p:nvSpPr>
            <p:spPr>
              <a:xfrm>
                <a:off x="706782" y="94377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33" name="Shape 633"/>
              <p:cNvSpPr/>
              <p:nvPr/>
            </p:nvSpPr>
            <p:spPr>
              <a:xfrm>
                <a:off x="856050" y="1221253"/>
                <a:ext cx="113839"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634" name="Shape 634"/>
              <p:cNvSpPr/>
              <p:nvPr/>
            </p:nvSpPr>
            <p:spPr>
              <a:xfrm>
                <a:off x="1148055" y="500530"/>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35" name="Shape 635"/>
              <p:cNvSpPr/>
              <p:nvPr/>
            </p:nvSpPr>
            <p:spPr>
              <a:xfrm>
                <a:off x="1167058" y="627444"/>
                <a:ext cx="113839"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636" name="Shape 636"/>
              <p:cNvSpPr/>
              <p:nvPr/>
            </p:nvSpPr>
            <p:spPr>
              <a:xfrm>
                <a:off x="1148055" y="94377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37" name="Shape 637"/>
              <p:cNvSpPr/>
              <p:nvPr/>
            </p:nvSpPr>
            <p:spPr>
              <a:xfrm>
                <a:off x="1167058" y="1070685"/>
                <a:ext cx="113839"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638" name="Shape 638"/>
              <p:cNvSpPr/>
              <p:nvPr/>
            </p:nvSpPr>
            <p:spPr>
              <a:xfrm>
                <a:off x="1595678" y="500530"/>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39" name="Shape 639"/>
              <p:cNvSpPr/>
              <p:nvPr/>
            </p:nvSpPr>
            <p:spPr>
              <a:xfrm>
                <a:off x="1775872" y="766553"/>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640" name="Shape 640"/>
              <p:cNvSpPr/>
              <p:nvPr/>
            </p:nvSpPr>
            <p:spPr>
              <a:xfrm>
                <a:off x="1595678" y="94377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41" name="Shape 641"/>
              <p:cNvSpPr/>
              <p:nvPr/>
            </p:nvSpPr>
            <p:spPr>
              <a:xfrm>
                <a:off x="1775872" y="1209794"/>
                <a:ext cx="113838"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642" name="Shape 642"/>
              <p:cNvSpPr/>
              <p:nvPr/>
            </p:nvSpPr>
            <p:spPr>
              <a:xfrm>
                <a:off x="2043301" y="500530"/>
                <a:ext cx="410488" cy="379742"/>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43" name="Shape 643"/>
              <p:cNvSpPr/>
              <p:nvPr/>
            </p:nvSpPr>
            <p:spPr>
              <a:xfrm>
                <a:off x="2223495" y="766553"/>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644" name="Shape 644"/>
              <p:cNvSpPr/>
              <p:nvPr/>
            </p:nvSpPr>
            <p:spPr>
              <a:xfrm>
                <a:off x="2043301" y="943771"/>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45" name="Shape 645"/>
              <p:cNvSpPr/>
              <p:nvPr/>
            </p:nvSpPr>
            <p:spPr>
              <a:xfrm>
                <a:off x="2223495" y="1209794"/>
                <a:ext cx="113838"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646" name="Shape 646"/>
              <p:cNvSpPr/>
              <p:nvPr/>
            </p:nvSpPr>
            <p:spPr>
              <a:xfrm>
                <a:off x="0" y="0"/>
                <a:ext cx="2501576" cy="3327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defRPr sz="1400">
                    <a:solidFill>
                      <a:srgbClr val="000000"/>
                    </a:solidFill>
                  </a:defRPr>
                </a:pPr>
                <a:r>
                  <a:rPr b="1"/>
                  <a:t>Randomly sampled</a:t>
                </a:r>
                <a:r>
                  <a:t> s mutants</a:t>
                </a:r>
              </a:p>
            </p:txBody>
          </p:sp>
        </p:grpSp>
        <p:sp>
          <p:nvSpPr>
            <p:cNvPr id="648" name="Shape 648"/>
            <p:cNvSpPr/>
            <p:nvPr/>
          </p:nvSpPr>
          <p:spPr>
            <a:xfrm>
              <a:off x="0" y="1960053"/>
              <a:ext cx="1616141"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500">
                  <a:solidFill>
                    <a:srgbClr val="000000"/>
                  </a:solidFill>
                </a:defRPr>
              </a:lvl1pPr>
            </a:lstStyle>
            <a:p>
              <a:pPr/>
              <a:r>
                <a:t>Unique mutants : </a:t>
              </a:r>
            </a:p>
          </p:txBody>
        </p:sp>
        <p:pic>
          <p:nvPicPr>
            <p:cNvPr id="649" name="pasted-image.png"/>
            <p:cNvPicPr>
              <a:picLocks noChangeAspect="1"/>
            </p:cNvPicPr>
            <p:nvPr/>
          </p:nvPicPr>
          <p:blipFill>
            <a:blip r:embed="rId8">
              <a:extLst/>
            </a:blip>
            <a:stretch>
              <a:fillRect/>
            </a:stretch>
          </p:blipFill>
          <p:spPr>
            <a:xfrm>
              <a:off x="1681408" y="1960053"/>
              <a:ext cx="1238533" cy="332741"/>
            </a:xfrm>
            <a:prstGeom prst="rect">
              <a:avLst/>
            </a:prstGeom>
            <a:ln w="12700" cap="flat">
              <a:noFill/>
              <a:miter lim="400000"/>
            </a:ln>
            <a:effectLst/>
          </p:spPr>
        </p:pic>
      </p:gr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8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6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Class="entr" nodeType="clickEffect" presetSubtype="0" presetID="1" grpId="3" fill="hold">
                                  <p:stCondLst>
                                    <p:cond delay="0"/>
                                  </p:stCondLst>
                                  <p:iterate type="el" backwards="0">
                                    <p:tmAbs val="0"/>
                                  </p:iterate>
                                  <p:childTnLst>
                                    <p:set>
                                      <p:cBhvr>
                                        <p:cTn id="14" fill="hold"/>
                                        <p:tgtEl>
                                          <p:spTgt spid="65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0" presetID="1" grpId="4" fill="hold">
                                  <p:stCondLst>
                                    <p:cond delay="0"/>
                                  </p:stCondLst>
                                  <p:iterate type="el" backwards="0">
                                    <p:tmAbs val="0"/>
                                  </p:iterate>
                                  <p:childTnLst>
                                    <p:set>
                                      <p:cBhvr>
                                        <p:cTn id="18" fill="hold"/>
                                        <p:tgtEl>
                                          <p:spTgt spid="624"/>
                                        </p:tgtEl>
                                        <p:attrNameLst>
                                          <p:attrName>style.visibility</p:attrName>
                                        </p:attrNameLst>
                                      </p:cBhvr>
                                      <p:to>
                                        <p:strVal val="visible"/>
                                      </p:to>
                                    </p:set>
                                  </p:childTnLst>
                                </p:cTn>
                              </p:par>
                            </p:childTnLst>
                          </p:cTn>
                        </p:par>
                        <p:par>
                          <p:cTn id="19" fill="hold">
                            <p:stCondLst>
                              <p:cond delay="0"/>
                            </p:stCondLst>
                            <p:childTnLst>
                              <p:par>
                                <p:cTn id="20" presetClass="entr" nodeType="afterEffect" presetSubtype="0" presetID="1" grpId="5" fill="hold">
                                  <p:stCondLst>
                                    <p:cond delay="0"/>
                                  </p:stCondLst>
                                  <p:iterate type="el" backwards="0">
                                    <p:tmAbs val="0"/>
                                  </p:iterate>
                                  <p:childTnLst>
                                    <p:set>
                                      <p:cBhvr>
                                        <p:cTn id="21" fill="hold"/>
                                        <p:tgtEl>
                                          <p:spTgt spid="6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50" grpId="3"/>
      <p:bldP build="whole" bldLvl="1" animBg="1" rev="0" advAuto="0" spid="586" grpId="1"/>
      <p:bldP build="whole" bldLvl="1" animBg="1" rev="0" advAuto="0" spid="614" grpId="2"/>
      <p:bldP build="whole" bldLvl="1" animBg="1" rev="0" advAuto="0" spid="624" grpId="4"/>
      <p:bldP build="whole" bldLvl="1" animBg="1" rev="0" advAuto="0" spid="625" grpId="5"/>
    </p:bldLst>
  </p:timing>
</p:sld>
</file>

<file path=ppt/slides/slide22.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54" name="Shape 654"/>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Summary</a:t>
            </a:r>
          </a:p>
        </p:txBody>
      </p:sp>
      <p:sp>
        <p:nvSpPr>
          <p:cNvPr id="655" name="Shape 655"/>
          <p:cNvSpPr/>
          <p:nvPr/>
        </p:nvSpPr>
        <p:spPr>
          <a:xfrm>
            <a:off x="368947" y="1076730"/>
            <a:ext cx="8126706" cy="5425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We empirically computed the utility of a perfect strategy for picking minimal mutants over random sampling, finding it to be less than 15%.</a:t>
            </a:r>
          </a:p>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We theoretically computed the utility of a perfect strategy over random sampling, assuming uniform distribution of redundancy, finding a maximum of 58%.</a:t>
            </a:r>
          </a:p>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The assumptions made, such as a unique test case for each unique mutant, may not be available in a given test site. Hence the difference between theory and empirical analysis.</a:t>
            </a:r>
          </a:p>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The take-home point is that there is a hard limit to the amount of improvement one can expect from any intelligent mutation reduction over random sampling.</a:t>
            </a:r>
          </a:p>
        </p:txBody>
      </p:sp>
      <p:pic>
        <p:nvPicPr>
          <p:cNvPr id="65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med" advClick="1" p14:dur="1000"/>
</p:sld>
</file>

<file path=ppt/slides/slide2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60" name="Shape 660"/>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However....</a:t>
            </a:r>
          </a:p>
        </p:txBody>
      </p:sp>
      <p:sp>
        <p:nvSpPr>
          <p:cNvPr id="661" name="Shape 661"/>
          <p:cNvSpPr/>
          <p:nvPr/>
        </p:nvSpPr>
        <p:spPr>
          <a:xfrm>
            <a:off x="354085" y="999449"/>
            <a:ext cx="7923805" cy="2225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The utility for perfect strategy </a:t>
            </a:r>
          </a:p>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What happens when the heuristic of reduction technique fails?</a:t>
            </a:r>
          </a:p>
          <a:p>
            <a:pPr lvl="1" marL="742950" indent="-285750">
              <a:buSzPct val="100000"/>
              <a:buFont typeface="Arial"/>
              <a:buChar char="•"/>
              <a:defRPr sz="2100">
                <a:solidFill>
                  <a:srgbClr val="615042"/>
                </a:solidFill>
              </a:defRPr>
            </a:pPr>
          </a:p>
          <a:p>
            <a:pPr lvl="1" marL="742950" indent="-285750">
              <a:buSzPct val="100000"/>
              <a:buFont typeface="Arial"/>
              <a:buChar char="•"/>
              <a:defRPr sz="2100">
                <a:solidFill>
                  <a:srgbClr val="615042"/>
                </a:solidFill>
              </a:defRPr>
            </a:pPr>
            <a:r>
              <a:t>Worst case: duplicates of a single mutant.</a:t>
            </a:r>
          </a:p>
          <a:p>
            <a:pPr lvl="2" marL="1200150" indent="-285750">
              <a:buSzPct val="100000"/>
              <a:buFont typeface="Arial"/>
              <a:buChar char="•"/>
              <a:defRPr sz="2100">
                <a:solidFill>
                  <a:srgbClr val="615042"/>
                </a:solidFill>
              </a:defRPr>
            </a:pPr>
            <a:r>
              <a:t>U is no longer bounded.</a:t>
            </a:r>
          </a:p>
        </p:txBody>
      </p:sp>
      <p:pic>
        <p:nvPicPr>
          <p:cNvPr id="662"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663" name="image26.png"/>
          <p:cNvPicPr>
            <a:picLocks noChangeAspect="1"/>
          </p:cNvPicPr>
          <p:nvPr/>
        </p:nvPicPr>
        <p:blipFill>
          <a:blip r:embed="rId4">
            <a:extLst/>
          </a:blip>
          <a:stretch>
            <a:fillRect/>
          </a:stretch>
        </p:blipFill>
        <p:spPr>
          <a:xfrm>
            <a:off x="5031709" y="958850"/>
            <a:ext cx="1925380" cy="673100"/>
          </a:xfrm>
          <a:prstGeom prst="rect">
            <a:avLst/>
          </a:prstGeom>
          <a:ln w="12700">
            <a:miter lim="400000"/>
          </a:ln>
        </p:spPr>
      </p:pic>
      <p:sp>
        <p:nvSpPr>
          <p:cNvPr id="664" name="Shape 664"/>
          <p:cNvSpPr/>
          <p:nvPr/>
        </p:nvSpPr>
        <p:spPr>
          <a:xfrm>
            <a:off x="418319" y="6042164"/>
            <a:ext cx="720168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solidFill>
                  <a:srgbClr val="595959"/>
                </a:solidFill>
                <a:latin typeface="Cambria"/>
                <a:ea typeface="Cambria"/>
                <a:cs typeface="Cambria"/>
                <a:sym typeface="Cambria"/>
              </a:defRPr>
            </a:lvl1pPr>
          </a:lstStyle>
          <a:p>
            <a:pPr/>
            <a:r>
              <a:t>Caveat: Under the conditions of uniform distribution of mutants.</a:t>
            </a:r>
          </a:p>
        </p:txBody>
      </p:sp>
      <p:grpSp>
        <p:nvGrpSpPr>
          <p:cNvPr id="667" name="Group 667"/>
          <p:cNvGrpSpPr/>
          <p:nvPr/>
        </p:nvGrpSpPr>
        <p:grpSpPr>
          <a:xfrm>
            <a:off x="6625164" y="2132521"/>
            <a:ext cx="1871135" cy="770644"/>
            <a:chOff x="0" y="0"/>
            <a:chExt cx="1871134" cy="770642"/>
          </a:xfrm>
        </p:grpSpPr>
        <p:pic>
          <p:nvPicPr>
            <p:cNvPr id="665" name="image27.png"/>
            <p:cNvPicPr>
              <a:picLocks noChangeAspect="1"/>
            </p:cNvPicPr>
            <p:nvPr/>
          </p:nvPicPr>
          <p:blipFill>
            <a:blip r:embed="rId5">
              <a:extLst/>
            </a:blip>
            <a:stretch>
              <a:fillRect/>
            </a:stretch>
          </p:blipFill>
          <p:spPr>
            <a:xfrm>
              <a:off x="0" y="111144"/>
              <a:ext cx="1871135" cy="659499"/>
            </a:xfrm>
            <a:prstGeom prst="rect">
              <a:avLst/>
            </a:prstGeom>
            <a:ln w="12700" cap="flat">
              <a:noFill/>
              <a:miter lim="400000"/>
            </a:ln>
            <a:effectLst/>
          </p:spPr>
        </p:pic>
        <p:sp>
          <p:nvSpPr>
            <p:cNvPr id="666" name="Shape 666"/>
            <p:cNvSpPr/>
            <p:nvPr/>
          </p:nvSpPr>
          <p:spPr>
            <a:xfrm>
              <a:off x="238946" y="0"/>
              <a:ext cx="343266" cy="173304"/>
            </a:xfrm>
            <a:prstGeom prst="line">
              <a:avLst/>
            </a:prstGeom>
            <a:noFill/>
            <a:ln w="25400" cap="flat">
              <a:solidFill>
                <a:srgbClr val="072CC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a:solidFill>
                    <a:srgbClr val="615042"/>
                  </a:solidFill>
                </a:defRPr>
              </a:pPr>
            </a:p>
          </p:txBody>
        </p:sp>
      </p:grpSp>
      <p:grpSp>
        <p:nvGrpSpPr>
          <p:cNvPr id="680" name="Group 680"/>
          <p:cNvGrpSpPr/>
          <p:nvPr/>
        </p:nvGrpSpPr>
        <p:grpSpPr>
          <a:xfrm>
            <a:off x="1218608" y="3466212"/>
            <a:ext cx="410488" cy="1825030"/>
            <a:chOff x="0" y="0"/>
            <a:chExt cx="410487" cy="1825028"/>
          </a:xfrm>
        </p:grpSpPr>
        <p:grpSp>
          <p:nvGrpSpPr>
            <p:cNvPr id="670" name="Group 670"/>
            <p:cNvGrpSpPr/>
            <p:nvPr/>
          </p:nvGrpSpPr>
          <p:grpSpPr>
            <a:xfrm>
              <a:off x="0" y="0"/>
              <a:ext cx="410488" cy="379741"/>
              <a:chOff x="0" y="0"/>
              <a:chExt cx="410487" cy="379740"/>
            </a:xfrm>
          </p:grpSpPr>
          <p:sp>
            <p:nvSpPr>
              <p:cNvPr id="668" name="Shape 668"/>
              <p:cNvSpPr/>
              <p:nvPr/>
            </p:nvSpPr>
            <p:spPr>
              <a:xfrm>
                <a:off x="0"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69" name="Shape 669"/>
              <p:cNvSpPr/>
              <p:nvPr/>
            </p:nvSpPr>
            <p:spPr>
              <a:xfrm>
                <a:off x="192107"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673" name="Group 673"/>
            <p:cNvGrpSpPr/>
            <p:nvPr/>
          </p:nvGrpSpPr>
          <p:grpSpPr>
            <a:xfrm>
              <a:off x="0" y="481762"/>
              <a:ext cx="410488" cy="379742"/>
              <a:chOff x="0" y="0"/>
              <a:chExt cx="410487" cy="379740"/>
            </a:xfrm>
          </p:grpSpPr>
          <p:sp>
            <p:nvSpPr>
              <p:cNvPr id="671" name="Shape 671"/>
              <p:cNvSpPr/>
              <p:nvPr/>
            </p:nvSpPr>
            <p:spPr>
              <a:xfrm>
                <a:off x="0"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72" name="Shape 672"/>
              <p:cNvSpPr/>
              <p:nvPr/>
            </p:nvSpPr>
            <p:spPr>
              <a:xfrm>
                <a:off x="192107"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676" name="Group 676"/>
            <p:cNvGrpSpPr/>
            <p:nvPr/>
          </p:nvGrpSpPr>
          <p:grpSpPr>
            <a:xfrm>
              <a:off x="0" y="963525"/>
              <a:ext cx="410488" cy="379742"/>
              <a:chOff x="0" y="0"/>
              <a:chExt cx="410487" cy="379740"/>
            </a:xfrm>
          </p:grpSpPr>
          <p:sp>
            <p:nvSpPr>
              <p:cNvPr id="674" name="Shape 674"/>
              <p:cNvSpPr/>
              <p:nvPr/>
            </p:nvSpPr>
            <p:spPr>
              <a:xfrm>
                <a:off x="0"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75" name="Shape 675"/>
              <p:cNvSpPr/>
              <p:nvPr/>
            </p:nvSpPr>
            <p:spPr>
              <a:xfrm>
                <a:off x="192107"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679" name="Group 679"/>
            <p:cNvGrpSpPr/>
            <p:nvPr/>
          </p:nvGrpSpPr>
          <p:grpSpPr>
            <a:xfrm>
              <a:off x="0" y="1445288"/>
              <a:ext cx="410488" cy="379741"/>
              <a:chOff x="0" y="0"/>
              <a:chExt cx="410487" cy="379740"/>
            </a:xfrm>
          </p:grpSpPr>
          <p:sp>
            <p:nvSpPr>
              <p:cNvPr id="677" name="Shape 677"/>
              <p:cNvSpPr/>
              <p:nvPr/>
            </p:nvSpPr>
            <p:spPr>
              <a:xfrm>
                <a:off x="0"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678" name="Shape 678"/>
              <p:cNvSpPr/>
              <p:nvPr/>
            </p:nvSpPr>
            <p:spPr>
              <a:xfrm>
                <a:off x="192107"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grpSp>
      </p:grpSp>
    </p:spTree>
  </p:cSld>
  <p:clrMapOvr>
    <a:masterClrMapping/>
  </p:clrMapOvr>
  <p:transition xmlns:p14="http://schemas.microsoft.com/office/powerpoint/2010/main" spd="med" advClick="1" p14:dur="1000"/>
</p:sld>
</file>

<file path=ppt/slides/slide2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684" name="Shape 684"/>
          <p:cNvSpPr/>
          <p:nvPr/>
        </p:nvSpPr>
        <p:spPr>
          <a:xfrm>
            <a:off x="201892" y="1006019"/>
            <a:ext cx="8504534" cy="37871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Instead of reduction, add new operators, and reduce by sampling.</a:t>
            </a:r>
          </a:p>
          <a:p>
            <a:pPr lvl="1" marL="742950" indent="-285750">
              <a:buSzPct val="100000"/>
              <a:buFont typeface="Arial"/>
              <a:buChar char="•"/>
              <a:defRPr sz="2100">
                <a:solidFill>
                  <a:srgbClr val="615042"/>
                </a:solidFill>
              </a:defRPr>
            </a:pPr>
          </a:p>
          <a:p>
            <a:pPr lvl="1" marL="742950" indent="-285750">
              <a:buSzPct val="100000"/>
              <a:buFont typeface="Arial"/>
              <a:buChar char="•"/>
              <a:defRPr sz="2100">
                <a:solidFill>
                  <a:srgbClr val="615042"/>
                </a:solidFill>
              </a:defRPr>
            </a:pPr>
            <a:r>
              <a:t>New formulation: X : new unique mutants.</a:t>
            </a:r>
          </a:p>
          <a:p>
            <a:pPr lvl="1" marL="742950" indent="-285750">
              <a:buSzPct val="100000"/>
              <a:buFont typeface="Arial"/>
              <a:buChar char="•"/>
              <a:defRPr sz="2100">
                <a:solidFill>
                  <a:srgbClr val="615042"/>
                </a:solidFill>
              </a:defRPr>
            </a:pPr>
            <a:r>
              <a:t>In the best case, X increases with new mutagens (unbounded).</a:t>
            </a:r>
          </a:p>
          <a:p>
            <a:pPr>
              <a:defRPr sz="2100">
                <a:solidFill>
                  <a:srgbClr val="615042"/>
                </a:solidFill>
              </a:defRPr>
            </a:pPr>
          </a:p>
          <a:p>
            <a:pPr>
              <a:defRPr sz="2100">
                <a:solidFill>
                  <a:srgbClr val="615042"/>
                </a:solidFill>
              </a:defRPr>
            </a:pPr>
          </a:p>
          <a:p>
            <a:pPr>
              <a:defRPr sz="2100">
                <a:solidFill>
                  <a:srgbClr val="615042"/>
                </a:solidFill>
              </a:defRPr>
            </a:pPr>
          </a:p>
          <a:p>
            <a:pPr>
              <a:defRPr sz="900">
                <a:solidFill>
                  <a:srgbClr val="615042"/>
                </a:solidFill>
              </a:defRPr>
            </a:pPr>
          </a:p>
          <a:p>
            <a:pPr lvl="1" marL="742950" indent="-285750">
              <a:buSzPct val="100000"/>
              <a:buFont typeface="Arial"/>
              <a:buChar char="•"/>
              <a:defRPr sz="2100">
                <a:solidFill>
                  <a:srgbClr val="615042"/>
                </a:solidFill>
              </a:defRPr>
            </a:pPr>
            <a:r>
              <a:t>Worst case: Same as random sampling.</a:t>
            </a:r>
          </a:p>
          <a:p>
            <a:pPr lvl="1" marL="742950" indent="-285750">
              <a:buSzPct val="100000"/>
              <a:buFont typeface="Arial"/>
              <a:buChar char="•"/>
              <a:defRPr sz="2100">
                <a:solidFill>
                  <a:srgbClr val="615042"/>
                </a:solidFill>
              </a:defRPr>
            </a:pPr>
          </a:p>
        </p:txBody>
      </p:sp>
      <p:sp>
        <p:nvSpPr>
          <p:cNvPr id="685" name="Shape 685"/>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However....</a:t>
            </a:r>
          </a:p>
        </p:txBody>
      </p:sp>
      <p:pic>
        <p:nvPicPr>
          <p:cNvPr id="68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689" name="Group 689"/>
          <p:cNvGrpSpPr/>
          <p:nvPr/>
        </p:nvGrpSpPr>
        <p:grpSpPr>
          <a:xfrm>
            <a:off x="6508511" y="1357821"/>
            <a:ext cx="2546589" cy="651398"/>
            <a:chOff x="198407" y="0"/>
            <a:chExt cx="2546588" cy="651397"/>
          </a:xfrm>
        </p:grpSpPr>
        <p:pic>
          <p:nvPicPr>
            <p:cNvPr id="687" name="image28.png"/>
            <p:cNvPicPr>
              <a:picLocks noChangeAspect="1"/>
            </p:cNvPicPr>
            <p:nvPr/>
          </p:nvPicPr>
          <p:blipFill>
            <a:blip r:embed="rId4">
              <a:extLst/>
            </a:blip>
            <a:stretch>
              <a:fillRect/>
            </a:stretch>
          </p:blipFill>
          <p:spPr>
            <a:xfrm>
              <a:off x="247917" y="122459"/>
              <a:ext cx="2497080" cy="528939"/>
            </a:xfrm>
            <a:prstGeom prst="rect">
              <a:avLst/>
            </a:prstGeom>
            <a:ln w="12700" cap="flat">
              <a:noFill/>
              <a:miter lim="400000"/>
            </a:ln>
            <a:effectLst/>
          </p:spPr>
        </p:pic>
        <p:sp>
          <p:nvSpPr>
            <p:cNvPr id="688" name="Shape 688"/>
            <p:cNvSpPr/>
            <p:nvPr/>
          </p:nvSpPr>
          <p:spPr>
            <a:xfrm>
              <a:off x="198407" y="0"/>
              <a:ext cx="343266" cy="173304"/>
            </a:xfrm>
            <a:prstGeom prst="line">
              <a:avLst/>
            </a:prstGeom>
            <a:noFill/>
            <a:ln w="25400" cap="flat">
              <a:solidFill>
                <a:srgbClr val="072CC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a:solidFill>
                    <a:srgbClr val="615042"/>
                  </a:solidFill>
                </a:defRPr>
              </a:pPr>
            </a:p>
          </p:txBody>
        </p:sp>
      </p:grpSp>
      <p:grpSp>
        <p:nvGrpSpPr>
          <p:cNvPr id="692" name="Group 692"/>
          <p:cNvGrpSpPr/>
          <p:nvPr/>
        </p:nvGrpSpPr>
        <p:grpSpPr>
          <a:xfrm>
            <a:off x="5671855" y="4008046"/>
            <a:ext cx="2236554" cy="660704"/>
            <a:chOff x="0" y="0"/>
            <a:chExt cx="2236553" cy="660703"/>
          </a:xfrm>
        </p:grpSpPr>
        <p:pic>
          <p:nvPicPr>
            <p:cNvPr id="690" name="image29.png"/>
            <p:cNvPicPr>
              <a:picLocks noChangeAspect="1"/>
            </p:cNvPicPr>
            <p:nvPr/>
          </p:nvPicPr>
          <p:blipFill>
            <a:blip r:embed="rId5">
              <a:extLst/>
            </a:blip>
            <a:stretch>
              <a:fillRect/>
            </a:stretch>
          </p:blipFill>
          <p:spPr>
            <a:xfrm>
              <a:off x="64582" y="92954"/>
              <a:ext cx="2171972" cy="567750"/>
            </a:xfrm>
            <a:prstGeom prst="rect">
              <a:avLst/>
            </a:prstGeom>
            <a:ln w="12700" cap="flat">
              <a:noFill/>
              <a:miter lim="400000"/>
            </a:ln>
            <a:effectLst/>
          </p:spPr>
        </p:pic>
        <p:sp>
          <p:nvSpPr>
            <p:cNvPr id="691" name="Shape 691"/>
            <p:cNvSpPr/>
            <p:nvPr/>
          </p:nvSpPr>
          <p:spPr>
            <a:xfrm>
              <a:off x="0" y="0"/>
              <a:ext cx="343266" cy="173304"/>
            </a:xfrm>
            <a:prstGeom prst="line">
              <a:avLst/>
            </a:prstGeom>
            <a:noFill/>
            <a:ln w="25400" cap="flat">
              <a:solidFill>
                <a:srgbClr val="072CC6"/>
              </a:solidFill>
              <a:prstDash val="solid"/>
              <a:round/>
              <a:tailEnd type="triangle" w="med" len="me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defRPr>
                  <a:solidFill>
                    <a:srgbClr val="615042"/>
                  </a:solidFill>
                </a:defRPr>
              </a:pPr>
            </a:p>
          </p:txBody>
        </p:sp>
      </p:grpSp>
      <p:sp>
        <p:nvSpPr>
          <p:cNvPr id="693" name="Shape 693"/>
          <p:cNvSpPr/>
          <p:nvPr/>
        </p:nvSpPr>
        <p:spPr>
          <a:xfrm>
            <a:off x="2622952" y="2656265"/>
            <a:ext cx="410488" cy="379741"/>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694" name="Shape 694"/>
          <p:cNvSpPr/>
          <p:nvPr/>
        </p:nvSpPr>
        <p:spPr>
          <a:xfrm>
            <a:off x="2815060" y="2936771"/>
            <a:ext cx="113838" cy="93127"/>
          </a:xfrm>
          <a:prstGeom prst="ellipse">
            <a:avLst/>
          </a:prstGeom>
          <a:solidFill>
            <a:srgbClr val="FF9300"/>
          </a:solidFill>
          <a:ln w="25400">
            <a:solidFill>
              <a:schemeClr val="accent1"/>
            </a:solidFill>
          </a:ln>
        </p:spPr>
        <p:txBody>
          <a:bodyPr lIns="45719" rIns="45719"/>
          <a:lstStyle/>
          <a:p>
            <a:pPr/>
          </a:p>
        </p:txBody>
      </p:sp>
      <p:sp>
        <p:nvSpPr>
          <p:cNvPr id="695" name="Shape 695"/>
          <p:cNvSpPr/>
          <p:nvPr/>
        </p:nvSpPr>
        <p:spPr>
          <a:xfrm>
            <a:off x="2622952" y="3099505"/>
            <a:ext cx="410488" cy="379742"/>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696" name="Shape 696"/>
          <p:cNvSpPr/>
          <p:nvPr/>
        </p:nvSpPr>
        <p:spPr>
          <a:xfrm>
            <a:off x="2815060" y="3380011"/>
            <a:ext cx="113838" cy="93127"/>
          </a:xfrm>
          <a:prstGeom prst="ellipse">
            <a:avLst/>
          </a:prstGeom>
          <a:solidFill>
            <a:srgbClr val="FF9300"/>
          </a:solidFill>
          <a:ln w="25400">
            <a:solidFill>
              <a:schemeClr val="accent1"/>
            </a:solidFill>
          </a:ln>
        </p:spPr>
        <p:txBody>
          <a:bodyPr lIns="45719" rIns="45719"/>
          <a:lstStyle/>
          <a:p>
            <a:pPr/>
          </a:p>
        </p:txBody>
      </p:sp>
      <p:sp>
        <p:nvSpPr>
          <p:cNvPr id="697" name="Shape 697"/>
          <p:cNvSpPr/>
          <p:nvPr/>
        </p:nvSpPr>
        <p:spPr>
          <a:xfrm>
            <a:off x="3058919" y="2656265"/>
            <a:ext cx="410488" cy="379741"/>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698" name="Shape 698"/>
          <p:cNvSpPr/>
          <p:nvPr/>
        </p:nvSpPr>
        <p:spPr>
          <a:xfrm>
            <a:off x="3208188" y="2933747"/>
            <a:ext cx="113838" cy="93127"/>
          </a:xfrm>
          <a:prstGeom prst="ellipse">
            <a:avLst/>
          </a:prstGeom>
          <a:solidFill>
            <a:schemeClr val="accent3"/>
          </a:solidFill>
          <a:ln w="25400">
            <a:solidFill>
              <a:schemeClr val="accent1"/>
            </a:solidFill>
          </a:ln>
        </p:spPr>
        <p:txBody>
          <a:bodyPr lIns="45719" rIns="45719"/>
          <a:lstStyle/>
          <a:p>
            <a:pPr/>
          </a:p>
        </p:txBody>
      </p:sp>
      <p:sp>
        <p:nvSpPr>
          <p:cNvPr id="699" name="Shape 699"/>
          <p:cNvSpPr/>
          <p:nvPr/>
        </p:nvSpPr>
        <p:spPr>
          <a:xfrm>
            <a:off x="3058919" y="3099505"/>
            <a:ext cx="410488" cy="379742"/>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00" name="Shape 700"/>
          <p:cNvSpPr/>
          <p:nvPr/>
        </p:nvSpPr>
        <p:spPr>
          <a:xfrm>
            <a:off x="3208188" y="3376987"/>
            <a:ext cx="113838" cy="93127"/>
          </a:xfrm>
          <a:prstGeom prst="ellipse">
            <a:avLst/>
          </a:prstGeom>
          <a:solidFill>
            <a:schemeClr val="accent3"/>
          </a:solidFill>
          <a:ln w="25400">
            <a:solidFill>
              <a:schemeClr val="accent1"/>
            </a:solidFill>
          </a:ln>
        </p:spPr>
        <p:txBody>
          <a:bodyPr lIns="45719" rIns="45719"/>
          <a:lstStyle/>
          <a:p>
            <a:pPr/>
          </a:p>
        </p:txBody>
      </p:sp>
      <p:sp>
        <p:nvSpPr>
          <p:cNvPr id="701" name="Shape 701"/>
          <p:cNvSpPr/>
          <p:nvPr/>
        </p:nvSpPr>
        <p:spPr>
          <a:xfrm>
            <a:off x="3501042" y="2656265"/>
            <a:ext cx="410488" cy="379741"/>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02" name="Shape 702"/>
          <p:cNvSpPr/>
          <p:nvPr/>
        </p:nvSpPr>
        <p:spPr>
          <a:xfrm>
            <a:off x="3520045" y="2783179"/>
            <a:ext cx="113838" cy="93127"/>
          </a:xfrm>
          <a:prstGeom prst="ellipse">
            <a:avLst/>
          </a:prstGeom>
          <a:solidFill>
            <a:srgbClr val="00FDFF"/>
          </a:solidFill>
          <a:ln w="25400">
            <a:solidFill>
              <a:schemeClr val="accent1"/>
            </a:solidFill>
          </a:ln>
        </p:spPr>
        <p:txBody>
          <a:bodyPr lIns="45719" rIns="45719"/>
          <a:lstStyle/>
          <a:p>
            <a:pPr/>
          </a:p>
        </p:txBody>
      </p:sp>
      <p:sp>
        <p:nvSpPr>
          <p:cNvPr id="703" name="Shape 703"/>
          <p:cNvSpPr/>
          <p:nvPr/>
        </p:nvSpPr>
        <p:spPr>
          <a:xfrm>
            <a:off x="3501042" y="3099505"/>
            <a:ext cx="410488" cy="379742"/>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04" name="Shape 704"/>
          <p:cNvSpPr/>
          <p:nvPr/>
        </p:nvSpPr>
        <p:spPr>
          <a:xfrm>
            <a:off x="3520045" y="3226419"/>
            <a:ext cx="113838" cy="93127"/>
          </a:xfrm>
          <a:prstGeom prst="ellipse">
            <a:avLst/>
          </a:prstGeom>
          <a:solidFill>
            <a:srgbClr val="00FDFF"/>
          </a:solidFill>
          <a:ln w="25400">
            <a:solidFill>
              <a:schemeClr val="accent1"/>
            </a:solidFill>
          </a:ln>
        </p:spPr>
        <p:txBody>
          <a:bodyPr lIns="45719" rIns="45719"/>
          <a:lstStyle/>
          <a:p>
            <a:pPr/>
          </a:p>
        </p:txBody>
      </p:sp>
      <p:sp>
        <p:nvSpPr>
          <p:cNvPr id="705" name="Shape 705"/>
          <p:cNvSpPr/>
          <p:nvPr/>
        </p:nvSpPr>
        <p:spPr>
          <a:xfrm>
            <a:off x="3936814" y="2656265"/>
            <a:ext cx="410488" cy="379741"/>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06" name="Shape 706"/>
          <p:cNvSpPr/>
          <p:nvPr/>
        </p:nvSpPr>
        <p:spPr>
          <a:xfrm>
            <a:off x="4117008" y="2922288"/>
            <a:ext cx="113838" cy="93127"/>
          </a:xfrm>
          <a:prstGeom prst="ellipse">
            <a:avLst/>
          </a:prstGeom>
          <a:solidFill>
            <a:srgbClr val="00F900"/>
          </a:solidFill>
          <a:ln w="25400">
            <a:solidFill>
              <a:schemeClr val="accent1"/>
            </a:solidFill>
          </a:ln>
        </p:spPr>
        <p:txBody>
          <a:bodyPr lIns="45719" rIns="45719"/>
          <a:lstStyle/>
          <a:p>
            <a:pPr/>
          </a:p>
        </p:txBody>
      </p:sp>
      <p:sp>
        <p:nvSpPr>
          <p:cNvPr id="707" name="Shape 707"/>
          <p:cNvSpPr/>
          <p:nvPr/>
        </p:nvSpPr>
        <p:spPr>
          <a:xfrm>
            <a:off x="3936814" y="3099505"/>
            <a:ext cx="410488" cy="379742"/>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08" name="Shape 708"/>
          <p:cNvSpPr/>
          <p:nvPr/>
        </p:nvSpPr>
        <p:spPr>
          <a:xfrm>
            <a:off x="4117008" y="3365528"/>
            <a:ext cx="113838" cy="93127"/>
          </a:xfrm>
          <a:prstGeom prst="ellipse">
            <a:avLst/>
          </a:prstGeom>
          <a:solidFill>
            <a:srgbClr val="00F900"/>
          </a:solidFill>
          <a:ln w="25400">
            <a:solidFill>
              <a:schemeClr val="accent1"/>
            </a:solidFill>
          </a:ln>
        </p:spPr>
        <p:txBody>
          <a:bodyPr lIns="45719" rIns="45719"/>
          <a:lstStyle/>
          <a:p>
            <a:pPr/>
          </a:p>
        </p:txBody>
      </p:sp>
      <p:sp>
        <p:nvSpPr>
          <p:cNvPr id="709" name="Shape 709"/>
          <p:cNvSpPr/>
          <p:nvPr/>
        </p:nvSpPr>
        <p:spPr>
          <a:xfrm>
            <a:off x="4384437" y="2656265"/>
            <a:ext cx="410488" cy="379741"/>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10" name="Shape 710"/>
          <p:cNvSpPr/>
          <p:nvPr/>
        </p:nvSpPr>
        <p:spPr>
          <a:xfrm>
            <a:off x="4564631" y="2922288"/>
            <a:ext cx="113838" cy="93127"/>
          </a:xfrm>
          <a:prstGeom prst="ellipse">
            <a:avLst/>
          </a:prstGeom>
          <a:solidFill>
            <a:srgbClr val="FF2600"/>
          </a:solidFill>
          <a:ln w="25400">
            <a:solidFill>
              <a:schemeClr val="accent1"/>
            </a:solidFill>
          </a:ln>
        </p:spPr>
        <p:txBody>
          <a:bodyPr lIns="45719" rIns="45719"/>
          <a:lstStyle/>
          <a:p>
            <a:pPr/>
          </a:p>
        </p:txBody>
      </p:sp>
      <p:sp>
        <p:nvSpPr>
          <p:cNvPr id="711" name="Shape 711"/>
          <p:cNvSpPr/>
          <p:nvPr/>
        </p:nvSpPr>
        <p:spPr>
          <a:xfrm>
            <a:off x="4384437" y="3099505"/>
            <a:ext cx="410488" cy="379742"/>
          </a:xfrm>
          <a:prstGeom prst="ellipse">
            <a:avLst/>
          </a:prstGeom>
          <a:ln w="38100">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12" name="Shape 712"/>
          <p:cNvSpPr/>
          <p:nvPr/>
        </p:nvSpPr>
        <p:spPr>
          <a:xfrm>
            <a:off x="4564631" y="3365528"/>
            <a:ext cx="113838" cy="93127"/>
          </a:xfrm>
          <a:prstGeom prst="ellipse">
            <a:avLst/>
          </a:prstGeom>
          <a:solidFill>
            <a:srgbClr val="FF2600"/>
          </a:solidFill>
          <a:ln w="25400">
            <a:solidFill>
              <a:schemeClr val="accent1"/>
            </a:solidFill>
          </a:ln>
        </p:spPr>
        <p:txBody>
          <a:bodyPr lIns="45719" rIns="45719"/>
          <a:lstStyle/>
          <a:p>
            <a:pPr/>
          </a:p>
        </p:txBody>
      </p:sp>
      <p:grpSp>
        <p:nvGrpSpPr>
          <p:cNvPr id="733" name="Group 733"/>
          <p:cNvGrpSpPr/>
          <p:nvPr/>
        </p:nvGrpSpPr>
        <p:grpSpPr>
          <a:xfrm>
            <a:off x="2734599" y="4237427"/>
            <a:ext cx="2171973" cy="822982"/>
            <a:chOff x="0" y="0"/>
            <a:chExt cx="2171971" cy="822980"/>
          </a:xfrm>
        </p:grpSpPr>
        <p:sp>
          <p:nvSpPr>
            <p:cNvPr id="713" name="Shape 713"/>
            <p:cNvSpPr/>
            <p:nvPr/>
          </p:nvSpPr>
          <p:spPr>
            <a:xfrm>
              <a:off x="0"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14" name="Shape 714"/>
            <p:cNvSpPr/>
            <p:nvPr/>
          </p:nvSpPr>
          <p:spPr>
            <a:xfrm>
              <a:off x="192108" y="28050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715" name="Shape 715"/>
            <p:cNvSpPr/>
            <p:nvPr/>
          </p:nvSpPr>
          <p:spPr>
            <a:xfrm>
              <a:off x="0"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16" name="Shape 716"/>
            <p:cNvSpPr/>
            <p:nvPr/>
          </p:nvSpPr>
          <p:spPr>
            <a:xfrm>
              <a:off x="192108" y="723746"/>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717" name="Shape 717"/>
            <p:cNvSpPr/>
            <p:nvPr/>
          </p:nvSpPr>
          <p:spPr>
            <a:xfrm>
              <a:off x="435966"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18" name="Shape 718"/>
            <p:cNvSpPr/>
            <p:nvPr/>
          </p:nvSpPr>
          <p:spPr>
            <a:xfrm>
              <a:off x="585235" y="277482"/>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719" name="Shape 719"/>
            <p:cNvSpPr/>
            <p:nvPr/>
          </p:nvSpPr>
          <p:spPr>
            <a:xfrm>
              <a:off x="435966"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20" name="Shape 720"/>
            <p:cNvSpPr/>
            <p:nvPr/>
          </p:nvSpPr>
          <p:spPr>
            <a:xfrm>
              <a:off x="585235" y="720722"/>
              <a:ext cx="113838" cy="93127"/>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721" name="Shape 721"/>
            <p:cNvSpPr/>
            <p:nvPr/>
          </p:nvSpPr>
          <p:spPr>
            <a:xfrm>
              <a:off x="878089"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22" name="Shape 722"/>
            <p:cNvSpPr/>
            <p:nvPr/>
          </p:nvSpPr>
          <p:spPr>
            <a:xfrm>
              <a:off x="897092" y="12691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723" name="Shape 723"/>
            <p:cNvSpPr/>
            <p:nvPr/>
          </p:nvSpPr>
          <p:spPr>
            <a:xfrm>
              <a:off x="878089"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24" name="Shape 724"/>
            <p:cNvSpPr/>
            <p:nvPr/>
          </p:nvSpPr>
          <p:spPr>
            <a:xfrm>
              <a:off x="897092" y="570154"/>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725" name="Shape 725"/>
            <p:cNvSpPr/>
            <p:nvPr/>
          </p:nvSpPr>
          <p:spPr>
            <a:xfrm>
              <a:off x="1313861"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26" name="Shape 726"/>
            <p:cNvSpPr/>
            <p:nvPr/>
          </p:nvSpPr>
          <p:spPr>
            <a:xfrm>
              <a:off x="1494054" y="266023"/>
              <a:ext cx="113839"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727" name="Shape 727"/>
            <p:cNvSpPr/>
            <p:nvPr/>
          </p:nvSpPr>
          <p:spPr>
            <a:xfrm>
              <a:off x="1313861"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28" name="Shape 728"/>
            <p:cNvSpPr/>
            <p:nvPr/>
          </p:nvSpPr>
          <p:spPr>
            <a:xfrm>
              <a:off x="1494054" y="709263"/>
              <a:ext cx="113839" cy="93127"/>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729" name="Shape 729"/>
            <p:cNvSpPr/>
            <p:nvPr/>
          </p:nvSpPr>
          <p:spPr>
            <a:xfrm>
              <a:off x="1761484"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30" name="Shape 730"/>
            <p:cNvSpPr/>
            <p:nvPr/>
          </p:nvSpPr>
          <p:spPr>
            <a:xfrm>
              <a:off x="1941677" y="266023"/>
              <a:ext cx="113839"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731" name="Shape 731"/>
            <p:cNvSpPr/>
            <p:nvPr/>
          </p:nvSpPr>
          <p:spPr>
            <a:xfrm>
              <a:off x="1761484" y="44324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32" name="Shape 732"/>
            <p:cNvSpPr/>
            <p:nvPr/>
          </p:nvSpPr>
          <p:spPr>
            <a:xfrm>
              <a:off x="1941677" y="709263"/>
              <a:ext cx="113839" cy="93127"/>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745" name="Group 745"/>
          <p:cNvGrpSpPr/>
          <p:nvPr/>
        </p:nvGrpSpPr>
        <p:grpSpPr>
          <a:xfrm>
            <a:off x="2734599" y="5116331"/>
            <a:ext cx="2171973" cy="629878"/>
            <a:chOff x="0" y="0"/>
            <a:chExt cx="2171971" cy="629876"/>
          </a:xfrm>
        </p:grpSpPr>
        <p:sp>
          <p:nvSpPr>
            <p:cNvPr id="734" name="Shape 734"/>
            <p:cNvSpPr/>
            <p:nvPr/>
          </p:nvSpPr>
          <p:spPr>
            <a:xfrm rot="16200000">
              <a:off x="978377" y="-239596"/>
              <a:ext cx="215217" cy="694407"/>
            </a:xfrm>
            <a:prstGeom prst="rightArrow">
              <a:avLst>
                <a:gd name="adj1" fmla="val 30609"/>
                <a:gd name="adj2" fmla="val 66816"/>
              </a:avLst>
            </a:prstGeom>
            <a:noFill/>
            <a:ln w="9525" cap="flat">
              <a:solidFill>
                <a:srgbClr val="61504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defRPr>
                  <a:solidFill>
                    <a:srgbClr val="615042"/>
                  </a:solidFill>
                </a:defRPr>
              </a:pPr>
            </a:p>
          </p:txBody>
        </p:sp>
        <p:sp>
          <p:nvSpPr>
            <p:cNvPr id="735" name="Shape 735"/>
            <p:cNvSpPr/>
            <p:nvPr/>
          </p:nvSpPr>
          <p:spPr>
            <a:xfrm>
              <a:off x="0" y="250136"/>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36" name="Shape 736"/>
            <p:cNvSpPr/>
            <p:nvPr/>
          </p:nvSpPr>
          <p:spPr>
            <a:xfrm>
              <a:off x="192108" y="530642"/>
              <a:ext cx="113838" cy="93127"/>
            </a:xfrm>
            <a:prstGeom prst="ellipse">
              <a:avLst/>
            </a:prstGeom>
            <a:solidFill>
              <a:srgbClr val="FF93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737" name="Shape 737"/>
            <p:cNvSpPr/>
            <p:nvPr/>
          </p:nvSpPr>
          <p:spPr>
            <a:xfrm>
              <a:off x="435966" y="250136"/>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38" name="Shape 738"/>
            <p:cNvSpPr/>
            <p:nvPr/>
          </p:nvSpPr>
          <p:spPr>
            <a:xfrm>
              <a:off x="585235" y="527618"/>
              <a:ext cx="113838" cy="93126"/>
            </a:xfrm>
            <a:prstGeom prst="ellipse">
              <a:avLst/>
            </a:prstGeom>
            <a:solidFill>
              <a:schemeClr val="accent3"/>
            </a:solidFill>
            <a:ln w="25400" cap="flat">
              <a:solidFill>
                <a:schemeClr val="accent1"/>
              </a:solidFill>
              <a:prstDash val="solid"/>
              <a:round/>
            </a:ln>
            <a:effectLst/>
          </p:spPr>
          <p:txBody>
            <a:bodyPr wrap="square" lIns="45719" tIns="45719" rIns="45719" bIns="45719" numCol="1" anchor="t">
              <a:noAutofit/>
            </a:bodyPr>
            <a:lstStyle/>
            <a:p>
              <a:pPr/>
            </a:p>
          </p:txBody>
        </p:sp>
        <p:sp>
          <p:nvSpPr>
            <p:cNvPr id="739" name="Shape 739"/>
            <p:cNvSpPr/>
            <p:nvPr/>
          </p:nvSpPr>
          <p:spPr>
            <a:xfrm>
              <a:off x="878089" y="250136"/>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40" name="Shape 740"/>
            <p:cNvSpPr/>
            <p:nvPr/>
          </p:nvSpPr>
          <p:spPr>
            <a:xfrm>
              <a:off x="897092" y="377050"/>
              <a:ext cx="113838" cy="93127"/>
            </a:xfrm>
            <a:prstGeom prst="ellipse">
              <a:avLst/>
            </a:prstGeom>
            <a:solidFill>
              <a:srgbClr val="00FDFF"/>
            </a:solidFill>
            <a:ln w="25400" cap="flat">
              <a:solidFill>
                <a:schemeClr val="accent1"/>
              </a:solidFill>
              <a:prstDash val="solid"/>
              <a:round/>
            </a:ln>
            <a:effectLst/>
          </p:spPr>
          <p:txBody>
            <a:bodyPr wrap="square" lIns="45719" tIns="45719" rIns="45719" bIns="45719" numCol="1" anchor="t">
              <a:noAutofit/>
            </a:bodyPr>
            <a:lstStyle/>
            <a:p>
              <a:pPr/>
            </a:p>
          </p:txBody>
        </p:sp>
        <p:sp>
          <p:nvSpPr>
            <p:cNvPr id="741" name="Shape 741"/>
            <p:cNvSpPr/>
            <p:nvPr/>
          </p:nvSpPr>
          <p:spPr>
            <a:xfrm>
              <a:off x="1313861" y="250136"/>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42" name="Shape 742"/>
            <p:cNvSpPr/>
            <p:nvPr/>
          </p:nvSpPr>
          <p:spPr>
            <a:xfrm>
              <a:off x="1494054" y="516159"/>
              <a:ext cx="113839" cy="93126"/>
            </a:xfrm>
            <a:prstGeom prst="ellipse">
              <a:avLst/>
            </a:prstGeom>
            <a:solidFill>
              <a:srgbClr val="00F900"/>
            </a:solidFill>
            <a:ln w="25400" cap="flat">
              <a:solidFill>
                <a:schemeClr val="accent1"/>
              </a:solidFill>
              <a:prstDash val="solid"/>
              <a:round/>
            </a:ln>
            <a:effectLst/>
          </p:spPr>
          <p:txBody>
            <a:bodyPr wrap="square" lIns="45719" tIns="45719" rIns="45719" bIns="45719" numCol="1" anchor="t">
              <a:noAutofit/>
            </a:bodyPr>
            <a:lstStyle/>
            <a:p>
              <a:pPr/>
            </a:p>
          </p:txBody>
        </p:sp>
        <p:sp>
          <p:nvSpPr>
            <p:cNvPr id="743" name="Shape 743"/>
            <p:cNvSpPr/>
            <p:nvPr/>
          </p:nvSpPr>
          <p:spPr>
            <a:xfrm>
              <a:off x="1761484" y="250136"/>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44" name="Shape 744"/>
            <p:cNvSpPr/>
            <p:nvPr/>
          </p:nvSpPr>
          <p:spPr>
            <a:xfrm>
              <a:off x="1941677" y="516159"/>
              <a:ext cx="113839" cy="93126"/>
            </a:xfrm>
            <a:prstGeom prst="ellipse">
              <a:avLst/>
            </a:prstGeom>
            <a:solidFill>
              <a:srgbClr val="FF2600"/>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753" name="Group 753"/>
          <p:cNvGrpSpPr/>
          <p:nvPr/>
        </p:nvGrpSpPr>
        <p:grpSpPr>
          <a:xfrm>
            <a:off x="4967590" y="2656265"/>
            <a:ext cx="999551" cy="822982"/>
            <a:chOff x="0" y="0"/>
            <a:chExt cx="999549" cy="822981"/>
          </a:xfrm>
        </p:grpSpPr>
        <p:grpSp>
          <p:nvGrpSpPr>
            <p:cNvPr id="748" name="Group 748"/>
            <p:cNvGrpSpPr/>
            <p:nvPr/>
          </p:nvGrpSpPr>
          <p:grpSpPr>
            <a:xfrm>
              <a:off x="589062" y="0"/>
              <a:ext cx="410488" cy="379741"/>
              <a:chOff x="0" y="0"/>
              <a:chExt cx="410487" cy="379740"/>
            </a:xfrm>
          </p:grpSpPr>
          <p:sp>
            <p:nvSpPr>
              <p:cNvPr id="746" name="Shape 746"/>
              <p:cNvSpPr/>
              <p:nvPr/>
            </p:nvSpPr>
            <p:spPr>
              <a:xfrm>
                <a:off x="0"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47" name="Shape 747"/>
              <p:cNvSpPr/>
              <p:nvPr/>
            </p:nvSpPr>
            <p:spPr>
              <a:xfrm>
                <a:off x="192107" y="280506"/>
                <a:ext cx="113839" cy="93127"/>
              </a:xfrm>
              <a:prstGeom prst="ellipse">
                <a:avLst/>
              </a:prstGeom>
              <a:solidFill>
                <a:srgbClr val="FFFB00"/>
              </a:solidFill>
              <a:ln w="25400" cap="flat">
                <a:solidFill>
                  <a:schemeClr val="accent1"/>
                </a:solidFill>
                <a:prstDash val="solid"/>
                <a:round/>
              </a:ln>
              <a:effectLst/>
            </p:spPr>
            <p:txBody>
              <a:bodyPr wrap="square" lIns="45719" tIns="45719" rIns="45719" bIns="45719" numCol="1" anchor="t">
                <a:noAutofit/>
              </a:bodyPr>
              <a:lstStyle/>
              <a:p>
                <a:pPr/>
              </a:p>
            </p:txBody>
          </p:sp>
        </p:grpSp>
        <p:grpSp>
          <p:nvGrpSpPr>
            <p:cNvPr id="751" name="Group 751"/>
            <p:cNvGrpSpPr/>
            <p:nvPr/>
          </p:nvGrpSpPr>
          <p:grpSpPr>
            <a:xfrm>
              <a:off x="589062" y="443240"/>
              <a:ext cx="410488" cy="379742"/>
              <a:chOff x="0" y="0"/>
              <a:chExt cx="410487" cy="379740"/>
            </a:xfrm>
          </p:grpSpPr>
          <p:sp>
            <p:nvSpPr>
              <p:cNvPr id="749" name="Shape 749"/>
              <p:cNvSpPr/>
              <p:nvPr/>
            </p:nvSpPr>
            <p:spPr>
              <a:xfrm>
                <a:off x="0" y="0"/>
                <a:ext cx="410488" cy="379741"/>
              </a:xfrm>
              <a:prstGeom prst="ellipse">
                <a:avLst/>
              </a:prstGeom>
              <a:noFill/>
              <a:ln w="38100" cap="flat">
                <a:solidFill>
                  <a:srgbClr val="F0CC88"/>
                </a:solidFill>
                <a:prstDash val="solid"/>
                <a:round/>
              </a:ln>
              <a:effectLst>
                <a:outerShdw sx="100000" sy="100000" kx="0" ky="0" algn="b" rotWithShape="0" blurRad="38100" dist="20000" dir="5400000">
                  <a:srgbClr val="000000">
                    <a:alpha val="38000"/>
                  </a:srgbClr>
                </a:outerShdw>
              </a:effectLst>
            </p:spPr>
            <p:txBody>
              <a:bodyPr wrap="square" lIns="45719" tIns="45719" rIns="45719" bIns="45719" numCol="1" anchor="t">
                <a:noAutofit/>
              </a:bodyPr>
              <a:lstStyle/>
              <a:p>
                <a:pPr/>
              </a:p>
            </p:txBody>
          </p:sp>
          <p:sp>
            <p:nvSpPr>
              <p:cNvPr id="750" name="Shape 750"/>
              <p:cNvSpPr/>
              <p:nvPr/>
            </p:nvSpPr>
            <p:spPr>
              <a:xfrm>
                <a:off x="192107" y="280506"/>
                <a:ext cx="113839" cy="93127"/>
              </a:xfrm>
              <a:prstGeom prst="ellipse">
                <a:avLst/>
              </a:prstGeom>
              <a:solidFill>
                <a:srgbClr val="FFFB00"/>
              </a:solidFill>
              <a:ln w="25400" cap="flat">
                <a:solidFill>
                  <a:schemeClr val="accent1"/>
                </a:solidFill>
                <a:prstDash val="solid"/>
                <a:round/>
              </a:ln>
              <a:effectLst/>
            </p:spPr>
            <p:txBody>
              <a:bodyPr wrap="square" lIns="45719" tIns="45719" rIns="45719" bIns="45719" numCol="1" anchor="t">
                <a:noAutofit/>
              </a:bodyPr>
              <a:lstStyle/>
              <a:p>
                <a:pPr/>
              </a:p>
            </p:txBody>
          </p:sp>
        </p:grpSp>
        <p:sp>
          <p:nvSpPr>
            <p:cNvPr id="752" name="Shape 752"/>
            <p:cNvSpPr/>
            <p:nvPr/>
          </p:nvSpPr>
          <p:spPr>
            <a:xfrm flipH="1">
              <a:off x="0" y="206710"/>
              <a:ext cx="517996" cy="384161"/>
            </a:xfrm>
            <a:prstGeom prst="rightArrow">
              <a:avLst>
                <a:gd name="adj1" fmla="val 32000"/>
                <a:gd name="adj2" fmla="val 86297"/>
              </a:avLst>
            </a:prstGeom>
            <a:noFill/>
            <a:ln w="9525" cap="flat">
              <a:solidFill>
                <a:srgbClr val="615042"/>
              </a:solidFill>
              <a:prstDash val="solid"/>
              <a:round/>
            </a:ln>
            <a:effectLst>
              <a:outerShdw sx="100000" sy="100000" kx="0" ky="0" algn="b" rotWithShape="0" blurRad="38100" dist="23000" dir="5400000">
                <a:srgbClr val="000000">
                  <a:alpha val="35000"/>
                </a:srgbClr>
              </a:outerShdw>
            </a:effectLst>
          </p:spPr>
          <p:txBody>
            <a:bodyPr wrap="square" lIns="45719" tIns="45719" rIns="45719" bIns="45719" numCol="1" anchor="t">
              <a:noAutofit/>
            </a:bodyPr>
            <a:lstStyle/>
            <a:p>
              <a:pPr>
                <a:defRPr>
                  <a:solidFill>
                    <a:srgbClr val="615042"/>
                  </a:solidFill>
                </a:defRPr>
              </a:pPr>
            </a:p>
          </p:txBody>
        </p:sp>
      </p:grpSp>
      <p:sp>
        <p:nvSpPr>
          <p:cNvPr id="754" name="Shape 754"/>
          <p:cNvSpPr/>
          <p:nvPr/>
        </p:nvSpPr>
        <p:spPr>
          <a:xfrm>
            <a:off x="365502" y="2806135"/>
            <a:ext cx="2299449"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500">
                <a:solidFill>
                  <a:srgbClr val="000000"/>
                </a:solidFill>
              </a:defRPr>
            </a:pPr>
            <a:r>
              <a:t>Entire mutant population</a:t>
            </a:r>
          </a:p>
          <a:p>
            <a:pPr>
              <a:defRPr sz="1500">
                <a:solidFill>
                  <a:srgbClr val="000000"/>
                </a:solidFill>
              </a:defRPr>
            </a:pPr>
            <a:r>
              <a:t>(before sampling)</a:t>
            </a:r>
          </a:p>
        </p:txBody>
      </p:sp>
      <p:sp>
        <p:nvSpPr>
          <p:cNvPr id="755" name="Shape 755"/>
          <p:cNvSpPr/>
          <p:nvPr/>
        </p:nvSpPr>
        <p:spPr>
          <a:xfrm>
            <a:off x="365502" y="4512583"/>
            <a:ext cx="2299449" cy="574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1500">
                <a:solidFill>
                  <a:srgbClr val="000000"/>
                </a:solidFill>
              </a:defRPr>
            </a:pPr>
            <a:r>
              <a:t>Entire mutant population</a:t>
            </a:r>
          </a:p>
          <a:p>
            <a:pPr>
              <a:defRPr sz="1500">
                <a:solidFill>
                  <a:srgbClr val="000000"/>
                </a:solidFill>
              </a:defRPr>
            </a:pPr>
            <a:r>
              <a:t>(before sampling)</a:t>
            </a:r>
          </a:p>
        </p:txBody>
      </p:sp>
      <p:sp>
        <p:nvSpPr>
          <p:cNvPr id="756" name="Shape 756"/>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pPr/>
          </a:p>
        </p:txBody>
      </p:sp>
      <p:sp>
        <p:nvSpPr>
          <p:cNvPr id="757" name="Shape 757"/>
          <p:cNvSpPr/>
          <p:nvPr/>
        </p:nvSpPr>
        <p:spPr>
          <a:xfrm>
            <a:off x="418319" y="6042164"/>
            <a:ext cx="7201681" cy="370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b="1" sz="1900">
                <a:solidFill>
                  <a:srgbClr val="595959"/>
                </a:solidFill>
                <a:latin typeface="Cambria"/>
                <a:ea typeface="Cambria"/>
                <a:cs typeface="Cambria"/>
                <a:sym typeface="Cambria"/>
              </a:defRPr>
            </a:lvl1pPr>
          </a:lstStyle>
          <a:p>
            <a:pPr/>
            <a:r>
              <a:t>Caveat: Under the conditions of uniform distribution of mutants.</a:t>
            </a: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75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745"/>
                                        </p:tgtEl>
                                        <p:attrNameLst>
                                          <p:attrName>style.visibility</p:attrName>
                                        </p:attrNameLst>
                                      </p:cBhvr>
                                      <p:to>
                                        <p:strVal val="visible"/>
                                      </p:to>
                                    </p:set>
                                  </p:childTnLst>
                                </p:cTn>
                              </p:par>
                            </p:childTnLst>
                          </p:cTn>
                        </p:par>
                        <p:par>
                          <p:cTn id="11" fill="hold">
                            <p:stCondLst>
                              <p:cond delay="0"/>
                            </p:stCondLst>
                            <p:childTnLst>
                              <p:par>
                                <p:cTn id="12" presetClass="entr" nodeType="afterEffect" presetSubtype="0" presetID="1" grpId="3" fill="hold">
                                  <p:stCondLst>
                                    <p:cond delay="0"/>
                                  </p:stCondLst>
                                  <p:iterate type="el" backwards="0">
                                    <p:tmAbs val="0"/>
                                  </p:iterate>
                                  <p:childTnLst>
                                    <p:set>
                                      <p:cBhvr>
                                        <p:cTn id="13" fill="hold"/>
                                        <p:tgtEl>
                                          <p:spTgt spid="75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45" grpId="2"/>
      <p:bldP build="whole" bldLvl="1" animBg="1" rev="0" advAuto="0" spid="756" grpId="3"/>
      <p:bldP build="whole" bldLvl="1" animBg="1" rev="0" advAuto="0" spid="753" grpId="1"/>
    </p:bldLst>
  </p:timing>
</p:sld>
</file>

<file path=ppt/slides/slide2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761" name="Shape 761"/>
          <p:cNvSpPr/>
          <p:nvPr>
            <p:ph type="title"/>
          </p:nvPr>
        </p:nvSpPr>
        <p:spPr>
          <a:xfrm>
            <a:off x="457199" y="457200"/>
            <a:ext cx="8569533" cy="685800"/>
          </a:xfrm>
          <a:prstGeom prst="rect">
            <a:avLst/>
          </a:prstGeom>
        </p:spPr>
        <p:txBody>
          <a:bodyPr/>
          <a:lstStyle>
            <a:lvl1pPr>
              <a:defRPr b="1">
                <a:latin typeface="Cambria"/>
                <a:ea typeface="Cambria"/>
                <a:cs typeface="Cambria"/>
                <a:sym typeface="Cambria"/>
              </a:defRPr>
            </a:lvl1pPr>
          </a:lstStyle>
          <a:p>
            <a:pPr/>
            <a:r>
              <a:t>Conclusions</a:t>
            </a:r>
          </a:p>
        </p:txBody>
      </p:sp>
      <p:sp>
        <p:nvSpPr>
          <p:cNvPr id="762" name="Shape 762"/>
          <p:cNvSpPr/>
          <p:nvPr/>
        </p:nvSpPr>
        <p:spPr>
          <a:xfrm>
            <a:off x="822324" y="1292630"/>
            <a:ext cx="7151863" cy="471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100">
                <a:solidFill>
                  <a:srgbClr val="615042"/>
                </a:solidFill>
              </a:defRPr>
            </a:pPr>
            <a:r>
              <a:t>Mutation reduction strategies:</a:t>
            </a:r>
          </a:p>
          <a:p>
            <a:pPr lvl="1" marL="742950" indent="-285750">
              <a:buSzPct val="100000"/>
              <a:buFont typeface="Arial"/>
              <a:buChar char="•"/>
              <a:defRPr sz="2100">
                <a:solidFill>
                  <a:srgbClr val="615042"/>
                </a:solidFill>
              </a:defRPr>
            </a:pPr>
            <a:r>
              <a:t>Very little potential gain</a:t>
            </a:r>
          </a:p>
          <a:p>
            <a:pPr lvl="1" marL="742950" indent="-285750">
              <a:buSzPct val="100000"/>
              <a:buFont typeface="Arial"/>
              <a:buChar char="•"/>
              <a:defRPr sz="2100">
                <a:solidFill>
                  <a:srgbClr val="615042"/>
                </a:solidFill>
              </a:defRPr>
            </a:pPr>
            <a:r>
              <a:t>High potential for harm</a:t>
            </a:r>
          </a:p>
          <a:p>
            <a:pPr marL="285750" indent="-285750">
              <a:buSzPct val="100000"/>
              <a:buFont typeface="Arial"/>
              <a:buChar char="•"/>
              <a:defRPr sz="2100">
                <a:solidFill>
                  <a:srgbClr val="615042"/>
                </a:solidFill>
              </a:defRPr>
            </a:pPr>
          </a:p>
          <a:p>
            <a:pPr marL="285750" indent="-285750">
              <a:buSzPct val="100000"/>
              <a:buFont typeface="Arial"/>
              <a:buChar char="•"/>
              <a:defRPr sz="2100">
                <a:solidFill>
                  <a:srgbClr val="615042"/>
                </a:solidFill>
              </a:defRPr>
            </a:pPr>
            <a:r>
              <a:t>New mutation operators:</a:t>
            </a:r>
          </a:p>
          <a:p>
            <a:pPr lvl="1" marL="742950" indent="-285750">
              <a:buSzPct val="100000"/>
              <a:buFont typeface="Arial"/>
              <a:buChar char="•"/>
              <a:defRPr sz="2100">
                <a:solidFill>
                  <a:srgbClr val="615042"/>
                </a:solidFill>
              </a:defRPr>
            </a:pPr>
            <a:r>
              <a:t>High potential for gain</a:t>
            </a:r>
          </a:p>
          <a:p>
            <a:pPr lvl="1" marL="742950" indent="-285750">
              <a:buSzPct val="100000"/>
              <a:buFont typeface="Arial"/>
              <a:buChar char="•"/>
              <a:defRPr sz="2100">
                <a:solidFill>
                  <a:srgbClr val="615042"/>
                </a:solidFill>
              </a:defRPr>
            </a:pPr>
            <a:r>
              <a:t>Little potential for harm</a:t>
            </a:r>
          </a:p>
          <a:p>
            <a:pPr>
              <a:defRPr sz="2100">
                <a:solidFill>
                  <a:srgbClr val="615042"/>
                </a:solidFill>
              </a:defRPr>
            </a:pPr>
          </a:p>
          <a:p>
            <a:pPr>
              <a:defRPr sz="2100">
                <a:solidFill>
                  <a:srgbClr val="615042"/>
                </a:solidFill>
              </a:defRPr>
            </a:pPr>
          </a:p>
          <a:p>
            <a:pPr>
              <a:defRPr sz="2100">
                <a:solidFill>
                  <a:srgbClr val="615042"/>
                </a:solidFill>
              </a:defRPr>
            </a:pPr>
          </a:p>
          <a:p>
            <a:pPr marL="285750" indent="-285750">
              <a:buSzPct val="100000"/>
              <a:buFont typeface="Arial"/>
              <a:buChar char="•"/>
              <a:defRPr sz="2100">
                <a:solidFill>
                  <a:srgbClr val="615042"/>
                </a:solidFill>
              </a:defRPr>
            </a:pPr>
            <a:r>
              <a:t>Want better mutants?</a:t>
            </a:r>
          </a:p>
          <a:p>
            <a:pPr lvl="1" marL="742950" indent="-285750">
              <a:buSzPct val="100000"/>
              <a:buFont typeface="Arial"/>
              <a:buChar char="•"/>
              <a:defRPr sz="2100">
                <a:solidFill>
                  <a:srgbClr val="615042"/>
                </a:solidFill>
              </a:defRPr>
            </a:pPr>
            <a:r>
              <a:t>Avoid mutation reduction strategies</a:t>
            </a:r>
          </a:p>
          <a:p>
            <a:pPr lvl="1" marL="742950" indent="-285750">
              <a:buSzPct val="100000"/>
              <a:buFont typeface="Arial"/>
              <a:buChar char="•"/>
              <a:defRPr sz="2100">
                <a:solidFill>
                  <a:srgbClr val="615042"/>
                </a:solidFill>
              </a:defRPr>
            </a:pPr>
            <a:r>
              <a:t>Investigate newer mutation operators</a:t>
            </a:r>
          </a:p>
        </p:txBody>
      </p:sp>
      <p:pic>
        <p:nvPicPr>
          <p:cNvPr id="763"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med" advClick="1" p14:dur="1000"/>
</p:sld>
</file>

<file path=ppt/slides/slide2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767" name="Shape 767"/>
          <p:cNvSpPr/>
          <p:nvPr>
            <p:ph type="title"/>
          </p:nvPr>
        </p:nvSpPr>
        <p:spPr>
          <a:xfrm>
            <a:off x="457199" y="457200"/>
            <a:ext cx="8569533" cy="685800"/>
          </a:xfrm>
          <a:prstGeom prst="rect">
            <a:avLst/>
          </a:prstGeom>
        </p:spPr>
        <p:txBody>
          <a:bodyPr/>
          <a:lstStyle>
            <a:lvl1pPr>
              <a:defRPr>
                <a:latin typeface="Cambria"/>
                <a:ea typeface="Cambria"/>
                <a:cs typeface="Cambria"/>
                <a:sym typeface="Cambria"/>
              </a:defRPr>
            </a:lvl1pPr>
          </a:lstStyle>
          <a:p>
            <a:pPr/>
            <a:r>
              <a:t>Minimal mutants</a:t>
            </a:r>
          </a:p>
        </p:txBody>
      </p:sp>
      <p:sp>
        <p:nvSpPr>
          <p:cNvPr id="768" name="Shape 768"/>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pic>
        <p:nvPicPr>
          <p:cNvPr id="769" name="image4.pdf" descr="Vertical-cmyk_1.pdf"/>
          <p:cNvPicPr>
            <a:picLocks noChangeAspect="1"/>
          </p:cNvPicPr>
          <p:nvPr/>
        </p:nvPicPr>
        <p:blipFill>
          <a:blip r:embed="rId2">
            <a:extLst/>
          </a:blip>
          <a:stretch>
            <a:fillRect/>
          </a:stretch>
        </p:blipFill>
        <p:spPr>
          <a:xfrm>
            <a:off x="7747000" y="5744984"/>
            <a:ext cx="965200" cy="965201"/>
          </a:xfrm>
          <a:prstGeom prst="rect">
            <a:avLst/>
          </a:prstGeom>
          <a:ln w="12700">
            <a:miter lim="400000"/>
          </a:ln>
        </p:spPr>
      </p:pic>
      <p:sp>
        <p:nvSpPr>
          <p:cNvPr id="770" name="Shape 770"/>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771" name="Shape 771"/>
          <p:cNvSpPr/>
          <p:nvPr/>
        </p:nvSpPr>
        <p:spPr>
          <a:xfrm>
            <a:off x="749049" y="1835678"/>
            <a:ext cx="552264" cy="510898"/>
          </a:xfrm>
          <a:prstGeom prst="ellipse">
            <a:avLst/>
          </a:prstGeom>
          <a:ln>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72" name="Shape 772"/>
          <p:cNvSpPr/>
          <p:nvPr/>
        </p:nvSpPr>
        <p:spPr>
          <a:xfrm>
            <a:off x="754715" y="1971771"/>
            <a:ext cx="153156" cy="125292"/>
          </a:xfrm>
          <a:prstGeom prst="ellipse">
            <a:avLst/>
          </a:prstGeom>
          <a:solidFill>
            <a:srgbClr val="FF40FF"/>
          </a:solidFill>
          <a:ln w="25400">
            <a:solidFill>
              <a:schemeClr val="accent1"/>
            </a:solidFill>
          </a:ln>
        </p:spPr>
        <p:txBody>
          <a:bodyPr lIns="45719" rIns="45719"/>
          <a:lstStyle/>
          <a:p>
            <a:pPr/>
          </a:p>
        </p:txBody>
      </p:sp>
      <p:sp>
        <p:nvSpPr>
          <p:cNvPr id="773" name="Shape 773"/>
          <p:cNvSpPr/>
          <p:nvPr/>
        </p:nvSpPr>
        <p:spPr>
          <a:xfrm>
            <a:off x="948603" y="1832840"/>
            <a:ext cx="153156" cy="125292"/>
          </a:xfrm>
          <a:prstGeom prst="ellipse">
            <a:avLst/>
          </a:prstGeom>
          <a:solidFill>
            <a:schemeClr val="accent3"/>
          </a:solidFill>
          <a:ln w="25400">
            <a:solidFill>
              <a:schemeClr val="accent1"/>
            </a:solidFill>
          </a:ln>
        </p:spPr>
        <p:txBody>
          <a:bodyPr lIns="45719" rIns="45719"/>
          <a:lstStyle/>
          <a:p>
            <a:pPr/>
          </a:p>
        </p:txBody>
      </p:sp>
      <p:sp>
        <p:nvSpPr>
          <p:cNvPr id="774" name="Shape 774"/>
          <p:cNvSpPr/>
          <p:nvPr/>
        </p:nvSpPr>
        <p:spPr>
          <a:xfrm>
            <a:off x="1809077" y="2699908"/>
            <a:ext cx="153156" cy="125292"/>
          </a:xfrm>
          <a:prstGeom prst="ellipse">
            <a:avLst/>
          </a:prstGeom>
          <a:solidFill>
            <a:srgbClr val="615042"/>
          </a:solidFill>
          <a:ln w="25400">
            <a:solidFill>
              <a:schemeClr val="accent1"/>
            </a:solidFill>
          </a:ln>
        </p:spPr>
        <p:txBody>
          <a:bodyPr lIns="45719" rIns="45719"/>
          <a:lstStyle/>
          <a:p>
            <a:pPr/>
          </a:p>
        </p:txBody>
      </p:sp>
      <p:sp>
        <p:nvSpPr>
          <p:cNvPr id="775" name="Shape 775"/>
          <p:cNvSpPr/>
          <p:nvPr/>
        </p:nvSpPr>
        <p:spPr>
          <a:xfrm>
            <a:off x="1854844" y="1487458"/>
            <a:ext cx="552265" cy="510898"/>
          </a:xfrm>
          <a:prstGeom prst="ellipse">
            <a:avLst/>
          </a:prstGeom>
          <a:ln>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76" name="Shape 776"/>
          <p:cNvSpPr/>
          <p:nvPr/>
        </p:nvSpPr>
        <p:spPr>
          <a:xfrm>
            <a:off x="1860511" y="1623551"/>
            <a:ext cx="153156" cy="125291"/>
          </a:xfrm>
          <a:prstGeom prst="ellipse">
            <a:avLst/>
          </a:prstGeom>
          <a:solidFill>
            <a:schemeClr val="accent5">
              <a:satOff val="-6571"/>
              <a:lumOff val="13284"/>
            </a:schemeClr>
          </a:solidFill>
          <a:ln w="25400">
            <a:solidFill>
              <a:schemeClr val="accent1"/>
            </a:solidFill>
          </a:ln>
        </p:spPr>
        <p:txBody>
          <a:bodyPr lIns="45719" rIns="45719"/>
          <a:lstStyle/>
          <a:p>
            <a:pPr/>
          </a:p>
        </p:txBody>
      </p:sp>
      <p:sp>
        <p:nvSpPr>
          <p:cNvPr id="777" name="Shape 777"/>
          <p:cNvSpPr/>
          <p:nvPr/>
        </p:nvSpPr>
        <p:spPr>
          <a:xfrm>
            <a:off x="2195732" y="1825012"/>
            <a:ext cx="153156" cy="125291"/>
          </a:xfrm>
          <a:prstGeom prst="ellipse">
            <a:avLst/>
          </a:prstGeom>
          <a:solidFill>
            <a:srgbClr val="00F900"/>
          </a:solidFill>
          <a:ln w="25400">
            <a:solidFill>
              <a:schemeClr val="accent1"/>
            </a:solidFill>
          </a:ln>
        </p:spPr>
        <p:txBody>
          <a:bodyPr lIns="45719" rIns="45719"/>
          <a:lstStyle/>
          <a:p>
            <a:pPr/>
          </a:p>
        </p:txBody>
      </p:sp>
      <p:sp>
        <p:nvSpPr>
          <p:cNvPr id="778" name="Shape 778"/>
          <p:cNvSpPr/>
          <p:nvPr/>
        </p:nvSpPr>
        <p:spPr>
          <a:xfrm>
            <a:off x="2675186" y="2088424"/>
            <a:ext cx="552264" cy="510898"/>
          </a:xfrm>
          <a:prstGeom prst="ellipse">
            <a:avLst/>
          </a:prstGeom>
          <a:ln>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79" name="Shape 779"/>
          <p:cNvSpPr/>
          <p:nvPr/>
        </p:nvSpPr>
        <p:spPr>
          <a:xfrm>
            <a:off x="1417724" y="2581735"/>
            <a:ext cx="552265" cy="510899"/>
          </a:xfrm>
          <a:prstGeom prst="ellipse">
            <a:avLst/>
          </a:prstGeom>
          <a:ln>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80" name="Shape 780"/>
          <p:cNvSpPr/>
          <p:nvPr/>
        </p:nvSpPr>
        <p:spPr>
          <a:xfrm>
            <a:off x="1423391" y="2717829"/>
            <a:ext cx="153156" cy="125291"/>
          </a:xfrm>
          <a:prstGeom prst="ellipse">
            <a:avLst/>
          </a:prstGeom>
          <a:solidFill>
            <a:srgbClr val="FF9300"/>
          </a:solidFill>
          <a:ln w="25400">
            <a:solidFill>
              <a:schemeClr val="accent1"/>
            </a:solidFill>
          </a:ln>
        </p:spPr>
        <p:txBody>
          <a:bodyPr lIns="45719" rIns="45719"/>
          <a:lstStyle/>
          <a:p>
            <a:pPr/>
          </a:p>
        </p:txBody>
      </p:sp>
      <p:sp>
        <p:nvSpPr>
          <p:cNvPr id="781" name="Shape 781"/>
          <p:cNvSpPr/>
          <p:nvPr/>
        </p:nvSpPr>
        <p:spPr>
          <a:xfrm>
            <a:off x="1114294" y="2096361"/>
            <a:ext cx="153156" cy="125291"/>
          </a:xfrm>
          <a:prstGeom prst="ellipse">
            <a:avLst/>
          </a:prstGeom>
          <a:solidFill>
            <a:srgbClr val="00FDFF"/>
          </a:solidFill>
          <a:ln w="25400">
            <a:solidFill>
              <a:schemeClr val="accent1"/>
            </a:solidFill>
          </a:ln>
        </p:spPr>
        <p:txBody>
          <a:bodyPr lIns="45719" rIns="45719"/>
          <a:lstStyle/>
          <a:p>
            <a:pPr/>
          </a:p>
        </p:txBody>
      </p:sp>
      <p:sp>
        <p:nvSpPr>
          <p:cNvPr id="782" name="Shape 782"/>
          <p:cNvSpPr/>
          <p:nvPr/>
        </p:nvSpPr>
        <p:spPr>
          <a:xfrm>
            <a:off x="2699971" y="2224517"/>
            <a:ext cx="153155" cy="125292"/>
          </a:xfrm>
          <a:prstGeom prst="ellipse">
            <a:avLst/>
          </a:prstGeom>
          <a:solidFill>
            <a:srgbClr val="00F900"/>
          </a:solidFill>
          <a:ln w="25400">
            <a:solidFill>
              <a:schemeClr val="accent1"/>
            </a:solidFill>
          </a:ln>
        </p:spPr>
        <p:txBody>
          <a:bodyPr lIns="45719" rIns="45719"/>
          <a:lstStyle/>
          <a:p>
            <a:pPr/>
          </a:p>
        </p:txBody>
      </p:sp>
      <p:sp>
        <p:nvSpPr>
          <p:cNvPr id="783" name="Shape 783"/>
          <p:cNvSpPr/>
          <p:nvPr/>
        </p:nvSpPr>
        <p:spPr>
          <a:xfrm>
            <a:off x="486204" y="1111009"/>
            <a:ext cx="591079" cy="125291"/>
          </a:xfrm>
          <a:prstGeom prst="roundRect">
            <a:avLst>
              <a:gd name="adj" fmla="val 50000"/>
            </a:avLst>
          </a:prstGeom>
          <a:solidFill>
            <a:srgbClr val="615042"/>
          </a:solidFill>
          <a:ln w="25400">
            <a:solidFill>
              <a:schemeClr val="accent1"/>
            </a:solidFill>
          </a:ln>
        </p:spPr>
        <p:txBody>
          <a:bodyPr lIns="45719" rIns="45719"/>
          <a:lstStyle/>
          <a:p>
            <a:pPr/>
          </a:p>
        </p:txBody>
      </p:sp>
      <p:sp>
        <p:nvSpPr>
          <p:cNvPr id="784" name="Shape 784"/>
          <p:cNvSpPr/>
          <p:nvPr/>
        </p:nvSpPr>
        <p:spPr>
          <a:xfrm>
            <a:off x="1154880" y="1111009"/>
            <a:ext cx="591078" cy="125291"/>
          </a:xfrm>
          <a:prstGeom prst="roundRect">
            <a:avLst>
              <a:gd name="adj" fmla="val 50000"/>
            </a:avLst>
          </a:prstGeom>
          <a:solidFill>
            <a:srgbClr val="00FDFF"/>
          </a:solidFill>
          <a:ln w="25400">
            <a:solidFill>
              <a:schemeClr val="accent1"/>
            </a:solidFill>
          </a:ln>
        </p:spPr>
        <p:txBody>
          <a:bodyPr lIns="45719" rIns="45719"/>
          <a:lstStyle/>
          <a:p>
            <a:pPr/>
          </a:p>
        </p:txBody>
      </p:sp>
      <p:sp>
        <p:nvSpPr>
          <p:cNvPr id="785" name="Shape 785"/>
          <p:cNvSpPr/>
          <p:nvPr/>
        </p:nvSpPr>
        <p:spPr>
          <a:xfrm>
            <a:off x="1835437" y="1111009"/>
            <a:ext cx="591079" cy="125291"/>
          </a:xfrm>
          <a:prstGeom prst="roundRect">
            <a:avLst>
              <a:gd name="adj" fmla="val 50000"/>
            </a:avLst>
          </a:prstGeom>
          <a:solidFill>
            <a:srgbClr val="FF9300"/>
          </a:solidFill>
          <a:ln w="25400">
            <a:solidFill>
              <a:schemeClr val="accent1"/>
            </a:solidFill>
          </a:ln>
        </p:spPr>
        <p:txBody>
          <a:bodyPr lIns="45719" rIns="45719"/>
          <a:lstStyle/>
          <a:p>
            <a:pPr/>
          </a:p>
        </p:txBody>
      </p:sp>
      <p:sp>
        <p:nvSpPr>
          <p:cNvPr id="786" name="Shape 786"/>
          <p:cNvSpPr/>
          <p:nvPr/>
        </p:nvSpPr>
        <p:spPr>
          <a:xfrm>
            <a:off x="2515995" y="1111009"/>
            <a:ext cx="591078" cy="125291"/>
          </a:xfrm>
          <a:prstGeom prst="roundRect">
            <a:avLst>
              <a:gd name="adj" fmla="val 50000"/>
            </a:avLst>
          </a:prstGeom>
          <a:solidFill>
            <a:srgbClr val="00F900"/>
          </a:solidFill>
          <a:ln w="25400">
            <a:solidFill>
              <a:schemeClr val="accent1"/>
            </a:solidFill>
          </a:ln>
        </p:spPr>
        <p:txBody>
          <a:bodyPr lIns="45719" rIns="45719"/>
          <a:lstStyle/>
          <a:p>
            <a:pPr/>
          </a:p>
        </p:txBody>
      </p:sp>
      <p:sp>
        <p:nvSpPr>
          <p:cNvPr id="787" name="Shape 787"/>
          <p:cNvSpPr/>
          <p:nvPr/>
        </p:nvSpPr>
        <p:spPr>
          <a:xfrm>
            <a:off x="3184670" y="1116472"/>
            <a:ext cx="591079" cy="125291"/>
          </a:xfrm>
          <a:prstGeom prst="roundRect">
            <a:avLst>
              <a:gd name="adj" fmla="val 50000"/>
            </a:avLst>
          </a:prstGeom>
          <a:solidFill>
            <a:schemeClr val="accent3"/>
          </a:solidFill>
          <a:ln w="25400">
            <a:solidFill>
              <a:schemeClr val="accent1"/>
            </a:solidFill>
          </a:ln>
        </p:spPr>
        <p:txBody>
          <a:bodyPr lIns="45719" rIns="45719"/>
          <a:lstStyle/>
          <a:p>
            <a:pPr/>
          </a:p>
        </p:txBody>
      </p:sp>
      <p:sp>
        <p:nvSpPr>
          <p:cNvPr id="788" name="Shape 788"/>
          <p:cNvSpPr/>
          <p:nvPr/>
        </p:nvSpPr>
        <p:spPr>
          <a:xfrm>
            <a:off x="5318929" y="975534"/>
            <a:ext cx="924556"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All tests</a:t>
            </a:r>
          </a:p>
        </p:txBody>
      </p:sp>
      <p:sp>
        <p:nvSpPr>
          <p:cNvPr id="789" name="Shape 789"/>
          <p:cNvSpPr/>
          <p:nvPr/>
        </p:nvSpPr>
        <p:spPr>
          <a:xfrm>
            <a:off x="5322324" y="2206679"/>
            <a:ext cx="1305184"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All mutants</a:t>
            </a:r>
          </a:p>
        </p:txBody>
      </p:sp>
      <p:sp>
        <p:nvSpPr>
          <p:cNvPr id="790" name="Shape 790"/>
          <p:cNvSpPr/>
          <p:nvPr/>
        </p:nvSpPr>
        <p:spPr>
          <a:xfrm>
            <a:off x="477338" y="3541226"/>
            <a:ext cx="591078" cy="125291"/>
          </a:xfrm>
          <a:prstGeom prst="roundRect">
            <a:avLst>
              <a:gd name="adj" fmla="val 50000"/>
            </a:avLst>
          </a:prstGeom>
          <a:solidFill>
            <a:srgbClr val="615042"/>
          </a:solidFill>
          <a:ln w="25400">
            <a:solidFill>
              <a:schemeClr val="accent1"/>
            </a:solidFill>
          </a:ln>
        </p:spPr>
        <p:txBody>
          <a:bodyPr lIns="45719" rIns="45719"/>
          <a:lstStyle/>
          <a:p>
            <a:pPr/>
          </a:p>
        </p:txBody>
      </p:sp>
      <p:sp>
        <p:nvSpPr>
          <p:cNvPr id="791" name="Shape 791"/>
          <p:cNvSpPr/>
          <p:nvPr/>
        </p:nvSpPr>
        <p:spPr>
          <a:xfrm>
            <a:off x="1146013" y="3541226"/>
            <a:ext cx="591079" cy="125291"/>
          </a:xfrm>
          <a:prstGeom prst="roundRect">
            <a:avLst>
              <a:gd name="adj" fmla="val 50000"/>
            </a:avLst>
          </a:prstGeom>
          <a:solidFill>
            <a:srgbClr val="00FDFF"/>
          </a:solidFill>
          <a:ln w="25400">
            <a:solidFill>
              <a:schemeClr val="accent1"/>
            </a:solidFill>
          </a:ln>
        </p:spPr>
        <p:txBody>
          <a:bodyPr lIns="45719" rIns="45719"/>
          <a:lstStyle/>
          <a:p>
            <a:pPr/>
          </a:p>
        </p:txBody>
      </p:sp>
      <p:sp>
        <p:nvSpPr>
          <p:cNvPr id="792" name="Shape 792"/>
          <p:cNvSpPr/>
          <p:nvPr/>
        </p:nvSpPr>
        <p:spPr>
          <a:xfrm>
            <a:off x="2507128" y="3541226"/>
            <a:ext cx="591078" cy="125291"/>
          </a:xfrm>
          <a:prstGeom prst="roundRect">
            <a:avLst>
              <a:gd name="adj" fmla="val 50000"/>
            </a:avLst>
          </a:prstGeom>
          <a:solidFill>
            <a:srgbClr val="00F900"/>
          </a:solidFill>
          <a:ln w="25400">
            <a:solidFill>
              <a:schemeClr val="accent1"/>
            </a:solidFill>
          </a:ln>
        </p:spPr>
        <p:txBody>
          <a:bodyPr lIns="45719" rIns="45719"/>
          <a:lstStyle/>
          <a:p>
            <a:pPr/>
          </a:p>
        </p:txBody>
      </p:sp>
      <p:sp>
        <p:nvSpPr>
          <p:cNvPr id="793" name="Shape 793"/>
          <p:cNvSpPr/>
          <p:nvPr/>
        </p:nvSpPr>
        <p:spPr>
          <a:xfrm>
            <a:off x="5235595" y="3513171"/>
            <a:ext cx="1478643"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Minimal tests</a:t>
            </a:r>
          </a:p>
        </p:txBody>
      </p:sp>
      <p:sp>
        <p:nvSpPr>
          <p:cNvPr id="794" name="Shape 794"/>
          <p:cNvSpPr/>
          <p:nvPr/>
        </p:nvSpPr>
        <p:spPr>
          <a:xfrm>
            <a:off x="685549" y="4731277"/>
            <a:ext cx="552264" cy="510899"/>
          </a:xfrm>
          <a:prstGeom prst="ellipse">
            <a:avLst/>
          </a:prstGeom>
          <a:ln>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95" name="Shape 795"/>
          <p:cNvSpPr/>
          <p:nvPr/>
        </p:nvSpPr>
        <p:spPr>
          <a:xfrm>
            <a:off x="691215" y="4867371"/>
            <a:ext cx="153156" cy="125292"/>
          </a:xfrm>
          <a:prstGeom prst="ellipse">
            <a:avLst/>
          </a:prstGeom>
          <a:solidFill>
            <a:srgbClr val="FF40FF"/>
          </a:solidFill>
          <a:ln w="25400">
            <a:solidFill>
              <a:schemeClr val="accent1"/>
            </a:solidFill>
          </a:ln>
        </p:spPr>
        <p:txBody>
          <a:bodyPr lIns="45719" rIns="45719"/>
          <a:lstStyle/>
          <a:p>
            <a:pPr/>
          </a:p>
        </p:txBody>
      </p:sp>
      <p:sp>
        <p:nvSpPr>
          <p:cNvPr id="796" name="Shape 796"/>
          <p:cNvSpPr/>
          <p:nvPr/>
        </p:nvSpPr>
        <p:spPr>
          <a:xfrm>
            <a:off x="885103" y="4728440"/>
            <a:ext cx="153156" cy="125292"/>
          </a:xfrm>
          <a:prstGeom prst="ellipse">
            <a:avLst/>
          </a:prstGeom>
          <a:solidFill>
            <a:schemeClr val="accent3"/>
          </a:solidFill>
          <a:ln w="25400">
            <a:solidFill>
              <a:schemeClr val="accent1"/>
            </a:solidFill>
          </a:ln>
        </p:spPr>
        <p:txBody>
          <a:bodyPr lIns="45719" rIns="45719"/>
          <a:lstStyle/>
          <a:p>
            <a:pPr/>
          </a:p>
        </p:txBody>
      </p:sp>
      <p:sp>
        <p:nvSpPr>
          <p:cNvPr id="797" name="Shape 797"/>
          <p:cNvSpPr/>
          <p:nvPr/>
        </p:nvSpPr>
        <p:spPr>
          <a:xfrm>
            <a:off x="1859877" y="4452508"/>
            <a:ext cx="153156" cy="125292"/>
          </a:xfrm>
          <a:prstGeom prst="ellipse">
            <a:avLst/>
          </a:prstGeom>
          <a:solidFill>
            <a:srgbClr val="615042"/>
          </a:solidFill>
          <a:ln w="25400">
            <a:solidFill>
              <a:schemeClr val="accent1"/>
            </a:solidFill>
          </a:ln>
        </p:spPr>
        <p:txBody>
          <a:bodyPr lIns="45719" rIns="45719"/>
          <a:lstStyle/>
          <a:p>
            <a:pPr/>
          </a:p>
        </p:txBody>
      </p:sp>
      <p:sp>
        <p:nvSpPr>
          <p:cNvPr id="798" name="Shape 798"/>
          <p:cNvSpPr/>
          <p:nvPr/>
        </p:nvSpPr>
        <p:spPr>
          <a:xfrm>
            <a:off x="2611686" y="4984024"/>
            <a:ext cx="552264" cy="510898"/>
          </a:xfrm>
          <a:prstGeom prst="ellipse">
            <a:avLst/>
          </a:prstGeom>
          <a:ln>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799" name="Shape 799"/>
          <p:cNvSpPr/>
          <p:nvPr/>
        </p:nvSpPr>
        <p:spPr>
          <a:xfrm>
            <a:off x="1468524" y="4334335"/>
            <a:ext cx="552265" cy="510899"/>
          </a:xfrm>
          <a:prstGeom prst="ellipse">
            <a:avLst/>
          </a:prstGeom>
          <a:ln>
            <a:solidFill>
              <a:srgbClr val="F0CC88"/>
            </a:solidFill>
          </a:ln>
          <a:effectLst>
            <a:outerShdw sx="100000" sy="100000" kx="0" ky="0" algn="b" rotWithShape="0" blurRad="38100" dist="20000" dir="5400000">
              <a:srgbClr val="000000">
                <a:alpha val="38000"/>
              </a:srgbClr>
            </a:outerShdw>
          </a:effectLst>
        </p:spPr>
        <p:txBody>
          <a:bodyPr lIns="45719" rIns="45719"/>
          <a:lstStyle/>
          <a:p>
            <a:pPr/>
          </a:p>
        </p:txBody>
      </p:sp>
      <p:sp>
        <p:nvSpPr>
          <p:cNvPr id="800" name="Shape 800"/>
          <p:cNvSpPr/>
          <p:nvPr/>
        </p:nvSpPr>
        <p:spPr>
          <a:xfrm>
            <a:off x="1474191" y="4470429"/>
            <a:ext cx="153156" cy="125291"/>
          </a:xfrm>
          <a:prstGeom prst="ellipse">
            <a:avLst/>
          </a:prstGeom>
          <a:solidFill>
            <a:srgbClr val="FF9300"/>
          </a:solidFill>
          <a:ln w="25400">
            <a:solidFill>
              <a:schemeClr val="accent1"/>
            </a:solidFill>
          </a:ln>
        </p:spPr>
        <p:txBody>
          <a:bodyPr lIns="45719" rIns="45719"/>
          <a:lstStyle/>
          <a:p>
            <a:pPr/>
          </a:p>
        </p:txBody>
      </p:sp>
      <p:sp>
        <p:nvSpPr>
          <p:cNvPr id="801" name="Shape 801"/>
          <p:cNvSpPr/>
          <p:nvPr/>
        </p:nvSpPr>
        <p:spPr>
          <a:xfrm>
            <a:off x="1050794" y="4991961"/>
            <a:ext cx="153156" cy="125292"/>
          </a:xfrm>
          <a:prstGeom prst="ellipse">
            <a:avLst/>
          </a:prstGeom>
          <a:solidFill>
            <a:srgbClr val="00FDFF"/>
          </a:solidFill>
          <a:ln w="25400">
            <a:solidFill>
              <a:schemeClr val="accent1"/>
            </a:solidFill>
          </a:ln>
        </p:spPr>
        <p:txBody>
          <a:bodyPr lIns="45719" rIns="45719"/>
          <a:lstStyle/>
          <a:p>
            <a:pPr/>
          </a:p>
        </p:txBody>
      </p:sp>
      <p:sp>
        <p:nvSpPr>
          <p:cNvPr id="802" name="Shape 802"/>
          <p:cNvSpPr/>
          <p:nvPr/>
        </p:nvSpPr>
        <p:spPr>
          <a:xfrm>
            <a:off x="2636470" y="5120117"/>
            <a:ext cx="153156" cy="125291"/>
          </a:xfrm>
          <a:prstGeom prst="ellipse">
            <a:avLst/>
          </a:prstGeom>
          <a:solidFill>
            <a:srgbClr val="00F900"/>
          </a:solidFill>
          <a:ln w="25400">
            <a:solidFill>
              <a:schemeClr val="accent1"/>
            </a:solidFill>
          </a:ln>
        </p:spPr>
        <p:txBody>
          <a:bodyPr lIns="45719" rIns="45719"/>
          <a:lstStyle/>
          <a:p>
            <a:pPr/>
          </a:p>
        </p:txBody>
      </p:sp>
      <p:sp>
        <p:nvSpPr>
          <p:cNvPr id="803" name="Shape 803"/>
          <p:cNvSpPr/>
          <p:nvPr/>
        </p:nvSpPr>
        <p:spPr>
          <a:xfrm>
            <a:off x="2880798" y="2803290"/>
            <a:ext cx="1" cy="667840"/>
          </a:xfrm>
          <a:prstGeom prst="line">
            <a:avLst/>
          </a:prstGeom>
          <a:ln w="25400" cap="rnd">
            <a:solidFill>
              <a:schemeClr val="accent1"/>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804" name="Shape 804"/>
          <p:cNvSpPr/>
          <p:nvPr/>
        </p:nvSpPr>
        <p:spPr>
          <a:xfrm>
            <a:off x="5220166" y="4829953"/>
            <a:ext cx="185927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000000"/>
                </a:solidFill>
              </a:defRPr>
            </a:lvl1pPr>
          </a:lstStyle>
          <a:p>
            <a:pPr/>
            <a:r>
              <a:t>Minimal mutants</a:t>
            </a:r>
          </a:p>
        </p:txBody>
      </p:sp>
      <p:sp>
        <p:nvSpPr>
          <p:cNvPr id="805" name="Shape 805"/>
          <p:cNvSpPr/>
          <p:nvPr/>
        </p:nvSpPr>
        <p:spPr>
          <a:xfrm flipH="1">
            <a:off x="1283929" y="2421201"/>
            <a:ext cx="1" cy="1045074"/>
          </a:xfrm>
          <a:prstGeom prst="line">
            <a:avLst/>
          </a:prstGeom>
          <a:ln w="25400" cap="rnd">
            <a:solidFill>
              <a:schemeClr val="accent1"/>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806" name="Shape 806"/>
          <p:cNvSpPr/>
          <p:nvPr/>
        </p:nvSpPr>
        <p:spPr>
          <a:xfrm>
            <a:off x="2239092" y="2111076"/>
            <a:ext cx="286390" cy="1356758"/>
          </a:xfrm>
          <a:prstGeom prst="line">
            <a:avLst/>
          </a:prstGeom>
          <a:ln w="25400" cap="rnd">
            <a:solidFill>
              <a:schemeClr val="accent1"/>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807" name="Shape 807"/>
          <p:cNvSpPr/>
          <p:nvPr/>
        </p:nvSpPr>
        <p:spPr>
          <a:xfrm flipH="1">
            <a:off x="494471" y="3087302"/>
            <a:ext cx="947240" cy="377358"/>
          </a:xfrm>
          <a:prstGeom prst="line">
            <a:avLst/>
          </a:prstGeom>
          <a:ln w="25400" cap="rnd">
            <a:solidFill>
              <a:schemeClr val="accent1"/>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808" name="Shape 808"/>
          <p:cNvSpPr/>
          <p:nvPr/>
        </p:nvSpPr>
        <p:spPr>
          <a:xfrm>
            <a:off x="2811534" y="3985444"/>
            <a:ext cx="1" cy="947241"/>
          </a:xfrm>
          <a:prstGeom prst="line">
            <a:avLst/>
          </a:prstGeom>
          <a:ln w="25400" cap="rnd">
            <a:solidFill>
              <a:schemeClr val="accent1"/>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809" name="Shape 809"/>
          <p:cNvSpPr/>
          <p:nvPr/>
        </p:nvSpPr>
        <p:spPr>
          <a:xfrm flipH="1">
            <a:off x="1105574" y="3759883"/>
            <a:ext cx="351438" cy="903926"/>
          </a:xfrm>
          <a:prstGeom prst="line">
            <a:avLst/>
          </a:prstGeom>
          <a:ln w="25400" cap="rnd">
            <a:solidFill>
              <a:schemeClr val="accent1"/>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
        <p:nvSpPr>
          <p:cNvPr id="810" name="Shape 810"/>
          <p:cNvSpPr/>
          <p:nvPr/>
        </p:nvSpPr>
        <p:spPr>
          <a:xfrm>
            <a:off x="815692" y="3752923"/>
            <a:ext cx="768320" cy="515100"/>
          </a:xfrm>
          <a:prstGeom prst="line">
            <a:avLst/>
          </a:prstGeom>
          <a:ln w="25400" cap="rnd">
            <a:solidFill>
              <a:schemeClr val="accent1"/>
            </a:solidFill>
            <a:custDash>
              <a:ds d="100000" sp="200000"/>
            </a:custDash>
            <a:tailEnd type="triangle"/>
          </a:ln>
          <a:effectLst>
            <a:outerShdw sx="100000" sy="100000" kx="0" ky="0" algn="b" rotWithShape="0" blurRad="38100" dist="20000" dir="5400000">
              <a:srgbClr val="000000">
                <a:alpha val="38000"/>
              </a:srgbClr>
            </a:outerShdw>
          </a:effectLst>
        </p:spPr>
        <p:txBody>
          <a:bodyPr lIns="45719" rIns="45719"/>
          <a:lstStyle/>
          <a:p>
            <a:pPr>
              <a:defRPr>
                <a:solidFill>
                  <a:srgbClr val="615042"/>
                </a:solidFill>
              </a:defRPr>
            </a:pPr>
          </a:p>
        </p:txBody>
      </p:sp>
    </p:spTree>
  </p:cSld>
  <p:clrMapOvr>
    <a:masterClrMapping/>
  </p:clrMapOvr>
  <p:transition xmlns:p14="http://schemas.microsoft.com/office/powerpoint/2010/main" spd="med" advClick="1" p14:dur="1000"/>
</p:sld>
</file>

<file path=ppt/slides/slide2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12" name="Shape 812"/>
          <p:cNvSpPr/>
          <p:nvPr>
            <p:ph type="title"/>
          </p:nvPr>
        </p:nvSpPr>
        <p:spPr>
          <a:xfrm>
            <a:off x="457199" y="457200"/>
            <a:ext cx="8569533" cy="685800"/>
          </a:xfrm>
          <a:prstGeom prst="rect">
            <a:avLst/>
          </a:prstGeom>
        </p:spPr>
        <p:txBody>
          <a:bodyPr/>
          <a:lstStyle>
            <a:lvl1pPr>
              <a:defRPr>
                <a:latin typeface="Cambria"/>
                <a:ea typeface="Cambria"/>
                <a:cs typeface="Cambria"/>
                <a:sym typeface="Cambria"/>
              </a:defRPr>
            </a:lvl1pPr>
          </a:lstStyle>
          <a:p>
            <a:pPr/>
            <a:r>
              <a:t>What if we used only distinguished mutants?</a:t>
            </a:r>
          </a:p>
        </p:txBody>
      </p:sp>
      <p:sp>
        <p:nvSpPr>
          <p:cNvPr id="813" name="Shape 813"/>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sp>
        <p:nvSpPr>
          <p:cNvPr id="814" name="Shape 814"/>
          <p:cNvSpPr/>
          <p:nvPr/>
        </p:nvSpPr>
        <p:spPr>
          <a:xfrm>
            <a:off x="822325" y="958334"/>
            <a:ext cx="5457935"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285750" indent="-285750">
              <a:buSzPct val="100000"/>
              <a:buFont typeface="Arial"/>
              <a:buChar char="•"/>
              <a:defRPr>
                <a:solidFill>
                  <a:srgbClr val="615042"/>
                </a:solidFill>
              </a:defRPr>
            </a:lvl1pPr>
          </a:lstStyle>
          <a:p>
            <a:pPr/>
            <a:r>
              <a:t>Recomputed Utility using distinguished mutants. </a:t>
            </a:r>
          </a:p>
        </p:txBody>
      </p:sp>
      <p:pic>
        <p:nvPicPr>
          <p:cNvPr id="815" name="image31.png"/>
          <p:cNvPicPr>
            <a:picLocks noChangeAspect="1"/>
          </p:cNvPicPr>
          <p:nvPr/>
        </p:nvPicPr>
        <p:blipFill>
          <a:blip r:embed="rId3">
            <a:extLst/>
          </a:blip>
          <a:stretch>
            <a:fillRect/>
          </a:stretch>
        </p:blipFill>
        <p:spPr>
          <a:xfrm>
            <a:off x="1096903" y="1327667"/>
            <a:ext cx="5120301" cy="3526448"/>
          </a:xfrm>
          <a:prstGeom prst="rect">
            <a:avLst/>
          </a:prstGeom>
          <a:ln w="12700">
            <a:miter lim="400000"/>
          </a:ln>
        </p:spPr>
      </p:pic>
      <p:sp>
        <p:nvSpPr>
          <p:cNvPr id="816" name="Shape 816"/>
          <p:cNvSpPr/>
          <p:nvPr/>
        </p:nvSpPr>
        <p:spPr>
          <a:xfrm>
            <a:off x="742239" y="4972348"/>
            <a:ext cx="7797179" cy="1005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Arial"/>
              <a:buChar char="•"/>
              <a:defRPr>
                <a:solidFill>
                  <a:srgbClr val="615042"/>
                </a:solidFill>
              </a:defRPr>
            </a:pPr>
            <a:r>
              <a:t>Mean utility 17.54%</a:t>
            </a:r>
          </a:p>
          <a:p>
            <a:pPr marL="285750" indent="-285750">
              <a:buSzPct val="100000"/>
              <a:buFont typeface="Arial"/>
              <a:buChar char="•"/>
              <a:defRPr>
                <a:solidFill>
                  <a:srgbClr val="615042"/>
                </a:solidFill>
              </a:defRPr>
            </a:pPr>
            <a:r>
              <a:t>95% projects have maximum utility between {16.91, 18.87} (u-test p&lt;0.01)</a:t>
            </a:r>
          </a:p>
        </p:txBody>
      </p:sp>
      <p:pic>
        <p:nvPicPr>
          <p:cNvPr id="817" name="image4.pdf" descr="Vertical-cmyk_1.pdf"/>
          <p:cNvPicPr>
            <a:picLocks noChangeAspect="1"/>
          </p:cNvPicPr>
          <p:nvPr/>
        </p:nvPicPr>
        <p:blipFill>
          <a:blip r:embed="rId4">
            <a:extLst/>
          </a:blip>
          <a:stretch>
            <a:fillRect/>
          </a:stretch>
        </p:blipFill>
        <p:spPr>
          <a:xfrm>
            <a:off x="7747000" y="5744984"/>
            <a:ext cx="965200" cy="965201"/>
          </a:xfrm>
          <a:prstGeom prst="rect">
            <a:avLst/>
          </a:prstGeom>
          <a:ln w="12700">
            <a:miter lim="400000"/>
          </a:ln>
        </p:spPr>
      </p:pic>
      <p:sp>
        <p:nvSpPr>
          <p:cNvPr id="818" name="Shape 818"/>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22" name="Shape 822"/>
          <p:cNvSpPr/>
          <p:nvPr>
            <p:ph type="title"/>
          </p:nvPr>
        </p:nvSpPr>
        <p:spPr>
          <a:prstGeom prst="rect">
            <a:avLst/>
          </a:prstGeom>
        </p:spPr>
        <p:txBody>
          <a:bodyPr/>
          <a:lstStyle>
            <a:lvl1pPr>
              <a:defRPr>
                <a:latin typeface="Cambria"/>
                <a:ea typeface="Cambria"/>
                <a:cs typeface="Cambria"/>
                <a:sym typeface="Cambria"/>
              </a:defRPr>
            </a:lvl1pPr>
          </a:lstStyle>
          <a:p>
            <a:pPr/>
            <a:r>
              <a:t>We rely on our programs</a:t>
            </a:r>
          </a:p>
        </p:txBody>
      </p:sp>
      <p:sp>
        <p:nvSpPr>
          <p:cNvPr id="823" name="Shape 823"/>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pic>
        <p:nvPicPr>
          <p:cNvPr id="824"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825" name="image5.png"/>
          <p:cNvPicPr>
            <a:picLocks noChangeAspect="1"/>
          </p:cNvPicPr>
          <p:nvPr/>
        </p:nvPicPr>
        <p:blipFill>
          <a:blip r:embed="rId4">
            <a:extLst/>
          </a:blip>
          <a:stretch>
            <a:fillRect/>
          </a:stretch>
        </p:blipFill>
        <p:spPr>
          <a:xfrm>
            <a:off x="2116488" y="954670"/>
            <a:ext cx="5036554" cy="5036555"/>
          </a:xfrm>
          <a:prstGeom prst="rect">
            <a:avLst/>
          </a:prstGeom>
          <a:ln w="12700">
            <a:miter lim="400000"/>
          </a:ln>
        </p:spPr>
      </p:pic>
      <p:pic>
        <p:nvPicPr>
          <p:cNvPr id="826" name="image6.png"/>
          <p:cNvPicPr>
            <a:picLocks noChangeAspect="1"/>
          </p:cNvPicPr>
          <p:nvPr/>
        </p:nvPicPr>
        <p:blipFill>
          <a:blip r:embed="rId5">
            <a:extLst/>
          </a:blip>
          <a:stretch>
            <a:fillRect/>
          </a:stretch>
        </p:blipFill>
        <p:spPr>
          <a:xfrm>
            <a:off x="457200" y="1472601"/>
            <a:ext cx="1141821" cy="1141822"/>
          </a:xfrm>
          <a:prstGeom prst="rect">
            <a:avLst/>
          </a:prstGeom>
          <a:ln w="12700">
            <a:miter lim="400000"/>
          </a:ln>
        </p:spPr>
      </p:pic>
      <p:pic>
        <p:nvPicPr>
          <p:cNvPr id="827" name="image7.png"/>
          <p:cNvPicPr>
            <a:picLocks noChangeAspect="1"/>
          </p:cNvPicPr>
          <p:nvPr/>
        </p:nvPicPr>
        <p:blipFill>
          <a:blip r:embed="rId6">
            <a:extLst/>
          </a:blip>
          <a:stretch>
            <a:fillRect/>
          </a:stretch>
        </p:blipFill>
        <p:spPr>
          <a:xfrm>
            <a:off x="671627" y="3116951"/>
            <a:ext cx="704380" cy="986132"/>
          </a:xfrm>
          <a:prstGeom prst="rect">
            <a:avLst/>
          </a:prstGeom>
          <a:ln w="12700">
            <a:miter lim="400000"/>
          </a:ln>
        </p:spPr>
      </p:pic>
      <p:pic>
        <p:nvPicPr>
          <p:cNvPr id="828" name="image8.png"/>
          <p:cNvPicPr>
            <a:picLocks noChangeAspect="1"/>
          </p:cNvPicPr>
          <p:nvPr/>
        </p:nvPicPr>
        <p:blipFill>
          <a:blip r:embed="rId7">
            <a:extLst/>
          </a:blip>
          <a:stretch>
            <a:fillRect/>
          </a:stretch>
        </p:blipFill>
        <p:spPr>
          <a:xfrm>
            <a:off x="7544090" y="1143000"/>
            <a:ext cx="1449176" cy="1091078"/>
          </a:xfrm>
          <a:prstGeom prst="rect">
            <a:avLst/>
          </a:prstGeom>
          <a:ln w="12700">
            <a:miter lim="400000"/>
          </a:ln>
        </p:spPr>
      </p:pic>
      <p:pic>
        <p:nvPicPr>
          <p:cNvPr id="829" name="image9.png"/>
          <p:cNvPicPr>
            <a:picLocks noChangeAspect="1"/>
          </p:cNvPicPr>
          <p:nvPr/>
        </p:nvPicPr>
        <p:blipFill>
          <a:blip r:embed="rId8">
            <a:extLst/>
          </a:blip>
          <a:stretch>
            <a:fillRect/>
          </a:stretch>
        </p:blipFill>
        <p:spPr>
          <a:xfrm>
            <a:off x="341679" y="4294564"/>
            <a:ext cx="1471770" cy="1471770"/>
          </a:xfrm>
          <a:prstGeom prst="rect">
            <a:avLst/>
          </a:prstGeom>
          <a:ln w="12700">
            <a:miter lim="400000"/>
          </a:ln>
        </p:spPr>
      </p:pic>
      <p:pic>
        <p:nvPicPr>
          <p:cNvPr id="830" name="image10.png"/>
          <p:cNvPicPr>
            <a:picLocks noChangeAspect="1"/>
          </p:cNvPicPr>
          <p:nvPr/>
        </p:nvPicPr>
        <p:blipFill>
          <a:blip r:embed="rId9">
            <a:extLst/>
          </a:blip>
          <a:stretch>
            <a:fillRect/>
          </a:stretch>
        </p:blipFill>
        <p:spPr>
          <a:xfrm>
            <a:off x="7455368" y="4103082"/>
            <a:ext cx="1537899" cy="1537899"/>
          </a:xfrm>
          <a:prstGeom prst="rect">
            <a:avLst/>
          </a:prstGeom>
          <a:ln w="12700">
            <a:miter lim="400000"/>
          </a:ln>
        </p:spPr>
      </p:pic>
      <p:pic>
        <p:nvPicPr>
          <p:cNvPr id="831" name="image11.png"/>
          <p:cNvPicPr>
            <a:picLocks noChangeAspect="1"/>
          </p:cNvPicPr>
          <p:nvPr/>
        </p:nvPicPr>
        <p:blipFill>
          <a:blip r:embed="rId10">
            <a:extLst/>
          </a:blip>
          <a:stretch>
            <a:fillRect/>
          </a:stretch>
        </p:blipFill>
        <p:spPr>
          <a:xfrm>
            <a:off x="7455368" y="2829550"/>
            <a:ext cx="1346956" cy="994182"/>
          </a:xfrm>
          <a:prstGeom prst="rect">
            <a:avLst/>
          </a:prstGeom>
          <a:ln w="12700">
            <a:miter lim="400000"/>
          </a:ln>
        </p:spPr>
      </p:pic>
      <p:sp>
        <p:nvSpPr>
          <p:cNvPr id="832" name="Shape 832"/>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2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36" name="Shape 836"/>
          <p:cNvSpPr/>
          <p:nvPr>
            <p:ph type="title"/>
          </p:nvPr>
        </p:nvSpPr>
        <p:spPr>
          <a:prstGeom prst="rect">
            <a:avLst/>
          </a:prstGeom>
        </p:spPr>
        <p:txBody>
          <a:bodyPr/>
          <a:lstStyle>
            <a:lvl1pPr>
              <a:defRPr>
                <a:latin typeface="Cambria"/>
                <a:ea typeface="Cambria"/>
                <a:cs typeface="Cambria"/>
                <a:sym typeface="Cambria"/>
              </a:defRPr>
            </a:lvl1pPr>
          </a:lstStyle>
          <a:p>
            <a:pPr/>
            <a:r>
              <a:t>Mutation Analysis</a:t>
            </a:r>
          </a:p>
        </p:txBody>
      </p:sp>
      <p:sp>
        <p:nvSpPr>
          <p:cNvPr id="837" name="Shape 837"/>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sp>
        <p:nvSpPr>
          <p:cNvPr id="838" name="Shape 838"/>
          <p:cNvSpPr/>
          <p:nvPr/>
        </p:nvSpPr>
        <p:spPr>
          <a:xfrm>
            <a:off x="745702" y="4833949"/>
            <a:ext cx="6762878" cy="7010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285750" indent="-285750">
              <a:buSzPct val="100000"/>
              <a:buFont typeface="Arial"/>
              <a:buChar char="•"/>
              <a:defRPr>
                <a:solidFill>
                  <a:srgbClr val="615042"/>
                </a:solidFill>
              </a:defRPr>
            </a:lvl1pPr>
          </a:lstStyle>
          <a:p>
            <a:pPr/>
            <a:r>
              <a:t>Many approaches to reduce the computational time requirements of mutation analysis</a:t>
            </a:r>
          </a:p>
        </p:txBody>
      </p:sp>
      <p:sp>
        <p:nvSpPr>
          <p:cNvPr id="839" name="Shape 839"/>
          <p:cNvSpPr/>
          <p:nvPr/>
        </p:nvSpPr>
        <p:spPr>
          <a:xfrm>
            <a:off x="5138378" y="1828158"/>
            <a:ext cx="1006202" cy="2385641"/>
          </a:xfrm>
          <a:prstGeom prst="ellipse">
            <a:avLst/>
          </a:prstGeom>
          <a:ln w="19050">
            <a:solidFill>
              <a:srgbClr val="9D601E"/>
            </a:solidFill>
            <a:prstDash val="dot"/>
          </a:ln>
        </p:spPr>
        <p:txBody>
          <a:bodyPr lIns="45719" rIns="45719" anchor="ctr"/>
          <a:lstStyle/>
          <a:p>
            <a:pPr>
              <a:defRPr>
                <a:solidFill>
                  <a:srgbClr val="615042"/>
                </a:solidFill>
              </a:defRPr>
            </a:pPr>
          </a:p>
        </p:txBody>
      </p:sp>
      <p:pic>
        <p:nvPicPr>
          <p:cNvPr id="840"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841" name="Shape 841"/>
          <p:cNvSpPr/>
          <p:nvPr/>
        </p:nvSpPr>
        <p:spPr>
          <a:xfrm>
            <a:off x="1439285" y="2190498"/>
            <a:ext cx="228000" cy="210001"/>
          </a:xfrm>
          <a:prstGeom prst="rect">
            <a:avLst/>
          </a:prstGeom>
          <a:solidFill>
            <a:srgbClr val="ABADA4"/>
          </a:solidFill>
          <a:ln w="19050">
            <a:solidFill>
              <a:srgbClr val="9D601E"/>
            </a:solidFill>
          </a:ln>
        </p:spPr>
        <p:txBody>
          <a:bodyPr lIns="45719" rIns="45719" anchor="ctr"/>
          <a:lstStyle/>
          <a:p>
            <a:pPr>
              <a:defRPr>
                <a:solidFill>
                  <a:srgbClr val="615042"/>
                </a:solidFill>
              </a:defRPr>
            </a:pPr>
          </a:p>
        </p:txBody>
      </p:sp>
      <p:sp>
        <p:nvSpPr>
          <p:cNvPr id="842" name="Shape 842"/>
          <p:cNvSpPr/>
          <p:nvPr/>
        </p:nvSpPr>
        <p:spPr>
          <a:xfrm>
            <a:off x="1439285" y="2527393"/>
            <a:ext cx="228000" cy="210001"/>
          </a:xfrm>
          <a:prstGeom prst="rect">
            <a:avLst/>
          </a:prstGeom>
          <a:solidFill>
            <a:srgbClr val="ABADA4"/>
          </a:solidFill>
          <a:ln w="19050">
            <a:solidFill>
              <a:srgbClr val="9D601E"/>
            </a:solidFill>
          </a:ln>
        </p:spPr>
        <p:txBody>
          <a:bodyPr lIns="45719" rIns="45719" anchor="ctr"/>
          <a:lstStyle/>
          <a:p>
            <a:pPr>
              <a:defRPr>
                <a:solidFill>
                  <a:srgbClr val="615042"/>
                </a:solidFill>
              </a:defRPr>
            </a:pPr>
          </a:p>
        </p:txBody>
      </p:sp>
      <p:sp>
        <p:nvSpPr>
          <p:cNvPr id="843" name="Shape 843"/>
          <p:cNvSpPr/>
          <p:nvPr/>
        </p:nvSpPr>
        <p:spPr>
          <a:xfrm>
            <a:off x="1439285" y="2864291"/>
            <a:ext cx="228000" cy="210001"/>
          </a:xfrm>
          <a:prstGeom prst="rect">
            <a:avLst/>
          </a:prstGeom>
          <a:solidFill>
            <a:srgbClr val="ABADA4"/>
          </a:solidFill>
          <a:ln w="19050">
            <a:solidFill>
              <a:srgbClr val="9D601E"/>
            </a:solidFill>
          </a:ln>
        </p:spPr>
        <p:txBody>
          <a:bodyPr lIns="45719" rIns="45719" anchor="ctr"/>
          <a:lstStyle/>
          <a:p>
            <a:pPr>
              <a:defRPr>
                <a:solidFill>
                  <a:srgbClr val="615042"/>
                </a:solidFill>
              </a:defRPr>
            </a:pPr>
          </a:p>
        </p:txBody>
      </p:sp>
      <p:grpSp>
        <p:nvGrpSpPr>
          <p:cNvPr id="847" name="Group 847"/>
          <p:cNvGrpSpPr/>
          <p:nvPr/>
        </p:nvGrpSpPr>
        <p:grpSpPr>
          <a:xfrm>
            <a:off x="5215339" y="2628505"/>
            <a:ext cx="1311663" cy="1454748"/>
            <a:chOff x="0" y="0"/>
            <a:chExt cx="1311661" cy="1454746"/>
          </a:xfrm>
        </p:grpSpPr>
        <p:sp>
          <p:nvSpPr>
            <p:cNvPr id="844" name="Shape 844"/>
            <p:cNvSpPr/>
            <p:nvPr/>
          </p:nvSpPr>
          <p:spPr>
            <a:xfrm>
              <a:off x="353217" y="0"/>
              <a:ext cx="228000" cy="196199"/>
            </a:xfrm>
            <a:prstGeom prst="rect">
              <a:avLst/>
            </a:prstGeom>
            <a:solidFill>
              <a:srgbClr val="ABADA4"/>
            </a:solidFill>
            <a:ln w="19050" cap="flat">
              <a:solidFill>
                <a:srgbClr val="9D601E"/>
              </a:solidFill>
              <a:prstDash val="solid"/>
              <a:round/>
            </a:ln>
            <a:effectLst/>
          </p:spPr>
          <p:txBody>
            <a:bodyPr wrap="square" lIns="45719" tIns="45719" rIns="45719" bIns="45719" numCol="1" anchor="ctr">
              <a:noAutofit/>
            </a:bodyPr>
            <a:lstStyle/>
            <a:p>
              <a:pPr>
                <a:defRPr>
                  <a:solidFill>
                    <a:srgbClr val="615042"/>
                  </a:solidFill>
                </a:defRPr>
              </a:pPr>
            </a:p>
          </p:txBody>
        </p:sp>
        <p:sp>
          <p:nvSpPr>
            <p:cNvPr id="845" name="Shape 845"/>
            <p:cNvSpPr/>
            <p:nvPr/>
          </p:nvSpPr>
          <p:spPr>
            <a:xfrm>
              <a:off x="353217" y="314645"/>
              <a:ext cx="228000" cy="196200"/>
            </a:xfrm>
            <a:prstGeom prst="rect">
              <a:avLst/>
            </a:prstGeom>
            <a:solidFill>
              <a:srgbClr val="ABADA4"/>
            </a:solidFill>
            <a:ln w="19050" cap="flat">
              <a:solidFill>
                <a:srgbClr val="9D601E"/>
              </a:solidFill>
              <a:prstDash val="solid"/>
              <a:round/>
            </a:ln>
            <a:effectLst/>
          </p:spPr>
          <p:txBody>
            <a:bodyPr wrap="square" lIns="45719" tIns="45719" rIns="45719" bIns="45719" numCol="1" anchor="ctr">
              <a:noAutofit/>
            </a:bodyPr>
            <a:lstStyle/>
            <a:p>
              <a:pPr>
                <a:defRPr>
                  <a:solidFill>
                    <a:srgbClr val="615042"/>
                  </a:solidFill>
                </a:defRPr>
              </a:pPr>
            </a:p>
          </p:txBody>
        </p:sp>
        <p:sp>
          <p:nvSpPr>
            <p:cNvPr id="846" name="Shape 846"/>
            <p:cNvSpPr/>
            <p:nvPr/>
          </p:nvSpPr>
          <p:spPr>
            <a:xfrm>
              <a:off x="0" y="865496"/>
              <a:ext cx="1311662" cy="589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200">
                  <a:solidFill>
                    <a:srgbClr val="615042"/>
                  </a:solidFill>
                </a:defRPr>
              </a:pPr>
              <a:r>
                <a:t>Fewer</a:t>
              </a:r>
            </a:p>
            <a:p>
              <a:pPr>
                <a:defRPr sz="1200">
                  <a:solidFill>
                    <a:srgbClr val="615042"/>
                  </a:solidFill>
                </a:defRPr>
              </a:pPr>
              <a:r>
                <a:t>(Selective)</a:t>
              </a:r>
            </a:p>
          </p:txBody>
        </p:sp>
      </p:grpSp>
      <p:sp>
        <p:nvSpPr>
          <p:cNvPr id="848" name="Shape 848"/>
          <p:cNvSpPr/>
          <p:nvPr/>
        </p:nvSpPr>
        <p:spPr>
          <a:xfrm>
            <a:off x="2317760" y="3429049"/>
            <a:ext cx="1548600" cy="589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200">
                <a:solidFill>
                  <a:srgbClr val="615042"/>
                </a:solidFill>
              </a:defRPr>
            </a:pPr>
            <a:r>
              <a:t>Faster</a:t>
            </a:r>
          </a:p>
          <a:p>
            <a:pPr>
              <a:defRPr sz="1200">
                <a:solidFill>
                  <a:srgbClr val="615042"/>
                </a:solidFill>
              </a:defRPr>
            </a:pPr>
            <a:r>
              <a:t>(Optimizing)</a:t>
            </a:r>
          </a:p>
        </p:txBody>
      </p:sp>
      <p:grpSp>
        <p:nvGrpSpPr>
          <p:cNvPr id="853" name="Group 853"/>
          <p:cNvGrpSpPr/>
          <p:nvPr/>
        </p:nvGrpSpPr>
        <p:grpSpPr>
          <a:xfrm>
            <a:off x="3638360" y="2801024"/>
            <a:ext cx="1744534" cy="1217275"/>
            <a:chOff x="0" y="0"/>
            <a:chExt cx="1744533" cy="1217274"/>
          </a:xfrm>
        </p:grpSpPr>
        <p:sp>
          <p:nvSpPr>
            <p:cNvPr id="849" name="Shape 849"/>
            <p:cNvSpPr/>
            <p:nvPr/>
          </p:nvSpPr>
          <p:spPr>
            <a:xfrm>
              <a:off x="0" y="0"/>
              <a:ext cx="227999" cy="273299"/>
            </a:xfrm>
            <a:prstGeom prst="rect">
              <a:avLst/>
            </a:prstGeom>
            <a:solidFill>
              <a:srgbClr val="ABADA4"/>
            </a:solidFill>
            <a:ln w="19050" cap="flat">
              <a:solidFill>
                <a:srgbClr val="9D601E"/>
              </a:solidFill>
              <a:prstDash val="solid"/>
              <a:round/>
            </a:ln>
            <a:effectLst/>
          </p:spPr>
          <p:txBody>
            <a:bodyPr wrap="square" lIns="45719" tIns="45719" rIns="45719" bIns="45719" numCol="1" anchor="ctr">
              <a:noAutofit/>
            </a:bodyPr>
            <a:lstStyle/>
            <a:p>
              <a:pPr>
                <a:defRPr>
                  <a:solidFill>
                    <a:srgbClr val="615042"/>
                  </a:solidFill>
                </a:defRPr>
              </a:pPr>
            </a:p>
          </p:txBody>
        </p:sp>
        <p:sp>
          <p:nvSpPr>
            <p:cNvPr id="850" name="Shape 850"/>
            <p:cNvSpPr/>
            <p:nvPr/>
          </p:nvSpPr>
          <p:spPr>
            <a:xfrm>
              <a:off x="304800" y="0"/>
              <a:ext cx="227999" cy="273299"/>
            </a:xfrm>
            <a:prstGeom prst="rect">
              <a:avLst/>
            </a:prstGeom>
            <a:solidFill>
              <a:srgbClr val="ABADA4"/>
            </a:solidFill>
            <a:ln w="19050" cap="flat">
              <a:solidFill>
                <a:srgbClr val="9D601E"/>
              </a:solidFill>
              <a:prstDash val="solid"/>
              <a:round/>
            </a:ln>
            <a:effectLst/>
          </p:spPr>
          <p:txBody>
            <a:bodyPr wrap="square" lIns="45719" tIns="45719" rIns="45719" bIns="45719" numCol="1" anchor="ctr">
              <a:noAutofit/>
            </a:bodyPr>
            <a:lstStyle/>
            <a:p>
              <a:pPr>
                <a:defRPr>
                  <a:solidFill>
                    <a:srgbClr val="615042"/>
                  </a:solidFill>
                </a:defRPr>
              </a:pPr>
            </a:p>
          </p:txBody>
        </p:sp>
        <p:sp>
          <p:nvSpPr>
            <p:cNvPr id="851" name="Shape 851"/>
            <p:cNvSpPr/>
            <p:nvPr/>
          </p:nvSpPr>
          <p:spPr>
            <a:xfrm>
              <a:off x="609600" y="0"/>
              <a:ext cx="227999" cy="273299"/>
            </a:xfrm>
            <a:prstGeom prst="rect">
              <a:avLst/>
            </a:prstGeom>
            <a:solidFill>
              <a:srgbClr val="ABADA4"/>
            </a:solidFill>
            <a:ln w="19050" cap="flat">
              <a:solidFill>
                <a:srgbClr val="9D601E"/>
              </a:solidFill>
              <a:prstDash val="solid"/>
              <a:round/>
            </a:ln>
            <a:effectLst/>
          </p:spPr>
          <p:txBody>
            <a:bodyPr wrap="square" lIns="45719" tIns="45719" rIns="45719" bIns="45719" numCol="1" anchor="ctr">
              <a:noAutofit/>
            </a:bodyPr>
            <a:lstStyle/>
            <a:p>
              <a:pPr>
                <a:defRPr>
                  <a:solidFill>
                    <a:srgbClr val="615042"/>
                  </a:solidFill>
                </a:defRPr>
              </a:pPr>
            </a:p>
          </p:txBody>
        </p:sp>
        <p:sp>
          <p:nvSpPr>
            <p:cNvPr id="852" name="Shape 852"/>
            <p:cNvSpPr/>
            <p:nvPr/>
          </p:nvSpPr>
          <p:spPr>
            <a:xfrm>
              <a:off x="80085" y="628024"/>
              <a:ext cx="1664449" cy="58925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91424" tIns="91424" rIns="91424" bIns="91424" numCol="1" anchor="t">
              <a:spAutoFit/>
            </a:bodyPr>
            <a:lstStyle/>
            <a:p>
              <a:pPr>
                <a:defRPr sz="1200">
                  <a:solidFill>
                    <a:srgbClr val="615042"/>
                  </a:solidFill>
                </a:defRPr>
              </a:pPr>
              <a:r>
                <a:t>Smarter</a:t>
              </a:r>
            </a:p>
            <a:p>
              <a:pPr>
                <a:defRPr sz="1200">
                  <a:solidFill>
                    <a:srgbClr val="615042"/>
                  </a:solidFill>
                </a:defRPr>
              </a:pPr>
              <a:r>
                <a:t>(Parallelizing)</a:t>
              </a:r>
            </a:p>
          </p:txBody>
        </p:sp>
      </p:grpSp>
      <p:sp>
        <p:nvSpPr>
          <p:cNvPr id="854" name="Shape 854"/>
          <p:cNvSpPr/>
          <p:nvPr/>
        </p:nvSpPr>
        <p:spPr>
          <a:xfrm>
            <a:off x="997236" y="3429049"/>
            <a:ext cx="1112101"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solidFill>
                  <a:srgbClr val="615042"/>
                </a:solidFill>
              </a:defRPr>
            </a:lvl1pPr>
          </a:lstStyle>
          <a:p>
            <a:pPr/>
            <a:r>
              <a:t>Original</a:t>
            </a:r>
          </a:p>
        </p:txBody>
      </p:sp>
      <p:sp>
        <p:nvSpPr>
          <p:cNvPr id="855" name="Shape 855"/>
          <p:cNvSpPr/>
          <p:nvPr/>
        </p:nvSpPr>
        <p:spPr>
          <a:xfrm flipV="1">
            <a:off x="646550" y="2101699"/>
            <a:ext cx="13861" cy="1380882"/>
          </a:xfrm>
          <a:prstGeom prst="line">
            <a:avLst/>
          </a:prstGeom>
          <a:ln w="19050">
            <a:solidFill>
              <a:srgbClr val="9D601E"/>
            </a:solidFill>
            <a:headEnd type="oval"/>
            <a:tailEnd type="triangle"/>
          </a:ln>
        </p:spPr>
        <p:txBody>
          <a:bodyPr lIns="45719" rIns="45719"/>
          <a:lstStyle/>
          <a:p>
            <a:pPr>
              <a:defRPr>
                <a:solidFill>
                  <a:srgbClr val="615042"/>
                </a:solidFill>
              </a:defRPr>
            </a:pPr>
          </a:p>
        </p:txBody>
      </p:sp>
      <p:sp>
        <p:nvSpPr>
          <p:cNvPr id="856" name="Shape 856"/>
          <p:cNvSpPr/>
          <p:nvPr/>
        </p:nvSpPr>
        <p:spPr>
          <a:xfrm>
            <a:off x="739835" y="3965374"/>
            <a:ext cx="1782899" cy="284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nchor="ctr">
            <a:spAutoFit/>
          </a:bodyPr>
          <a:lstStyle>
            <a:lvl1pPr>
              <a:defRPr sz="600">
                <a:solidFill>
                  <a:srgbClr val="000000"/>
                </a:solidFill>
              </a:defRPr>
            </a:lvl1pPr>
          </a:lstStyle>
          <a:p>
            <a:pPr/>
            <a:r>
              <a:t>[harman2011,offutt2000]</a:t>
            </a:r>
          </a:p>
        </p:txBody>
      </p:sp>
      <p:sp>
        <p:nvSpPr>
          <p:cNvPr id="857" name="Shape 857"/>
          <p:cNvSpPr/>
          <p:nvPr/>
        </p:nvSpPr>
        <p:spPr>
          <a:xfrm>
            <a:off x="2622561" y="2628505"/>
            <a:ext cx="228000" cy="56546"/>
          </a:xfrm>
          <a:prstGeom prst="rect">
            <a:avLst/>
          </a:prstGeom>
          <a:solidFill>
            <a:srgbClr val="ABADA4"/>
          </a:solidFill>
          <a:ln w="19050">
            <a:solidFill>
              <a:srgbClr val="9D601E"/>
            </a:solidFill>
          </a:ln>
        </p:spPr>
        <p:txBody>
          <a:bodyPr lIns="45719" rIns="45719" anchor="ctr"/>
          <a:lstStyle/>
          <a:p>
            <a:pPr>
              <a:defRPr>
                <a:solidFill>
                  <a:srgbClr val="615042"/>
                </a:solidFill>
              </a:defRPr>
            </a:pPr>
          </a:p>
        </p:txBody>
      </p:sp>
      <p:sp>
        <p:nvSpPr>
          <p:cNvPr id="858" name="Shape 858"/>
          <p:cNvSpPr/>
          <p:nvPr/>
        </p:nvSpPr>
        <p:spPr>
          <a:xfrm>
            <a:off x="2622561" y="2823206"/>
            <a:ext cx="228000" cy="56546"/>
          </a:xfrm>
          <a:prstGeom prst="rect">
            <a:avLst/>
          </a:prstGeom>
          <a:solidFill>
            <a:srgbClr val="ABADA4"/>
          </a:solidFill>
          <a:ln w="19050">
            <a:solidFill>
              <a:srgbClr val="9D601E"/>
            </a:solidFill>
          </a:ln>
        </p:spPr>
        <p:txBody>
          <a:bodyPr lIns="45719" rIns="45719" anchor="ctr"/>
          <a:lstStyle/>
          <a:p>
            <a:pPr>
              <a:defRPr>
                <a:solidFill>
                  <a:srgbClr val="615042"/>
                </a:solidFill>
              </a:defRPr>
            </a:pPr>
          </a:p>
        </p:txBody>
      </p:sp>
      <p:sp>
        <p:nvSpPr>
          <p:cNvPr id="859" name="Shape 859"/>
          <p:cNvSpPr/>
          <p:nvPr/>
        </p:nvSpPr>
        <p:spPr>
          <a:xfrm>
            <a:off x="2622561" y="3017909"/>
            <a:ext cx="228000" cy="56546"/>
          </a:xfrm>
          <a:prstGeom prst="rect">
            <a:avLst/>
          </a:prstGeom>
          <a:solidFill>
            <a:srgbClr val="ABADA4"/>
          </a:solidFill>
          <a:ln w="19050">
            <a:solidFill>
              <a:srgbClr val="9D601E"/>
            </a:solidFill>
          </a:ln>
        </p:spPr>
        <p:txBody>
          <a:bodyPr lIns="45719" rIns="45719" anchor="ctr"/>
          <a:lstStyle/>
          <a:p>
            <a:pPr>
              <a:defRPr>
                <a:solidFill>
                  <a:srgbClr val="615042"/>
                </a:solidFill>
              </a:defRPr>
            </a:pPr>
          </a:p>
        </p:txBody>
      </p:sp>
      <p:sp>
        <p:nvSpPr>
          <p:cNvPr id="860" name="Shape 860"/>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0" name="Shape 190"/>
          <p:cNvSpPr/>
          <p:nvPr>
            <p:ph type="title"/>
          </p:nvPr>
        </p:nvSpPr>
        <p:spPr>
          <a:prstGeom prst="rect">
            <a:avLst/>
          </a:prstGeom>
        </p:spPr>
        <p:txBody>
          <a:bodyPr/>
          <a:lstStyle>
            <a:lvl1pPr>
              <a:defRPr b="1">
                <a:latin typeface="Cambria"/>
                <a:ea typeface="Cambria"/>
                <a:cs typeface="Cambria"/>
                <a:sym typeface="Cambria"/>
              </a:defRPr>
            </a:lvl1pPr>
          </a:lstStyle>
          <a:p>
            <a:pPr/>
            <a:r>
              <a:t>And so is the number of bugs</a:t>
            </a:r>
          </a:p>
        </p:txBody>
      </p:sp>
      <p:pic>
        <p:nvPicPr>
          <p:cNvPr id="191"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192" name="Shape 192"/>
          <p:cNvSpPr/>
          <p:nvPr/>
        </p:nvSpPr>
        <p:spPr>
          <a:xfrm>
            <a:off x="586843" y="5350221"/>
            <a:ext cx="6530614"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615042"/>
                </a:solidFill>
              </a:defRPr>
            </a:pPr>
            <a:r>
              <a:t>The number of vulnerabilities per year (1999 - 2016)  </a:t>
            </a:r>
            <a:r>
              <a:rPr sz="1200"/>
              <a:t>[cvedetails.com]</a:t>
            </a:r>
          </a:p>
        </p:txBody>
      </p:sp>
      <p:pic>
        <p:nvPicPr>
          <p:cNvPr id="193" name="pasted-image.tiff"/>
          <p:cNvPicPr>
            <a:picLocks noChangeAspect="1"/>
          </p:cNvPicPr>
          <p:nvPr/>
        </p:nvPicPr>
        <p:blipFill>
          <a:blip r:embed="rId4">
            <a:extLst/>
          </a:blip>
          <a:stretch>
            <a:fillRect/>
          </a:stretch>
        </p:blipFill>
        <p:spPr>
          <a:xfrm>
            <a:off x="443449" y="1015389"/>
            <a:ext cx="4354148" cy="4354147"/>
          </a:xfrm>
          <a:prstGeom prst="rect">
            <a:avLst/>
          </a:prstGeom>
          <a:ln w="12700">
            <a:miter lim="400000"/>
          </a:ln>
        </p:spPr>
      </p:pic>
      <p:pic>
        <p:nvPicPr>
          <p:cNvPr id="194" name="pasted-image.png"/>
          <p:cNvPicPr>
            <a:picLocks noChangeAspect="1"/>
          </p:cNvPicPr>
          <p:nvPr/>
        </p:nvPicPr>
        <p:blipFill>
          <a:blip r:embed="rId5">
            <a:extLst/>
          </a:blip>
          <a:stretch>
            <a:fillRect/>
          </a:stretch>
        </p:blipFill>
        <p:spPr>
          <a:xfrm>
            <a:off x="5582287" y="1763712"/>
            <a:ext cx="2857501" cy="2857501"/>
          </a:xfrm>
          <a:prstGeom prst="rect">
            <a:avLst/>
          </a:prstGeom>
          <a:ln w="12700">
            <a:miter lim="400000"/>
          </a:ln>
        </p:spPr>
      </p:pic>
      <p:sp>
        <p:nvSpPr>
          <p:cNvPr id="195" name="Shape 195"/>
          <p:cNvSpPr/>
          <p:nvPr/>
        </p:nvSpPr>
        <p:spPr>
          <a:xfrm>
            <a:off x="5318788" y="4399396"/>
            <a:ext cx="3384499" cy="3327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1500">
                <a:solidFill>
                  <a:srgbClr val="000000"/>
                </a:solidFill>
              </a:defRPr>
            </a:lvl1pPr>
          </a:lstStyle>
          <a:p>
            <a:pPr/>
            <a:r>
              <a:t>Hitomi : Lost in space because of a bug</a:t>
            </a:r>
          </a:p>
        </p:txBody>
      </p:sp>
    </p:spTree>
  </p:cSld>
  <p:clrMapOvr>
    <a:masterClrMapping/>
  </p:clrMapOvr>
  <p:transition xmlns:p14="http://schemas.microsoft.com/office/powerpoint/2010/main" spd="med" advClick="1" p14:dur="1000"/>
</p:sld>
</file>

<file path=ppt/slides/slide3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64" name="Shape 864"/>
          <p:cNvSpPr/>
          <p:nvPr>
            <p:ph type="title"/>
          </p:nvPr>
        </p:nvSpPr>
        <p:spPr>
          <a:prstGeom prst="rect">
            <a:avLst/>
          </a:prstGeom>
        </p:spPr>
        <p:txBody>
          <a:bodyPr/>
          <a:lstStyle>
            <a:lvl1pPr>
              <a:defRPr>
                <a:latin typeface="Cambria"/>
                <a:ea typeface="Cambria"/>
                <a:cs typeface="Cambria"/>
                <a:sym typeface="Cambria"/>
              </a:defRPr>
            </a:lvl1pPr>
          </a:lstStyle>
          <a:p>
            <a:pPr/>
            <a:r>
              <a:t>How does it work?</a:t>
            </a:r>
          </a:p>
        </p:txBody>
      </p:sp>
      <p:sp>
        <p:nvSpPr>
          <p:cNvPr id="865" name="Shape 865"/>
          <p:cNvSpPr/>
          <p:nvPr>
            <p:ph type="body" idx="1"/>
          </p:nvPr>
        </p:nvSpPr>
        <p:spPr>
          <a:prstGeom prst="rect">
            <a:avLst/>
          </a:prstGeom>
        </p:spPr>
        <p:txBody>
          <a:bodyPr/>
          <a:lstStyle/>
          <a:p>
            <a:pPr>
              <a:buFontTx/>
              <a:defRPr>
                <a:latin typeface="+mj-lt"/>
                <a:ea typeface="+mj-ea"/>
                <a:cs typeface="+mj-cs"/>
                <a:sym typeface="Calibri"/>
              </a:defRPr>
            </a:pPr>
            <a:r>
              <a:t>We rarely know about all bugs in a code base.</a:t>
            </a:r>
            <a:br/>
          </a:p>
          <a:p>
            <a:pPr>
              <a:buFontTx/>
              <a:defRPr>
                <a:latin typeface="+mj-lt"/>
                <a:ea typeface="+mj-ea"/>
                <a:cs typeface="+mj-cs"/>
                <a:sym typeface="Calibri"/>
              </a:defRPr>
            </a:pPr>
            <a:r>
              <a:t>Deterministically insert </a:t>
            </a:r>
            <a:r>
              <a:rPr b="1"/>
              <a:t>exhaustive</a:t>
            </a:r>
            <a:r>
              <a:t> first order faults against which test suites can be judged. </a:t>
            </a:r>
          </a:p>
        </p:txBody>
      </p:sp>
      <p:sp>
        <p:nvSpPr>
          <p:cNvPr id="866" name="Shape 866"/>
          <p:cNvSpPr/>
          <p:nvPr/>
        </p:nvSpPr>
        <p:spPr>
          <a:xfrm>
            <a:off x="457200" y="6174581"/>
            <a:ext cx="1828800" cy="1778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1100">
                <a:solidFill>
                  <a:srgbClr val="615042"/>
                </a:solidFill>
              </a:defRPr>
            </a:lvl1pPr>
          </a:lstStyle>
          <a:p>
            <a:pPr/>
            <a:r>
              <a:t>May 12, 2016</a:t>
            </a:r>
          </a:p>
        </p:txBody>
      </p:sp>
      <p:grpSp>
        <p:nvGrpSpPr>
          <p:cNvPr id="869" name="Group 869"/>
          <p:cNvGrpSpPr/>
          <p:nvPr/>
        </p:nvGrpSpPr>
        <p:grpSpPr>
          <a:xfrm>
            <a:off x="5908675" y="4011612"/>
            <a:ext cx="3235325" cy="2160589"/>
            <a:chOff x="0" y="0"/>
            <a:chExt cx="3235325" cy="2160588"/>
          </a:xfrm>
        </p:grpSpPr>
        <p:pic>
          <p:nvPicPr>
            <p:cNvPr id="867" name="image16.jpg"/>
            <p:cNvPicPr>
              <a:picLocks noChangeAspect="1"/>
            </p:cNvPicPr>
            <p:nvPr/>
          </p:nvPicPr>
          <p:blipFill>
            <a:blip r:embed="rId3">
              <a:extLst/>
            </a:blip>
            <a:stretch>
              <a:fillRect/>
            </a:stretch>
          </p:blipFill>
          <p:spPr>
            <a:xfrm>
              <a:off x="0" y="0"/>
              <a:ext cx="3235325" cy="2160589"/>
            </a:xfrm>
            <a:prstGeom prst="rect">
              <a:avLst/>
            </a:prstGeom>
            <a:ln w="12700" cap="flat">
              <a:noFill/>
              <a:miter lim="400000"/>
            </a:ln>
            <a:effectLst/>
          </p:spPr>
        </p:pic>
        <p:pic>
          <p:nvPicPr>
            <p:cNvPr id="868" name="image17.png"/>
            <p:cNvPicPr>
              <a:picLocks noChangeAspect="1"/>
            </p:cNvPicPr>
            <p:nvPr/>
          </p:nvPicPr>
          <p:blipFill>
            <a:blip r:embed="rId4">
              <a:extLst/>
            </a:blip>
            <a:stretch>
              <a:fillRect/>
            </a:stretch>
          </p:blipFill>
          <p:spPr>
            <a:xfrm>
              <a:off x="534987" y="460375"/>
              <a:ext cx="877888" cy="836614"/>
            </a:xfrm>
            <a:prstGeom prst="rect">
              <a:avLst/>
            </a:prstGeom>
            <a:ln w="12700" cap="flat">
              <a:noFill/>
              <a:miter lim="400000"/>
            </a:ln>
            <a:effectLst/>
          </p:spPr>
        </p:pic>
      </p:grpSp>
      <p:sp>
        <p:nvSpPr>
          <p:cNvPr id="870" name="Shape 870"/>
          <p:cNvSpPr/>
          <p:nvPr/>
        </p:nvSpPr>
        <p:spPr>
          <a:xfrm>
            <a:off x="925830" y="3155738"/>
            <a:ext cx="6864351" cy="3664713"/>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spcBef>
                <a:spcPts val="600"/>
              </a:spcBef>
              <a:defRPr sz="2800">
                <a:solidFill>
                  <a:srgbClr val="595959"/>
                </a:solidFill>
                <a:latin typeface="Consolas"/>
                <a:ea typeface="Consolas"/>
                <a:cs typeface="Consolas"/>
                <a:sym typeface="Consolas"/>
              </a:defRPr>
            </a:pPr>
            <a:r>
              <a:t>Δ=b</a:t>
            </a:r>
            <a:r>
              <a:rPr baseline="30000"/>
              <a:t>2</a:t>
            </a:r>
            <a:r>
              <a:t> – 4ac</a:t>
            </a:r>
            <a:endParaRPr sz="2000">
              <a:latin typeface="Verdana"/>
              <a:ea typeface="Verdana"/>
              <a:cs typeface="Verdana"/>
              <a:sym typeface="Verdana"/>
            </a:endParaRPr>
          </a:p>
          <a:p>
            <a:pPr>
              <a:spcBef>
                <a:spcPts val="400"/>
              </a:spcBef>
              <a:defRPr sz="2800">
                <a:solidFill>
                  <a:srgbClr val="595959"/>
                </a:solidFill>
                <a:latin typeface="Consolas"/>
                <a:ea typeface="Consolas"/>
                <a:cs typeface="Consolas"/>
                <a:sym typeface="Consolas"/>
              </a:defRPr>
            </a:pPr>
          </a:p>
          <a:p>
            <a:pPr>
              <a:spcBef>
                <a:spcPts val="600"/>
              </a:spcBef>
              <a:defRPr sz="2800">
                <a:solidFill>
                  <a:srgbClr val="595959"/>
                </a:solidFill>
                <a:latin typeface="Consolas"/>
                <a:ea typeface="Consolas"/>
                <a:cs typeface="Consolas"/>
                <a:sym typeface="Consolas"/>
              </a:defRPr>
            </a:pPr>
            <a:r>
              <a:t>d = b^2 </a:t>
            </a:r>
            <a:r>
              <a:rPr b="1">
                <a:solidFill>
                  <a:srgbClr val="FF0000"/>
                </a:solidFill>
              </a:rPr>
              <a:t>+</a:t>
            </a:r>
            <a:r>
              <a:t> 4 * a * c;</a:t>
            </a:r>
            <a:endParaRPr sz="2000">
              <a:latin typeface="Verdana"/>
              <a:ea typeface="Verdana"/>
              <a:cs typeface="Verdana"/>
              <a:sym typeface="Verdana"/>
            </a:endParaRPr>
          </a:p>
          <a:p>
            <a:pPr>
              <a:spcBef>
                <a:spcPts val="600"/>
              </a:spcBef>
              <a:defRPr sz="2800">
                <a:solidFill>
                  <a:srgbClr val="595959"/>
                </a:solidFill>
                <a:latin typeface="Consolas"/>
                <a:ea typeface="Consolas"/>
                <a:cs typeface="Consolas"/>
                <a:sym typeface="Consolas"/>
              </a:defRPr>
            </a:pPr>
            <a:r>
              <a:t>d = b^2 </a:t>
            </a:r>
            <a:r>
              <a:rPr b="1">
                <a:solidFill>
                  <a:srgbClr val="FF0000"/>
                </a:solidFill>
              </a:rPr>
              <a:t>*</a:t>
            </a:r>
            <a:r>
              <a:t> 4 * a * c;</a:t>
            </a:r>
            <a:endParaRPr sz="2000">
              <a:latin typeface="Verdana"/>
              <a:ea typeface="Verdana"/>
              <a:cs typeface="Verdana"/>
              <a:sym typeface="Verdana"/>
            </a:endParaRPr>
          </a:p>
          <a:p>
            <a:pPr>
              <a:spcBef>
                <a:spcPts val="600"/>
              </a:spcBef>
              <a:defRPr sz="2800">
                <a:solidFill>
                  <a:srgbClr val="595959"/>
                </a:solidFill>
                <a:latin typeface="Consolas"/>
                <a:ea typeface="Consolas"/>
                <a:cs typeface="Consolas"/>
                <a:sym typeface="Consolas"/>
              </a:defRPr>
            </a:pPr>
            <a:r>
              <a:t>... etc.</a:t>
            </a:r>
          </a:p>
          <a:p>
            <a:pPr>
              <a:spcBef>
                <a:spcPts val="400"/>
              </a:spcBef>
              <a:defRPr sz="2800">
                <a:solidFill>
                  <a:srgbClr val="595959"/>
                </a:solidFill>
                <a:latin typeface="Consolas"/>
                <a:ea typeface="Consolas"/>
                <a:cs typeface="Consolas"/>
                <a:sym typeface="Consolas"/>
              </a:defRPr>
            </a:pPr>
          </a:p>
          <a:p>
            <a:pPr>
              <a:spcBef>
                <a:spcPts val="400"/>
              </a:spcBef>
              <a:defRPr>
                <a:solidFill>
                  <a:srgbClr val="595959"/>
                </a:solidFill>
                <a:latin typeface="+mj-lt"/>
                <a:ea typeface="+mj-ea"/>
                <a:cs typeface="+mj-cs"/>
                <a:sym typeface="Calibri"/>
              </a:defRPr>
            </a:pPr>
          </a:p>
        </p:txBody>
      </p:sp>
      <p:sp>
        <p:nvSpPr>
          <p:cNvPr id="871" name="Shape 871"/>
          <p:cNvSpPr/>
          <p:nvPr/>
        </p:nvSpPr>
        <p:spPr>
          <a:xfrm rot="2462120">
            <a:off x="2175985" y="3846829"/>
            <a:ext cx="595313" cy="358776"/>
          </a:xfrm>
          <a:prstGeom prst="rightArrow">
            <a:avLst>
              <a:gd name="adj1" fmla="val 50000"/>
              <a:gd name="adj2" fmla="val 49986"/>
            </a:avLst>
          </a:prstGeom>
          <a:solidFill>
            <a:schemeClr val="accent1"/>
          </a:solidFill>
          <a:ln>
            <a:solidFill>
              <a:srgbClr val="615042"/>
            </a:solidFill>
          </a:ln>
        </p:spPr>
        <p:txBody>
          <a:bodyPr lIns="45719" rIns="45719"/>
          <a:lstStyle/>
          <a:p>
            <a:pPr defTabSz="914400">
              <a:defRPr sz="2400">
                <a:solidFill>
                  <a:srgbClr val="999999"/>
                </a:solidFill>
                <a:latin typeface="Arial"/>
                <a:ea typeface="Arial"/>
                <a:cs typeface="Arial"/>
                <a:sym typeface="Arial"/>
              </a:defRPr>
            </a:pPr>
          </a:p>
        </p:txBody>
      </p:sp>
      <p:pic>
        <p:nvPicPr>
          <p:cNvPr id="872" name="image4.pdf" descr="Vertical-cmyk_1.pdf"/>
          <p:cNvPicPr>
            <a:picLocks noChangeAspect="1"/>
          </p:cNvPicPr>
          <p:nvPr/>
        </p:nvPicPr>
        <p:blipFill>
          <a:blip r:embed="rId5">
            <a:extLst/>
          </a:blip>
          <a:stretch>
            <a:fillRect/>
          </a:stretch>
        </p:blipFill>
        <p:spPr>
          <a:xfrm>
            <a:off x="7747000" y="5744984"/>
            <a:ext cx="965200" cy="965201"/>
          </a:xfrm>
          <a:prstGeom prst="rect">
            <a:avLst/>
          </a:prstGeom>
          <a:ln w="12700">
            <a:miter lim="400000"/>
          </a:ln>
        </p:spPr>
      </p:pic>
      <p:sp>
        <p:nvSpPr>
          <p:cNvPr id="873" name="Shape 873"/>
          <p:cNvSpPr/>
          <p:nvPr>
            <p:ph type="sldNum" sz="quarter" idx="2"/>
          </p:nvPr>
        </p:nvSpPr>
        <p:spPr>
          <a:xfrm>
            <a:off x="457200" y="5991225"/>
            <a:ext cx="127000" cy="177800"/>
          </a:xfrm>
          <a:prstGeom prst="rect">
            <a:avLst/>
          </a:prstGeom>
          <a:extLst>
            <a:ext uri="{C572A759-6A51-4108-AA02-DFA0A04FC94B}">
              <ma14:wrappingTextBoxFlag xmlns:ma14="http://schemas.microsoft.com/office/mac/drawingml/2011/main" val="1"/>
            </a:ext>
          </a:extLst>
        </p:spPr>
        <p:txBody>
          <a:bodyPr/>
          <a:lstStyle>
            <a:lvl1pPr>
              <a:defRPr sz="1100">
                <a:solidFill>
                  <a:srgbClr val="615042"/>
                </a:solidFill>
                <a:latin typeface="Palatino"/>
                <a:ea typeface="Palatino"/>
                <a:cs typeface="Palatino"/>
                <a:sym typeface="Palatino"/>
              </a:defRPr>
            </a:lvl1pPr>
          </a:lstStyle>
          <a:p>
            <a:pPr/>
            <a:fld id="{86CB4B4D-7CA3-9044-876B-883B54F8677D}" type="slidenum"/>
          </a:p>
        </p:txBody>
      </p:sp>
    </p:spTree>
  </p:cSld>
  <p:clrMapOvr>
    <a:masterClrMapping/>
  </p:clrMapOvr>
  <p:transition xmlns:p14="http://schemas.microsoft.com/office/powerpoint/2010/main" spd="med" advClick="1" p14:dur="1000"/>
</p:sld>
</file>

<file path=ppt/slides/slide31.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77" name="Shape 877"/>
          <p:cNvSpPr/>
          <p:nvPr>
            <p:ph type="title"/>
          </p:nvPr>
        </p:nvSpPr>
        <p:spPr>
          <a:prstGeom prst="rect">
            <a:avLst/>
          </a:prstGeom>
        </p:spPr>
        <p:txBody>
          <a:bodyPr/>
          <a:lstStyle>
            <a:lvl1pPr>
              <a:defRPr>
                <a:latin typeface="Cambria"/>
                <a:ea typeface="Cambria"/>
                <a:cs typeface="Cambria"/>
                <a:sym typeface="Cambria"/>
              </a:defRPr>
            </a:lvl1pPr>
          </a:lstStyle>
          <a:p>
            <a:pPr/>
            <a:r>
              <a:t>Do Fewer: Improvement from intelligent selection.</a:t>
            </a:r>
          </a:p>
        </p:txBody>
      </p:sp>
      <p:sp>
        <p:nvSpPr>
          <p:cNvPr id="878" name="Shape 878"/>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sp>
        <p:nvSpPr>
          <p:cNvPr id="879" name="Shape 879"/>
          <p:cNvSpPr/>
          <p:nvPr/>
        </p:nvSpPr>
        <p:spPr>
          <a:xfrm>
            <a:off x="822325" y="1242781"/>
            <a:ext cx="6133637" cy="344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615042"/>
                </a:solidFill>
              </a:defRPr>
            </a:pPr>
            <a:r>
              <a:t>What is the maximum utility for a given strategy?</a:t>
            </a:r>
          </a:p>
          <a:p>
            <a:pPr>
              <a:defRPr>
                <a:solidFill>
                  <a:srgbClr val="615042"/>
                </a:solidFill>
              </a:defRPr>
            </a:pPr>
          </a:p>
          <a:p>
            <a:pPr>
              <a:defRPr>
                <a:solidFill>
                  <a:srgbClr val="615042"/>
                </a:solidFill>
              </a:defRPr>
            </a:pPr>
            <a:r>
              <a:t>Procedure for evaluation of a reduction technique:</a:t>
            </a:r>
          </a:p>
          <a:p>
            <a:pPr marL="285750" indent="-285750">
              <a:buSzPct val="100000"/>
              <a:buFont typeface="Arial"/>
              <a:buChar char="•"/>
              <a:defRPr>
                <a:solidFill>
                  <a:srgbClr val="615042"/>
                </a:solidFill>
              </a:defRPr>
            </a:pPr>
            <a:r>
              <a:t>Apply intelligent reduction strategy to mutant set M</a:t>
            </a:r>
          </a:p>
          <a:p>
            <a:pPr marL="285750" indent="-285750">
              <a:buSzPct val="100000"/>
              <a:buFont typeface="Arial"/>
              <a:buChar char="•"/>
              <a:defRPr>
                <a:solidFill>
                  <a:srgbClr val="615042"/>
                </a:solidFill>
              </a:defRPr>
            </a:pPr>
            <a:r>
              <a:t>Determine the minimum test suite </a:t>
            </a:r>
            <a:br/>
            <a:r>
              <a:t>that can kill all mutants</a:t>
            </a:r>
          </a:p>
          <a:p>
            <a:pPr marL="285750" indent="-285750">
              <a:buSzPct val="100000"/>
              <a:buFont typeface="Arial"/>
              <a:buChar char="•"/>
              <a:defRPr>
                <a:solidFill>
                  <a:srgbClr val="615042"/>
                </a:solidFill>
              </a:defRPr>
            </a:pPr>
            <a:r>
              <a:t>Apply the same minimum test suite against full set M</a:t>
            </a:r>
          </a:p>
          <a:p>
            <a:pPr marL="285750" indent="-285750">
              <a:buSzPct val="100000"/>
              <a:buFont typeface="Arial"/>
              <a:buChar char="•"/>
              <a:defRPr>
                <a:solidFill>
                  <a:srgbClr val="615042"/>
                </a:solidFill>
              </a:defRPr>
            </a:pPr>
            <a:r>
              <a:t>We compared the best N mutants with </a:t>
            </a:r>
            <a:r>
              <a:rPr b="1"/>
              <a:t>oracular</a:t>
            </a:r>
            <a:r>
              <a:t> knowledge (minimal set) with N randomly sampled mutants</a:t>
            </a:r>
          </a:p>
        </p:txBody>
      </p:sp>
      <p:pic>
        <p:nvPicPr>
          <p:cNvPr id="880" name="image19.png"/>
          <p:cNvPicPr>
            <a:picLocks noChangeAspect="1"/>
          </p:cNvPicPr>
          <p:nvPr/>
        </p:nvPicPr>
        <p:blipFill>
          <a:blip r:embed="rId3">
            <a:extLst/>
          </a:blip>
          <a:stretch>
            <a:fillRect/>
          </a:stretch>
        </p:blipFill>
        <p:spPr>
          <a:xfrm>
            <a:off x="1991513" y="4225435"/>
            <a:ext cx="4777323" cy="663797"/>
          </a:xfrm>
          <a:prstGeom prst="rect">
            <a:avLst/>
          </a:prstGeom>
          <a:ln w="12700">
            <a:miter lim="400000"/>
          </a:ln>
        </p:spPr>
      </p:pic>
      <p:pic>
        <p:nvPicPr>
          <p:cNvPr id="881" name="image4.pdf" descr="Vertical-cmyk_1.pdf"/>
          <p:cNvPicPr>
            <a:picLocks noChangeAspect="1"/>
          </p:cNvPicPr>
          <p:nvPr/>
        </p:nvPicPr>
        <p:blipFill>
          <a:blip r:embed="rId4">
            <a:extLst/>
          </a:blip>
          <a:stretch>
            <a:fillRect/>
          </a:stretch>
        </p:blipFill>
        <p:spPr>
          <a:xfrm>
            <a:off x="7747000" y="5744984"/>
            <a:ext cx="965200" cy="965201"/>
          </a:xfrm>
          <a:prstGeom prst="rect">
            <a:avLst/>
          </a:prstGeom>
          <a:ln w="12700">
            <a:miter lim="400000"/>
          </a:ln>
        </p:spPr>
      </p:pic>
      <p:grpSp>
        <p:nvGrpSpPr>
          <p:cNvPr id="884" name="Group 884"/>
          <p:cNvGrpSpPr/>
          <p:nvPr/>
        </p:nvGrpSpPr>
        <p:grpSpPr>
          <a:xfrm>
            <a:off x="4803330" y="2482240"/>
            <a:ext cx="1193909" cy="403955"/>
            <a:chOff x="0" y="0"/>
            <a:chExt cx="1193908" cy="403954"/>
          </a:xfrm>
        </p:grpSpPr>
        <p:sp>
          <p:nvSpPr>
            <p:cNvPr id="882" name="Shape 882"/>
            <p:cNvSpPr/>
            <p:nvPr/>
          </p:nvSpPr>
          <p:spPr>
            <a:xfrm>
              <a:off x="0" y="0"/>
              <a:ext cx="1193909" cy="403955"/>
            </a:xfrm>
            <a:prstGeom prst="rect">
              <a:avLst/>
            </a:prstGeom>
            <a:solidFill>
              <a:srgbClr val="FFFFFF"/>
            </a:solidFill>
            <a:ln w="12700" cap="flat">
              <a:noFill/>
              <a:miter lim="400000"/>
            </a:ln>
            <a:effectLst/>
          </p:spPr>
          <p:txBody>
            <a:bodyPr wrap="square" lIns="45719" tIns="45719" rIns="45719" bIns="45719" numCol="1" anchor="t">
              <a:noAutofit/>
            </a:bodyPr>
            <a:lstStyle/>
            <a:p>
              <a:pPr/>
            </a:p>
          </p:txBody>
        </p:sp>
        <p:pic>
          <p:nvPicPr>
            <p:cNvPr id="883" name="image20.png"/>
            <p:cNvPicPr>
              <a:picLocks noChangeAspect="1"/>
            </p:cNvPicPr>
            <p:nvPr/>
          </p:nvPicPr>
          <p:blipFill>
            <a:blip r:embed="rId5">
              <a:extLst/>
            </a:blip>
            <a:stretch>
              <a:fillRect/>
            </a:stretch>
          </p:blipFill>
          <p:spPr>
            <a:xfrm>
              <a:off x="0" y="0"/>
              <a:ext cx="1193909" cy="403955"/>
            </a:xfrm>
            <a:prstGeom prst="rect">
              <a:avLst/>
            </a:prstGeom>
            <a:ln w="12700" cap="flat">
              <a:noFill/>
              <a:miter lim="400000"/>
            </a:ln>
            <a:effectLst/>
          </p:spPr>
        </p:pic>
      </p:grpSp>
      <p:sp>
        <p:nvSpPr>
          <p:cNvPr id="885" name="Shape 885"/>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2.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89" name="Shape 889"/>
          <p:cNvSpPr/>
          <p:nvPr>
            <p:ph type="title"/>
          </p:nvPr>
        </p:nvSpPr>
        <p:spPr>
          <a:xfrm>
            <a:off x="457199" y="457200"/>
            <a:ext cx="8569533" cy="685800"/>
          </a:xfrm>
          <a:prstGeom prst="rect">
            <a:avLst/>
          </a:prstGeom>
        </p:spPr>
        <p:txBody>
          <a:bodyPr/>
          <a:lstStyle>
            <a:lvl1pPr>
              <a:defRPr>
                <a:latin typeface="Cambria"/>
                <a:ea typeface="Cambria"/>
                <a:cs typeface="Cambria"/>
                <a:sym typeface="Cambria"/>
              </a:defRPr>
            </a:lvl1pPr>
          </a:lstStyle>
          <a:p>
            <a:pPr/>
            <a:r>
              <a:t>Conclusions</a:t>
            </a:r>
          </a:p>
        </p:txBody>
      </p:sp>
      <p:sp>
        <p:nvSpPr>
          <p:cNvPr id="890" name="Shape 890"/>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sp>
        <p:nvSpPr>
          <p:cNvPr id="891" name="Shape 891"/>
          <p:cNvSpPr/>
          <p:nvPr/>
        </p:nvSpPr>
        <p:spPr>
          <a:xfrm>
            <a:off x="822324" y="1292630"/>
            <a:ext cx="7151863" cy="34442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a:solidFill>
                  <a:srgbClr val="615042"/>
                </a:solidFill>
              </a:defRPr>
            </a:pPr>
            <a:r>
              <a:t>No limit on how much disadvantage (negative utility) a reduction strategy can have, if it fails to predict correctly.</a:t>
            </a:r>
          </a:p>
          <a:p>
            <a:pPr marL="285750" indent="-285750">
              <a:buSzPct val="100000"/>
              <a:buFont typeface="Arial"/>
              <a:buChar char="•"/>
              <a:defRPr>
                <a:solidFill>
                  <a:srgbClr val="615042"/>
                </a:solidFill>
              </a:defRPr>
            </a:pPr>
          </a:p>
          <a:p>
            <a:pPr marL="285750" indent="-285750">
              <a:buSzPct val="100000"/>
              <a:buFont typeface="Arial"/>
              <a:buChar char="•"/>
              <a:defRPr>
                <a:solidFill>
                  <a:srgbClr val="615042"/>
                </a:solidFill>
              </a:defRPr>
            </a:pPr>
            <a:r>
              <a:t>There is a fixed limit to maximum advantage (positive utility) from using a reduction strategy when it works.</a:t>
            </a:r>
          </a:p>
          <a:p>
            <a:pPr marL="285750" indent="-285750">
              <a:buSzPct val="100000"/>
              <a:buFont typeface="Arial"/>
              <a:buChar char="•"/>
              <a:defRPr>
                <a:solidFill>
                  <a:srgbClr val="615042"/>
                </a:solidFill>
              </a:defRPr>
            </a:pPr>
          </a:p>
          <a:p>
            <a:pPr marL="285750" indent="-285750">
              <a:buSzPct val="100000"/>
              <a:buFont typeface="Arial"/>
              <a:buChar char="•"/>
              <a:defRPr>
                <a:solidFill>
                  <a:srgbClr val="615042"/>
                </a:solidFill>
              </a:defRPr>
            </a:pPr>
            <a:r>
              <a:t>The other side is that one may implement new operators instead, and use random sampling to get a representative set of mutants.</a:t>
            </a:r>
          </a:p>
          <a:p>
            <a:pPr marL="285750" indent="-285750">
              <a:buSzPct val="100000"/>
              <a:buFont typeface="Arial"/>
              <a:buChar char="•"/>
              <a:defRPr>
                <a:solidFill>
                  <a:srgbClr val="615042"/>
                </a:solidFill>
              </a:defRPr>
            </a:pPr>
          </a:p>
          <a:p>
            <a:pPr marL="285750" indent="-285750">
              <a:buSzPct val="100000"/>
              <a:buFont typeface="Arial"/>
              <a:buChar char="•"/>
              <a:defRPr>
                <a:solidFill>
                  <a:srgbClr val="615042"/>
                </a:solidFill>
              </a:defRPr>
            </a:pPr>
            <a:r>
              <a:t>Using this strategy has a maximum limit on the disadvantage, but  no limit on the maximum advantage.</a:t>
            </a:r>
          </a:p>
        </p:txBody>
      </p:sp>
      <p:pic>
        <p:nvPicPr>
          <p:cNvPr id="892"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893" name="Shape 893"/>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3.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897" name="Shape 897"/>
          <p:cNvSpPr/>
          <p:nvPr>
            <p:ph type="title"/>
          </p:nvPr>
        </p:nvSpPr>
        <p:spPr>
          <a:xfrm>
            <a:off x="457199" y="457200"/>
            <a:ext cx="8569533" cy="685800"/>
          </a:xfrm>
          <a:prstGeom prst="rect">
            <a:avLst/>
          </a:prstGeom>
        </p:spPr>
        <p:txBody>
          <a:bodyPr/>
          <a:lstStyle>
            <a:lvl1pPr>
              <a:defRPr>
                <a:latin typeface="Cambria"/>
                <a:ea typeface="Cambria"/>
                <a:cs typeface="Cambria"/>
                <a:sym typeface="Cambria"/>
              </a:defRPr>
            </a:lvl1pPr>
          </a:lstStyle>
          <a:p>
            <a:pPr/>
            <a:r>
              <a:t>Empirical analysis : Pipeline</a:t>
            </a:r>
          </a:p>
        </p:txBody>
      </p:sp>
      <p:sp>
        <p:nvSpPr>
          <p:cNvPr id="898" name="Shape 898"/>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sp>
        <p:nvSpPr>
          <p:cNvPr id="899" name="Shape 899"/>
          <p:cNvSpPr/>
          <p:nvPr/>
        </p:nvSpPr>
        <p:spPr>
          <a:xfrm>
            <a:off x="822325" y="1200209"/>
            <a:ext cx="7505958" cy="2225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285750" indent="-285750">
              <a:buSzPct val="100000"/>
              <a:buFont typeface="Arial"/>
              <a:buChar char="•"/>
              <a:defRPr>
                <a:solidFill>
                  <a:srgbClr val="615042"/>
                </a:solidFill>
              </a:defRPr>
            </a:pPr>
            <a:r>
              <a:t>Subjects:</a:t>
            </a:r>
          </a:p>
          <a:p>
            <a:pPr lvl="1" marL="742950" indent="-285750">
              <a:buSzPct val="100000"/>
              <a:buFont typeface="Arial"/>
              <a:buChar char="•"/>
              <a:defRPr>
                <a:solidFill>
                  <a:srgbClr val="615042"/>
                </a:solidFill>
              </a:defRPr>
            </a:pPr>
            <a:r>
              <a:t>Java projects using Maven from Github and Apache      : 1,800</a:t>
            </a:r>
          </a:p>
          <a:p>
            <a:pPr lvl="1" marL="742950" indent="-285750">
              <a:buSzPct val="100000"/>
              <a:buFont typeface="Arial"/>
              <a:buChar char="•"/>
              <a:defRPr>
                <a:solidFill>
                  <a:srgbClr val="615042"/>
                </a:solidFill>
              </a:defRPr>
            </a:pPr>
            <a:r>
              <a:t>Removed aggregate projects, and projects with no test suites : 796</a:t>
            </a:r>
          </a:p>
          <a:p>
            <a:pPr lvl="1" marL="742950" indent="-285750">
              <a:buSzPct val="100000"/>
              <a:buFont typeface="Arial"/>
              <a:buChar char="•"/>
              <a:defRPr>
                <a:solidFill>
                  <a:srgbClr val="615042"/>
                </a:solidFill>
              </a:defRPr>
            </a:pPr>
            <a:r>
              <a:t>Compiles with some hacking : 326</a:t>
            </a:r>
          </a:p>
          <a:p>
            <a:pPr lvl="1" marL="742950" indent="-285750">
              <a:buSzPct val="100000"/>
              <a:buFont typeface="Arial"/>
              <a:buChar char="•"/>
              <a:defRPr>
                <a:solidFill>
                  <a:srgbClr val="615042"/>
                </a:solidFill>
              </a:defRPr>
            </a:pPr>
            <a:r>
              <a:t>With non trivial test suites (&gt;= 100 tests) : 39</a:t>
            </a:r>
          </a:p>
          <a:p>
            <a:pPr lvl="1" marL="742950" indent="-285750">
              <a:buSzPct val="100000"/>
              <a:buFont typeface="Arial"/>
              <a:buChar char="•"/>
              <a:defRPr>
                <a:solidFill>
                  <a:srgbClr val="615042"/>
                </a:solidFill>
              </a:defRPr>
            </a:pPr>
          </a:p>
          <a:p>
            <a:pPr marL="285750" indent="-285750">
              <a:buSzPct val="100000"/>
              <a:buFont typeface="Arial"/>
              <a:buChar char="•"/>
              <a:defRPr>
                <a:solidFill>
                  <a:srgbClr val="615042"/>
                </a:solidFill>
              </a:defRPr>
            </a:pPr>
            <a:r>
              <a:t>Used PIT – An industry standard mutation tool</a:t>
            </a:r>
          </a:p>
        </p:txBody>
      </p:sp>
      <p:pic>
        <p:nvPicPr>
          <p:cNvPr id="900"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901" name="Shape 901"/>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4.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05" name="Shape 905"/>
          <p:cNvSpPr/>
          <p:nvPr>
            <p:ph type="title"/>
          </p:nvPr>
        </p:nvSpPr>
        <p:spPr>
          <a:prstGeom prst="rect">
            <a:avLst/>
          </a:prstGeom>
        </p:spPr>
        <p:txBody>
          <a:bodyPr/>
          <a:lstStyle>
            <a:lvl1pPr>
              <a:defRPr>
                <a:latin typeface="Cambria"/>
                <a:ea typeface="Cambria"/>
                <a:cs typeface="Cambria"/>
                <a:sym typeface="Cambria"/>
              </a:defRPr>
            </a:lvl1pPr>
          </a:lstStyle>
          <a:p>
            <a:pPr/>
            <a:r>
              <a:t>But our programs are still buggy and unreliable.</a:t>
            </a:r>
          </a:p>
        </p:txBody>
      </p:sp>
      <p:sp>
        <p:nvSpPr>
          <p:cNvPr id="906" name="Shape 906"/>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pic>
        <p:nvPicPr>
          <p:cNvPr id="907"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908" name="image30.png"/>
          <p:cNvPicPr>
            <a:picLocks noChangeAspect="1"/>
          </p:cNvPicPr>
          <p:nvPr/>
        </p:nvPicPr>
        <p:blipFill>
          <a:blip r:embed="rId4">
            <a:extLst/>
          </a:blip>
          <a:stretch>
            <a:fillRect/>
          </a:stretch>
        </p:blipFill>
        <p:spPr>
          <a:xfrm>
            <a:off x="1895644" y="1143000"/>
            <a:ext cx="3791025" cy="3791025"/>
          </a:xfrm>
          <a:prstGeom prst="rect">
            <a:avLst/>
          </a:prstGeom>
          <a:ln w="12700">
            <a:miter lim="400000"/>
          </a:ln>
        </p:spPr>
      </p:pic>
      <p:sp>
        <p:nvSpPr>
          <p:cNvPr id="909" name="Shape 909"/>
          <p:cNvSpPr/>
          <p:nvPr/>
        </p:nvSpPr>
        <p:spPr>
          <a:xfrm>
            <a:off x="1000499" y="5190987"/>
            <a:ext cx="6538093"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a:solidFill>
                  <a:srgbClr val="615042"/>
                </a:solidFill>
              </a:defRPr>
            </a:pPr>
            <a:r>
              <a:t>The Japanese Hitomi X Ray Satellite : Lost in space due to a bug</a:t>
            </a:r>
            <a:br/>
            <a:r>
              <a:t>Cost: ¥31 billion</a:t>
            </a:r>
          </a:p>
        </p:txBody>
      </p:sp>
      <p:sp>
        <p:nvSpPr>
          <p:cNvPr id="910" name="Shape 910"/>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5.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14" name="Shape 914"/>
          <p:cNvSpPr/>
          <p:nvPr>
            <p:ph type="title"/>
          </p:nvPr>
        </p:nvSpPr>
        <p:spPr>
          <a:xfrm>
            <a:off x="457199" y="457200"/>
            <a:ext cx="8569533" cy="685800"/>
          </a:xfrm>
          <a:prstGeom prst="rect">
            <a:avLst/>
          </a:prstGeom>
        </p:spPr>
        <p:txBody>
          <a:bodyPr/>
          <a:lstStyle>
            <a:lvl1pPr>
              <a:defRPr>
                <a:latin typeface="Cambria"/>
                <a:ea typeface="Cambria"/>
                <a:cs typeface="Cambria"/>
                <a:sym typeface="Cambria"/>
              </a:defRPr>
            </a:lvl1pPr>
          </a:lstStyle>
          <a:p>
            <a:pPr/>
            <a:r>
              <a:t>Conclusion</a:t>
            </a:r>
          </a:p>
        </p:txBody>
      </p:sp>
      <p:sp>
        <p:nvSpPr>
          <p:cNvPr id="915" name="Shape 915"/>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sp>
        <p:nvSpPr>
          <p:cNvPr id="916" name="Shape 916"/>
          <p:cNvSpPr/>
          <p:nvPr/>
        </p:nvSpPr>
        <p:spPr>
          <a:xfrm>
            <a:off x="822324" y="1656290"/>
            <a:ext cx="7151863" cy="31394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a:solidFill>
                  <a:srgbClr val="615042"/>
                </a:solidFill>
              </a:defRPr>
            </a:pPr>
            <a:r>
              <a:t>There is limited advantage to reduction of mutants by selection.</a:t>
            </a:r>
          </a:p>
          <a:p>
            <a:pPr marL="285750" indent="-285750">
              <a:buSzPct val="100000"/>
              <a:buFont typeface="Arial"/>
              <a:buChar char="•"/>
              <a:defRPr>
                <a:solidFill>
                  <a:srgbClr val="615042"/>
                </a:solidFill>
              </a:defRPr>
            </a:pPr>
          </a:p>
          <a:p>
            <a:pPr marL="285750" indent="-285750">
              <a:buSzPct val="100000"/>
              <a:buFont typeface="Arial"/>
              <a:buChar char="•"/>
              <a:defRPr>
                <a:solidFill>
                  <a:srgbClr val="615042"/>
                </a:solidFill>
              </a:defRPr>
            </a:pPr>
            <a:r>
              <a:t>There is no limitation to possible advantage from adding new mutants.</a:t>
            </a:r>
          </a:p>
          <a:p>
            <a:pPr marL="285750" indent="-285750">
              <a:buSzPct val="100000"/>
              <a:buFont typeface="Arial"/>
              <a:buChar char="•"/>
              <a:defRPr>
                <a:solidFill>
                  <a:srgbClr val="615042"/>
                </a:solidFill>
              </a:defRPr>
            </a:pPr>
          </a:p>
          <a:p>
            <a:pPr marL="285750" indent="-285750">
              <a:buSzPct val="100000"/>
              <a:buFont typeface="Arial"/>
              <a:buChar char="•"/>
              <a:defRPr>
                <a:solidFill>
                  <a:srgbClr val="615042"/>
                </a:solidFill>
              </a:defRPr>
            </a:pPr>
            <a:r>
              <a:t>Any set of mutants can be reduced using random sampling with little impact in its effectiveness.</a:t>
            </a:r>
          </a:p>
          <a:p>
            <a:pPr marL="285750" indent="-285750">
              <a:buSzPct val="100000"/>
              <a:buFont typeface="Arial"/>
              <a:buChar char="•"/>
              <a:defRPr>
                <a:solidFill>
                  <a:srgbClr val="615042"/>
                </a:solidFill>
              </a:defRPr>
            </a:pPr>
          </a:p>
          <a:p>
            <a:pPr marL="285750" indent="-285750">
              <a:buSzPct val="100000"/>
              <a:buFont typeface="Arial"/>
              <a:buChar char="•"/>
              <a:defRPr b="1">
                <a:solidFill>
                  <a:srgbClr val="615042"/>
                </a:solidFill>
              </a:defRPr>
            </a:pPr>
            <a:r>
              <a:t>Hence new research should be focused on finding new operators, not in selective mutation.</a:t>
            </a:r>
          </a:p>
        </p:txBody>
      </p:sp>
      <p:pic>
        <p:nvPicPr>
          <p:cNvPr id="917"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
        <p:nvSpPr>
          <p:cNvPr id="918" name="Shape 918"/>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6.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22" name="Shape 922"/>
          <p:cNvSpPr/>
          <p:nvPr>
            <p:ph type="title"/>
          </p:nvPr>
        </p:nvSpPr>
        <p:spPr>
          <a:prstGeom prst="rect">
            <a:avLst/>
          </a:prstGeom>
        </p:spPr>
        <p:txBody>
          <a:bodyPr/>
          <a:lstStyle/>
          <a:p>
            <a:pPr/>
            <a:r>
              <a:t>Pics</a:t>
            </a:r>
          </a:p>
        </p:txBody>
      </p:sp>
      <p:sp>
        <p:nvSpPr>
          <p:cNvPr id="923" name="Shape 923"/>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sp>
        <p:nvSpPr>
          <p:cNvPr id="924" name="Shape 924"/>
          <p:cNvSpPr/>
          <p:nvPr/>
        </p:nvSpPr>
        <p:spPr>
          <a:xfrm>
            <a:off x="4479666" y="3244333"/>
            <a:ext cx="16129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pPr/>
            <a:r>
              <a:t> </a:t>
            </a:r>
          </a:p>
        </p:txBody>
      </p:sp>
      <p:pic>
        <p:nvPicPr>
          <p:cNvPr id="925" name="image32.png"/>
          <p:cNvPicPr>
            <a:picLocks noChangeAspect="1"/>
          </p:cNvPicPr>
          <p:nvPr/>
        </p:nvPicPr>
        <p:blipFill>
          <a:blip r:embed="rId2">
            <a:extLst/>
          </a:blip>
          <a:stretch>
            <a:fillRect/>
          </a:stretch>
        </p:blipFill>
        <p:spPr>
          <a:xfrm>
            <a:off x="1076025" y="1392374"/>
            <a:ext cx="2466976" cy="1847851"/>
          </a:xfrm>
          <a:prstGeom prst="rect">
            <a:avLst/>
          </a:prstGeom>
          <a:ln w="12700">
            <a:miter lim="400000"/>
          </a:ln>
        </p:spPr>
      </p:pic>
      <p:pic>
        <p:nvPicPr>
          <p:cNvPr id="926" name="image33.png"/>
          <p:cNvPicPr>
            <a:picLocks noChangeAspect="1"/>
          </p:cNvPicPr>
          <p:nvPr/>
        </p:nvPicPr>
        <p:blipFill>
          <a:blip r:embed="rId3">
            <a:extLst/>
          </a:blip>
          <a:stretch>
            <a:fillRect/>
          </a:stretch>
        </p:blipFill>
        <p:spPr>
          <a:xfrm>
            <a:off x="6049971" y="1698410"/>
            <a:ext cx="1799618" cy="4473791"/>
          </a:xfrm>
          <a:prstGeom prst="rect">
            <a:avLst/>
          </a:prstGeom>
          <a:ln w="12700">
            <a:miter lim="400000"/>
          </a:ln>
        </p:spPr>
      </p:pic>
      <p:pic>
        <p:nvPicPr>
          <p:cNvPr id="927" name="image34.png"/>
          <p:cNvPicPr>
            <a:picLocks noChangeAspect="1"/>
          </p:cNvPicPr>
          <p:nvPr/>
        </p:nvPicPr>
        <p:blipFill>
          <a:blip r:embed="rId4">
            <a:extLst/>
          </a:blip>
          <a:stretch>
            <a:fillRect/>
          </a:stretch>
        </p:blipFill>
        <p:spPr>
          <a:xfrm>
            <a:off x="4324727" y="4041650"/>
            <a:ext cx="2448028" cy="1552408"/>
          </a:xfrm>
          <a:prstGeom prst="rect">
            <a:avLst/>
          </a:prstGeom>
          <a:ln w="12700">
            <a:miter lim="400000"/>
          </a:ln>
        </p:spPr>
      </p:pic>
      <p:grpSp>
        <p:nvGrpSpPr>
          <p:cNvPr id="933" name="Group 933"/>
          <p:cNvGrpSpPr/>
          <p:nvPr/>
        </p:nvGrpSpPr>
        <p:grpSpPr>
          <a:xfrm>
            <a:off x="1441661" y="3203106"/>
            <a:ext cx="2795606" cy="2854461"/>
            <a:chOff x="0" y="0"/>
            <a:chExt cx="2795605" cy="2854460"/>
          </a:xfrm>
        </p:grpSpPr>
        <p:pic>
          <p:nvPicPr>
            <p:cNvPr id="928" name="image18.png"/>
            <p:cNvPicPr>
              <a:picLocks noChangeAspect="1"/>
            </p:cNvPicPr>
            <p:nvPr/>
          </p:nvPicPr>
          <p:blipFill>
            <a:blip r:embed="rId5">
              <a:extLst/>
            </a:blip>
            <a:stretch>
              <a:fillRect/>
            </a:stretch>
          </p:blipFill>
          <p:spPr>
            <a:xfrm>
              <a:off x="0" y="410559"/>
              <a:ext cx="2795606" cy="2443902"/>
            </a:xfrm>
            <a:prstGeom prst="rect">
              <a:avLst/>
            </a:prstGeom>
            <a:ln w="12700" cap="flat">
              <a:noFill/>
              <a:miter lim="400000"/>
            </a:ln>
            <a:effectLst/>
          </p:spPr>
        </p:pic>
        <p:grpSp>
          <p:nvGrpSpPr>
            <p:cNvPr id="932" name="Group 932"/>
            <p:cNvGrpSpPr/>
            <p:nvPr/>
          </p:nvGrpSpPr>
          <p:grpSpPr>
            <a:xfrm>
              <a:off x="457862" y="0"/>
              <a:ext cx="1707043" cy="2600447"/>
              <a:chOff x="0" y="0"/>
              <a:chExt cx="1707041" cy="2600446"/>
            </a:xfrm>
          </p:grpSpPr>
          <p:sp>
            <p:nvSpPr>
              <p:cNvPr id="929" name="Shape 929"/>
              <p:cNvSpPr/>
              <p:nvPr/>
            </p:nvSpPr>
            <p:spPr>
              <a:xfrm>
                <a:off x="457082" y="1306971"/>
                <a:ext cx="1209922"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solidFill>
                      <a:srgbClr val="615042"/>
                    </a:solidFill>
                  </a:defRPr>
                </a:lvl1pPr>
              </a:lstStyle>
              <a:p>
                <a:pPr/>
                <a:r>
                  <a:t>Faster (single)</a:t>
                </a:r>
              </a:p>
            </p:txBody>
          </p:sp>
          <p:sp>
            <p:nvSpPr>
              <p:cNvPr id="930" name="Shape 930"/>
              <p:cNvSpPr/>
              <p:nvPr/>
            </p:nvSpPr>
            <p:spPr>
              <a:xfrm rot="19412734">
                <a:off x="-68536" y="475751"/>
                <a:ext cx="1710939"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solidFill>
                      <a:srgbClr val="615042"/>
                    </a:solidFill>
                  </a:defRPr>
                </a:lvl1pPr>
              </a:lstStyle>
              <a:p>
                <a:pPr/>
                <a:r>
                  <a:t>Smarter (parallelize)</a:t>
                </a:r>
              </a:p>
            </p:txBody>
          </p:sp>
          <p:sp>
            <p:nvSpPr>
              <p:cNvPr id="931" name="Shape 931"/>
              <p:cNvSpPr/>
              <p:nvPr/>
            </p:nvSpPr>
            <p:spPr>
              <a:xfrm>
                <a:off x="420115" y="2267706"/>
                <a:ext cx="1286927" cy="3327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1400">
                    <a:solidFill>
                      <a:srgbClr val="615042"/>
                    </a:solidFill>
                  </a:defRPr>
                </a:lvl1pPr>
              </a:lstStyle>
              <a:p>
                <a:pPr/>
                <a:r>
                  <a:t>Fewer (reduce)</a:t>
                </a:r>
              </a:p>
            </p:txBody>
          </p:sp>
        </p:grpSp>
      </p:grpSp>
      <p:pic>
        <p:nvPicPr>
          <p:cNvPr id="934" name="image35.png"/>
          <p:cNvPicPr>
            <a:picLocks noChangeAspect="1"/>
          </p:cNvPicPr>
          <p:nvPr/>
        </p:nvPicPr>
        <p:blipFill>
          <a:blip r:embed="rId6">
            <a:extLst/>
          </a:blip>
          <a:stretch>
            <a:fillRect/>
          </a:stretch>
        </p:blipFill>
        <p:spPr>
          <a:xfrm>
            <a:off x="5538075" y="3941762"/>
            <a:ext cx="3365501" cy="2413001"/>
          </a:xfrm>
          <a:prstGeom prst="rect">
            <a:avLst/>
          </a:prstGeom>
          <a:ln w="12700">
            <a:miter lim="400000"/>
          </a:ln>
        </p:spPr>
      </p:pic>
      <p:sp>
        <p:nvSpPr>
          <p:cNvPr id="935" name="Shape 935"/>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7.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37" name="Shape 937"/>
          <p:cNvSpPr/>
          <p:nvPr>
            <p:ph type="title"/>
          </p:nvPr>
        </p:nvSpPr>
        <p:spPr>
          <a:prstGeom prst="rect">
            <a:avLst/>
          </a:prstGeom>
        </p:spPr>
        <p:txBody>
          <a:bodyPr/>
          <a:lstStyle>
            <a:lvl1pPr>
              <a:defRPr>
                <a:latin typeface="Cambria"/>
                <a:ea typeface="Cambria"/>
                <a:cs typeface="Cambria"/>
                <a:sym typeface="Cambria"/>
              </a:defRPr>
            </a:lvl1pPr>
          </a:lstStyle>
          <a:p>
            <a:pPr/>
            <a:r>
              <a:t>We rely on our programs</a:t>
            </a:r>
          </a:p>
        </p:txBody>
      </p:sp>
      <p:sp>
        <p:nvSpPr>
          <p:cNvPr id="938" name="Shape 938"/>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pic>
        <p:nvPicPr>
          <p:cNvPr id="939"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940" name="image5.png"/>
          <p:cNvPicPr>
            <a:picLocks noChangeAspect="1"/>
          </p:cNvPicPr>
          <p:nvPr/>
        </p:nvPicPr>
        <p:blipFill>
          <a:blip r:embed="rId4">
            <a:extLst/>
          </a:blip>
          <a:stretch>
            <a:fillRect/>
          </a:stretch>
        </p:blipFill>
        <p:spPr>
          <a:xfrm>
            <a:off x="2116488" y="954670"/>
            <a:ext cx="5036554" cy="5036555"/>
          </a:xfrm>
          <a:prstGeom prst="rect">
            <a:avLst/>
          </a:prstGeom>
          <a:ln w="12700">
            <a:miter lim="400000"/>
          </a:ln>
        </p:spPr>
      </p:pic>
      <p:pic>
        <p:nvPicPr>
          <p:cNvPr id="941" name="image6.png"/>
          <p:cNvPicPr>
            <a:picLocks noChangeAspect="1"/>
          </p:cNvPicPr>
          <p:nvPr/>
        </p:nvPicPr>
        <p:blipFill>
          <a:blip r:embed="rId5">
            <a:extLst/>
          </a:blip>
          <a:stretch>
            <a:fillRect/>
          </a:stretch>
        </p:blipFill>
        <p:spPr>
          <a:xfrm>
            <a:off x="457200" y="1472601"/>
            <a:ext cx="1141821" cy="1141822"/>
          </a:xfrm>
          <a:prstGeom prst="rect">
            <a:avLst/>
          </a:prstGeom>
          <a:ln w="12700">
            <a:miter lim="400000"/>
          </a:ln>
        </p:spPr>
      </p:pic>
      <p:pic>
        <p:nvPicPr>
          <p:cNvPr id="942" name="image7.png"/>
          <p:cNvPicPr>
            <a:picLocks noChangeAspect="1"/>
          </p:cNvPicPr>
          <p:nvPr/>
        </p:nvPicPr>
        <p:blipFill>
          <a:blip r:embed="rId6">
            <a:extLst/>
          </a:blip>
          <a:stretch>
            <a:fillRect/>
          </a:stretch>
        </p:blipFill>
        <p:spPr>
          <a:xfrm>
            <a:off x="671627" y="3116951"/>
            <a:ext cx="704380" cy="986132"/>
          </a:xfrm>
          <a:prstGeom prst="rect">
            <a:avLst/>
          </a:prstGeom>
          <a:ln w="12700">
            <a:miter lim="400000"/>
          </a:ln>
        </p:spPr>
      </p:pic>
      <p:pic>
        <p:nvPicPr>
          <p:cNvPr id="943" name="image8.png"/>
          <p:cNvPicPr>
            <a:picLocks noChangeAspect="1"/>
          </p:cNvPicPr>
          <p:nvPr/>
        </p:nvPicPr>
        <p:blipFill>
          <a:blip r:embed="rId7">
            <a:extLst/>
          </a:blip>
          <a:stretch>
            <a:fillRect/>
          </a:stretch>
        </p:blipFill>
        <p:spPr>
          <a:xfrm>
            <a:off x="7544090" y="1143000"/>
            <a:ext cx="1449176" cy="1091078"/>
          </a:xfrm>
          <a:prstGeom prst="rect">
            <a:avLst/>
          </a:prstGeom>
          <a:ln w="12700">
            <a:miter lim="400000"/>
          </a:ln>
        </p:spPr>
      </p:pic>
      <p:pic>
        <p:nvPicPr>
          <p:cNvPr id="944" name="image9.png"/>
          <p:cNvPicPr>
            <a:picLocks noChangeAspect="1"/>
          </p:cNvPicPr>
          <p:nvPr/>
        </p:nvPicPr>
        <p:blipFill>
          <a:blip r:embed="rId8">
            <a:extLst/>
          </a:blip>
          <a:stretch>
            <a:fillRect/>
          </a:stretch>
        </p:blipFill>
        <p:spPr>
          <a:xfrm>
            <a:off x="341679" y="4294564"/>
            <a:ext cx="1471770" cy="1471770"/>
          </a:xfrm>
          <a:prstGeom prst="rect">
            <a:avLst/>
          </a:prstGeom>
          <a:ln w="12700">
            <a:miter lim="400000"/>
          </a:ln>
        </p:spPr>
      </p:pic>
      <p:pic>
        <p:nvPicPr>
          <p:cNvPr id="945" name="image10.png"/>
          <p:cNvPicPr>
            <a:picLocks noChangeAspect="1"/>
          </p:cNvPicPr>
          <p:nvPr/>
        </p:nvPicPr>
        <p:blipFill>
          <a:blip r:embed="rId9">
            <a:extLst/>
          </a:blip>
          <a:stretch>
            <a:fillRect/>
          </a:stretch>
        </p:blipFill>
        <p:spPr>
          <a:xfrm>
            <a:off x="7455368" y="4103082"/>
            <a:ext cx="1537899" cy="1537899"/>
          </a:xfrm>
          <a:prstGeom prst="rect">
            <a:avLst/>
          </a:prstGeom>
          <a:ln w="12700">
            <a:miter lim="400000"/>
          </a:ln>
        </p:spPr>
      </p:pic>
      <p:pic>
        <p:nvPicPr>
          <p:cNvPr id="946" name="image11.png"/>
          <p:cNvPicPr>
            <a:picLocks noChangeAspect="1"/>
          </p:cNvPicPr>
          <p:nvPr/>
        </p:nvPicPr>
        <p:blipFill>
          <a:blip r:embed="rId10">
            <a:extLst/>
          </a:blip>
          <a:stretch>
            <a:fillRect/>
          </a:stretch>
        </p:blipFill>
        <p:spPr>
          <a:xfrm>
            <a:off x="7455368" y="2829550"/>
            <a:ext cx="1346956" cy="994182"/>
          </a:xfrm>
          <a:prstGeom prst="rect">
            <a:avLst/>
          </a:prstGeom>
          <a:ln w="12700">
            <a:miter lim="400000"/>
          </a:ln>
        </p:spPr>
      </p:pic>
      <p:sp>
        <p:nvSpPr>
          <p:cNvPr id="947" name="Shape 947"/>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8.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51" name="Shape 951"/>
          <p:cNvSpPr/>
          <p:nvPr>
            <p:ph type="title"/>
          </p:nvPr>
        </p:nvSpPr>
        <p:spPr>
          <a:prstGeom prst="rect">
            <a:avLst/>
          </a:prstGeom>
        </p:spPr>
        <p:txBody>
          <a:bodyPr/>
          <a:lstStyle>
            <a:lvl1pPr>
              <a:defRPr>
                <a:latin typeface="Cambria"/>
                <a:ea typeface="Cambria"/>
                <a:cs typeface="Cambria"/>
                <a:sym typeface="Cambria"/>
              </a:defRPr>
            </a:lvl1pPr>
          </a:lstStyle>
          <a:p>
            <a:pPr/>
            <a:r>
              <a:t>We rely on our programs</a:t>
            </a:r>
          </a:p>
        </p:txBody>
      </p:sp>
      <p:sp>
        <p:nvSpPr>
          <p:cNvPr id="952" name="Shape 952"/>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pic>
        <p:nvPicPr>
          <p:cNvPr id="953"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954" name="image6.png"/>
          <p:cNvPicPr>
            <a:picLocks noChangeAspect="1"/>
          </p:cNvPicPr>
          <p:nvPr/>
        </p:nvPicPr>
        <p:blipFill>
          <a:blip r:embed="rId4">
            <a:extLst/>
          </a:blip>
          <a:stretch>
            <a:fillRect/>
          </a:stretch>
        </p:blipFill>
        <p:spPr>
          <a:xfrm>
            <a:off x="251415" y="1641936"/>
            <a:ext cx="1141821" cy="1141821"/>
          </a:xfrm>
          <a:prstGeom prst="rect">
            <a:avLst/>
          </a:prstGeom>
          <a:ln w="12700">
            <a:miter lim="400000"/>
          </a:ln>
        </p:spPr>
      </p:pic>
      <p:pic>
        <p:nvPicPr>
          <p:cNvPr id="955" name="image7.png"/>
          <p:cNvPicPr>
            <a:picLocks noChangeAspect="1"/>
          </p:cNvPicPr>
          <p:nvPr/>
        </p:nvPicPr>
        <p:blipFill>
          <a:blip r:embed="rId5">
            <a:extLst/>
          </a:blip>
          <a:stretch>
            <a:fillRect/>
          </a:stretch>
        </p:blipFill>
        <p:spPr>
          <a:xfrm>
            <a:off x="1382051" y="4234551"/>
            <a:ext cx="704380" cy="986132"/>
          </a:xfrm>
          <a:prstGeom prst="rect">
            <a:avLst/>
          </a:prstGeom>
          <a:ln w="12700">
            <a:miter lim="400000"/>
          </a:ln>
        </p:spPr>
      </p:pic>
      <p:pic>
        <p:nvPicPr>
          <p:cNvPr id="956" name="image8.png"/>
          <p:cNvPicPr>
            <a:picLocks noChangeAspect="1"/>
          </p:cNvPicPr>
          <p:nvPr/>
        </p:nvPicPr>
        <p:blipFill>
          <a:blip r:embed="rId6">
            <a:extLst/>
          </a:blip>
          <a:stretch>
            <a:fillRect/>
          </a:stretch>
        </p:blipFill>
        <p:spPr>
          <a:xfrm>
            <a:off x="6878477" y="3989392"/>
            <a:ext cx="1449176" cy="1091079"/>
          </a:xfrm>
          <a:prstGeom prst="rect">
            <a:avLst/>
          </a:prstGeom>
          <a:ln w="12700">
            <a:miter lim="400000"/>
          </a:ln>
        </p:spPr>
      </p:pic>
      <p:pic>
        <p:nvPicPr>
          <p:cNvPr id="957" name="image9.png"/>
          <p:cNvPicPr>
            <a:picLocks noChangeAspect="1"/>
          </p:cNvPicPr>
          <p:nvPr/>
        </p:nvPicPr>
        <p:blipFill>
          <a:blip r:embed="rId7">
            <a:extLst/>
          </a:blip>
          <a:stretch>
            <a:fillRect/>
          </a:stretch>
        </p:blipFill>
        <p:spPr>
          <a:xfrm>
            <a:off x="2434295" y="1472601"/>
            <a:ext cx="1471770" cy="1471769"/>
          </a:xfrm>
          <a:prstGeom prst="rect">
            <a:avLst/>
          </a:prstGeom>
          <a:ln w="12700">
            <a:miter lim="400000"/>
          </a:ln>
        </p:spPr>
      </p:pic>
      <p:pic>
        <p:nvPicPr>
          <p:cNvPr id="958" name="image10.png"/>
          <p:cNvPicPr>
            <a:picLocks noChangeAspect="1"/>
          </p:cNvPicPr>
          <p:nvPr/>
        </p:nvPicPr>
        <p:blipFill>
          <a:blip r:embed="rId8">
            <a:extLst/>
          </a:blip>
          <a:stretch>
            <a:fillRect/>
          </a:stretch>
        </p:blipFill>
        <p:spPr>
          <a:xfrm>
            <a:off x="3906063" y="3684377"/>
            <a:ext cx="1537899" cy="1537899"/>
          </a:xfrm>
          <a:prstGeom prst="rect">
            <a:avLst/>
          </a:prstGeom>
          <a:ln w="12700">
            <a:miter lim="400000"/>
          </a:ln>
        </p:spPr>
      </p:pic>
      <p:pic>
        <p:nvPicPr>
          <p:cNvPr id="959" name="image11.png"/>
          <p:cNvPicPr>
            <a:picLocks noChangeAspect="1"/>
          </p:cNvPicPr>
          <p:nvPr/>
        </p:nvPicPr>
        <p:blipFill>
          <a:blip r:embed="rId9">
            <a:extLst/>
          </a:blip>
          <a:stretch>
            <a:fillRect/>
          </a:stretch>
        </p:blipFill>
        <p:spPr>
          <a:xfrm>
            <a:off x="5243657" y="1472601"/>
            <a:ext cx="1346956" cy="994182"/>
          </a:xfrm>
          <a:prstGeom prst="rect">
            <a:avLst/>
          </a:prstGeom>
          <a:ln w="12700">
            <a:miter lim="400000"/>
          </a:ln>
        </p:spPr>
      </p:pic>
      <p:sp>
        <p:nvSpPr>
          <p:cNvPr id="960" name="Shape 960"/>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39.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pic>
        <p:nvPicPr>
          <p:cNvPr id="964" name="image13.png"/>
          <p:cNvPicPr>
            <a:picLocks noChangeAspect="1"/>
          </p:cNvPicPr>
          <p:nvPr/>
        </p:nvPicPr>
        <p:blipFill>
          <a:blip r:embed="rId3">
            <a:extLst/>
          </a:blip>
          <a:srcRect l="0" t="0" r="0" b="12418"/>
          <a:stretch>
            <a:fillRect/>
          </a:stretch>
        </p:blipFill>
        <p:spPr>
          <a:xfrm>
            <a:off x="0" y="-1"/>
            <a:ext cx="6266701" cy="6858001"/>
          </a:xfrm>
          <a:prstGeom prst="rect">
            <a:avLst/>
          </a:prstGeom>
          <a:ln w="12700">
            <a:miter lim="400000"/>
          </a:ln>
        </p:spPr>
      </p:pic>
      <p:sp>
        <p:nvSpPr>
          <p:cNvPr id="965" name="Shape 965"/>
          <p:cNvSpPr/>
          <p:nvPr/>
        </p:nvSpPr>
        <p:spPr>
          <a:xfrm>
            <a:off x="3023649" y="1726750"/>
            <a:ext cx="5315701" cy="9956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2400">
                <a:solidFill>
                  <a:srgbClr val="615042"/>
                </a:solidFill>
              </a:defRPr>
            </a:lvl1pPr>
          </a:lstStyle>
          <a:p>
            <a:pPr/>
            <a:r>
              <a:t>Size of software systems has a nasty habit of doubling every few years</a:t>
            </a:r>
          </a:p>
        </p:txBody>
      </p:sp>
      <p:sp>
        <p:nvSpPr>
          <p:cNvPr id="966" name="Shape 966"/>
          <p:cNvSpPr/>
          <p:nvPr/>
        </p:nvSpPr>
        <p:spPr>
          <a:xfrm>
            <a:off x="6679700" y="-1"/>
            <a:ext cx="2139600" cy="3860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1200">
                <a:solidFill>
                  <a:srgbClr val="615042"/>
                </a:solidFill>
              </a:defRPr>
            </a:lvl1pPr>
          </a:lstStyle>
          <a:p>
            <a:pPr/>
            <a:r>
              <a:t>Unix 1.0 &lt; 10000 lines</a:t>
            </a:r>
          </a:p>
        </p:txBody>
      </p:sp>
      <p:sp>
        <p:nvSpPr>
          <p:cNvPr id="967" name="Shape 967"/>
          <p:cNvSpPr/>
          <p:nvPr/>
        </p:nvSpPr>
        <p:spPr>
          <a:xfrm>
            <a:off x="6281925" y="6357630"/>
            <a:ext cx="1563038" cy="589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200">
                <a:solidFill>
                  <a:srgbClr val="615042"/>
                </a:solidFill>
              </a:defRPr>
            </a:pPr>
            <a:r>
              <a:t>Smart Cars</a:t>
            </a:r>
          </a:p>
          <a:p>
            <a:pPr>
              <a:defRPr sz="1200">
                <a:solidFill>
                  <a:srgbClr val="615042"/>
                </a:solidFill>
              </a:defRPr>
            </a:pPr>
            <a:r>
              <a:t>100 million lines</a:t>
            </a:r>
          </a:p>
        </p:txBody>
      </p:sp>
      <p:sp>
        <p:nvSpPr>
          <p:cNvPr id="968" name="Shape 968"/>
          <p:cNvSpPr/>
          <p:nvPr/>
        </p:nvSpPr>
        <p:spPr>
          <a:xfrm>
            <a:off x="6266700" y="5800375"/>
            <a:ext cx="1653516" cy="5892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a:defRPr sz="1200">
                <a:solidFill>
                  <a:srgbClr val="615042"/>
                </a:solidFill>
              </a:defRPr>
            </a:pPr>
            <a:r>
              <a:t>Debian</a:t>
            </a:r>
            <a:br/>
            <a:r>
              <a:t>5 ~ 70 million lines</a:t>
            </a:r>
          </a:p>
        </p:txBody>
      </p:sp>
      <p:sp>
        <p:nvSpPr>
          <p:cNvPr id="969" name="Shape 969"/>
          <p:cNvSpPr/>
          <p:nvPr/>
        </p:nvSpPr>
        <p:spPr>
          <a:xfrm>
            <a:off x="7694675" y="2304300"/>
            <a:ext cx="1248001" cy="3225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sz="800">
                <a:solidFill>
                  <a:srgbClr val="615042"/>
                </a:solidFill>
              </a:defRPr>
            </a:lvl1pPr>
          </a:lstStyle>
          <a:p>
            <a:pPr/>
            <a:r>
              <a:t>[dataisbeautiful.net]</a:t>
            </a:r>
          </a:p>
        </p:txBody>
      </p:sp>
      <p:sp>
        <p:nvSpPr>
          <p:cNvPr id="970" name="Shape 970"/>
          <p:cNvSpPr/>
          <p:nvPr/>
        </p:nvSpPr>
        <p:spPr>
          <a:xfrm flipV="1">
            <a:off x="1824225" y="1165924"/>
            <a:ext cx="5390401" cy="137100"/>
          </a:xfrm>
          <a:prstGeom prst="line">
            <a:avLst/>
          </a:prstGeom>
          <a:ln w="19050">
            <a:solidFill>
              <a:srgbClr val="9D601E"/>
            </a:solidFill>
            <a:headEnd type="stealth"/>
          </a:ln>
        </p:spPr>
        <p:txBody>
          <a:bodyPr lIns="45719" rIns="45719"/>
          <a:lstStyle/>
          <a:p>
            <a:pPr>
              <a:defRPr>
                <a:solidFill>
                  <a:srgbClr val="615042"/>
                </a:solidFill>
              </a:defRPr>
            </a:pPr>
          </a:p>
        </p:txBody>
      </p:sp>
      <p:sp>
        <p:nvSpPr>
          <p:cNvPr id="971" name="Shape 971"/>
          <p:cNvSpPr/>
          <p:nvPr/>
        </p:nvSpPr>
        <p:spPr>
          <a:xfrm>
            <a:off x="6281924" y="1001275"/>
            <a:ext cx="918901" cy="137099"/>
          </a:xfrm>
          <a:prstGeom prst="line">
            <a:avLst/>
          </a:prstGeom>
          <a:ln w="19050">
            <a:solidFill>
              <a:srgbClr val="9D601E"/>
            </a:solidFill>
            <a:headEnd type="stealth"/>
          </a:ln>
        </p:spPr>
        <p:txBody>
          <a:bodyPr lIns="45719" rIns="45719"/>
          <a:lstStyle/>
          <a:p>
            <a:pPr>
              <a:defRPr>
                <a:solidFill>
                  <a:srgbClr val="615042"/>
                </a:solidFill>
              </a:defRPr>
            </a:pPr>
          </a:p>
        </p:txBody>
      </p:sp>
      <p:sp>
        <p:nvSpPr>
          <p:cNvPr id="972" name="Shape 972"/>
          <p:cNvSpPr/>
          <p:nvPr/>
        </p:nvSpPr>
        <p:spPr>
          <a:xfrm>
            <a:off x="7216050" y="1001275"/>
            <a:ext cx="1815001" cy="7924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a:defRPr>
                <a:solidFill>
                  <a:srgbClr val="615042"/>
                </a:solidFill>
              </a:defRPr>
            </a:lvl1pPr>
          </a:lstStyle>
          <a:p>
            <a:pPr/>
            <a:r>
              <a:t>A million lines (zoomed)</a:t>
            </a:r>
          </a:p>
        </p:txBody>
      </p:sp>
      <p:pic>
        <p:nvPicPr>
          <p:cNvPr id="973" name="image4.pdf" descr="Vertical-cmyk_1.pdf"/>
          <p:cNvPicPr>
            <a:picLocks noChangeAspect="1"/>
          </p:cNvPicPr>
          <p:nvPr/>
        </p:nvPicPr>
        <p:blipFill>
          <a:blip r:embed="rId4">
            <a:extLst/>
          </a:blip>
          <a:stretch>
            <a:fillRect/>
          </a:stretch>
        </p:blipFill>
        <p:spPr>
          <a:xfrm>
            <a:off x="8034175" y="5817784"/>
            <a:ext cx="965199" cy="965201"/>
          </a:xfrm>
          <a:prstGeom prst="rect">
            <a:avLst/>
          </a:prstGeom>
          <a:ln w="12700">
            <a:miter lim="400000"/>
          </a:ln>
        </p:spPr>
      </p:pic>
      <p:sp>
        <p:nvSpPr>
          <p:cNvPr id="974" name="Shape 974"/>
          <p:cNvSpPr/>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4.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199" name="Shape 199"/>
          <p:cNvSpPr/>
          <p:nvPr>
            <p:ph type="title"/>
          </p:nvPr>
        </p:nvSpPr>
        <p:spPr>
          <a:prstGeom prst="rect">
            <a:avLst/>
          </a:prstGeom>
        </p:spPr>
        <p:txBody>
          <a:bodyPr/>
          <a:lstStyle/>
          <a:p>
            <a:pPr>
              <a:defRPr b="1">
                <a:latin typeface="Cambria"/>
                <a:ea typeface="Cambria"/>
                <a:cs typeface="Cambria"/>
                <a:sym typeface="Cambria"/>
              </a:defRPr>
            </a:pPr>
            <a:r>
              <a:t>We rely on testing. But</a:t>
            </a:r>
            <a:r>
              <a:t>…</a:t>
            </a:r>
          </a:p>
        </p:txBody>
      </p:sp>
      <p:pic>
        <p:nvPicPr>
          <p:cNvPr id="200"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pic>
        <p:nvPicPr>
          <p:cNvPr id="201" name="image14.gif"/>
          <p:cNvPicPr>
            <a:picLocks noChangeAspect="1"/>
          </p:cNvPicPr>
          <p:nvPr/>
        </p:nvPicPr>
        <p:blipFill>
          <a:blip r:embed="rId4">
            <a:extLst/>
          </a:blip>
          <a:stretch>
            <a:fillRect/>
          </a:stretch>
        </p:blipFill>
        <p:spPr>
          <a:xfrm>
            <a:off x="632358" y="2809725"/>
            <a:ext cx="8128001" cy="2527301"/>
          </a:xfrm>
          <a:prstGeom prst="rect">
            <a:avLst/>
          </a:prstGeom>
          <a:ln w="12700">
            <a:miter lim="400000"/>
          </a:ln>
        </p:spPr>
      </p:pic>
      <p:sp>
        <p:nvSpPr>
          <p:cNvPr id="202" name="Shape 202"/>
          <p:cNvSpPr/>
          <p:nvPr/>
        </p:nvSpPr>
        <p:spPr>
          <a:xfrm>
            <a:off x="1151699" y="1707137"/>
            <a:ext cx="6840602" cy="56385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lvl1pPr marL="317500" indent="-177800" algn="ctr">
              <a:lnSpc>
                <a:spcPct val="115000"/>
              </a:lnSpc>
              <a:spcBef>
                <a:spcPts val="600"/>
              </a:spcBef>
              <a:defRPr sz="2300">
                <a:solidFill>
                  <a:srgbClr val="191919"/>
                </a:solidFill>
              </a:defRPr>
            </a:lvl1pPr>
          </a:lstStyle>
          <a:p>
            <a:pPr/>
            <a:r>
              <a:t>Can we really trust our tests?</a:t>
            </a:r>
          </a:p>
        </p:txBody>
      </p:sp>
    </p:spTree>
  </p:cSld>
  <p:clrMapOvr>
    <a:masterClrMapping/>
  </p:clrMapOvr>
  <p:transition xmlns:p14="http://schemas.microsoft.com/office/powerpoint/2010/main" spd="fast" advClick="1" p14:dur="250"/>
</p:sld>
</file>

<file path=ppt/slides/slide40.xml><?xml version="1.0" encoding="utf-8"?>
<p:sld xmlns:a="http://schemas.openxmlformats.org/drawingml/2006/main" xmlns:r="http://schemas.openxmlformats.org/officeDocument/2006/relationships" xmlns:p="http://schemas.openxmlformats.org/presentationml/2006/main" show="0" showMasterSp="1" showMasterPhAnim="1">
  <p:cSld>
    <p:spTree>
      <p:nvGrpSpPr>
        <p:cNvPr id="1" name=""/>
        <p:cNvGrpSpPr/>
        <p:nvPr/>
      </p:nvGrpSpPr>
      <p:grpSpPr>
        <a:xfrm>
          <a:off x="0" y="0"/>
          <a:ext cx="0" cy="0"/>
          <a:chOff x="0" y="0"/>
          <a:chExt cx="0" cy="0"/>
        </a:xfrm>
      </p:grpSpPr>
      <p:sp>
        <p:nvSpPr>
          <p:cNvPr id="978" name="Shape 978"/>
          <p:cNvSpPr/>
          <p:nvPr>
            <p:ph type="title"/>
          </p:nvPr>
        </p:nvSpPr>
        <p:spPr>
          <a:xfrm>
            <a:off x="457199" y="457200"/>
            <a:ext cx="8569533" cy="685800"/>
          </a:xfrm>
          <a:prstGeom prst="rect">
            <a:avLst/>
          </a:prstGeom>
        </p:spPr>
        <p:txBody>
          <a:bodyPr/>
          <a:lstStyle>
            <a:lvl1pPr>
              <a:defRPr>
                <a:latin typeface="Cambria"/>
                <a:ea typeface="Cambria"/>
                <a:cs typeface="Cambria"/>
                <a:sym typeface="Cambria"/>
              </a:defRPr>
            </a:lvl1pPr>
          </a:lstStyle>
          <a:p>
            <a:pPr/>
            <a:r>
              <a:t>Comparison of perfect strategy and random sampling</a:t>
            </a:r>
          </a:p>
        </p:txBody>
      </p:sp>
      <p:sp>
        <p:nvSpPr>
          <p:cNvPr id="979" name="Shape 979"/>
          <p:cNvSpPr/>
          <p:nvPr/>
        </p:nvSpPr>
        <p:spPr>
          <a:xfrm>
            <a:off x="457200" y="6193631"/>
            <a:ext cx="1828800" cy="139701"/>
          </a:xfrm>
          <a:prstGeom prst="rect">
            <a:avLst/>
          </a:prstGeom>
          <a:ln w="12700">
            <a:miter lim="400000"/>
          </a:ln>
          <a:extLst>
            <a:ext uri="{C572A759-6A51-4108-AA02-DFA0A04FC94B}">
              <ma14:wrappingTextBoxFlag xmlns:ma14="http://schemas.microsoft.com/office/mac/drawingml/2011/main" val="1"/>
            </a:ext>
          </a:extLst>
        </p:spPr>
        <p:txBody>
          <a:bodyPr lIns="0" tIns="0" rIns="0" bIns="0" anchor="ctr">
            <a:spAutoFit/>
          </a:bodyPr>
          <a:lstStyle>
            <a:lvl1pPr>
              <a:defRPr sz="900">
                <a:solidFill>
                  <a:srgbClr val="717171"/>
                </a:solidFill>
                <a:latin typeface="Verdana"/>
                <a:ea typeface="Verdana"/>
                <a:cs typeface="Verdana"/>
                <a:sym typeface="Verdana"/>
              </a:defRPr>
            </a:lvl1pPr>
          </a:lstStyle>
          <a:p>
            <a:pPr/>
            <a:r>
              <a:t>May 12, 2016</a:t>
            </a:r>
          </a:p>
        </p:txBody>
      </p:sp>
      <p:sp>
        <p:nvSpPr>
          <p:cNvPr id="980" name="Shape 980"/>
          <p:cNvSpPr/>
          <p:nvPr/>
        </p:nvSpPr>
        <p:spPr>
          <a:xfrm>
            <a:off x="822324" y="937611"/>
            <a:ext cx="7758218" cy="4358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a:solidFill>
                  <a:srgbClr val="615042"/>
                </a:solidFill>
              </a:defRPr>
            </a:pPr>
            <a:r>
              <a:t>Let there be </a:t>
            </a:r>
            <a:r>
              <a:rPr i="1"/>
              <a:t>k</a:t>
            </a:r>
            <a:r>
              <a:t> unique mutants, in a set of N mutants.</a:t>
            </a:r>
          </a:p>
          <a:p>
            <a:pPr>
              <a:defRPr>
                <a:solidFill>
                  <a:srgbClr val="615042"/>
                </a:solidFill>
              </a:defRPr>
            </a:pPr>
            <a:r>
              <a:t>We sample </a:t>
            </a:r>
            <a:r>
              <a:rPr i="1"/>
              <a:t>s</a:t>
            </a:r>
            <a:r>
              <a:t> mutants, where we have </a:t>
            </a:r>
            <a:r>
              <a:rPr i="1"/>
              <a:t>p</a:t>
            </a:r>
            <a:r>
              <a:t> samples of each.</a:t>
            </a:r>
          </a:p>
          <a:p>
            <a:pPr marL="285750" indent="-285750">
              <a:buSzPct val="100000"/>
              <a:buFont typeface="Arial"/>
              <a:buChar char="•"/>
              <a:defRPr>
                <a:solidFill>
                  <a:srgbClr val="615042"/>
                </a:solidFill>
              </a:defRPr>
            </a:pPr>
            <a:r>
              <a:t>Perfect sampling:</a:t>
            </a:r>
          </a:p>
          <a:p>
            <a:pPr lvl="1" marL="742950" indent="-285750">
              <a:buSzPct val="100000"/>
              <a:buFont typeface="Arial"/>
              <a:buChar char="•"/>
              <a:defRPr>
                <a:solidFill>
                  <a:srgbClr val="615042"/>
                </a:solidFill>
              </a:defRPr>
            </a:pPr>
            <a:r>
              <a:t>p * k= s</a:t>
            </a:r>
          </a:p>
          <a:p>
            <a:pPr lvl="1" marL="742950" indent="-285750">
              <a:buSzPct val="100000"/>
              <a:buFont typeface="Arial"/>
              <a:buChar char="•"/>
              <a:defRPr>
                <a:solidFill>
                  <a:srgbClr val="615042"/>
                </a:solidFill>
              </a:defRPr>
            </a:pPr>
            <a:r>
              <a:t>Expected unique mutants = k</a:t>
            </a:r>
          </a:p>
          <a:p>
            <a:pPr marL="285750" indent="-285750">
              <a:buSzPct val="100000"/>
              <a:buFont typeface="Arial"/>
              <a:buChar char="•"/>
              <a:defRPr>
                <a:solidFill>
                  <a:srgbClr val="615042"/>
                </a:solidFill>
              </a:defRPr>
            </a:pPr>
            <a:r>
              <a:t>Random sampling:</a:t>
            </a:r>
          </a:p>
          <a:p>
            <a:pPr lvl="1" marL="742950" indent="-285750">
              <a:buSzPct val="100000"/>
              <a:buFont typeface="Arial"/>
              <a:buChar char="•"/>
              <a:defRPr>
                <a:solidFill>
                  <a:srgbClr val="615042"/>
                </a:solidFill>
              </a:defRPr>
            </a:pPr>
            <a:r>
              <a:t>random(k) : total mutants = s</a:t>
            </a:r>
          </a:p>
          <a:p>
            <a:pPr lvl="1" marL="742950" indent="-285750">
              <a:buSzPct val="100000"/>
              <a:buFont typeface="Arial"/>
              <a:buChar char="•"/>
              <a:defRPr>
                <a:solidFill>
                  <a:srgbClr val="615042"/>
                </a:solidFill>
              </a:defRPr>
            </a:pPr>
            <a:r>
              <a:t>Expected unique mutants = </a:t>
            </a:r>
          </a:p>
          <a:p>
            <a:pPr>
              <a:defRPr>
                <a:solidFill>
                  <a:srgbClr val="615042"/>
                </a:solidFill>
              </a:defRPr>
            </a:pPr>
          </a:p>
          <a:p>
            <a:pPr>
              <a:defRPr>
                <a:solidFill>
                  <a:srgbClr val="615042"/>
                </a:solidFill>
              </a:defRPr>
            </a:pPr>
            <a:r>
              <a:t>Hence</a:t>
            </a:r>
          </a:p>
          <a:p>
            <a:pPr>
              <a:defRPr>
                <a:solidFill>
                  <a:srgbClr val="615042"/>
                </a:solidFill>
              </a:defRPr>
            </a:pPr>
          </a:p>
          <a:p>
            <a:pPr>
              <a:defRPr>
                <a:solidFill>
                  <a:srgbClr val="615042"/>
                </a:solidFill>
              </a:defRPr>
            </a:pPr>
            <a:r>
              <a:t>Converges to</a:t>
            </a:r>
          </a:p>
          <a:p>
            <a:pPr>
              <a:defRPr>
                <a:solidFill>
                  <a:srgbClr val="615042"/>
                </a:solidFill>
              </a:defRPr>
            </a:pPr>
          </a:p>
          <a:p>
            <a:pPr>
              <a:defRPr>
                <a:solidFill>
                  <a:srgbClr val="615042"/>
                </a:solidFill>
              </a:defRPr>
            </a:pPr>
            <a:r>
              <a:t>This has a maximum value when p equals 1 of  58.2%</a:t>
            </a:r>
          </a:p>
        </p:txBody>
      </p:sp>
      <p:pic>
        <p:nvPicPr>
          <p:cNvPr id="981" name="image22.png"/>
          <p:cNvPicPr>
            <a:picLocks noChangeAspect="1"/>
          </p:cNvPicPr>
          <p:nvPr/>
        </p:nvPicPr>
        <p:blipFill>
          <a:blip r:embed="rId3">
            <a:extLst/>
          </a:blip>
          <a:stretch>
            <a:fillRect/>
          </a:stretch>
        </p:blipFill>
        <p:spPr>
          <a:xfrm>
            <a:off x="4618478" y="3126993"/>
            <a:ext cx="1277151" cy="285930"/>
          </a:xfrm>
          <a:prstGeom prst="rect">
            <a:avLst/>
          </a:prstGeom>
          <a:ln w="12700">
            <a:miter lim="400000"/>
          </a:ln>
        </p:spPr>
      </p:pic>
      <p:pic>
        <p:nvPicPr>
          <p:cNvPr id="982" name="image23.png"/>
          <p:cNvPicPr>
            <a:picLocks noChangeAspect="1"/>
          </p:cNvPicPr>
          <p:nvPr/>
        </p:nvPicPr>
        <p:blipFill>
          <a:blip r:embed="rId4">
            <a:extLst/>
          </a:blip>
          <a:stretch>
            <a:fillRect/>
          </a:stretch>
        </p:blipFill>
        <p:spPr>
          <a:xfrm>
            <a:off x="5991724" y="3524354"/>
            <a:ext cx="2777843" cy="561992"/>
          </a:xfrm>
          <a:prstGeom prst="rect">
            <a:avLst/>
          </a:prstGeom>
          <a:ln w="12700">
            <a:miter lim="400000"/>
          </a:ln>
        </p:spPr>
      </p:pic>
      <p:pic>
        <p:nvPicPr>
          <p:cNvPr id="983" name="image24.pdf" descr="latex-image-1.pdf"/>
          <p:cNvPicPr>
            <a:picLocks noChangeAspect="1"/>
          </p:cNvPicPr>
          <p:nvPr/>
        </p:nvPicPr>
        <p:blipFill>
          <a:blip r:embed="rId5">
            <a:extLst/>
          </a:blip>
          <a:stretch>
            <a:fillRect/>
          </a:stretch>
        </p:blipFill>
        <p:spPr>
          <a:xfrm>
            <a:off x="2781331" y="4341896"/>
            <a:ext cx="1801365" cy="398293"/>
          </a:xfrm>
          <a:prstGeom prst="rect">
            <a:avLst/>
          </a:prstGeom>
          <a:ln w="12700">
            <a:miter lim="400000"/>
          </a:ln>
        </p:spPr>
      </p:pic>
      <p:pic>
        <p:nvPicPr>
          <p:cNvPr id="984" name="image4.pdf" descr="Vertical-cmyk_1.pdf"/>
          <p:cNvPicPr>
            <a:picLocks noChangeAspect="1"/>
          </p:cNvPicPr>
          <p:nvPr/>
        </p:nvPicPr>
        <p:blipFill>
          <a:blip r:embed="rId6">
            <a:extLst/>
          </a:blip>
          <a:stretch>
            <a:fillRect/>
          </a:stretch>
        </p:blipFill>
        <p:spPr>
          <a:xfrm>
            <a:off x="7747000" y="5744984"/>
            <a:ext cx="965200" cy="965201"/>
          </a:xfrm>
          <a:prstGeom prst="rect">
            <a:avLst/>
          </a:prstGeom>
          <a:ln w="12700">
            <a:miter lim="400000"/>
          </a:ln>
        </p:spPr>
      </p:pic>
      <p:pic>
        <p:nvPicPr>
          <p:cNvPr id="985" name="image25.png"/>
          <p:cNvPicPr>
            <a:picLocks noChangeAspect="1"/>
          </p:cNvPicPr>
          <p:nvPr/>
        </p:nvPicPr>
        <p:blipFill>
          <a:blip r:embed="rId7">
            <a:extLst/>
          </a:blip>
          <a:stretch>
            <a:fillRect/>
          </a:stretch>
        </p:blipFill>
        <p:spPr>
          <a:xfrm>
            <a:off x="2832131" y="3485698"/>
            <a:ext cx="2237556" cy="639303"/>
          </a:xfrm>
          <a:prstGeom prst="rect">
            <a:avLst/>
          </a:prstGeom>
          <a:ln w="12700">
            <a:miter lim="400000"/>
          </a:ln>
        </p:spPr>
      </p:pic>
      <p:sp>
        <p:nvSpPr>
          <p:cNvPr id="986" name="Shape 986"/>
          <p:cNvSpPr/>
          <p:nvPr>
            <p:ph type="sldNum" sz="quarter" idx="2"/>
          </p:nvPr>
        </p:nvSpPr>
        <p:spPr>
          <a:xfrm>
            <a:off x="457200" y="5991225"/>
            <a:ext cx="127000" cy="139700"/>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14:dur="1000"/>
</p:sld>
</file>

<file path=ppt/slides/slide5.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06" name="Shape 206"/>
          <p:cNvSpPr/>
          <p:nvPr>
            <p:ph type="title"/>
          </p:nvPr>
        </p:nvSpPr>
        <p:spPr>
          <a:prstGeom prst="rect">
            <a:avLst/>
          </a:prstGeom>
        </p:spPr>
        <p:txBody>
          <a:bodyPr/>
          <a:lstStyle/>
          <a:p>
            <a:pPr>
              <a:defRPr b="1">
                <a:latin typeface="Cambria"/>
                <a:ea typeface="Cambria"/>
                <a:cs typeface="Cambria"/>
                <a:sym typeface="Cambria"/>
              </a:defRPr>
            </a:pPr>
            <a:r>
              <a:t>We rely on testing. But</a:t>
            </a:r>
            <a:r>
              <a:t>…</a:t>
            </a:r>
          </a:p>
        </p:txBody>
      </p:sp>
      <p:sp>
        <p:nvSpPr>
          <p:cNvPr id="207" name="Shape 207"/>
          <p:cNvSpPr/>
          <p:nvPr/>
        </p:nvSpPr>
        <p:spPr>
          <a:xfrm>
            <a:off x="643104" y="1143000"/>
            <a:ext cx="6840602" cy="169161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spcBef>
                <a:spcPts val="600"/>
              </a:spcBef>
              <a:buClr>
                <a:srgbClr val="191919"/>
              </a:buClr>
              <a:buSzPct val="100000"/>
              <a:buFont typeface="Arial"/>
              <a:buChar char="•"/>
              <a:defRPr>
                <a:solidFill>
                  <a:srgbClr val="2B0F25"/>
                </a:solidFill>
              </a:defRPr>
            </a:pPr>
            <a:r>
              <a:t>Tests are written mostly manually </a:t>
            </a:r>
            <a:r>
              <a:rPr sz="1000"/>
              <a:t>[lam2014beyond]</a:t>
            </a:r>
            <a:endParaRPr sz="1000">
              <a:solidFill>
                <a:srgbClr val="615042"/>
              </a:solidFill>
            </a:endParaRPr>
          </a:p>
          <a:p>
            <a:pPr lvl="1" marL="914400" indent="-317500">
              <a:lnSpc>
                <a:spcPct val="115000"/>
              </a:lnSpc>
              <a:spcBef>
                <a:spcPts val="600"/>
              </a:spcBef>
              <a:buClr>
                <a:srgbClr val="191919"/>
              </a:buClr>
              <a:buSzPct val="100000"/>
              <a:buFont typeface="Arial"/>
              <a:buChar char="•"/>
              <a:defRPr>
                <a:solidFill>
                  <a:srgbClr val="2B0F25"/>
                </a:solidFill>
              </a:defRPr>
            </a:pPr>
            <a:r>
              <a:t>Tests may have complex control flow, and may use external resources </a:t>
            </a:r>
            <a:r>
              <a:rPr sz="1000"/>
              <a:t>[lam2014beyond].</a:t>
            </a:r>
            <a:endParaRPr>
              <a:solidFill>
                <a:srgbClr val="615042"/>
              </a:solidFill>
            </a:endParaRPr>
          </a:p>
          <a:p>
            <a:pPr lvl="1" marL="914400" indent="-317500">
              <a:lnSpc>
                <a:spcPct val="115000"/>
              </a:lnSpc>
              <a:spcBef>
                <a:spcPts val="600"/>
              </a:spcBef>
              <a:buClr>
                <a:srgbClr val="191919"/>
              </a:buClr>
              <a:buSzPct val="100000"/>
              <a:buFont typeface="Arial"/>
              <a:buChar char="•"/>
              <a:defRPr>
                <a:solidFill>
                  <a:srgbClr val="2B0F25"/>
                </a:solidFill>
              </a:defRPr>
            </a:pPr>
            <a:r>
              <a:t>Subject to similar problems of correctness as programs.</a:t>
            </a:r>
          </a:p>
        </p:txBody>
      </p:sp>
      <p:pic>
        <p:nvPicPr>
          <p:cNvPr id="208" name="image15.jpg" descr="Turtletower.jpg"/>
          <p:cNvPicPr>
            <a:picLocks noChangeAspect="1"/>
          </p:cNvPicPr>
          <p:nvPr/>
        </p:nvPicPr>
        <p:blipFill>
          <a:blip r:embed="rId3">
            <a:extLst/>
          </a:blip>
          <a:stretch>
            <a:fillRect/>
          </a:stretch>
        </p:blipFill>
        <p:spPr>
          <a:xfrm>
            <a:off x="7637343" y="962705"/>
            <a:ext cx="1203096" cy="4635968"/>
          </a:xfrm>
          <a:prstGeom prst="rect">
            <a:avLst/>
          </a:prstGeom>
          <a:ln w="12700">
            <a:miter lim="400000"/>
          </a:ln>
        </p:spPr>
      </p:pic>
      <p:pic>
        <p:nvPicPr>
          <p:cNvPr id="209" name="image4.pdf" descr="Vertical-cmyk_1.pdf"/>
          <p:cNvPicPr>
            <a:picLocks noChangeAspect="1"/>
          </p:cNvPicPr>
          <p:nvPr/>
        </p:nvPicPr>
        <p:blipFill>
          <a:blip r:embed="rId4">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med" advClick="1" p14:dur="1000"/>
</p:sld>
</file>

<file path=ppt/slides/slide6.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13" name="Shape 213"/>
          <p:cNvSpPr/>
          <p:nvPr>
            <p:ph type="title"/>
          </p:nvPr>
        </p:nvSpPr>
        <p:spPr>
          <a:prstGeom prst="rect">
            <a:avLst/>
          </a:prstGeom>
        </p:spPr>
        <p:txBody>
          <a:bodyPr/>
          <a:lstStyle/>
          <a:p>
            <a:pPr>
              <a:defRPr b="1">
                <a:latin typeface="Cambria"/>
                <a:ea typeface="Cambria"/>
                <a:cs typeface="Cambria"/>
                <a:sym typeface="Cambria"/>
              </a:defRPr>
            </a:pPr>
            <a:r>
              <a:t>We rely on testing. But</a:t>
            </a:r>
            <a:r>
              <a:t>…</a:t>
            </a:r>
          </a:p>
        </p:txBody>
      </p:sp>
      <p:sp>
        <p:nvSpPr>
          <p:cNvPr id="214" name="Shape 214"/>
          <p:cNvSpPr/>
          <p:nvPr/>
        </p:nvSpPr>
        <p:spPr>
          <a:xfrm>
            <a:off x="643104" y="1143000"/>
            <a:ext cx="7086827" cy="2118331"/>
          </a:xfrm>
          <a:prstGeom prst="rect">
            <a:avLst/>
          </a:prstGeom>
          <a:ln w="12700">
            <a:miter lim="400000"/>
          </a:ln>
          <a:extLst>
            <a:ext uri="{C572A759-6A51-4108-AA02-DFA0A04FC94B}">
              <ma14:wrappingTextBoxFlag xmlns:ma14="http://schemas.microsoft.com/office/mac/drawingml/2011/main" val="1"/>
            </a:ext>
          </a:extLst>
        </p:spPr>
        <p:txBody>
          <a:bodyPr lIns="91424" tIns="91424" rIns="91424" bIns="91424">
            <a:spAutoFit/>
          </a:bodyPr>
          <a:lstStyle/>
          <a:p>
            <a:pPr marL="457200" indent="-317500">
              <a:lnSpc>
                <a:spcPct val="115000"/>
              </a:lnSpc>
              <a:spcBef>
                <a:spcPts val="600"/>
              </a:spcBef>
              <a:buClr>
                <a:srgbClr val="191919"/>
              </a:buClr>
              <a:buSzPct val="100000"/>
              <a:buFont typeface="Arial"/>
              <a:buChar char="•"/>
              <a:defRPr>
                <a:solidFill>
                  <a:srgbClr val="2B0F25"/>
                </a:solidFill>
              </a:defRPr>
            </a:pPr>
            <a:r>
              <a:t>Graph coverage criteria are often used. But are they useful?</a:t>
            </a:r>
            <a:endParaRPr>
              <a:solidFill>
                <a:srgbClr val="615042"/>
              </a:solidFill>
            </a:endParaRPr>
          </a:p>
          <a:p>
            <a:pPr lvl="1" marL="914400" indent="-317500">
              <a:lnSpc>
                <a:spcPct val="115000"/>
              </a:lnSpc>
              <a:spcBef>
                <a:spcPts val="600"/>
              </a:spcBef>
              <a:buClr>
                <a:srgbClr val="191919"/>
              </a:buClr>
              <a:buSzPct val="100000"/>
              <a:buFont typeface="Arial"/>
              <a:buChar char="•"/>
              <a:defRPr>
                <a:solidFill>
                  <a:srgbClr val="2B0F25"/>
                </a:solidFill>
              </a:defRPr>
            </a:pPr>
            <a:r>
              <a:t>Depends on how good your assertions are </a:t>
            </a:r>
            <a:r>
              <a:rPr sz="1000"/>
              <a:t>[zhang-fse15]</a:t>
            </a:r>
          </a:p>
          <a:p>
            <a:pPr lvl="1" marL="914400" indent="-317500">
              <a:lnSpc>
                <a:spcPct val="115000"/>
              </a:lnSpc>
              <a:spcBef>
                <a:spcPts val="600"/>
              </a:spcBef>
              <a:buClr>
                <a:srgbClr val="191919"/>
              </a:buClr>
              <a:buSzPct val="100000"/>
              <a:buFont typeface="Arial"/>
              <a:buChar char="•"/>
              <a:defRPr>
                <a:solidFill>
                  <a:srgbClr val="2B0F25"/>
                </a:solidFill>
              </a:defRPr>
            </a:pPr>
            <a:r>
              <a:t>Assertions have a tendency to be inadequate:</a:t>
            </a:r>
            <a:endParaRPr>
              <a:solidFill>
                <a:srgbClr val="615042"/>
              </a:solidFill>
            </a:endParaRPr>
          </a:p>
          <a:p>
            <a:pPr lvl="2" marL="1371600" indent="-317500">
              <a:lnSpc>
                <a:spcPct val="115000"/>
              </a:lnSpc>
              <a:spcBef>
                <a:spcPts val="600"/>
              </a:spcBef>
              <a:buClr>
                <a:srgbClr val="191919"/>
              </a:buClr>
              <a:buSzPct val="100000"/>
              <a:buFont typeface="Arial"/>
              <a:buChar char="•"/>
              <a:defRPr>
                <a:solidFill>
                  <a:srgbClr val="2B0F25"/>
                </a:solidFill>
              </a:defRPr>
            </a:pPr>
            <a:r>
              <a:t>Up to 65% unit tests in OSS Projects sampled have inadequate asserts </a:t>
            </a:r>
            <a:r>
              <a:rPr sz="1000"/>
              <a:t>[zhi-issta13].</a:t>
            </a:r>
          </a:p>
        </p:txBody>
      </p:sp>
      <p:pic>
        <p:nvPicPr>
          <p:cNvPr id="215" name="image4.pdf" descr="Vertical-cmyk_1.pdf"/>
          <p:cNvPicPr>
            <a:picLocks noChangeAspect="1"/>
          </p:cNvPicPr>
          <p:nvPr/>
        </p:nvPicPr>
        <p:blipFill>
          <a:blip r:embed="rId3">
            <a:extLst/>
          </a:blip>
          <a:stretch>
            <a:fillRect/>
          </a:stretch>
        </p:blipFill>
        <p:spPr>
          <a:xfrm>
            <a:off x="7747000" y="5734742"/>
            <a:ext cx="965200" cy="965201"/>
          </a:xfrm>
          <a:prstGeom prst="rect">
            <a:avLst/>
          </a:prstGeom>
          <a:ln w="12700">
            <a:miter lim="400000"/>
          </a:ln>
        </p:spPr>
      </p:pic>
      <p:pic>
        <p:nvPicPr>
          <p:cNvPr id="216" name="image15.jpg" descr="Turtletower.jpg"/>
          <p:cNvPicPr>
            <a:picLocks noChangeAspect="1"/>
          </p:cNvPicPr>
          <p:nvPr/>
        </p:nvPicPr>
        <p:blipFill>
          <a:blip r:embed="rId4">
            <a:extLst/>
          </a:blip>
          <a:stretch>
            <a:fillRect/>
          </a:stretch>
        </p:blipFill>
        <p:spPr>
          <a:xfrm>
            <a:off x="7637343" y="962705"/>
            <a:ext cx="1203096" cy="4635968"/>
          </a:xfrm>
          <a:prstGeom prst="rect">
            <a:avLst/>
          </a:prstGeom>
          <a:ln w="12700">
            <a:miter lim="400000"/>
          </a:ln>
        </p:spPr>
      </p:pic>
      <p:sp>
        <p:nvSpPr>
          <p:cNvPr id="217" name="Shape 217"/>
          <p:cNvSpPr/>
          <p:nvPr/>
        </p:nvSpPr>
        <p:spPr>
          <a:xfrm>
            <a:off x="1069145" y="3483272"/>
            <a:ext cx="1949764"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000000"/>
                </a:solidFill>
              </a:defRPr>
            </a:pPr>
            <a:r>
              <a:t>class SimpleName</a:t>
            </a:r>
          </a:p>
          <a:p>
            <a:pPr>
              <a:defRPr sz="1200">
                <a:solidFill>
                  <a:srgbClr val="000000"/>
                </a:solidFill>
              </a:defRPr>
            </a:pPr>
            <a:r>
              <a:t>   def initialize(num)</a:t>
            </a:r>
          </a:p>
          <a:p>
            <a:pPr>
              <a:defRPr sz="1200">
                <a:solidFill>
                  <a:srgbClr val="000000"/>
                </a:solidFill>
              </a:defRPr>
            </a:pPr>
            <a:r>
              <a:t>          @x = num</a:t>
            </a:r>
          </a:p>
          <a:p>
            <a:pPr>
              <a:defRPr sz="1200">
                <a:solidFill>
                  <a:srgbClr val="000000"/>
                </a:solidFill>
              </a:defRPr>
            </a:pPr>
            <a:r>
              <a:t>    end</a:t>
            </a:r>
          </a:p>
          <a:p>
            <a:pPr>
              <a:defRPr sz="1200">
                <a:solidFill>
                  <a:srgbClr val="000000"/>
                </a:solidFill>
              </a:defRPr>
            </a:pPr>
            <a:r>
              <a:t>    def add(y)</a:t>
            </a:r>
          </a:p>
          <a:p>
            <a:pPr>
              <a:defRPr sz="1200">
                <a:solidFill>
                  <a:srgbClr val="000000"/>
                </a:solidFill>
              </a:defRPr>
            </a:pPr>
            <a:r>
              <a:t>          @x + y</a:t>
            </a:r>
          </a:p>
          <a:p>
            <a:pPr>
              <a:defRPr sz="1200">
                <a:solidFill>
                  <a:srgbClr val="000000"/>
                </a:solidFill>
              </a:defRPr>
            </a:pPr>
            <a:r>
              <a:t>    end</a:t>
            </a:r>
          </a:p>
          <a:p>
            <a:pPr>
              <a:defRPr sz="1200">
                <a:solidFill>
                  <a:srgbClr val="000000"/>
                </a:solidFill>
              </a:defRPr>
            </a:pPr>
            <a:r>
              <a:t>    def multiply(y)</a:t>
            </a:r>
          </a:p>
          <a:p>
            <a:pPr>
              <a:defRPr sz="1200">
                <a:solidFill>
                  <a:srgbClr val="000000"/>
                </a:solidFill>
              </a:defRPr>
            </a:pPr>
            <a:r>
              <a:t>          @x * y</a:t>
            </a:r>
          </a:p>
          <a:p>
            <a:pPr>
              <a:defRPr sz="1200">
                <a:solidFill>
                  <a:srgbClr val="000000"/>
                </a:solidFill>
              </a:defRPr>
            </a:pPr>
            <a:r>
              <a:t>    end</a:t>
            </a:r>
          </a:p>
          <a:p>
            <a:pPr>
              <a:defRPr sz="1200">
                <a:solidFill>
                  <a:srgbClr val="000000"/>
                </a:solidFill>
              </a:defRPr>
            </a:pPr>
            <a:r>
              <a:t>end</a:t>
            </a:r>
          </a:p>
        </p:txBody>
      </p:sp>
      <p:sp>
        <p:nvSpPr>
          <p:cNvPr id="218" name="Shape 218"/>
          <p:cNvSpPr/>
          <p:nvPr/>
        </p:nvSpPr>
        <p:spPr>
          <a:xfrm>
            <a:off x="3871622" y="3483272"/>
            <a:ext cx="3713176" cy="23266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1200">
                <a:solidFill>
                  <a:srgbClr val="FF2600"/>
                </a:solidFill>
              </a:defRPr>
            </a:pPr>
            <a:r>
              <a:t>class TestSimpleNumber &lt; Test::Unit::TestCase</a:t>
            </a:r>
          </a:p>
          <a:p>
            <a:pPr>
              <a:defRPr sz="1200">
                <a:solidFill>
                  <a:srgbClr val="000000"/>
                </a:solidFill>
              </a:defRPr>
            </a:pPr>
            <a:r>
              <a:t>   def setup</a:t>
            </a:r>
          </a:p>
          <a:p>
            <a:pPr>
              <a:defRPr sz="1200">
                <a:solidFill>
                  <a:srgbClr val="000000"/>
                </a:solidFill>
              </a:defRPr>
            </a:pPr>
            <a:r>
              <a:t>       @num = SimpleNumber.new(2)</a:t>
            </a:r>
          </a:p>
          <a:p>
            <a:pPr>
              <a:defRPr sz="1200">
                <a:solidFill>
                  <a:srgbClr val="000000"/>
                </a:solidFill>
              </a:defRPr>
            </a:pPr>
            <a:r>
              <a:t>   end</a:t>
            </a:r>
          </a:p>
          <a:p>
            <a:pPr>
              <a:defRPr sz="1200">
                <a:solidFill>
                  <a:srgbClr val="000000"/>
                </a:solidFill>
              </a:defRPr>
            </a:pPr>
            <a:r>
              <a:t>   def test_simple_add</a:t>
            </a:r>
          </a:p>
          <a:p>
            <a:pPr>
              <a:defRPr sz="1200">
                <a:solidFill>
                  <a:srgbClr val="FF2600"/>
                </a:solidFill>
              </a:defRPr>
            </a:pPr>
            <a:r>
              <a:t>    assert(@num.add(2) != 0)</a:t>
            </a:r>
          </a:p>
          <a:p>
            <a:pPr>
              <a:defRPr sz="1200">
                <a:solidFill>
                  <a:srgbClr val="000000"/>
                </a:solidFill>
              </a:defRPr>
            </a:pPr>
            <a:r>
              <a:t>   end</a:t>
            </a:r>
          </a:p>
          <a:p>
            <a:pPr>
              <a:defRPr sz="1200">
                <a:solidFill>
                  <a:srgbClr val="000000"/>
                </a:solidFill>
              </a:defRPr>
            </a:pPr>
            <a:r>
              <a:t>   def test_simple_multiply</a:t>
            </a:r>
          </a:p>
          <a:p>
            <a:pPr>
              <a:defRPr sz="1200">
                <a:solidFill>
                  <a:srgbClr val="FF2600"/>
                </a:solidFill>
              </a:defRPr>
            </a:pPr>
            <a:r>
              <a:t>    assert(@num.multiply(2) != @num)</a:t>
            </a:r>
          </a:p>
          <a:p>
            <a:pPr>
              <a:defRPr sz="1200">
                <a:solidFill>
                  <a:srgbClr val="000000"/>
                </a:solidFill>
              </a:defRPr>
            </a:pPr>
            <a:r>
              <a:t>   end</a:t>
            </a:r>
          </a:p>
          <a:p>
            <a:pPr>
              <a:defRPr sz="1200">
                <a:solidFill>
                  <a:srgbClr val="000000"/>
                </a:solidFill>
              </a:defRPr>
            </a:pPr>
            <a:r>
              <a:t>end</a:t>
            </a:r>
          </a:p>
        </p:txBody>
      </p:sp>
      <p:grpSp>
        <p:nvGrpSpPr>
          <p:cNvPr id="221" name="Group 221"/>
          <p:cNvGrpSpPr/>
          <p:nvPr/>
        </p:nvGrpSpPr>
        <p:grpSpPr>
          <a:xfrm>
            <a:off x="4013565" y="4538197"/>
            <a:ext cx="2601937" cy="878088"/>
            <a:chOff x="0" y="0"/>
            <a:chExt cx="2601936" cy="878087"/>
          </a:xfrm>
        </p:grpSpPr>
        <p:sp>
          <p:nvSpPr>
            <p:cNvPr id="219" name="Shape 219"/>
            <p:cNvSpPr/>
            <p:nvPr/>
          </p:nvSpPr>
          <p:spPr>
            <a:xfrm>
              <a:off x="0" y="0"/>
              <a:ext cx="2601937" cy="216791"/>
            </a:xfrm>
            <a:prstGeom prst="rect">
              <a:avLst/>
            </a:prstGeom>
            <a:solidFill>
              <a:srgbClr val="FFFFFF"/>
            </a:solidFill>
            <a:ln w="25400" cap="flat">
              <a:solidFill>
                <a:srgbClr val="FFFFFF"/>
              </a:solidFill>
              <a:prstDash val="solid"/>
              <a:round/>
            </a:ln>
            <a:effectLst/>
          </p:spPr>
          <p:txBody>
            <a:bodyPr wrap="square" lIns="45719" tIns="45719" rIns="45719" bIns="45719" numCol="1" anchor="t">
              <a:noAutofit/>
            </a:bodyPr>
            <a:lstStyle/>
            <a:p>
              <a:pPr>
                <a:defRPr sz="800">
                  <a:solidFill>
                    <a:srgbClr val="000000"/>
                  </a:solidFill>
                </a:defRPr>
              </a:pPr>
            </a:p>
          </p:txBody>
        </p:sp>
        <p:sp>
          <p:nvSpPr>
            <p:cNvPr id="220" name="Shape 220"/>
            <p:cNvSpPr/>
            <p:nvPr/>
          </p:nvSpPr>
          <p:spPr>
            <a:xfrm>
              <a:off x="0" y="661296"/>
              <a:ext cx="2601937" cy="216792"/>
            </a:xfrm>
            <a:prstGeom prst="rect">
              <a:avLst/>
            </a:prstGeom>
            <a:solidFill>
              <a:srgbClr val="FFFFFF"/>
            </a:solidFill>
            <a:ln w="25400" cap="flat">
              <a:solidFill>
                <a:srgbClr val="FFFFFF"/>
              </a:solidFill>
              <a:prstDash val="solid"/>
              <a:round/>
            </a:ln>
            <a:effectLst/>
          </p:spPr>
          <p:txBody>
            <a:bodyPr wrap="square" lIns="45719" tIns="45719" rIns="45719" bIns="45719" numCol="1" anchor="t">
              <a:noAutofit/>
            </a:bodyPr>
            <a:lstStyle/>
            <a:p>
              <a:pPr>
                <a:defRPr>
                  <a:solidFill>
                    <a:srgbClr val="FFFFFF"/>
                  </a:solidFill>
                </a:defRPr>
              </a:pPr>
            </a:p>
          </p:txBody>
        </p:sp>
      </p:grpSp>
      <p:sp>
        <p:nvSpPr>
          <p:cNvPr id="222" name="Shape 222"/>
          <p:cNvSpPr/>
          <p:nvPr/>
        </p:nvSpPr>
        <p:spPr>
          <a:xfrm>
            <a:off x="120623" y="6409531"/>
            <a:ext cx="432591" cy="368301"/>
          </a:xfrm>
          <a:prstGeom prst="ellipse">
            <a:avLst/>
          </a:prstGeom>
          <a:solidFill>
            <a:srgbClr val="000000"/>
          </a:solidFill>
          <a:ln w="25400">
            <a:solidFill>
              <a:schemeClr val="accent1"/>
            </a:solidFill>
          </a:ln>
        </p:spPr>
        <p:txBody>
          <a:bodyPr lIns="45719" rIns="45719"/>
          <a:lstStyle/>
          <a:p>
            <a:pPr/>
          </a:p>
        </p:txBody>
      </p:sp>
    </p:spTree>
  </p:cSld>
  <p:clrMapOvr>
    <a:masterClrMapping/>
  </p:clrMapOvr>
  <p:transition xmlns:p14="http://schemas.microsoft.com/office/powerpoint/2010/main" spd="med" advClick="1" p14:dur="1000"/>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0" presetID="1" grpId="1" fill="hold">
                                  <p:stCondLst>
                                    <p:cond delay="0"/>
                                  </p:stCondLst>
                                  <p:iterate type="el" backwards="0">
                                    <p:tmAbs val="0"/>
                                  </p:iterate>
                                  <p:childTnLst>
                                    <p:set>
                                      <p:cBhvr>
                                        <p:cTn id="6" fill="hold">
                                          <p:stCondLst>
                                            <p:cond delay="0"/>
                                          </p:stCondLst>
                                        </p:cTn>
                                        <p:tgtEl>
                                          <p:spTgt spid="221"/>
                                        </p:tgtEl>
                                        <p:attrNameLst>
                                          <p:attrName>style.visibility</p:attrName>
                                        </p:attrNameLst>
                                      </p:cBhvr>
                                      <p:to>
                                        <p:strVal val="hidden"/>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2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22" grpId="2"/>
      <p:bldP build="whole" bldLvl="1" animBg="1" rev="0" advAuto="0" spid="221" grpId="1"/>
    </p:bldLst>
  </p:timing>
</p:sld>
</file>

<file path=ppt/slides/slide7.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grpSp>
        <p:nvGrpSpPr>
          <p:cNvPr id="228" name="Group 228"/>
          <p:cNvGrpSpPr/>
          <p:nvPr/>
        </p:nvGrpSpPr>
        <p:grpSpPr>
          <a:xfrm>
            <a:off x="3139403" y="5007047"/>
            <a:ext cx="2941394" cy="2069955"/>
            <a:chOff x="0" y="0"/>
            <a:chExt cx="2941392" cy="2069954"/>
          </a:xfrm>
        </p:grpSpPr>
        <p:pic>
          <p:nvPicPr>
            <p:cNvPr id="226" name="image16.jpg"/>
            <p:cNvPicPr>
              <a:picLocks noChangeAspect="1"/>
            </p:cNvPicPr>
            <p:nvPr/>
          </p:nvPicPr>
          <p:blipFill>
            <a:blip r:embed="rId3">
              <a:extLst/>
            </a:blip>
            <a:stretch>
              <a:fillRect/>
            </a:stretch>
          </p:blipFill>
          <p:spPr>
            <a:xfrm>
              <a:off x="0" y="0"/>
              <a:ext cx="2941393" cy="2069955"/>
            </a:xfrm>
            <a:prstGeom prst="rect">
              <a:avLst/>
            </a:prstGeom>
            <a:ln w="12700" cap="flat">
              <a:noFill/>
              <a:miter lim="400000"/>
            </a:ln>
            <a:effectLst/>
          </p:spPr>
        </p:pic>
        <p:sp>
          <p:nvSpPr>
            <p:cNvPr id="227" name="Shape 227"/>
            <p:cNvSpPr/>
            <p:nvPr/>
          </p:nvSpPr>
          <p:spPr>
            <a:xfrm>
              <a:off x="650916" y="628134"/>
              <a:ext cx="258347" cy="624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defRPr b="1" sz="3200">
                  <a:solidFill>
                    <a:srgbClr val="615042"/>
                  </a:solidFill>
                </a:defRPr>
              </a:lvl1pPr>
            </a:lstStyle>
            <a:p>
              <a:pPr/>
              <a:r>
                <a:t>?</a:t>
              </a:r>
            </a:p>
          </p:txBody>
        </p:sp>
      </p:grpSp>
      <p:sp>
        <p:nvSpPr>
          <p:cNvPr id="229" name="Shape 229"/>
          <p:cNvSpPr/>
          <p:nvPr>
            <p:ph type="title"/>
          </p:nvPr>
        </p:nvSpPr>
        <p:spPr>
          <a:prstGeom prst="rect">
            <a:avLst/>
          </a:prstGeom>
        </p:spPr>
        <p:txBody>
          <a:bodyPr/>
          <a:lstStyle>
            <a:lvl1pPr>
              <a:defRPr b="1">
                <a:latin typeface="Cambria"/>
                <a:ea typeface="Cambria"/>
                <a:cs typeface="Cambria"/>
                <a:sym typeface="Cambria"/>
              </a:defRPr>
            </a:lvl1pPr>
          </a:lstStyle>
          <a:p>
            <a:pPr/>
            <a:r>
              <a:t>What is mutation analysis?</a:t>
            </a:r>
          </a:p>
        </p:txBody>
      </p:sp>
      <p:sp>
        <p:nvSpPr>
          <p:cNvPr id="230" name="Shape 230"/>
          <p:cNvSpPr/>
          <p:nvPr>
            <p:ph type="body" idx="1"/>
          </p:nvPr>
        </p:nvSpPr>
        <p:spPr>
          <a:xfrm>
            <a:off x="457200" y="1270000"/>
            <a:ext cx="8229600" cy="4343400"/>
          </a:xfrm>
          <a:prstGeom prst="rect">
            <a:avLst/>
          </a:prstGeom>
        </p:spPr>
        <p:txBody>
          <a:bodyPr/>
          <a:lstStyle/>
          <a:p>
            <a:pPr marL="228599" indent="-228599">
              <a:buFontTx/>
              <a:defRPr sz="2100">
                <a:latin typeface="+mj-lt"/>
                <a:ea typeface="+mj-ea"/>
                <a:cs typeface="+mj-cs"/>
                <a:sym typeface="Calibri"/>
              </a:defRPr>
            </a:pPr>
            <a:r>
              <a:t>Generates fake bugs that look like the real things</a:t>
            </a:r>
            <a:br/>
          </a:p>
          <a:p>
            <a:pPr marL="228599" indent="-228599">
              <a:defRPr sz="2100">
                <a:latin typeface="+mj-lt"/>
                <a:ea typeface="+mj-ea"/>
                <a:cs typeface="+mj-cs"/>
                <a:sym typeface="Calibri"/>
              </a:defRPr>
            </a:pPr>
            <a:r>
              <a:t>Used in the industry as a stopping criteria for test suite development</a:t>
            </a:r>
            <a:br/>
          </a:p>
          <a:p>
            <a:pPr marL="228599" indent="-228599">
              <a:defRPr sz="2100">
                <a:latin typeface="+mj-lt"/>
                <a:ea typeface="+mj-ea"/>
                <a:cs typeface="+mj-cs"/>
                <a:sym typeface="Calibri"/>
              </a:defRPr>
            </a:pPr>
            <a:r>
              <a:t>Used by researchers to generate real looking faults, and then judge the effectiveness of testing techniques.</a:t>
            </a:r>
          </a:p>
          <a:p>
            <a:pPr marL="228599" indent="-228599">
              <a:defRPr sz="2100">
                <a:latin typeface="+mj-lt"/>
                <a:ea typeface="+mj-ea"/>
                <a:cs typeface="+mj-cs"/>
                <a:sym typeface="Calibri"/>
              </a:defRPr>
            </a:pPr>
          </a:p>
          <a:p>
            <a:pPr marL="228599" indent="-228599">
              <a:defRPr sz="2100">
                <a:latin typeface="+mj-lt"/>
                <a:ea typeface="+mj-ea"/>
                <a:cs typeface="+mj-cs"/>
                <a:sym typeface="Calibri"/>
              </a:defRPr>
            </a:pPr>
            <a:r>
              <a:t>Researchers have shown that mutants are similar to bugs </a:t>
            </a:r>
            <a:r>
              <a:rPr sz="1200"/>
              <a:t>[just2014]</a:t>
            </a:r>
            <a:r>
              <a:t>, and their detectability is similar to real faults </a:t>
            </a:r>
            <a:r>
              <a:rPr sz="1200"/>
              <a:t>[andrews2005] </a:t>
            </a:r>
            <a:r>
              <a:t> and tests with high mutation score is better able to detect hand seeded faults </a:t>
            </a:r>
            <a:r>
              <a:rPr sz="1200"/>
              <a:t>[le2009] </a:t>
            </a:r>
            <a:r>
              <a:t>than other test coverage metrics.</a:t>
            </a:r>
          </a:p>
        </p:txBody>
      </p:sp>
      <p:pic>
        <p:nvPicPr>
          <p:cNvPr id="231" name="image4.pdf" descr="Vertical-cmyk_1.pdf"/>
          <p:cNvPicPr>
            <a:picLocks noChangeAspect="1"/>
          </p:cNvPicPr>
          <p:nvPr/>
        </p:nvPicPr>
        <p:blipFill>
          <a:blip r:embed="rId4">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med" advClick="1" p14:dur="1000"/>
</p:sld>
</file>

<file path=ppt/slides/slide8.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35" name="Shape 235"/>
          <p:cNvSpPr/>
          <p:nvPr>
            <p:ph type="title"/>
          </p:nvPr>
        </p:nvSpPr>
        <p:spPr>
          <a:prstGeom prst="rect">
            <a:avLst/>
          </a:prstGeom>
        </p:spPr>
        <p:txBody>
          <a:bodyPr/>
          <a:lstStyle>
            <a:lvl1pPr>
              <a:defRPr b="1">
                <a:latin typeface="Cambria"/>
                <a:ea typeface="Cambria"/>
                <a:cs typeface="Cambria"/>
                <a:sym typeface="Cambria"/>
              </a:defRPr>
            </a:lvl1pPr>
          </a:lstStyle>
          <a:p>
            <a:pPr/>
            <a:r>
              <a:t>Mutation Analysis</a:t>
            </a:r>
          </a:p>
        </p:txBody>
      </p:sp>
      <p:sp>
        <p:nvSpPr>
          <p:cNvPr id="236" name="Shape 236"/>
          <p:cNvSpPr/>
          <p:nvPr/>
        </p:nvSpPr>
        <p:spPr>
          <a:xfrm>
            <a:off x="4479666" y="3244333"/>
            <a:ext cx="16129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pPr/>
            <a:r>
              <a:t> </a:t>
            </a:r>
          </a:p>
        </p:txBody>
      </p:sp>
      <p:sp>
        <p:nvSpPr>
          <p:cNvPr id="237" name="Shape 237"/>
          <p:cNvSpPr/>
          <p:nvPr/>
        </p:nvSpPr>
        <p:spPr>
          <a:xfrm>
            <a:off x="652688" y="1143000"/>
            <a:ext cx="7202246" cy="1158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300">
                <a:solidFill>
                  <a:srgbClr val="615042"/>
                </a:solidFill>
                <a:latin typeface="+mj-lt"/>
                <a:ea typeface="+mj-ea"/>
                <a:cs typeface="+mj-cs"/>
                <a:sym typeface="Calibri"/>
              </a:defRPr>
            </a:pPr>
            <a:r>
              <a:t>Deterministically insert </a:t>
            </a:r>
            <a:r>
              <a:rPr b="1"/>
              <a:t>exhaustive</a:t>
            </a:r>
            <a:r>
              <a:t> </a:t>
            </a:r>
            <a:r>
              <a:rPr b="1"/>
              <a:t>first order faults</a:t>
            </a:r>
            <a:r>
              <a:t> against which test suites can be judged. </a:t>
            </a:r>
            <a:endParaRPr b="1"/>
          </a:p>
        </p:txBody>
      </p:sp>
      <p:pic>
        <p:nvPicPr>
          <p:cNvPr id="238"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spTree>
  </p:cSld>
  <p:clrMapOvr>
    <a:masterClrMapping/>
  </p:clrMapOvr>
  <p:transition xmlns:p14="http://schemas.microsoft.com/office/powerpoint/2010/main" spd="med" advClick="1" p14:dur="1000"/>
</p:sld>
</file>

<file path=ppt/slides/slide9.xml><?xml version="1.0" encoding="utf-8"?>
<p:sld xmlns:a="http://schemas.openxmlformats.org/drawingml/2006/main" xmlns:r="http://schemas.openxmlformats.org/officeDocument/2006/relationships" xmlns:p="http://schemas.openxmlformats.org/presentationml/2006/main" showMasterSp="1" showMasterPhAnim="1">
  <p:cSld>
    <p:spTree>
      <p:nvGrpSpPr>
        <p:cNvPr id="1" name=""/>
        <p:cNvGrpSpPr/>
        <p:nvPr/>
      </p:nvGrpSpPr>
      <p:grpSpPr>
        <a:xfrm>
          <a:off x="0" y="0"/>
          <a:ext cx="0" cy="0"/>
          <a:chOff x="0" y="0"/>
          <a:chExt cx="0" cy="0"/>
        </a:xfrm>
      </p:grpSpPr>
      <p:sp>
        <p:nvSpPr>
          <p:cNvPr id="242" name="Shape 242"/>
          <p:cNvSpPr/>
          <p:nvPr>
            <p:ph type="title"/>
          </p:nvPr>
        </p:nvSpPr>
        <p:spPr>
          <a:prstGeom prst="rect">
            <a:avLst/>
          </a:prstGeom>
        </p:spPr>
        <p:txBody>
          <a:bodyPr/>
          <a:lstStyle>
            <a:lvl1pPr>
              <a:defRPr b="1">
                <a:latin typeface="Cambria"/>
                <a:ea typeface="Cambria"/>
                <a:cs typeface="Cambria"/>
                <a:sym typeface="Cambria"/>
              </a:defRPr>
            </a:lvl1pPr>
          </a:lstStyle>
          <a:p>
            <a:pPr/>
            <a:r>
              <a:t>Mutation Analysis</a:t>
            </a:r>
          </a:p>
        </p:txBody>
      </p:sp>
      <p:sp>
        <p:nvSpPr>
          <p:cNvPr id="243" name="Shape 243"/>
          <p:cNvSpPr/>
          <p:nvPr/>
        </p:nvSpPr>
        <p:spPr>
          <a:xfrm>
            <a:off x="4479666" y="3244333"/>
            <a:ext cx="16129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a:solidFill>
                  <a:srgbClr val="615042"/>
                </a:solidFill>
              </a:defRPr>
            </a:lvl1pPr>
          </a:lstStyle>
          <a:p>
            <a:pPr/>
            <a:r>
              <a:t> </a:t>
            </a:r>
          </a:p>
        </p:txBody>
      </p:sp>
      <p:sp>
        <p:nvSpPr>
          <p:cNvPr id="244" name="Shape 244"/>
          <p:cNvSpPr/>
          <p:nvPr/>
        </p:nvSpPr>
        <p:spPr>
          <a:xfrm>
            <a:off x="652688" y="1143000"/>
            <a:ext cx="7202246" cy="1158240"/>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defRPr sz="2300">
                <a:solidFill>
                  <a:srgbClr val="E8E6E2"/>
                </a:solidFill>
                <a:latin typeface="+mj-lt"/>
                <a:ea typeface="+mj-ea"/>
                <a:cs typeface="+mj-cs"/>
                <a:sym typeface="Calibri"/>
              </a:defRPr>
            </a:pPr>
            <a:r>
              <a:t>Deterministically insert </a:t>
            </a:r>
            <a:r>
              <a:rPr b="1">
                <a:solidFill>
                  <a:srgbClr val="2B0F25"/>
                </a:solidFill>
              </a:rPr>
              <a:t>exhaustive</a:t>
            </a:r>
            <a:r>
              <a:rPr b="1">
                <a:solidFill>
                  <a:srgbClr val="2B1026"/>
                </a:solidFill>
              </a:rPr>
              <a:t> first order faults</a:t>
            </a:r>
            <a:r>
              <a:t> against which test suites can be judged. </a:t>
            </a:r>
            <a:endParaRPr b="1"/>
          </a:p>
        </p:txBody>
      </p:sp>
      <p:sp>
        <p:nvSpPr>
          <p:cNvPr id="245" name="Shape 245"/>
          <p:cNvSpPr/>
          <p:nvPr/>
        </p:nvSpPr>
        <p:spPr>
          <a:xfrm>
            <a:off x="382957" y="5509778"/>
            <a:ext cx="7202245" cy="7518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marL="285750" indent="-285750">
              <a:buSzPct val="100000"/>
              <a:buFont typeface="Arial"/>
              <a:buChar char="•"/>
              <a:defRPr sz="2000">
                <a:solidFill>
                  <a:srgbClr val="615042"/>
                </a:solidFill>
              </a:defRPr>
            </a:pPr>
            <a:r>
              <a:t>The # of mutants produced for even small programs is huge.</a:t>
            </a:r>
          </a:p>
          <a:p>
            <a:pPr marL="285750" indent="-285750">
              <a:buSzPct val="100000"/>
              <a:buFont typeface="Arial"/>
              <a:buChar char="•"/>
              <a:defRPr sz="2000">
                <a:solidFill>
                  <a:srgbClr val="615042"/>
                </a:solidFill>
              </a:defRPr>
            </a:pPr>
            <a:r>
              <a:t>Each mutant requires a potential full test suite run.</a:t>
            </a:r>
          </a:p>
        </p:txBody>
      </p:sp>
      <p:pic>
        <p:nvPicPr>
          <p:cNvPr id="246" name="image4.pdf" descr="Vertical-cmyk_1.pdf"/>
          <p:cNvPicPr>
            <a:picLocks noChangeAspect="1"/>
          </p:cNvPicPr>
          <p:nvPr/>
        </p:nvPicPr>
        <p:blipFill>
          <a:blip r:embed="rId3">
            <a:extLst/>
          </a:blip>
          <a:stretch>
            <a:fillRect/>
          </a:stretch>
        </p:blipFill>
        <p:spPr>
          <a:xfrm>
            <a:off x="7747000" y="5744984"/>
            <a:ext cx="965200" cy="965201"/>
          </a:xfrm>
          <a:prstGeom prst="rect">
            <a:avLst/>
          </a:prstGeom>
          <a:ln w="12700">
            <a:miter lim="400000"/>
          </a:ln>
        </p:spPr>
      </p:pic>
      <p:grpSp>
        <p:nvGrpSpPr>
          <p:cNvPr id="254" name="Group 254"/>
          <p:cNvGrpSpPr/>
          <p:nvPr/>
        </p:nvGrpSpPr>
        <p:grpSpPr>
          <a:xfrm>
            <a:off x="720850" y="2032992"/>
            <a:ext cx="6451872" cy="3681777"/>
            <a:chOff x="0" y="0"/>
            <a:chExt cx="6451870" cy="3681775"/>
          </a:xfrm>
        </p:grpSpPr>
        <p:sp>
          <p:nvSpPr>
            <p:cNvPr id="247" name="Shape 247"/>
            <p:cNvSpPr/>
            <p:nvPr/>
          </p:nvSpPr>
          <p:spPr>
            <a:xfrm>
              <a:off x="0" y="0"/>
              <a:ext cx="1565150" cy="121158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300"/>
                </a:spcBef>
                <a:defRPr sz="1600" u="sng">
                  <a:solidFill>
                    <a:srgbClr val="595959"/>
                  </a:solidFill>
                  <a:latin typeface="Consolas"/>
                  <a:ea typeface="Consolas"/>
                  <a:cs typeface="Consolas"/>
                  <a:sym typeface="Consolas"/>
                </a:defRPr>
              </a:pPr>
              <a:r>
                <a:t>Δ=b</a:t>
              </a:r>
              <a:r>
                <a:rPr baseline="30000"/>
                <a:t>2</a:t>
              </a:r>
              <a:r>
                <a:t> – 4ac</a:t>
              </a:r>
              <a:endParaRPr sz="1000"/>
            </a:p>
            <a:p>
              <a:pPr>
                <a:spcBef>
                  <a:spcPts val="400"/>
                </a:spcBef>
                <a:defRPr sz="1000" u="sng">
                  <a:solidFill>
                    <a:srgbClr val="595959"/>
                  </a:solidFill>
                  <a:latin typeface="Consolas"/>
                  <a:ea typeface="Consolas"/>
                  <a:cs typeface="Consolas"/>
                  <a:sym typeface="Consolas"/>
                </a:defRPr>
              </a:pPr>
            </a:p>
            <a:p>
              <a:pPr>
                <a:spcBef>
                  <a:spcPts val="400"/>
                </a:spcBef>
                <a:defRPr sz="1000" u="sng">
                  <a:solidFill>
                    <a:srgbClr val="595959"/>
                  </a:solidFill>
                  <a:latin typeface="Consolas"/>
                  <a:ea typeface="Consolas"/>
                  <a:cs typeface="Consolas"/>
                  <a:sym typeface="Consolas"/>
                </a:defRPr>
              </a:pPr>
            </a:p>
            <a:p>
              <a:pPr>
                <a:spcBef>
                  <a:spcPts val="400"/>
                </a:spcBef>
                <a:defRPr sz="1000" u="sng">
                  <a:solidFill>
                    <a:srgbClr val="595959"/>
                  </a:solidFill>
                  <a:latin typeface="+mj-lt"/>
                  <a:ea typeface="+mj-ea"/>
                  <a:cs typeface="+mj-cs"/>
                  <a:sym typeface="Calibri"/>
                </a:defRPr>
              </a:pPr>
            </a:p>
          </p:txBody>
        </p:sp>
        <p:sp>
          <p:nvSpPr>
            <p:cNvPr id="248" name="Shape 248"/>
            <p:cNvSpPr/>
            <p:nvPr/>
          </p:nvSpPr>
          <p:spPr>
            <a:xfrm>
              <a:off x="101473" y="396873"/>
              <a:ext cx="2082976" cy="2364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b^2 </a:t>
              </a:r>
              <a:r>
                <a:rPr b="1">
                  <a:solidFill>
                    <a:srgbClr val="FF0000"/>
                  </a:solidFill>
                </a:rPr>
                <a:t>+</a:t>
              </a:r>
              <a:r>
                <a:t> 4 * a * c;</a:t>
              </a:r>
              <a:br/>
              <a:r>
                <a:t>d = b^2 </a:t>
              </a:r>
              <a:r>
                <a:rPr b="1">
                  <a:solidFill>
                    <a:srgbClr val="FF0000"/>
                  </a:solidFill>
                </a:rPr>
                <a:t>*</a:t>
              </a:r>
              <a:r>
                <a:t> 4 * a * c;</a:t>
              </a:r>
              <a:br/>
              <a:r>
                <a:t>d = b^2 </a:t>
              </a:r>
              <a:r>
                <a:rPr b="1">
                  <a:solidFill>
                    <a:srgbClr val="FF0000"/>
                  </a:solidFill>
                </a:rPr>
                <a:t>/</a:t>
              </a:r>
              <a:r>
                <a:t> 4 * a * c;</a:t>
              </a:r>
              <a:br/>
              <a:r>
                <a:t>d = b^2 </a:t>
              </a:r>
              <a:r>
                <a:rPr b="1">
                  <a:solidFill>
                    <a:srgbClr val="FF0000"/>
                  </a:solidFill>
                </a:rPr>
                <a:t>^</a:t>
              </a:r>
              <a:r>
                <a:t> 4 * a * c;</a:t>
              </a:r>
              <a:br/>
              <a:r>
                <a:t>d = b^2 </a:t>
              </a:r>
              <a:r>
                <a:rPr b="1">
                  <a:solidFill>
                    <a:srgbClr val="FF0000"/>
                  </a:solidFill>
                </a:rPr>
                <a:t>%</a:t>
              </a:r>
              <a:r>
                <a:t> 4 * a *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a:t>
              </a:r>
              <a:r>
                <a:rPr b="1">
                  <a:solidFill>
                    <a:srgbClr val="FF0000"/>
                  </a:solidFill>
                </a:rPr>
                <a:t>&lt;&lt;</a:t>
              </a:r>
              <a:r>
                <a:t> 4 * a *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a:t>
              </a:r>
              <a:r>
                <a:rPr b="1">
                  <a:solidFill>
                    <a:srgbClr val="FF0000"/>
                  </a:solidFill>
                </a:rPr>
                <a:t>&gt;&gt;</a:t>
              </a:r>
              <a:r>
                <a:t> 4 * a * c;</a:t>
              </a:r>
            </a:p>
            <a:p>
              <a:pPr>
                <a:spcBef>
                  <a:spcPts val="400"/>
                </a:spcBef>
                <a:defRPr sz="1200">
                  <a:solidFill>
                    <a:srgbClr val="595959"/>
                  </a:solidFill>
                  <a:latin typeface="Consolas"/>
                  <a:ea typeface="Consolas"/>
                  <a:cs typeface="Consolas"/>
                  <a:sym typeface="Consolas"/>
                </a:defRPr>
              </a:pPr>
            </a:p>
            <a:p>
              <a:pPr>
                <a:spcBef>
                  <a:spcPts val="400"/>
                </a:spcBef>
                <a:defRPr sz="1200">
                  <a:solidFill>
                    <a:srgbClr val="595959"/>
                  </a:solidFill>
                  <a:latin typeface="Consolas"/>
                  <a:ea typeface="Consolas"/>
                  <a:cs typeface="Consolas"/>
                  <a:sym typeface="Consolas"/>
                </a:defRPr>
              </a:pPr>
            </a:p>
            <a:p>
              <a:pPr>
                <a:spcBef>
                  <a:spcPts val="400"/>
                </a:spcBef>
                <a:defRPr sz="1200">
                  <a:solidFill>
                    <a:srgbClr val="595959"/>
                  </a:solidFill>
                  <a:latin typeface="+mj-lt"/>
                  <a:ea typeface="+mj-ea"/>
                  <a:cs typeface="+mj-cs"/>
                  <a:sym typeface="Calibri"/>
                </a:defRPr>
              </a:pPr>
            </a:p>
          </p:txBody>
        </p:sp>
        <p:sp>
          <p:nvSpPr>
            <p:cNvPr id="249" name="Shape 249"/>
            <p:cNvSpPr/>
            <p:nvPr/>
          </p:nvSpPr>
          <p:spPr>
            <a:xfrm>
              <a:off x="2184448" y="396873"/>
              <a:ext cx="2082976" cy="2364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b^2 * 4 </a:t>
              </a:r>
              <a:r>
                <a:rPr b="1">
                  <a:solidFill>
                    <a:srgbClr val="FF0000"/>
                  </a:solidFill>
                </a:rPr>
                <a:t>+</a:t>
              </a:r>
              <a:r>
                <a:t> a * c;</a:t>
              </a:r>
              <a:br/>
              <a:r>
                <a:t>d = b^2 * 4 </a:t>
              </a:r>
              <a:r>
                <a:rPr b="1">
                  <a:solidFill>
                    <a:srgbClr val="FF0000"/>
                  </a:solidFill>
                </a:rPr>
                <a:t>-</a:t>
              </a:r>
              <a:r>
                <a:t> a * c;</a:t>
              </a:r>
              <a:br/>
              <a:r>
                <a:t>d = b^2 * 4 </a:t>
              </a:r>
              <a:r>
                <a:rPr b="1">
                  <a:solidFill>
                    <a:srgbClr val="FF0000"/>
                  </a:solidFill>
                </a:rPr>
                <a:t>/</a:t>
              </a:r>
              <a:r>
                <a:t> a * c;</a:t>
              </a:r>
              <a:br/>
              <a:r>
                <a:t>d = b^2 * 4 </a:t>
              </a:r>
              <a:r>
                <a:rPr b="1">
                  <a:solidFill>
                    <a:srgbClr val="FF0000"/>
                  </a:solidFill>
                </a:rPr>
                <a:t>^</a:t>
              </a:r>
              <a:r>
                <a:t> a * c;</a:t>
              </a:r>
              <a:br/>
              <a:r>
                <a:t>d = b^2 * 4 </a:t>
              </a:r>
              <a:r>
                <a:rPr b="1">
                  <a:solidFill>
                    <a:srgbClr val="FF0000"/>
                  </a:solidFill>
                </a:rPr>
                <a:t>%</a:t>
              </a:r>
              <a:r>
                <a:t> a *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 4 </a:t>
              </a:r>
              <a:r>
                <a:rPr b="1">
                  <a:solidFill>
                    <a:srgbClr val="FF0000"/>
                  </a:solidFill>
                </a:rPr>
                <a:t>&lt;&lt;</a:t>
              </a:r>
              <a:r>
                <a:t> a *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 4 </a:t>
              </a:r>
              <a:r>
                <a:rPr b="1">
                  <a:solidFill>
                    <a:srgbClr val="FF0000"/>
                  </a:solidFill>
                </a:rPr>
                <a:t>&gt;&gt;</a:t>
              </a:r>
              <a:r>
                <a:t> a * c;</a:t>
              </a:r>
            </a:p>
            <a:p>
              <a:pPr>
                <a:spcBef>
                  <a:spcPts val="400"/>
                </a:spcBef>
                <a:defRPr sz="1200">
                  <a:solidFill>
                    <a:srgbClr val="595959"/>
                  </a:solidFill>
                  <a:latin typeface="Consolas"/>
                  <a:ea typeface="Consolas"/>
                  <a:cs typeface="Consolas"/>
                  <a:sym typeface="Consolas"/>
                </a:defRPr>
              </a:pPr>
            </a:p>
            <a:p>
              <a:pPr>
                <a:spcBef>
                  <a:spcPts val="400"/>
                </a:spcBef>
                <a:defRPr sz="1200">
                  <a:solidFill>
                    <a:srgbClr val="595959"/>
                  </a:solidFill>
                  <a:latin typeface="Consolas"/>
                  <a:ea typeface="Consolas"/>
                  <a:cs typeface="Consolas"/>
                  <a:sym typeface="Consolas"/>
                </a:defRPr>
              </a:pPr>
            </a:p>
            <a:p>
              <a:pPr>
                <a:spcBef>
                  <a:spcPts val="400"/>
                </a:spcBef>
                <a:defRPr sz="1200">
                  <a:solidFill>
                    <a:srgbClr val="595959"/>
                  </a:solidFill>
                  <a:latin typeface="+mj-lt"/>
                  <a:ea typeface="+mj-ea"/>
                  <a:cs typeface="+mj-cs"/>
                  <a:sym typeface="Calibri"/>
                </a:defRPr>
              </a:pPr>
            </a:p>
          </p:txBody>
        </p:sp>
        <p:sp>
          <p:nvSpPr>
            <p:cNvPr id="250" name="Shape 250"/>
            <p:cNvSpPr/>
            <p:nvPr/>
          </p:nvSpPr>
          <p:spPr>
            <a:xfrm>
              <a:off x="4267423" y="396873"/>
              <a:ext cx="2082976" cy="2364233"/>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b^2 * 4 * a </a:t>
              </a:r>
              <a:r>
                <a:rPr b="1">
                  <a:solidFill>
                    <a:srgbClr val="FF0000"/>
                  </a:solidFill>
                </a:rPr>
                <a:t>+</a:t>
              </a:r>
              <a:r>
                <a:t> c;</a:t>
              </a:r>
              <a:br/>
              <a:r>
                <a:t>d = b^2 * 4 * a </a:t>
              </a:r>
              <a:r>
                <a:rPr b="1">
                  <a:solidFill>
                    <a:srgbClr val="FF0000"/>
                  </a:solidFill>
                </a:rPr>
                <a:t>-</a:t>
              </a:r>
              <a:r>
                <a:t> c;</a:t>
              </a:r>
              <a:br/>
              <a:r>
                <a:t>d = b^2 * 4 * a </a:t>
              </a:r>
              <a:r>
                <a:rPr b="1">
                  <a:solidFill>
                    <a:srgbClr val="FF0000"/>
                  </a:solidFill>
                </a:rPr>
                <a:t>/</a:t>
              </a:r>
              <a:r>
                <a:t> c;</a:t>
              </a:r>
              <a:br/>
              <a:r>
                <a:t>d = b^2 * 4 * a </a:t>
              </a:r>
              <a:r>
                <a:rPr b="1">
                  <a:solidFill>
                    <a:srgbClr val="FF0000"/>
                  </a:solidFill>
                </a:rPr>
                <a:t>^</a:t>
              </a:r>
              <a:r>
                <a:t>  c;</a:t>
              </a:r>
              <a:br/>
              <a:r>
                <a:t>d = b^2 * 4 * a </a:t>
              </a:r>
              <a:r>
                <a:rPr b="1">
                  <a:solidFill>
                    <a:srgbClr val="FF0000"/>
                  </a:solidFill>
                </a:rPr>
                <a:t>%</a:t>
              </a:r>
              <a:r>
                <a:t>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 4 * a </a:t>
              </a:r>
              <a:r>
                <a:rPr b="1">
                  <a:solidFill>
                    <a:srgbClr val="FF0000"/>
                  </a:solidFill>
                </a:rPr>
                <a:t>&lt;&lt;</a:t>
              </a:r>
              <a:r>
                <a:t> c;</a:t>
              </a:r>
              <a:endParaRPr sz="2000">
                <a:latin typeface="Verdana"/>
                <a:ea typeface="Verdana"/>
                <a:cs typeface="Verdana"/>
                <a:sym typeface="Verdana"/>
              </a:endParaRPr>
            </a:p>
            <a:p>
              <a:pPr>
                <a:spcBef>
                  <a:spcPts val="200"/>
                </a:spcBef>
                <a:defRPr sz="1200">
                  <a:solidFill>
                    <a:srgbClr val="595959"/>
                  </a:solidFill>
                  <a:latin typeface="Consolas"/>
                  <a:ea typeface="Consolas"/>
                  <a:cs typeface="Consolas"/>
                  <a:sym typeface="Consolas"/>
                </a:defRPr>
              </a:pPr>
              <a:r>
                <a:t>d = b^2 * 4 * a </a:t>
              </a:r>
              <a:r>
                <a:rPr b="1">
                  <a:solidFill>
                    <a:srgbClr val="FF0000"/>
                  </a:solidFill>
                </a:rPr>
                <a:t>&gt;&gt;</a:t>
              </a:r>
              <a:r>
                <a:t> c;</a:t>
              </a:r>
            </a:p>
            <a:p>
              <a:pPr>
                <a:spcBef>
                  <a:spcPts val="400"/>
                </a:spcBef>
                <a:defRPr sz="1200">
                  <a:solidFill>
                    <a:srgbClr val="595959"/>
                  </a:solidFill>
                  <a:latin typeface="Consolas"/>
                  <a:ea typeface="Consolas"/>
                  <a:cs typeface="Consolas"/>
                  <a:sym typeface="Consolas"/>
                </a:defRPr>
              </a:pPr>
            </a:p>
            <a:p>
              <a:pPr>
                <a:spcBef>
                  <a:spcPts val="400"/>
                </a:spcBef>
                <a:defRPr sz="1200">
                  <a:solidFill>
                    <a:srgbClr val="595959"/>
                  </a:solidFill>
                  <a:latin typeface="Consolas"/>
                  <a:ea typeface="Consolas"/>
                  <a:cs typeface="Consolas"/>
                  <a:sym typeface="Consolas"/>
                </a:defRPr>
              </a:pPr>
            </a:p>
            <a:p>
              <a:pPr>
                <a:spcBef>
                  <a:spcPts val="400"/>
                </a:spcBef>
                <a:defRPr sz="1200">
                  <a:solidFill>
                    <a:srgbClr val="595959"/>
                  </a:solidFill>
                  <a:latin typeface="+mj-lt"/>
                  <a:ea typeface="+mj-ea"/>
                  <a:cs typeface="+mj-cs"/>
                  <a:sym typeface="Calibri"/>
                </a:defRPr>
              </a:pPr>
            </a:p>
          </p:txBody>
        </p:sp>
        <p:sp>
          <p:nvSpPr>
            <p:cNvPr id="251" name="Shape 251"/>
            <p:cNvSpPr/>
            <p:nvPr/>
          </p:nvSpPr>
          <p:spPr>
            <a:xfrm>
              <a:off x="76959" y="1960671"/>
              <a:ext cx="2184450" cy="14877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 </a:t>
              </a:r>
              <a:r>
                <a:t>2 - 4 * a * c;</a:t>
              </a:r>
              <a:br/>
              <a:r>
                <a:t>d = b </a:t>
              </a:r>
              <a:r>
                <a:rPr b="1">
                  <a:solidFill>
                    <a:srgbClr val="FF0000"/>
                  </a:solidFill>
                </a:rPr>
                <a:t>&lt;&lt; </a:t>
              </a:r>
              <a:r>
                <a:t>2 - 4 * a * c;</a:t>
              </a:r>
              <a:br/>
              <a:r>
                <a:t>d = b </a:t>
              </a:r>
              <a:r>
                <a:rPr b="1">
                  <a:solidFill>
                    <a:srgbClr val="FF0000"/>
                  </a:solidFill>
                </a:rPr>
                <a:t>&gt;&gt; </a:t>
              </a:r>
              <a:r>
                <a:t>2 - 4 * a * c;</a:t>
              </a:r>
              <a:br/>
            </a:p>
          </p:txBody>
        </p:sp>
        <p:sp>
          <p:nvSpPr>
            <p:cNvPr id="252" name="Shape 252"/>
            <p:cNvSpPr/>
            <p:nvPr/>
          </p:nvSpPr>
          <p:spPr>
            <a:xfrm>
              <a:off x="2184448" y="1960671"/>
              <a:ext cx="2184449" cy="1721105"/>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a:t>
              </a:r>
              <a:r>
                <a:rPr b="1">
                  <a:solidFill>
                    <a:srgbClr val="FF0000"/>
                  </a:solidFill>
                </a:rPr>
                <a:t>0</a:t>
              </a:r>
              <a:r>
                <a:t> - 4 * a * c;</a:t>
              </a:r>
              <a:br/>
              <a:r>
                <a:t>d = b^</a:t>
              </a:r>
              <a:r>
                <a:rPr b="1">
                  <a:solidFill>
                    <a:srgbClr val="FF0000"/>
                  </a:solidFill>
                </a:rPr>
                <a:t>1</a:t>
              </a:r>
              <a:r>
                <a:t> - 4 * a * c;</a:t>
              </a:r>
              <a:endParaRPr>
                <a:latin typeface="+mj-lt"/>
                <a:ea typeface="+mj-ea"/>
                <a:cs typeface="+mj-cs"/>
                <a:sym typeface="Calibri"/>
              </a:endParaRPr>
            </a:p>
            <a:p>
              <a:pPr>
                <a:spcBef>
                  <a:spcPts val="200"/>
                </a:spcBef>
                <a:defRPr sz="1200">
                  <a:solidFill>
                    <a:srgbClr val="595959"/>
                  </a:solidFill>
                  <a:latin typeface="Consolas"/>
                  <a:ea typeface="Consolas"/>
                  <a:cs typeface="Consolas"/>
                  <a:sym typeface="Consolas"/>
                </a:defRPr>
              </a:pPr>
              <a:r>
                <a:t>d = b^</a:t>
              </a:r>
              <a:r>
                <a:rPr b="1">
                  <a:solidFill>
                    <a:srgbClr val="FF0000"/>
                  </a:solidFill>
                </a:rPr>
                <a:t>-1</a:t>
              </a:r>
              <a:r>
                <a:t> - 4 * a * c;</a:t>
              </a:r>
              <a:endParaRPr>
                <a:latin typeface="+mj-lt"/>
                <a:ea typeface="+mj-ea"/>
                <a:cs typeface="+mj-cs"/>
                <a:sym typeface="Calibri"/>
              </a:endParaRPr>
            </a:p>
            <a:p>
              <a:pPr>
                <a:spcBef>
                  <a:spcPts val="200"/>
                </a:spcBef>
                <a:defRPr sz="1200">
                  <a:solidFill>
                    <a:srgbClr val="595959"/>
                  </a:solidFill>
                  <a:latin typeface="Consolas"/>
                  <a:ea typeface="Consolas"/>
                  <a:cs typeface="Consolas"/>
                  <a:sym typeface="Consolas"/>
                </a:defRPr>
              </a:pPr>
              <a:r>
                <a:t>d = b^</a:t>
              </a:r>
              <a:r>
                <a:rPr b="1">
                  <a:solidFill>
                    <a:srgbClr val="FF0000"/>
                  </a:solidFill>
                </a:rPr>
                <a:t>MAX</a:t>
              </a:r>
              <a:r>
                <a:t> - 4 * a * c;</a:t>
              </a:r>
              <a:endParaRPr>
                <a:latin typeface="+mj-lt"/>
                <a:ea typeface="+mj-ea"/>
                <a:cs typeface="+mj-cs"/>
                <a:sym typeface="Calibri"/>
              </a:endParaRPr>
            </a:p>
            <a:p>
              <a:pPr>
                <a:spcBef>
                  <a:spcPts val="200"/>
                </a:spcBef>
                <a:defRPr sz="1200">
                  <a:solidFill>
                    <a:srgbClr val="595959"/>
                  </a:solidFill>
                  <a:latin typeface="Consolas"/>
                  <a:ea typeface="Consolas"/>
                  <a:cs typeface="Consolas"/>
                  <a:sym typeface="Consolas"/>
                </a:defRPr>
              </a:pPr>
              <a:r>
                <a:t>d = b^</a:t>
              </a:r>
              <a:r>
                <a:rPr b="1">
                  <a:solidFill>
                    <a:srgbClr val="FF0000"/>
                  </a:solidFill>
                </a:rPr>
                <a:t>MIN</a:t>
              </a:r>
              <a:r>
                <a:t> - 4 * a * c;</a:t>
              </a:r>
              <a:endParaRPr>
                <a:latin typeface="+mj-lt"/>
                <a:ea typeface="+mj-ea"/>
                <a:cs typeface="+mj-cs"/>
                <a:sym typeface="Calibri"/>
              </a:endParaRPr>
            </a:p>
            <a:p>
              <a:pPr>
                <a:spcBef>
                  <a:spcPts val="200"/>
                </a:spcBef>
                <a:defRPr sz="1200">
                  <a:solidFill>
                    <a:srgbClr val="595959"/>
                  </a:solidFill>
                  <a:latin typeface="Consolas"/>
                  <a:ea typeface="Consolas"/>
                  <a:cs typeface="Consolas"/>
                  <a:sym typeface="Consolas"/>
                </a:defRPr>
              </a:pPr>
              <a:r>
                <a:t>d = b - 4 * a * c;</a:t>
              </a:r>
              <a:br/>
              <a:r>
                <a:t>d = b ^ 4 * a * c;</a:t>
              </a:r>
              <a:endParaRPr>
                <a:latin typeface="+mj-lt"/>
                <a:ea typeface="+mj-ea"/>
                <a:cs typeface="+mj-cs"/>
                <a:sym typeface="Calibri"/>
              </a:endParaRPr>
            </a:p>
          </p:txBody>
        </p:sp>
        <p:sp>
          <p:nvSpPr>
            <p:cNvPr id="253" name="Shape 253"/>
            <p:cNvSpPr/>
            <p:nvPr/>
          </p:nvSpPr>
          <p:spPr>
            <a:xfrm>
              <a:off x="4267422" y="1996661"/>
              <a:ext cx="2184449" cy="130999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a:spcBef>
                  <a:spcPts val="200"/>
                </a:spcBef>
                <a:defRPr sz="1200">
                  <a:solidFill>
                    <a:srgbClr val="595959"/>
                  </a:solidFill>
                  <a:latin typeface="Consolas"/>
                  <a:ea typeface="Consolas"/>
                  <a:cs typeface="Consolas"/>
                  <a:sym typeface="Consolas"/>
                </a:defRPr>
              </a:pPr>
              <a:r>
                <a:t>d = b^2 - </a:t>
              </a:r>
              <a:r>
                <a:rPr>
                  <a:solidFill>
                    <a:srgbClr val="FF0000"/>
                  </a:solidFill>
                </a:rPr>
                <a:t>0</a:t>
              </a:r>
              <a:r>
                <a:t> * a * c;</a:t>
              </a:r>
              <a:br/>
              <a:r>
                <a:t>d = b^2 - </a:t>
              </a:r>
              <a:r>
                <a:rPr>
                  <a:solidFill>
                    <a:srgbClr val="FF0000"/>
                  </a:solidFill>
                </a:rPr>
                <a:t>1</a:t>
              </a:r>
              <a:r>
                <a:t> * a * c;</a:t>
              </a:r>
              <a:br/>
              <a:r>
                <a:t>d = b^2 – </a:t>
              </a:r>
              <a:r>
                <a:rPr>
                  <a:solidFill>
                    <a:srgbClr val="FF0000"/>
                  </a:solidFill>
                </a:rPr>
                <a:t>(-1)</a:t>
              </a:r>
              <a:r>
                <a:t> * a * c;</a:t>
              </a:r>
              <a:br/>
              <a:r>
                <a:t>d = b^2 - </a:t>
              </a:r>
              <a:r>
                <a:rPr>
                  <a:solidFill>
                    <a:srgbClr val="FF0000"/>
                  </a:solidFill>
                </a:rPr>
                <a:t>MAX</a:t>
              </a:r>
              <a:r>
                <a:t> * a * c;</a:t>
              </a:r>
              <a:br/>
              <a:r>
                <a:t>d = b^2 - </a:t>
              </a:r>
              <a:r>
                <a:rPr>
                  <a:solidFill>
                    <a:srgbClr val="FF0000"/>
                  </a:solidFill>
                </a:rPr>
                <a:t>MIN</a:t>
              </a:r>
              <a:r>
                <a:t> * a * c;</a:t>
              </a:r>
              <a:br/>
              <a:r>
                <a:t>d = b^2 * a * c;</a:t>
              </a:r>
              <a:br/>
              <a:r>
                <a:t>d = b^2 - a * c;</a:t>
              </a:r>
            </a:p>
          </p:txBody>
        </p:sp>
      </p:grpSp>
    </p:spTree>
  </p:cSld>
  <p:clrMapOvr>
    <a:masterClrMapping/>
  </p:clrMapOvr>
  <p:transition xmlns:p14="http://schemas.microsoft.com/office/powerpoint/2010/main" spd="med" advClick="1" p14:dur="1000"/>
</p:sld>
</file>

<file path=ppt/theme/theme1.xml><?xml version="1.0" encoding="utf-8"?>
<a:theme xmlns:a="http://schemas.openxmlformats.org/drawingml/2006/main" xmlns:r="http://schemas.openxmlformats.org/officeDocument/2006/relationships" name="eecs-slides">
  <a:themeElements>
    <a:clrScheme name="eecs-slides">
      <a:dk1>
        <a:srgbClr val="FFFFFF"/>
      </a:dk1>
      <a:lt1>
        <a:srgbClr val="D85A1A"/>
      </a:lt1>
      <a:dk2>
        <a:srgbClr val="A7A7A7"/>
      </a:dk2>
      <a:lt2>
        <a:srgbClr val="535353"/>
      </a:lt2>
      <a:accent1>
        <a:srgbClr val="C6C0B7"/>
      </a:accent1>
      <a:accent2>
        <a:srgbClr val="6B859E"/>
      </a:accent2>
      <a:accent3>
        <a:srgbClr val="A7C4C9"/>
      </a:accent3>
      <a:accent4>
        <a:srgbClr val="F3D08E"/>
      </a:accent4>
      <a:accent5>
        <a:srgbClr val="B3BA35"/>
      </a:accent5>
      <a:accent6>
        <a:srgbClr val="561F4B"/>
      </a:accent6>
      <a:hlink>
        <a:srgbClr val="0000FF"/>
      </a:hlink>
      <a:folHlink>
        <a:srgbClr val="FF00FF"/>
      </a:folHlink>
    </a:clrScheme>
    <a:fontScheme name="eecs-slides">
      <a:majorFont>
        <a:latin typeface="Calibri"/>
        <a:ea typeface="Calibri"/>
        <a:cs typeface="Calibri"/>
      </a:majorFont>
      <a:minorFont>
        <a:latin typeface="Helvetica"/>
        <a:ea typeface="Helvetica"/>
        <a:cs typeface="Helvetica"/>
      </a:minorFont>
    </a:fontScheme>
    <a:fmtScheme name="eecs-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15042"/>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eecs-slides">
  <a:themeElements>
    <a:clrScheme name="eecs-slides">
      <a:dk1>
        <a:srgbClr val="000000"/>
      </a:dk1>
      <a:lt1>
        <a:srgbClr val="FFFFFF"/>
      </a:lt1>
      <a:dk2>
        <a:srgbClr val="A7A7A7"/>
      </a:dk2>
      <a:lt2>
        <a:srgbClr val="535353"/>
      </a:lt2>
      <a:accent1>
        <a:srgbClr val="C6C0B7"/>
      </a:accent1>
      <a:accent2>
        <a:srgbClr val="6B859E"/>
      </a:accent2>
      <a:accent3>
        <a:srgbClr val="A7C4C9"/>
      </a:accent3>
      <a:accent4>
        <a:srgbClr val="F3D08E"/>
      </a:accent4>
      <a:accent5>
        <a:srgbClr val="B3BA35"/>
      </a:accent5>
      <a:accent6>
        <a:srgbClr val="561F4B"/>
      </a:accent6>
      <a:hlink>
        <a:srgbClr val="0000FF"/>
      </a:hlink>
      <a:folHlink>
        <a:srgbClr val="FF00FF"/>
      </a:folHlink>
    </a:clrScheme>
    <a:fontScheme name="eecs-slides">
      <a:majorFont>
        <a:latin typeface="Calibri"/>
        <a:ea typeface="Calibri"/>
        <a:cs typeface="Calibri"/>
      </a:majorFont>
      <a:minorFont>
        <a:latin typeface="Helvetica"/>
        <a:ea typeface="Helvetica"/>
        <a:cs typeface="Helvetica"/>
      </a:minorFont>
    </a:fontScheme>
    <a:fmtScheme name="eecs-slid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615042"/>
        </a:solidFill>
        <a:ln w="25400" cap="flat">
          <a:solidFill>
            <a:schemeClr val="accent1"/>
          </a:solidFill>
          <a:prstDash val="solid"/>
          <a:round/>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4572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D85A1A"/>
            </a:solidFill>
            <a:effectLst/>
            <a:uFillTx/>
            <a:latin typeface="Palatino"/>
            <a:ea typeface="Palatino"/>
            <a:cs typeface="Palatino"/>
            <a:sym typeface="Palatino"/>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