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Palatino"/>
        <a:ea typeface="Palatino"/>
        <a:cs typeface="Palatino"/>
        <a:sym typeface="Palatino"/>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Palatino"/>
        <a:ea typeface="Palatino"/>
        <a:cs typeface="Palatino"/>
        <a:sym typeface="Palatino"/>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Palatino"/>
        <a:ea typeface="Palatino"/>
        <a:cs typeface="Palatino"/>
        <a:sym typeface="Palatino"/>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Palatino"/>
        <a:ea typeface="Palatino"/>
        <a:cs typeface="Palatino"/>
        <a:sym typeface="Palatino"/>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Palatino"/>
        <a:ea typeface="Palatino"/>
        <a:cs typeface="Palatino"/>
        <a:sym typeface="Palatino"/>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Palatino"/>
        <a:ea typeface="Palatino"/>
        <a:cs typeface="Palatino"/>
        <a:sym typeface="Palatino"/>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Palatino"/>
        <a:ea typeface="Palatino"/>
        <a:cs typeface="Palatino"/>
        <a:sym typeface="Palatino"/>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Palatino"/>
        <a:ea typeface="Palatino"/>
        <a:cs typeface="Palatino"/>
        <a:sym typeface="Palatino"/>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D85A1A"/>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EAE8E5"/>
          </a:solidFill>
        </a:fill>
      </a:tcStyle>
    </a:wholeTbl>
    <a:band2H>
      <a:tcTxStyle b="def" i="def"/>
      <a:tcStyle>
        <a:tcBdr/>
        <a:fill>
          <a:solidFill>
            <a:srgbClr val="F5F4F3"/>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1"/>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381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1"/>
          </a:solid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381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1"/>
          </a:solidFill>
        </a:fill>
      </a:tcStyle>
    </a:firstRow>
  </a:tblStyle>
  <a:tblStyle styleId="{C7B018BB-80A7-4F77-B60F-C8B233D01FF8}" styleName="">
    <a:tblBg/>
    <a:wholeTbl>
      <a:tcTxStyle b="off" i="off">
        <a:font>
          <a:latin typeface="Palatino"/>
          <a:ea typeface="Palatino"/>
          <a:cs typeface="Palatino"/>
        </a:font>
        <a:srgbClr val="D85A1A"/>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E1EAEB"/>
          </a:solidFill>
        </a:fill>
      </a:tcStyle>
    </a:wholeTbl>
    <a:band2H>
      <a:tcTxStyle b="def" i="def"/>
      <a:tcStyle>
        <a:tcBdr/>
        <a:fill>
          <a:solidFill>
            <a:srgbClr val="F0F5F5"/>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3"/>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381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3"/>
          </a:solid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381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3"/>
          </a:solidFill>
        </a:fill>
      </a:tcStyle>
    </a:firstRow>
  </a:tblStyle>
  <a:tblStyle styleId="{EEE7283C-3CF3-47DC-8721-378D4A62B228}" styleName="">
    <a:tblBg/>
    <a:wholeTbl>
      <a:tcTxStyle b="off" i="off">
        <a:font>
          <a:latin typeface="Palatino"/>
          <a:ea typeface="Palatino"/>
          <a:cs typeface="Palatino"/>
        </a:font>
        <a:srgbClr val="D85A1A"/>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D0CBCE"/>
          </a:solidFill>
        </a:fill>
      </a:tcStyle>
    </a:wholeTbl>
    <a:band2H>
      <a:tcTxStyle b="def" i="def"/>
      <a:tcStyle>
        <a:tcBdr/>
        <a:fill>
          <a:solidFill>
            <a:srgbClr val="E9E7E8"/>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6"/>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381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6"/>
          </a:solid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381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6"/>
          </a:solidFill>
        </a:fill>
      </a:tcStyle>
    </a:firstRow>
  </a:tblStyle>
  <a:tblStyle styleId="{CF821DB8-F4EB-4A41-A1BA-3FCAFE7338EE}" styleName="">
    <a:tblBg/>
    <a:wholeTbl>
      <a:tcTxStyle b="off" i="off">
        <a:font>
          <a:latin typeface="Palatino"/>
          <a:ea typeface="Palatino"/>
          <a:cs typeface="Palatino"/>
        </a:font>
        <a:srgbClr val="D85A1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8E9E7"/>
          </a:solidFill>
        </a:fill>
      </a:tcStyle>
    </a:wholeTbl>
    <a:band2H>
      <a:tcTxStyle b="def" i="def"/>
      <a:tcStyle>
        <a:tcBdr/>
        <a:fill>
          <a:solidFill>
            <a:srgbClr val="615042"/>
          </a:solidFill>
        </a:fill>
      </a:tcStyle>
    </a:band2H>
    <a:firstCol>
      <a:tcTxStyle b="on" i="off">
        <a:font>
          <a:latin typeface="Palatino"/>
          <a:ea typeface="Palatino"/>
          <a:cs typeface="Palatino"/>
        </a:font>
        <a:srgbClr val="61504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Palatino"/>
          <a:ea typeface="Palatino"/>
          <a:cs typeface="Palatino"/>
        </a:font>
        <a:srgbClr val="D85A1A"/>
      </a:tcTxStyle>
      <a:tcStyle>
        <a:tcBdr>
          <a:left>
            <a:ln w="12700" cap="flat">
              <a:noFill/>
              <a:miter lim="400000"/>
            </a:ln>
          </a:left>
          <a:right>
            <a:ln w="12700" cap="flat">
              <a:noFill/>
              <a:miter lim="400000"/>
            </a:ln>
          </a:right>
          <a:top>
            <a:ln w="50800" cap="flat">
              <a:solidFill>
                <a:srgbClr val="D85A1A"/>
              </a:solidFill>
              <a:prstDash val="solid"/>
              <a:round/>
            </a:ln>
          </a:top>
          <a:bottom>
            <a:ln w="25400" cap="flat">
              <a:solidFill>
                <a:srgbClr val="D85A1A"/>
              </a:solidFill>
              <a:prstDash val="solid"/>
              <a:round/>
            </a:ln>
          </a:bottom>
          <a:insideH>
            <a:ln w="12700" cap="flat">
              <a:noFill/>
              <a:miter lim="400000"/>
            </a:ln>
          </a:insideH>
          <a:insideV>
            <a:ln w="12700" cap="flat">
              <a:noFill/>
              <a:miter lim="400000"/>
            </a:ln>
          </a:insideV>
        </a:tcBdr>
        <a:fill>
          <a:solidFill>
            <a:srgbClr val="615042"/>
          </a:solidFill>
        </a:fill>
      </a:tcStyle>
    </a:lastRow>
    <a:firstRow>
      <a:tcTxStyle b="on" i="off">
        <a:font>
          <a:latin typeface="Palatino"/>
          <a:ea typeface="Palatino"/>
          <a:cs typeface="Palatino"/>
        </a:font>
        <a:srgbClr val="615042"/>
      </a:tcTxStyle>
      <a:tcStyle>
        <a:tcBdr>
          <a:left>
            <a:ln w="12700" cap="flat">
              <a:noFill/>
              <a:miter lim="400000"/>
            </a:ln>
          </a:left>
          <a:right>
            <a:ln w="12700" cap="flat">
              <a:noFill/>
              <a:miter lim="400000"/>
            </a:ln>
          </a:right>
          <a:top>
            <a:ln w="25400" cap="flat">
              <a:solidFill>
                <a:srgbClr val="D85A1A"/>
              </a:solidFill>
              <a:prstDash val="solid"/>
              <a:round/>
            </a:ln>
          </a:top>
          <a:bottom>
            <a:ln w="25400" cap="flat">
              <a:solidFill>
                <a:srgbClr val="D85A1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Palatino"/>
          <a:ea typeface="Palatino"/>
          <a:cs typeface="Palatino"/>
        </a:font>
        <a:srgbClr val="D85A1A"/>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F0D0CB"/>
          </a:solidFill>
        </a:fill>
      </a:tcStyle>
    </a:wholeTbl>
    <a:band2H>
      <a:tcTxStyle b="def" i="def"/>
      <a:tcStyle>
        <a:tcBdr/>
        <a:fill>
          <a:solidFill>
            <a:srgbClr val="F8E9E7"/>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D85A1A"/>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381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D85A1A"/>
          </a:solid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381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D85A1A"/>
          </a:solidFill>
        </a:fill>
      </a:tcStyle>
    </a:firstRow>
  </a:tblStyle>
  <a:tblStyle styleId="{2708684C-4D16-4618-839F-0558EEFCDFE6}" styleName="">
    <a:tblBg/>
    <a:wholeTbl>
      <a:tcTxStyle b="off"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615042">
              <a:alpha val="20000"/>
            </a:srgbClr>
          </a:solidFill>
        </a:fill>
      </a:tcStyle>
    </a:wholeTbl>
    <a:band2H>
      <a:tcTxStyle b="def" i="def"/>
      <a:tcStyle>
        <a:tcBdr/>
        <a:fill>
          <a:solidFill>
            <a:srgbClr val="FFFFFF"/>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615042">
              <a:alpha val="20000"/>
            </a:srgbClr>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508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no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254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sldImg"/>
          </p:nvPr>
        </p:nvSpPr>
        <p:spPr>
          <a:xfrm>
            <a:off x="1143000" y="685800"/>
            <a:ext cx="4572000" cy="3429000"/>
          </a:xfrm>
          <a:prstGeom prst="rect">
            <a:avLst/>
          </a:prstGeom>
        </p:spPr>
        <p:txBody>
          <a:bodyPr/>
          <a:lstStyle/>
          <a:p>
            <a:pPr/>
          </a:p>
        </p:txBody>
      </p:sp>
      <p:sp>
        <p:nvSpPr>
          <p:cNvPr id="174" name="Shape 1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spcBef>
        <a:spcPts val="400"/>
      </a:spcBef>
      <a:defRPr sz="1200">
        <a:latin typeface="+mn-lt"/>
        <a:ea typeface="+mn-ea"/>
        <a:cs typeface="+mn-cs"/>
        <a:sym typeface="Calibri"/>
      </a:defRPr>
    </a:lvl1pPr>
    <a:lvl2pPr indent="228600" defTabSz="457200" latinLnBrk="0">
      <a:spcBef>
        <a:spcPts val="400"/>
      </a:spcBef>
      <a:defRPr sz="1200">
        <a:latin typeface="+mn-lt"/>
        <a:ea typeface="+mn-ea"/>
        <a:cs typeface="+mn-cs"/>
        <a:sym typeface="Calibri"/>
      </a:defRPr>
    </a:lvl2pPr>
    <a:lvl3pPr indent="457200" defTabSz="457200" latinLnBrk="0">
      <a:spcBef>
        <a:spcPts val="400"/>
      </a:spcBef>
      <a:defRPr sz="1200">
        <a:latin typeface="+mn-lt"/>
        <a:ea typeface="+mn-ea"/>
        <a:cs typeface="+mn-cs"/>
        <a:sym typeface="Calibri"/>
      </a:defRPr>
    </a:lvl3pPr>
    <a:lvl4pPr indent="685800" defTabSz="457200" latinLnBrk="0">
      <a:spcBef>
        <a:spcPts val="400"/>
      </a:spcBef>
      <a:defRPr sz="1200">
        <a:latin typeface="+mn-lt"/>
        <a:ea typeface="+mn-ea"/>
        <a:cs typeface="+mn-cs"/>
        <a:sym typeface="Calibri"/>
      </a:defRPr>
    </a:lvl4pPr>
    <a:lvl5pPr indent="914400" defTabSz="457200" latinLnBrk="0">
      <a:spcBef>
        <a:spcPts val="400"/>
      </a:spcBef>
      <a:defRPr sz="1200">
        <a:latin typeface="+mn-lt"/>
        <a:ea typeface="+mn-ea"/>
        <a:cs typeface="+mn-cs"/>
        <a:sym typeface="Calibri"/>
      </a:defRPr>
    </a:lvl5pPr>
    <a:lvl6pPr indent="1143000" defTabSz="457200" latinLnBrk="0">
      <a:spcBef>
        <a:spcPts val="400"/>
      </a:spcBef>
      <a:defRPr sz="1200">
        <a:latin typeface="+mn-lt"/>
        <a:ea typeface="+mn-ea"/>
        <a:cs typeface="+mn-cs"/>
        <a:sym typeface="Calibri"/>
      </a:defRPr>
    </a:lvl6pPr>
    <a:lvl7pPr indent="1371600" defTabSz="457200" latinLnBrk="0">
      <a:spcBef>
        <a:spcPts val="400"/>
      </a:spcBef>
      <a:defRPr sz="1200">
        <a:latin typeface="+mn-lt"/>
        <a:ea typeface="+mn-ea"/>
        <a:cs typeface="+mn-cs"/>
        <a:sym typeface="Calibri"/>
      </a:defRPr>
    </a:lvl7pPr>
    <a:lvl8pPr indent="1600200" defTabSz="457200" latinLnBrk="0">
      <a:spcBef>
        <a:spcPts val="400"/>
      </a:spcBef>
      <a:defRPr sz="1200">
        <a:latin typeface="+mn-lt"/>
        <a:ea typeface="+mn-ea"/>
        <a:cs typeface="+mn-cs"/>
        <a:sym typeface="Calibri"/>
      </a:defRPr>
    </a:lvl8pPr>
    <a:lvl9pPr indent="1828800" defTabSz="457200" latinLnBrk="0">
      <a:spcBef>
        <a:spcPts val="400"/>
      </a:spcBef>
      <a:defRPr sz="1200">
        <a:latin typeface="+mn-lt"/>
        <a:ea typeface="+mn-ea"/>
        <a:cs typeface="+mn-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Hello, I am Rahul Gopinath, PhD Candidate at Oregon State University. </a:t>
            </a:r>
          </a:p>
          <a:p>
            <a:pPr/>
            <a:r>
              <a:t>My talk is about a faster algorithm for mutation analysis.</a:t>
            </a:r>
          </a:p>
          <a:p>
            <a:pPr/>
            <a:r>
              <a:t>Mutation analysis is the best technique for evaluating test suites, but it is very computationally expensive.</a:t>
            </a:r>
          </a:p>
          <a:p>
            <a:pPr/>
            <a:r>
              <a:t>A large reason for this expense is the redundancy in execution of common parts in mutants.</a:t>
            </a:r>
          </a:p>
          <a:p>
            <a:pPr/>
            <a:r>
              <a:t>Our algorithm reduces the redundancy in mutant executions by using cheap forking.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4" name="Shape 384"/>
          <p:cNvSpPr/>
          <p:nvPr>
            <p:ph type="sldImg"/>
          </p:nvPr>
        </p:nvSpPr>
        <p:spPr>
          <a:prstGeom prst="rect">
            <a:avLst/>
          </a:prstGeom>
        </p:spPr>
        <p:txBody>
          <a:bodyPr/>
          <a:lstStyle/>
          <a:p>
            <a:pPr/>
          </a:p>
        </p:txBody>
      </p:sp>
      <p:sp>
        <p:nvSpPr>
          <p:cNvPr id="385" name="Shape 385"/>
          <p:cNvSpPr/>
          <p:nvPr>
            <p:ph type="body" sz="quarter" idx="1"/>
          </p:nvPr>
        </p:nvSpPr>
        <p:spPr>
          <a:prstGeom prst="rect">
            <a:avLst/>
          </a:prstGeom>
        </p:spPr>
        <p:txBody>
          <a:bodyPr/>
          <a:lstStyle/>
          <a:p>
            <a:pPr/>
            <a:r>
              <a:t>So in conclusion, our technique has the following advantages.</a:t>
            </a:r>
          </a:p>
          <a:p>
            <a:pPr marL="200526" indent="-200526">
              <a:buSzPct val="100000"/>
              <a:buAutoNum type="arabicParenR" startAt="1"/>
            </a:pPr>
            <a:r>
              <a:t>It is applicable in any language, and can be implemented with a simple source transformation.</a:t>
            </a:r>
          </a:p>
          <a:p>
            <a:pPr marL="200526" indent="-200526">
              <a:buSzPct val="100000"/>
              <a:buAutoNum type="arabicParenR" startAt="1"/>
            </a:pPr>
            <a:r>
              <a:t>It requires no complicated framework. All it needs is a simple library call to be executed at the place of operators.</a:t>
            </a:r>
          </a:p>
          <a:p>
            <a:pPr marL="200526" indent="-200526">
              <a:buSzPct val="100000"/>
              <a:buAutoNum type="arabicParenR" startAt="1"/>
            </a:pPr>
            <a:r>
              <a:t>It only executes mutants that are hit during the test case execution. Hence we avoid executing test cases that do not cover a mutant.</a:t>
            </a:r>
          </a:p>
          <a:p>
            <a:pPr marL="200526" indent="-200526">
              <a:buSzPct val="100000"/>
              <a:buAutoNum type="arabicParenR" startAt="1"/>
            </a:pPr>
            <a:r>
              <a:t>It obtains significant runtime savings.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a:r>
              <a:t>One of the major questions in software testing is to know when to stop testing.</a:t>
            </a:r>
          </a:p>
          <a:p>
            <a:pPr/>
            <a:r>
              <a:t>That is, how do we know our tests are comprehensive, and strict enough to prevent possible bugs?</a:t>
            </a:r>
          </a:p>
          <a:p>
            <a:pPr/>
            <a:r>
              <a:t>We use graph coverage metrics such as statement, branch and path coverage criteria, and assume that a good coverage equates to a good test suite.</a:t>
            </a:r>
          </a:p>
          <a:p>
            <a:pPr/>
            <a:r>
              <a:t>[click]</a:t>
            </a:r>
          </a:p>
          <a:p>
            <a:pPr/>
            <a:r>
              <a:t>Unfortunately, even if one has good coverage, it is possible that the assertions are not sufficient.</a:t>
            </a:r>
          </a:p>
          <a:p>
            <a:pPr/>
            <a:r>
              <a:t>Which is a common occurrence in an average project.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Mutation analysis takes a different approach.</a:t>
            </a:r>
          </a:p>
          <a:p>
            <a:pPr/>
            <a:r>
              <a:t>It starts by mutating the program with small changes.</a:t>
            </a:r>
          </a:p>
          <a:p>
            <a:pPr/>
            <a:r>
              <a:t>If the test suite is good enough, it should be able to identify that the program was changed.</a:t>
            </a:r>
          </a:p>
          <a:p>
            <a:pPr/>
            <a:r>
              <a:t>The effectiveness or the mutation score is essentially the percentage of such changes detected.</a:t>
            </a:r>
          </a:p>
          <a:p>
            <a:pPr/>
            <a:r>
              <a:t>[click]</a:t>
            </a:r>
          </a:p>
          <a:p>
            <a:pPr/>
            <a:r>
              <a:t>Of course, the number of such mutants are really huge even for small programs.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We also potentially need to run the full test suite to evaluate each mutant.</a:t>
            </a:r>
          </a:p>
          <a:p>
            <a:pPr/>
            <a:r>
              <a:t>However, an interesting observation is that assertions often happen at the end of long execution threads, to make sure that the result conforms to expectations.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sldImg"/>
          </p:nvPr>
        </p:nvSpPr>
        <p:spPr>
          <a:prstGeom prst="rect">
            <a:avLst/>
          </a:prstGeom>
        </p:spPr>
        <p:txBody>
          <a:bodyPr/>
          <a:lstStyle/>
          <a:p>
            <a:pPr/>
          </a:p>
        </p:txBody>
      </p:sp>
      <p:sp>
        <p:nvSpPr>
          <p:cNvPr id="330" name="Shape 330"/>
          <p:cNvSpPr/>
          <p:nvPr>
            <p:ph type="body" sz="quarter" idx="1"/>
          </p:nvPr>
        </p:nvSpPr>
        <p:spPr>
          <a:prstGeom prst="rect">
            <a:avLst/>
          </a:prstGeom>
        </p:spPr>
        <p:txBody>
          <a:bodyPr/>
          <a:lstStyle/>
          <a:p>
            <a:pPr/>
            <a:r>
              <a:t>Here is what happens when we run multiple mutants in the traditional way.</a:t>
            </a:r>
          </a:p>
          <a:p>
            <a:pPr/>
            <a:r>
              <a:t>The traditional parallelization strategy is to parallelize the mutant execution, with tests serialized.</a:t>
            </a:r>
          </a:p>
          <a:p>
            <a:pPr/>
          </a:p>
          <a:p>
            <a:pPr/>
            <a:r>
              <a:t>Each mutant independently executes the initial portion even though there is no difference in the code path or values.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 name="Shape 341"/>
          <p:cNvSpPr/>
          <p:nvPr>
            <p:ph type="sldImg"/>
          </p:nvPr>
        </p:nvSpPr>
        <p:spPr>
          <a:prstGeom prst="rect">
            <a:avLst/>
          </a:prstGeom>
        </p:spPr>
        <p:txBody>
          <a:bodyPr/>
          <a:lstStyle/>
          <a:p>
            <a:pPr/>
          </a:p>
        </p:txBody>
      </p:sp>
      <p:sp>
        <p:nvSpPr>
          <p:cNvPr id="342" name="Shape 342"/>
          <p:cNvSpPr/>
          <p:nvPr>
            <p:ph type="body" sz="quarter" idx="1"/>
          </p:nvPr>
        </p:nvSpPr>
        <p:spPr>
          <a:prstGeom prst="rect">
            <a:avLst/>
          </a:prstGeom>
        </p:spPr>
        <p:txBody>
          <a:bodyPr/>
          <a:lstStyle/>
          <a:p>
            <a:pPr/>
            <a:r>
              <a:t>What we propose is to instead execute the tests in parallel, and each time a possible mutation point is encountered, fork off a new mutant.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8" name="Shape 358"/>
          <p:cNvSpPr/>
          <p:nvPr>
            <p:ph type="sldImg"/>
          </p:nvPr>
        </p:nvSpPr>
        <p:spPr>
          <a:prstGeom prst="rect">
            <a:avLst/>
          </a:prstGeom>
        </p:spPr>
        <p:txBody>
          <a:bodyPr/>
          <a:lstStyle/>
          <a:p>
            <a:pPr/>
          </a:p>
        </p:txBody>
      </p:sp>
      <p:sp>
        <p:nvSpPr>
          <p:cNvPr id="359" name="Shape 359"/>
          <p:cNvSpPr/>
          <p:nvPr>
            <p:ph type="body" sz="quarter" idx="1"/>
          </p:nvPr>
        </p:nvSpPr>
        <p:spPr>
          <a:prstGeom prst="rect">
            <a:avLst/>
          </a:prstGeom>
        </p:spPr>
        <p:txBody>
          <a:bodyPr/>
          <a:lstStyle/>
          <a:p>
            <a:pPr/>
            <a:r>
              <a:t>So here is our algorithm that decides when to fork a mutant.</a:t>
            </a:r>
          </a:p>
          <a:p>
            <a:pPr/>
            <a:r>
              <a:t>[click]</a:t>
            </a:r>
          </a:p>
          <a:p>
            <a:pPr/>
            <a:r>
              <a:t>Given any function with a mutation point such as an operator, transform it to a library call with a mutation id. The mu is the library call here, which takes the mutating point along with mutation id.</a:t>
            </a:r>
          </a:p>
          <a:p>
            <a:pPr/>
            <a:r>
              <a:t>[click]</a:t>
            </a:r>
          </a:p>
          <a:p>
            <a:pPr/>
            <a:r>
              <a:t>The library implementation is simple.</a:t>
            </a:r>
          </a:p>
          <a:p>
            <a:pPr/>
            <a:r>
              <a:t>[click]</a:t>
            </a:r>
          </a:p>
          <a:p>
            <a:pPr/>
            <a:r>
              <a:t>It first checks if any mutation is currently active. If none is active, it forks, and mutates the current point in the child. If another mutation is currently active, it executes the original function. So essentially, each mutation point becomes a site for forking, and each child gets a single mutation.</a:t>
            </a:r>
          </a:p>
          <a:p>
            <a:pPr/>
          </a:p>
          <a:p>
            <a:pPr/>
            <a:r>
              <a:t>With this algorithm, we have a few important benefits. The first is of course the shared execution, which cuts down on the runtime costs.</a:t>
            </a:r>
          </a:p>
          <a:p>
            <a:pPr/>
            <a:r>
              <a:t>Secondly, notice that this is just a simple library call. It does not need a large framework to support mutation analysis, and can be implemented by a source transformation for any language.</a:t>
            </a:r>
          </a:p>
          <a:p>
            <a:pPr/>
            <a:r>
              <a:t>Another interesting part is that only those mutants that are actually covered by a given test case is actually executed. This is something that is lacking even in more recent mutation analysis frameworks.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p>
            <a:pPr/>
            <a:r>
              <a:t>We applied our algorithm to a very simple program that computes prime numbers, and its test cases.</a:t>
            </a:r>
          </a:p>
          <a:p>
            <a:pPr/>
            <a:r>
              <a:t>The X axis corresponds to the input size of the program, and Y axis corresponds to the total runtime.</a:t>
            </a:r>
          </a:p>
          <a:p>
            <a:pPr/>
            <a:r>
              <a:t>You can see that there is a significant amount of savings in execution as the setup time increases.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p>
            <a:pPr/>
            <a:r>
              <a:t>Ours is not the only proposal for sharing state and execution between mutants.</a:t>
            </a:r>
          </a:p>
          <a:p>
            <a:pPr/>
            <a:r>
              <a:t>The first was proposed in 1991, where the mutation interpreter managed the state, and forked the execution</a:t>
            </a:r>
          </a:p>
          <a:p>
            <a:pPr/>
            <a:r>
              <a:t>The second was proposed very recently at ICST 2016 called MuVM which is a virtual machine based technique for C.</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12" name="image1.png" descr="eecs-header.png"/>
          <p:cNvPicPr>
            <a:picLocks noChangeAspect="1"/>
          </p:cNvPicPr>
          <p:nvPr/>
        </p:nvPicPr>
        <p:blipFill>
          <a:blip r:embed="rId2">
            <a:extLst/>
          </a:blip>
          <a:stretch>
            <a:fillRect/>
          </a:stretch>
        </p:blipFill>
        <p:spPr>
          <a:xfrm>
            <a:off x="0" y="0"/>
            <a:ext cx="9144000" cy="2209800"/>
          </a:xfrm>
          <a:prstGeom prst="rect">
            <a:avLst/>
          </a:prstGeom>
          <a:ln w="12700">
            <a:miter lim="400000"/>
          </a:ln>
        </p:spPr>
      </p:pic>
      <p:pic>
        <p:nvPicPr>
          <p:cNvPr id="13" name="image2.png" descr="logo_tag2.png"/>
          <p:cNvPicPr>
            <a:picLocks noChangeAspect="1"/>
          </p:cNvPicPr>
          <p:nvPr/>
        </p:nvPicPr>
        <p:blipFill>
          <a:blip r:embed="rId3">
            <a:extLst/>
          </a:blip>
          <a:stretch>
            <a:fillRect/>
          </a:stretch>
        </p:blipFill>
        <p:spPr>
          <a:xfrm>
            <a:off x="627062" y="0"/>
            <a:ext cx="1276351" cy="1524000"/>
          </a:xfrm>
          <a:prstGeom prst="rect">
            <a:avLst/>
          </a:prstGeom>
          <a:ln w="12700">
            <a:miter lim="400000"/>
          </a:ln>
        </p:spPr>
      </p:pic>
      <p:sp>
        <p:nvSpPr>
          <p:cNvPr id="14" name="Shape 14"/>
          <p:cNvSpPr/>
          <p:nvPr>
            <p:ph type="title"/>
          </p:nvPr>
        </p:nvSpPr>
        <p:spPr>
          <a:xfrm>
            <a:off x="562581" y="2213085"/>
            <a:ext cx="8018837" cy="1371601"/>
          </a:xfrm>
          <a:prstGeom prst="rect">
            <a:avLst/>
          </a:prstGeom>
        </p:spPr>
        <p:txBody>
          <a:bodyPr anchor="ctr"/>
          <a:lstStyle>
            <a:lvl1pPr algn="ctr">
              <a:defRPr sz="4000">
                <a:solidFill>
                  <a:srgbClr val="FFFFFF"/>
                </a:solidFill>
              </a:defRPr>
            </a:lvl1pPr>
          </a:lstStyle>
          <a:p>
            <a:pPr/>
            <a:r>
              <a:t>Title Text</a:t>
            </a:r>
          </a:p>
        </p:txBody>
      </p:sp>
      <p:sp>
        <p:nvSpPr>
          <p:cNvPr id="15" name="Shape 15"/>
          <p:cNvSpPr/>
          <p:nvPr>
            <p:ph type="body" sz="quarter" idx="1"/>
          </p:nvPr>
        </p:nvSpPr>
        <p:spPr>
          <a:xfrm>
            <a:off x="1371600" y="5933016"/>
            <a:ext cx="6400800" cy="685801"/>
          </a:xfrm>
          <a:prstGeom prst="rect">
            <a:avLst/>
          </a:prstGeom>
        </p:spPr>
        <p:txBody>
          <a:bodyPr/>
          <a:lstStyle>
            <a:lvl1pPr marL="0" indent="0" algn="ctr">
              <a:spcBef>
                <a:spcPts val="300"/>
              </a:spcBef>
              <a:buSzTx/>
              <a:buFontTx/>
              <a:buNone/>
              <a:defRPr cap="all" sz="1400">
                <a:solidFill>
                  <a:srgbClr val="FF6600"/>
                </a:solidFill>
              </a:defRPr>
            </a:lvl1pPr>
            <a:lvl2pPr marL="424656" indent="-250031" algn="ctr">
              <a:spcBef>
                <a:spcPts val="300"/>
              </a:spcBef>
              <a:buFontTx/>
              <a:defRPr cap="all" sz="1400">
                <a:solidFill>
                  <a:srgbClr val="FF6600"/>
                </a:solidFill>
              </a:defRPr>
            </a:lvl2pPr>
            <a:lvl3pPr marL="658812" indent="-200025" algn="ctr">
              <a:spcBef>
                <a:spcPts val="300"/>
              </a:spcBef>
              <a:buFontTx/>
              <a:defRPr cap="all" sz="1400">
                <a:solidFill>
                  <a:srgbClr val="FF6600"/>
                </a:solidFill>
              </a:defRPr>
            </a:lvl3pPr>
            <a:lvl4pPr marL="893762" indent="-200025" algn="ctr">
              <a:spcBef>
                <a:spcPts val="300"/>
              </a:spcBef>
              <a:buFontTx/>
              <a:defRPr cap="all" sz="1400">
                <a:solidFill>
                  <a:srgbClr val="FF6600"/>
                </a:solidFill>
              </a:defRPr>
            </a:lvl4pPr>
            <a:lvl5pPr indent="908050" algn="ctr">
              <a:spcBef>
                <a:spcPts val="300"/>
              </a:spcBef>
              <a:buFontTx/>
              <a:defRPr cap="all" sz="1400">
                <a:solidFill>
                  <a:srgbClr val="FF6600"/>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body" sz="half" idx="13"/>
          </p:nvPr>
        </p:nvSpPr>
        <p:spPr>
          <a:xfrm>
            <a:off x="1111250" y="3886165"/>
            <a:ext cx="6932084" cy="1871167"/>
          </a:xfrm>
          <a:prstGeom prst="rect">
            <a:avLst/>
          </a:prstGeom>
        </p:spPr>
        <p:txBody>
          <a:bodyPr/>
          <a:lstStyle/>
          <a:p>
            <a:pPr marL="233363" indent="-233363" algn="ctr">
              <a:spcBef>
                <a:spcPts val="1800"/>
              </a:spcBef>
              <a:buSzTx/>
              <a:buFontTx/>
              <a:buNone/>
              <a:defRPr sz="2400">
                <a:solidFill>
                  <a:srgbClr val="FFFFFF"/>
                </a:solidFill>
              </a:defRPr>
            </a:pPr>
          </a:p>
        </p:txBody>
      </p:sp>
      <p:sp>
        <p:nvSpPr>
          <p:cNvPr id="17" name="Shape 17"/>
          <p:cNvSpPr/>
          <p:nvPr>
            <p:ph type="sldNum" sz="quarter" idx="2"/>
          </p:nvPr>
        </p:nvSpPr>
        <p:spPr>
          <a:xfrm>
            <a:off x="65532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1 column w/number">
    <p:spTree>
      <p:nvGrpSpPr>
        <p:cNvPr id="1" name=""/>
        <p:cNvGrpSpPr/>
        <p:nvPr/>
      </p:nvGrpSpPr>
      <p:grpSpPr>
        <a:xfrm>
          <a:off x="0" y="0"/>
          <a:ext cx="0" cy="0"/>
          <a:chOff x="0" y="0"/>
          <a:chExt cx="0" cy="0"/>
        </a:xfrm>
      </p:grpSpPr>
      <p:sp>
        <p:nvSpPr>
          <p:cNvPr id="99" name="Shape 99"/>
          <p:cNvSpPr/>
          <p:nvPr>
            <p:ph type="body" sz="half" idx="1"/>
          </p:nvPr>
        </p:nvSpPr>
        <p:spPr>
          <a:xfrm>
            <a:off x="457200" y="1371600"/>
            <a:ext cx="4114800" cy="4343400"/>
          </a:xfrm>
          <a:prstGeom prst="rect">
            <a:avLst/>
          </a:prstGeom>
        </p:spPr>
        <p:txBody>
          <a:bodyPr/>
          <a:lstStyle>
            <a:lvl1pPr marL="457200" indent="-457200">
              <a:buFontTx/>
              <a:buAutoNum type="arabicPeriod" startAt="1"/>
            </a:lvl1pPr>
            <a:lvl2pPr marL="740171" indent="-287734">
              <a:buFontTx/>
            </a:lvl2pPr>
            <a:lvl3pPr marL="977900">
              <a:buFontTx/>
            </a:lvl3pPr>
            <a:lvl4pPr marL="1195387">
              <a:buFontTx/>
            </a:lvl4pPr>
            <a:lvl5pPr indent="1149350">
              <a:buFontTx/>
            </a:lvl5pPr>
          </a:lstStyle>
          <a:p>
            <a:pPr/>
            <a:r>
              <a:t>Body Level One</a:t>
            </a:r>
          </a:p>
          <a:p>
            <a:pPr lvl="1"/>
            <a:r>
              <a:t>Body Level Two</a:t>
            </a:r>
          </a:p>
          <a:p>
            <a:pPr lvl="2"/>
            <a:r>
              <a:t>Body Level Three</a:t>
            </a:r>
          </a:p>
          <a:p>
            <a:pPr lvl="3"/>
            <a:r>
              <a:t>Body Level Four</a:t>
            </a:r>
          </a:p>
          <a:p>
            <a:pPr lvl="4"/>
            <a:r>
              <a:t>Body Level Five</a:t>
            </a:r>
          </a:p>
        </p:txBody>
      </p:sp>
      <p:sp>
        <p:nvSpPr>
          <p:cNvPr id="100" name="Shape 100"/>
          <p:cNvSpPr/>
          <p:nvPr>
            <p:ph type="title"/>
          </p:nvPr>
        </p:nvSpPr>
        <p:spPr>
          <a:prstGeom prst="rect">
            <a:avLst/>
          </a:prstGeom>
        </p:spPr>
        <p:txBody>
          <a:bodyPr/>
          <a:lstStyle/>
          <a:p>
            <a:pPr/>
            <a:r>
              <a:t>Title Text</a:t>
            </a:r>
          </a:p>
        </p:txBody>
      </p:sp>
      <p:sp>
        <p:nvSpPr>
          <p:cNvPr id="101" name="Shape 101"/>
          <p:cNvSpPr/>
          <p:nvPr>
            <p:ph type="pic" sz="half" idx="13"/>
          </p:nvPr>
        </p:nvSpPr>
        <p:spPr>
          <a:xfrm>
            <a:off x="4800600" y="1371600"/>
            <a:ext cx="3886200" cy="4343400"/>
          </a:xfrm>
          <a:prstGeom prst="rect">
            <a:avLst/>
          </a:prstGeom>
        </p:spPr>
        <p:txBody>
          <a:bodyPr lIns="91439" rIns="91439">
            <a:noAutofit/>
          </a:bodyPr>
          <a:lstStyle/>
          <a:p>
            <a:pPr/>
          </a:p>
        </p:txBody>
      </p:sp>
      <p:sp>
        <p:nvSpPr>
          <p:cNvPr id="102" name="Shape 1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1 column no bullets and thumbnail">
    <p:spTree>
      <p:nvGrpSpPr>
        <p:cNvPr id="1" name=""/>
        <p:cNvGrpSpPr/>
        <p:nvPr/>
      </p:nvGrpSpPr>
      <p:grpSpPr>
        <a:xfrm>
          <a:off x="0" y="0"/>
          <a:ext cx="0" cy="0"/>
          <a:chOff x="0" y="0"/>
          <a:chExt cx="0" cy="0"/>
        </a:xfrm>
      </p:grpSpPr>
      <p:sp>
        <p:nvSpPr>
          <p:cNvPr id="109" name="Shape 109"/>
          <p:cNvSpPr/>
          <p:nvPr>
            <p:ph type="body" sz="half" idx="1"/>
          </p:nvPr>
        </p:nvSpPr>
        <p:spPr>
          <a:xfrm>
            <a:off x="457200" y="1371600"/>
            <a:ext cx="5486400" cy="4343400"/>
          </a:xfrm>
          <a:prstGeom prst="rect">
            <a:avLst/>
          </a:prstGeom>
        </p:spPr>
        <p:txBody>
          <a:bodyPr/>
          <a:lstStyle>
            <a:lvl1pPr marL="233363" indent="-466726">
              <a:buSzTx/>
              <a:buFontTx/>
              <a:buNone/>
            </a:lvl1pPr>
            <a:lvl2pPr marL="233363" indent="-519112">
              <a:buSzTx/>
              <a:buFontTx/>
              <a:buNone/>
            </a:lvl2pPr>
            <a:lvl3pPr marL="233363" indent="-461962">
              <a:buSzTx/>
              <a:buFontTx/>
              <a:buNone/>
            </a:lvl3pPr>
            <a:lvl4pPr marL="233363" indent="-461962">
              <a:buSzTx/>
              <a:buFontTx/>
              <a:buNone/>
            </a:lvl4pPr>
            <a:lvl5pPr marL="233363" indent="-461962">
              <a:buFontTx/>
            </a:lvl5pPr>
          </a:lstStyle>
          <a:p>
            <a:pPr/>
            <a:r>
              <a:t>Body Level One</a:t>
            </a:r>
          </a:p>
          <a:p>
            <a:pPr lvl="1"/>
            <a:r>
              <a:t>Body Level Two</a:t>
            </a:r>
          </a:p>
          <a:p>
            <a:pPr lvl="2"/>
            <a:r>
              <a:t>Body Level Three</a:t>
            </a:r>
          </a:p>
          <a:p>
            <a:pPr lvl="3"/>
            <a:r>
              <a:t>Body Level Four</a:t>
            </a:r>
          </a:p>
          <a:p>
            <a:pPr lvl="4"/>
            <a:r>
              <a:t>Body Level Five</a:t>
            </a:r>
          </a:p>
        </p:txBody>
      </p:sp>
      <p:sp>
        <p:nvSpPr>
          <p:cNvPr id="110" name="Shape 110"/>
          <p:cNvSpPr/>
          <p:nvPr>
            <p:ph type="title"/>
          </p:nvPr>
        </p:nvSpPr>
        <p:spPr>
          <a:prstGeom prst="rect">
            <a:avLst/>
          </a:prstGeom>
        </p:spPr>
        <p:txBody>
          <a:bodyPr/>
          <a:lstStyle/>
          <a:p>
            <a:pPr/>
            <a:r>
              <a:t>Title Text</a:t>
            </a:r>
          </a:p>
        </p:txBody>
      </p:sp>
      <p:sp>
        <p:nvSpPr>
          <p:cNvPr id="111" name="Shape 111"/>
          <p:cNvSpPr/>
          <p:nvPr>
            <p:ph type="pic" sz="quarter" idx="13"/>
          </p:nvPr>
        </p:nvSpPr>
        <p:spPr>
          <a:xfrm>
            <a:off x="6172200" y="1371600"/>
            <a:ext cx="2514600" cy="2057400"/>
          </a:xfrm>
          <a:prstGeom prst="rect">
            <a:avLst/>
          </a:prstGeom>
        </p:spPr>
        <p:txBody>
          <a:bodyPr lIns="91439" rIns="91439">
            <a:noAutofit/>
          </a:bodyPr>
          <a:lstStyle/>
          <a:p>
            <a:pPr/>
          </a:p>
        </p:txBody>
      </p:sp>
      <p:sp>
        <p:nvSpPr>
          <p:cNvPr id="112" name="Shape 112"/>
          <p:cNvSpPr/>
          <p:nvPr>
            <p:ph type="pic" sz="quarter" idx="14"/>
          </p:nvPr>
        </p:nvSpPr>
        <p:spPr>
          <a:xfrm>
            <a:off x="6172200" y="3657600"/>
            <a:ext cx="2514600" cy="2057400"/>
          </a:xfrm>
          <a:prstGeom prst="rect">
            <a:avLst/>
          </a:prstGeom>
        </p:spPr>
        <p:txBody>
          <a:bodyPr lIns="91439" rIns="91439">
            <a:noAutofit/>
          </a:bodyPr>
          <a:lstStyle/>
          <a:p>
            <a:pPr/>
          </a:p>
        </p:txBody>
      </p:sp>
      <p:sp>
        <p:nvSpPr>
          <p:cNvPr id="113" name="Shape 1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1 column w/number and thumbnail">
    <p:spTree>
      <p:nvGrpSpPr>
        <p:cNvPr id="1" name=""/>
        <p:cNvGrpSpPr/>
        <p:nvPr/>
      </p:nvGrpSpPr>
      <p:grpSpPr>
        <a:xfrm>
          <a:off x="0" y="0"/>
          <a:ext cx="0" cy="0"/>
          <a:chOff x="0" y="0"/>
          <a:chExt cx="0" cy="0"/>
        </a:xfrm>
      </p:grpSpPr>
      <p:sp>
        <p:nvSpPr>
          <p:cNvPr id="120" name="Shape 120"/>
          <p:cNvSpPr/>
          <p:nvPr>
            <p:ph type="body" sz="half" idx="1"/>
          </p:nvPr>
        </p:nvSpPr>
        <p:spPr>
          <a:xfrm>
            <a:off x="457200" y="1371600"/>
            <a:ext cx="5486400" cy="4343400"/>
          </a:xfrm>
          <a:prstGeom prst="rect">
            <a:avLst/>
          </a:prstGeom>
        </p:spPr>
        <p:txBody>
          <a:bodyPr/>
          <a:lstStyle>
            <a:lvl1pPr marL="457200" indent="-457200">
              <a:buFontTx/>
              <a:buAutoNum type="arabicPeriod" startAt="1"/>
            </a:lvl1pPr>
            <a:lvl2pPr marL="740171" indent="-287734">
              <a:buFontTx/>
            </a:lvl2pPr>
            <a:lvl3pPr marL="977900">
              <a:buFontTx/>
            </a:lvl3pPr>
            <a:lvl4pPr marL="1195387">
              <a:buFontTx/>
            </a:lvl4pPr>
            <a:lvl5pPr indent="1149350">
              <a:buFontTx/>
            </a:lvl5pPr>
          </a:lstStyle>
          <a:p>
            <a:pPr/>
            <a:r>
              <a:t>Body Level One</a:t>
            </a:r>
          </a:p>
          <a:p>
            <a:pPr lvl="1"/>
            <a:r>
              <a:t>Body Level Two</a:t>
            </a:r>
          </a:p>
          <a:p>
            <a:pPr lvl="2"/>
            <a:r>
              <a:t>Body Level Three</a:t>
            </a:r>
          </a:p>
          <a:p>
            <a:pPr lvl="3"/>
            <a:r>
              <a:t>Body Level Four</a:t>
            </a:r>
          </a:p>
          <a:p>
            <a:pPr lvl="4"/>
            <a:r>
              <a:t>Body Level Five</a:t>
            </a:r>
          </a:p>
        </p:txBody>
      </p:sp>
      <p:sp>
        <p:nvSpPr>
          <p:cNvPr id="121" name="Shape 121"/>
          <p:cNvSpPr/>
          <p:nvPr>
            <p:ph type="title"/>
          </p:nvPr>
        </p:nvSpPr>
        <p:spPr>
          <a:prstGeom prst="rect">
            <a:avLst/>
          </a:prstGeom>
        </p:spPr>
        <p:txBody>
          <a:bodyPr/>
          <a:lstStyle/>
          <a:p>
            <a:pPr/>
            <a:r>
              <a:t>Title Text</a:t>
            </a:r>
          </a:p>
        </p:txBody>
      </p:sp>
      <p:sp>
        <p:nvSpPr>
          <p:cNvPr id="122" name="Shape 122"/>
          <p:cNvSpPr/>
          <p:nvPr>
            <p:ph type="pic" sz="quarter" idx="13"/>
          </p:nvPr>
        </p:nvSpPr>
        <p:spPr>
          <a:xfrm>
            <a:off x="6172200" y="1371600"/>
            <a:ext cx="2514600" cy="2057400"/>
          </a:xfrm>
          <a:prstGeom prst="rect">
            <a:avLst/>
          </a:prstGeom>
        </p:spPr>
        <p:txBody>
          <a:bodyPr lIns="91439" rIns="91439">
            <a:noAutofit/>
          </a:bodyPr>
          <a:lstStyle/>
          <a:p>
            <a:pPr/>
          </a:p>
        </p:txBody>
      </p:sp>
      <p:sp>
        <p:nvSpPr>
          <p:cNvPr id="123" name="Shape 123"/>
          <p:cNvSpPr/>
          <p:nvPr>
            <p:ph type="pic" sz="quarter" idx="14"/>
          </p:nvPr>
        </p:nvSpPr>
        <p:spPr>
          <a:xfrm>
            <a:off x="6172200" y="3657600"/>
            <a:ext cx="2514600" cy="2057400"/>
          </a:xfrm>
          <a:prstGeom prst="rect">
            <a:avLst/>
          </a:prstGeom>
        </p:spPr>
        <p:txBody>
          <a:bodyPr lIns="91439" rIns="91439">
            <a:noAutofit/>
          </a:bodyPr>
          <a:lstStyle/>
          <a:p>
            <a:pPr/>
          </a:p>
        </p:txBody>
      </p:sp>
      <p:sp>
        <p:nvSpPr>
          <p:cNvPr id="124" name="Shape 1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2 column w/bullets">
    <p:spTree>
      <p:nvGrpSpPr>
        <p:cNvPr id="1" name=""/>
        <p:cNvGrpSpPr/>
        <p:nvPr/>
      </p:nvGrpSpPr>
      <p:grpSpPr>
        <a:xfrm>
          <a:off x="0" y="0"/>
          <a:ext cx="0" cy="0"/>
          <a:chOff x="0" y="0"/>
          <a:chExt cx="0" cy="0"/>
        </a:xfrm>
      </p:grpSpPr>
      <p:sp>
        <p:nvSpPr>
          <p:cNvPr id="131" name="Shape 131"/>
          <p:cNvSpPr/>
          <p:nvPr>
            <p:ph type="body" sz="half" idx="1"/>
          </p:nvPr>
        </p:nvSpPr>
        <p:spPr>
          <a:xfrm>
            <a:off x="457200" y="1371600"/>
            <a:ext cx="4005072" cy="4343400"/>
          </a:xfrm>
          <a:prstGeom prst="rect">
            <a:avLst/>
          </a:prstGeom>
        </p:spPr>
        <p:txBody>
          <a:bodyPr/>
          <a:lstStyle>
            <a:lvl5pPr marL="1200150" indent="-285750">
              <a:buSzPct val="100000"/>
              <a:buChar char="•"/>
            </a:lvl5pPr>
          </a:lstStyle>
          <a:p>
            <a:pPr/>
            <a:r>
              <a:t>Body Level One</a:t>
            </a:r>
          </a:p>
          <a:p>
            <a:pPr lvl="1"/>
            <a:r>
              <a:t>Body Level Two</a:t>
            </a:r>
          </a:p>
          <a:p>
            <a:pPr lvl="2"/>
            <a:r>
              <a:t>Body Level Three</a:t>
            </a:r>
          </a:p>
          <a:p>
            <a:pPr lvl="3"/>
            <a:r>
              <a:t>Body Level Four</a:t>
            </a:r>
          </a:p>
          <a:p>
            <a:pPr lvl="4"/>
            <a:r>
              <a:t>Body Level Five</a:t>
            </a:r>
          </a:p>
        </p:txBody>
      </p:sp>
      <p:sp>
        <p:nvSpPr>
          <p:cNvPr id="132" name="Shape 132"/>
          <p:cNvSpPr/>
          <p:nvPr>
            <p:ph type="title"/>
          </p:nvPr>
        </p:nvSpPr>
        <p:spPr>
          <a:prstGeom prst="rect">
            <a:avLst/>
          </a:prstGeom>
        </p:spPr>
        <p:txBody>
          <a:bodyPr/>
          <a:lstStyle/>
          <a:p>
            <a:pPr/>
            <a:r>
              <a:t>Title Text</a:t>
            </a:r>
          </a:p>
        </p:txBody>
      </p:sp>
      <p:sp>
        <p:nvSpPr>
          <p:cNvPr id="133" name="Shape 1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2 column no bullets">
    <p:spTree>
      <p:nvGrpSpPr>
        <p:cNvPr id="1" name=""/>
        <p:cNvGrpSpPr/>
        <p:nvPr/>
      </p:nvGrpSpPr>
      <p:grpSpPr>
        <a:xfrm>
          <a:off x="0" y="0"/>
          <a:ext cx="0" cy="0"/>
          <a:chOff x="0" y="0"/>
          <a:chExt cx="0" cy="0"/>
        </a:xfrm>
      </p:grpSpPr>
      <p:sp>
        <p:nvSpPr>
          <p:cNvPr id="140" name="Shape 140"/>
          <p:cNvSpPr/>
          <p:nvPr>
            <p:ph type="body" sz="half" idx="1"/>
          </p:nvPr>
        </p:nvSpPr>
        <p:spPr>
          <a:xfrm>
            <a:off x="457200" y="1371600"/>
            <a:ext cx="4005072" cy="4343400"/>
          </a:xfrm>
          <a:prstGeom prst="rect">
            <a:avLst/>
          </a:prstGeom>
        </p:spPr>
        <p:txBody>
          <a:bodyPr/>
          <a:lstStyle>
            <a:lvl1pPr marL="233363" indent="-466726">
              <a:buSzTx/>
              <a:buFontTx/>
              <a:buNone/>
            </a:lvl1pPr>
            <a:lvl2pPr marL="233363" indent="-519112">
              <a:buSzTx/>
              <a:buFontTx/>
              <a:buNone/>
            </a:lvl2pPr>
            <a:lvl3pPr marL="233363" indent="-461962">
              <a:buSzTx/>
              <a:buFontTx/>
              <a:buNone/>
            </a:lvl3pPr>
            <a:lvl4pPr marL="233363" indent="-461962">
              <a:buSzTx/>
              <a:buFontTx/>
              <a:buNone/>
            </a:lvl4pPr>
            <a:lvl5pPr marL="233363" indent="-461962">
              <a:buFontTx/>
            </a:lvl5pPr>
          </a:lstStyle>
          <a:p>
            <a:pPr/>
            <a:r>
              <a:t>Body Level One</a:t>
            </a:r>
          </a:p>
          <a:p>
            <a:pPr lvl="1"/>
            <a:r>
              <a:t>Body Level Two</a:t>
            </a:r>
          </a:p>
          <a:p>
            <a:pPr lvl="2"/>
            <a:r>
              <a:t>Body Level Three</a:t>
            </a:r>
          </a:p>
          <a:p>
            <a:pPr lvl="3"/>
            <a:r>
              <a:t>Body Level Four</a:t>
            </a:r>
          </a:p>
          <a:p>
            <a:pPr lvl="4"/>
            <a:r>
              <a:t>Body Level Five</a:t>
            </a:r>
          </a:p>
        </p:txBody>
      </p:sp>
      <p:sp>
        <p:nvSpPr>
          <p:cNvPr id="141" name="Shape 141"/>
          <p:cNvSpPr/>
          <p:nvPr>
            <p:ph type="title"/>
          </p:nvPr>
        </p:nvSpPr>
        <p:spPr>
          <a:prstGeom prst="rect">
            <a:avLst/>
          </a:prstGeom>
        </p:spPr>
        <p:txBody>
          <a:bodyPr/>
          <a:lstStyle/>
          <a:p>
            <a:pPr/>
            <a:r>
              <a:t>Title Text</a:t>
            </a:r>
          </a:p>
        </p:txBody>
      </p:sp>
      <p:sp>
        <p:nvSpPr>
          <p:cNvPr id="142" name="Shape 1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2 column w/number">
    <p:spTree>
      <p:nvGrpSpPr>
        <p:cNvPr id="1" name=""/>
        <p:cNvGrpSpPr/>
        <p:nvPr/>
      </p:nvGrpSpPr>
      <p:grpSpPr>
        <a:xfrm>
          <a:off x="0" y="0"/>
          <a:ext cx="0" cy="0"/>
          <a:chOff x="0" y="0"/>
          <a:chExt cx="0" cy="0"/>
        </a:xfrm>
      </p:grpSpPr>
      <p:sp>
        <p:nvSpPr>
          <p:cNvPr id="149" name="Shape 149"/>
          <p:cNvSpPr/>
          <p:nvPr>
            <p:ph type="body" sz="half" idx="1"/>
          </p:nvPr>
        </p:nvSpPr>
        <p:spPr>
          <a:xfrm>
            <a:off x="457200" y="1371600"/>
            <a:ext cx="4005072" cy="4343400"/>
          </a:xfrm>
          <a:prstGeom prst="rect">
            <a:avLst/>
          </a:prstGeom>
        </p:spPr>
        <p:txBody>
          <a:bodyPr/>
          <a:lstStyle>
            <a:lvl1pPr marL="457200" indent="-457200">
              <a:buFontTx/>
              <a:buAutoNum type="arabicPeriod" startAt="1"/>
            </a:lvl1pPr>
            <a:lvl2pPr marL="740171" indent="-287734">
              <a:buFontTx/>
            </a:lvl2pPr>
            <a:lvl3pPr marL="977900">
              <a:buFontTx/>
            </a:lvl3pPr>
            <a:lvl4pPr marL="1195387">
              <a:buFontTx/>
            </a:lvl4pPr>
            <a:lvl5pPr indent="1149350">
              <a:buFontTx/>
            </a:lvl5pPr>
          </a:lstStyle>
          <a:p>
            <a:pPr/>
            <a:r>
              <a:t>Body Level One</a:t>
            </a:r>
          </a:p>
          <a:p>
            <a:pPr lvl="1"/>
            <a:r>
              <a:t>Body Level Two</a:t>
            </a:r>
          </a:p>
          <a:p>
            <a:pPr lvl="2"/>
            <a:r>
              <a:t>Body Level Three</a:t>
            </a:r>
          </a:p>
          <a:p>
            <a:pPr lvl="3"/>
            <a:r>
              <a:t>Body Level Four</a:t>
            </a:r>
          </a:p>
          <a:p>
            <a:pPr lvl="4"/>
            <a:r>
              <a:t>Body Level Five</a:t>
            </a:r>
          </a:p>
        </p:txBody>
      </p:sp>
      <p:sp>
        <p:nvSpPr>
          <p:cNvPr id="150" name="Shape 150"/>
          <p:cNvSpPr/>
          <p:nvPr>
            <p:ph type="title"/>
          </p:nvPr>
        </p:nvSpPr>
        <p:spPr>
          <a:prstGeom prst="rect">
            <a:avLst/>
          </a:prstGeom>
        </p:spPr>
        <p:txBody>
          <a:bodyPr/>
          <a:lstStyle/>
          <a:p>
            <a:pPr/>
            <a:r>
              <a:t>Title Text</a:t>
            </a:r>
          </a:p>
        </p:txBody>
      </p:sp>
      <p:sp>
        <p:nvSpPr>
          <p:cNvPr id="151" name="Shape 1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58" name="Shape 1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1" showMasterPhAnim="1">
  <p:cSld name="Full width w/bullets">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r>
              <a:t>Title Text</a:t>
            </a:r>
          </a:p>
        </p:txBody>
      </p:sp>
      <p:sp>
        <p:nvSpPr>
          <p:cNvPr id="166" name="Shape 166"/>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67" name="Shape 1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ull width w/bullets">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a:r>
              <a:t>Title Text</a:t>
            </a:r>
          </a:p>
        </p:txBody>
      </p:sp>
      <p:sp>
        <p:nvSpPr>
          <p:cNvPr id="25" name="Shape 25"/>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 column w/bullets">
    <p:spTree>
      <p:nvGrpSpPr>
        <p:cNvPr id="1" name=""/>
        <p:cNvGrpSpPr/>
        <p:nvPr/>
      </p:nvGrpSpPr>
      <p:grpSpPr>
        <a:xfrm>
          <a:off x="0" y="0"/>
          <a:ext cx="0" cy="0"/>
          <a:chOff x="0" y="0"/>
          <a:chExt cx="0" cy="0"/>
        </a:xfrm>
      </p:grpSpPr>
      <p:sp>
        <p:nvSpPr>
          <p:cNvPr id="33" name="Shape 33"/>
          <p:cNvSpPr/>
          <p:nvPr>
            <p:ph type="body" sz="half" idx="1"/>
          </p:nvPr>
        </p:nvSpPr>
        <p:spPr>
          <a:xfrm>
            <a:off x="457200" y="1371600"/>
            <a:ext cx="4114800" cy="4343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hape 34"/>
          <p:cNvSpPr/>
          <p:nvPr>
            <p:ph type="pic" sz="half" idx="13"/>
          </p:nvPr>
        </p:nvSpPr>
        <p:spPr>
          <a:xfrm>
            <a:off x="4800600" y="1371600"/>
            <a:ext cx="3886200" cy="4343400"/>
          </a:xfrm>
          <a:prstGeom prst="rect">
            <a:avLst/>
          </a:prstGeom>
        </p:spPr>
        <p:txBody>
          <a:bodyPr lIns="91439" rIns="91439">
            <a:noAutofit/>
          </a:bodyPr>
          <a:lstStyle/>
          <a:p>
            <a:pPr/>
          </a:p>
        </p:txBody>
      </p:sp>
      <p:sp>
        <p:nvSpPr>
          <p:cNvPr id="35" name="Shape 35"/>
          <p:cNvSpPr/>
          <p:nvPr>
            <p:ph type="title"/>
          </p:nvPr>
        </p:nvSpPr>
        <p:spPr>
          <a:prstGeom prst="rect">
            <a:avLst/>
          </a:prstGeom>
        </p:spPr>
        <p:txBody>
          <a:bodyPr/>
          <a:lstStyle/>
          <a:p>
            <a:pPr/>
            <a:r>
              <a:t>Title Text</a:t>
            </a:r>
          </a:p>
        </p:txBody>
      </p:sp>
      <p:sp>
        <p:nvSpPr>
          <p:cNvPr id="36" name="Shape 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1 column w/bullets and thumbnail">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p>
            <a:pPr/>
            <a:r>
              <a:t>Title Text</a:t>
            </a:r>
          </a:p>
        </p:txBody>
      </p:sp>
      <p:sp>
        <p:nvSpPr>
          <p:cNvPr id="44" name="Shape 44"/>
          <p:cNvSpPr/>
          <p:nvPr>
            <p:ph type="body" sz="half" idx="1"/>
          </p:nvPr>
        </p:nvSpPr>
        <p:spPr>
          <a:xfrm>
            <a:off x="457200" y="1371600"/>
            <a:ext cx="5486400" cy="4343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5" name="Shape 45"/>
          <p:cNvSpPr/>
          <p:nvPr>
            <p:ph type="pic" sz="quarter" idx="13"/>
          </p:nvPr>
        </p:nvSpPr>
        <p:spPr>
          <a:xfrm>
            <a:off x="6172200" y="1371600"/>
            <a:ext cx="2514600" cy="2057400"/>
          </a:xfrm>
          <a:prstGeom prst="rect">
            <a:avLst/>
          </a:prstGeom>
        </p:spPr>
        <p:txBody>
          <a:bodyPr lIns="91439" rIns="91439">
            <a:noAutofit/>
          </a:bodyPr>
          <a:lstStyle/>
          <a:p>
            <a:pPr/>
          </a:p>
        </p:txBody>
      </p:sp>
      <p:sp>
        <p:nvSpPr>
          <p:cNvPr id="46" name="Shape 46"/>
          <p:cNvSpPr/>
          <p:nvPr>
            <p:ph type="pic" sz="quarter" idx="14"/>
          </p:nvPr>
        </p:nvSpPr>
        <p:spPr>
          <a:xfrm>
            <a:off x="6172200" y="3657600"/>
            <a:ext cx="2514600" cy="2057400"/>
          </a:xfrm>
          <a:prstGeom prst="rect">
            <a:avLst/>
          </a:prstGeom>
        </p:spPr>
        <p:txBody>
          <a:bodyPr lIns="91439" rIns="91439">
            <a:noAutofit/>
          </a:bodyPr>
          <a:lstStyle/>
          <a:p>
            <a:pPr/>
          </a:p>
        </p:txBody>
      </p:sp>
      <p:sp>
        <p:nvSpPr>
          <p:cNvPr id="47" name="Shape 4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Full width picture">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p>
            <a:pPr/>
            <a:r>
              <a:t>Title Text</a:t>
            </a:r>
          </a:p>
        </p:txBody>
      </p:sp>
      <p:sp>
        <p:nvSpPr>
          <p:cNvPr id="55" name="Shape 55"/>
          <p:cNvSpPr/>
          <p:nvPr>
            <p:ph type="pic" idx="13"/>
          </p:nvPr>
        </p:nvSpPr>
        <p:spPr>
          <a:xfrm>
            <a:off x="457200" y="1371599"/>
            <a:ext cx="8229600" cy="4343401"/>
          </a:xfrm>
          <a:prstGeom prst="rect">
            <a:avLst/>
          </a:prstGeom>
        </p:spPr>
        <p:txBody>
          <a:bodyPr lIns="91439" rIns="91439">
            <a:noAutofit/>
          </a:bodyPr>
          <a:lstStyle/>
          <a:p>
            <a:pPr/>
          </a:p>
        </p:txBody>
      </p:sp>
      <p:sp>
        <p:nvSpPr>
          <p:cNvPr id="56" name="Shape 5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Full width no bullets">
    <p:spTree>
      <p:nvGrpSpPr>
        <p:cNvPr id="1" name=""/>
        <p:cNvGrpSpPr/>
        <p:nvPr/>
      </p:nvGrpSpPr>
      <p:grpSpPr>
        <a:xfrm>
          <a:off x="0" y="0"/>
          <a:ext cx="0" cy="0"/>
          <a:chOff x="0" y="0"/>
          <a:chExt cx="0" cy="0"/>
        </a:xfrm>
      </p:grpSpPr>
      <p:sp>
        <p:nvSpPr>
          <p:cNvPr id="71" name="Shape 71"/>
          <p:cNvSpPr/>
          <p:nvPr>
            <p:ph type="title"/>
          </p:nvPr>
        </p:nvSpPr>
        <p:spPr>
          <a:prstGeom prst="rect">
            <a:avLst/>
          </a:prstGeom>
        </p:spPr>
        <p:txBody>
          <a:bodyPr/>
          <a:lstStyle/>
          <a:p>
            <a:pPr/>
            <a:r>
              <a:t>Title Text</a:t>
            </a:r>
          </a:p>
        </p:txBody>
      </p:sp>
      <p:sp>
        <p:nvSpPr>
          <p:cNvPr id="72" name="Shape 72"/>
          <p:cNvSpPr/>
          <p:nvPr>
            <p:ph type="body" idx="1"/>
          </p:nvPr>
        </p:nvSpPr>
        <p:spPr>
          <a:prstGeom prst="rect">
            <a:avLst/>
          </a:prstGeom>
        </p:spPr>
        <p:txBody>
          <a:bodyPr/>
          <a:lstStyle>
            <a:lvl1pPr marL="0" indent="4762">
              <a:buSzTx/>
              <a:buFontTx/>
              <a:buNone/>
            </a:lvl1pPr>
            <a:lvl2pPr marL="0" indent="4762">
              <a:buSzTx/>
              <a:buFontTx/>
              <a:buNone/>
            </a:lvl2pPr>
            <a:lvl3pPr marL="0" indent="4762">
              <a:buSzTx/>
              <a:buFontTx/>
              <a:buNone/>
            </a:lvl3pPr>
            <a:lvl4pPr marL="0" indent="4762">
              <a:buSzTx/>
              <a:buFontTx/>
              <a:buNone/>
            </a:lvl4pPr>
            <a:lvl5pPr indent="4762">
              <a:buFontTx/>
            </a:lvl5pPr>
          </a:lstStyle>
          <a:p>
            <a:pPr/>
            <a:r>
              <a:t>Body Level One</a:t>
            </a:r>
          </a:p>
          <a:p>
            <a:pPr lvl="1"/>
            <a:r>
              <a:t>Body Level Two</a:t>
            </a:r>
          </a:p>
          <a:p>
            <a:pPr lvl="2"/>
            <a:r>
              <a:t>Body Level Three</a:t>
            </a:r>
          </a:p>
          <a:p>
            <a:pPr lvl="3"/>
            <a:r>
              <a:t>Body Level Four</a:t>
            </a:r>
          </a:p>
          <a:p>
            <a:pPr lvl="4"/>
            <a:r>
              <a:t>Body Level Five</a:t>
            </a:r>
          </a:p>
        </p:txBody>
      </p:sp>
      <p:sp>
        <p:nvSpPr>
          <p:cNvPr id="73" name="Shape 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Full width w/number">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a:r>
              <a:t>Title Text</a:t>
            </a:r>
          </a:p>
        </p:txBody>
      </p:sp>
      <p:sp>
        <p:nvSpPr>
          <p:cNvPr id="81" name="Shape 81"/>
          <p:cNvSpPr/>
          <p:nvPr>
            <p:ph type="body" idx="1"/>
          </p:nvPr>
        </p:nvSpPr>
        <p:spPr>
          <a:prstGeom prst="rect">
            <a:avLst/>
          </a:prstGeom>
        </p:spPr>
        <p:txBody>
          <a:bodyPr/>
          <a:lstStyle>
            <a:lvl1pPr marL="457200" indent="-457200">
              <a:buFontTx/>
              <a:buAutoNum type="arabicPeriod" startAt="1"/>
            </a:lvl1pPr>
            <a:lvl2pPr marL="740171" indent="-287734">
              <a:buFontTx/>
            </a:lvl2pPr>
            <a:lvl3pPr marL="977900">
              <a:buFontTx/>
            </a:lvl3pPr>
            <a:lvl4pPr marL="1195387">
              <a:buFontTx/>
            </a:lvl4pPr>
            <a:lvl5pPr indent="1149350">
              <a:buFontTx/>
            </a:lvl5pPr>
          </a:lstStyle>
          <a:p>
            <a:pPr/>
            <a:r>
              <a:t>Body Level One</a:t>
            </a:r>
          </a:p>
          <a:p>
            <a:pPr lvl="1"/>
            <a:r>
              <a:t>Body Level Two</a:t>
            </a:r>
          </a:p>
          <a:p>
            <a:pPr lvl="2"/>
            <a:r>
              <a:t>Body Level Three</a:t>
            </a:r>
          </a:p>
          <a:p>
            <a:pPr lvl="3"/>
            <a:r>
              <a:t>Body Level Four</a:t>
            </a:r>
          </a:p>
          <a:p>
            <a:pPr lvl="4"/>
            <a:r>
              <a:t>Body Level Five</a:t>
            </a:r>
          </a:p>
        </p:txBody>
      </p:sp>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1 column no bullets">
    <p:spTree>
      <p:nvGrpSpPr>
        <p:cNvPr id="1" name=""/>
        <p:cNvGrpSpPr/>
        <p:nvPr/>
      </p:nvGrpSpPr>
      <p:grpSpPr>
        <a:xfrm>
          <a:off x="0" y="0"/>
          <a:ext cx="0" cy="0"/>
          <a:chOff x="0" y="0"/>
          <a:chExt cx="0" cy="0"/>
        </a:xfrm>
      </p:grpSpPr>
      <p:sp>
        <p:nvSpPr>
          <p:cNvPr id="89" name="Shape 89"/>
          <p:cNvSpPr/>
          <p:nvPr>
            <p:ph type="body" sz="half" idx="1"/>
          </p:nvPr>
        </p:nvSpPr>
        <p:spPr>
          <a:xfrm>
            <a:off x="457200" y="1371600"/>
            <a:ext cx="4114800" cy="4343400"/>
          </a:xfrm>
          <a:prstGeom prst="rect">
            <a:avLst/>
          </a:prstGeom>
        </p:spPr>
        <p:txBody>
          <a:bodyPr/>
          <a:lstStyle>
            <a:lvl1pPr marL="233363" indent="-466726">
              <a:buSzTx/>
              <a:buFontTx/>
              <a:buNone/>
            </a:lvl1pPr>
            <a:lvl2pPr marL="233363" indent="-519112">
              <a:buSzTx/>
              <a:buFontTx/>
              <a:buNone/>
            </a:lvl2pPr>
            <a:lvl3pPr marL="233363" indent="-461962">
              <a:buSzTx/>
              <a:buFontTx/>
              <a:buNone/>
            </a:lvl3pPr>
            <a:lvl4pPr marL="233363" indent="-461962">
              <a:buSzTx/>
              <a:buFontTx/>
              <a:buNone/>
            </a:lvl4pPr>
            <a:lvl5pPr marL="233363" indent="-461962">
              <a:buFontTx/>
            </a:lvl5pPr>
          </a:lstStyle>
          <a:p>
            <a:pPr/>
            <a:r>
              <a:t>Body Level One</a:t>
            </a:r>
          </a:p>
          <a:p>
            <a:pPr lvl="1"/>
            <a:r>
              <a:t>Body Level Two</a:t>
            </a:r>
          </a:p>
          <a:p>
            <a:pPr lvl="2"/>
            <a:r>
              <a:t>Body Level Three</a:t>
            </a:r>
          </a:p>
          <a:p>
            <a:pPr lvl="3"/>
            <a:r>
              <a:t>Body Level Four</a:t>
            </a:r>
          </a:p>
          <a:p>
            <a:pPr lvl="4"/>
            <a:r>
              <a:t>Body Level Five</a:t>
            </a:r>
          </a:p>
        </p:txBody>
      </p:sp>
      <p:sp>
        <p:nvSpPr>
          <p:cNvPr id="90" name="Shape 90"/>
          <p:cNvSpPr/>
          <p:nvPr>
            <p:ph type="title"/>
          </p:nvPr>
        </p:nvSpPr>
        <p:spPr>
          <a:prstGeom prst="rect">
            <a:avLst/>
          </a:prstGeom>
        </p:spPr>
        <p:txBody>
          <a:bodyPr/>
          <a:lstStyle/>
          <a:p>
            <a:pPr/>
            <a:r>
              <a:t>Title Text</a:t>
            </a:r>
          </a:p>
        </p:txBody>
      </p:sp>
      <p:sp>
        <p:nvSpPr>
          <p:cNvPr id="91" name="Shape 91"/>
          <p:cNvSpPr/>
          <p:nvPr>
            <p:ph type="pic" sz="half" idx="13"/>
          </p:nvPr>
        </p:nvSpPr>
        <p:spPr>
          <a:xfrm>
            <a:off x="4800600" y="1371600"/>
            <a:ext cx="3886200" cy="4343400"/>
          </a:xfrm>
          <a:prstGeom prst="rect">
            <a:avLst/>
          </a:prstGeom>
        </p:spPr>
        <p:txBody>
          <a:bodyPr lIns="91439" rIns="91439">
            <a:noAutofit/>
          </a:bodyPr>
          <a:lstStyle/>
          <a:p>
            <a:pPr/>
          </a:p>
        </p:txBody>
      </p:sp>
      <p:sp>
        <p:nvSpPr>
          <p:cNvPr id="92" name="Shape 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3.png" descr="eecs-secondary.png"/>
          <p:cNvPicPr>
            <a:picLocks noChangeAspect="1"/>
          </p:cNvPicPr>
          <p:nvPr/>
        </p:nvPicPr>
        <p:blipFill>
          <a:blip r:embed="rId2">
            <a:extLst/>
          </a:blip>
          <a:stretch>
            <a:fillRect/>
          </a:stretch>
        </p:blipFill>
        <p:spPr>
          <a:xfrm>
            <a:off x="0" y="0"/>
            <a:ext cx="9144000" cy="393700"/>
          </a:xfrm>
          <a:prstGeom prst="rect">
            <a:avLst/>
          </a:prstGeom>
          <a:ln w="12700">
            <a:miter lim="400000"/>
          </a:ln>
        </p:spPr>
      </p:pic>
      <p:sp>
        <p:nvSpPr>
          <p:cNvPr id="3" name="Shape 3"/>
          <p:cNvSpPr/>
          <p:nvPr>
            <p:ph type="title"/>
          </p:nvPr>
        </p:nvSpPr>
        <p:spPr>
          <a:xfrm>
            <a:off x="457200" y="457200"/>
            <a:ext cx="8229600" cy="685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4" name="Shape 4"/>
          <p:cNvSpPr/>
          <p:nvPr>
            <p:ph type="body" idx="1"/>
          </p:nvPr>
        </p:nvSpPr>
        <p:spPr>
          <a:xfrm>
            <a:off x="457200" y="1371600"/>
            <a:ext cx="8229600" cy="4343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457200" y="5991225"/>
            <a:ext cx="158031" cy="139700"/>
          </a:xfrm>
          <a:prstGeom prst="rect">
            <a:avLst/>
          </a:prstGeom>
          <a:ln w="12700">
            <a:miter lim="400000"/>
          </a:ln>
        </p:spPr>
        <p:txBody>
          <a:bodyPr wrap="none" lIns="0" tIns="0" rIns="0" bIns="0">
            <a:spAutoFit/>
          </a:bodyPr>
          <a:lstStyle>
            <a:lvl1pPr>
              <a:defRPr sz="900">
                <a:solidFill>
                  <a:srgbClr val="717171"/>
                </a:solidFill>
                <a:latin typeface="Verdana"/>
                <a:ea typeface="Verdana"/>
                <a:cs typeface="Verdana"/>
                <a:sym typeface="Verdan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5pPr>
      <a:lvl6pPr marL="0" marR="0" indent="45720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6pPr>
      <a:lvl7pPr marL="0" marR="0" indent="91440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7pPr>
      <a:lvl8pPr marL="0" marR="0" indent="137160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8pPr>
      <a:lvl9pPr marL="0" marR="0" indent="182880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9pPr>
    </p:titleStyle>
    <p:bodyStyle>
      <a:lvl1pPr marL="228600" marR="0" indent="-22860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1pPr>
      <a:lvl2pPr marL="514350" marR="0" indent="-28575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2pPr>
      <a:lvl3pPr marL="742950" marR="0" indent="-28575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3pPr>
      <a:lvl4pPr marL="971550" marR="0" indent="-28575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4pPr>
      <a:lvl5pPr marL="0" marR="0" indent="914400" algn="l" defTabSz="914400" rtl="0" latinLnBrk="0">
        <a:lnSpc>
          <a:spcPct val="100000"/>
        </a:lnSpc>
        <a:spcBef>
          <a:spcPts val="400"/>
        </a:spcBef>
        <a:spcAft>
          <a:spcPts val="0"/>
        </a:spcAft>
        <a:buClrTx/>
        <a:buSzTx/>
        <a:buFont typeface="Arial"/>
        <a:buNone/>
        <a:tabLst/>
        <a:defRPr b="0" baseline="0" cap="none" i="0" spc="0" strike="noStrike" sz="2000" u="none">
          <a:ln>
            <a:noFill/>
          </a:ln>
          <a:solidFill>
            <a:srgbClr val="595959"/>
          </a:solidFill>
          <a:uFillTx/>
          <a:latin typeface="Verdana"/>
          <a:ea typeface="Verdana"/>
          <a:cs typeface="Verdana"/>
          <a:sym typeface="Verdana"/>
        </a:defRPr>
      </a:lvl5pPr>
      <a:lvl6pPr marL="2254250" marR="0" indent="-25400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6pPr>
      <a:lvl7pPr marL="2711450" marR="0" indent="-25400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7pPr>
      <a:lvl8pPr marL="3168650" marR="0" indent="-25400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8pPr>
      <a:lvl9pPr marL="3625850" marR="0" indent="-25400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9pPr>
    </p:bodyStyle>
    <p:otherStyle>
      <a:lvl1pPr marL="0" marR="0" indent="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1pPr>
      <a:lvl2pPr marL="0" marR="0" indent="4572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2pPr>
      <a:lvl3pPr marL="0" marR="0" indent="9144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3pPr>
      <a:lvl4pPr marL="0" marR="0" indent="13716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4pPr>
      <a:lvl5pPr marL="0" marR="0" indent="18288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5pPr>
      <a:lvl6pPr marL="0" marR="0" indent="22860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6pPr>
      <a:lvl7pPr marL="0" marR="0" indent="27432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7pPr>
      <a:lvl8pPr marL="0" marR="0" indent="32004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8pPr>
      <a:lvl9pPr marL="0" marR="0" indent="36576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mailto:.@x"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xfrm>
            <a:off x="3326188" y="1895262"/>
            <a:ext cx="3576109" cy="1371601"/>
          </a:xfrm>
          <a:prstGeom prst="rect">
            <a:avLst/>
          </a:prstGeom>
        </p:spPr>
        <p:txBody>
          <a:bodyPr/>
          <a:lstStyle>
            <a:lvl1pPr>
              <a:defRPr b="1">
                <a:solidFill>
                  <a:srgbClr val="2B0F25"/>
                </a:solidFill>
                <a:latin typeface="Soho Std"/>
                <a:ea typeface="Soho Std"/>
                <a:cs typeface="Soho Std"/>
                <a:sym typeface="Soho Std"/>
              </a:defRPr>
            </a:lvl1pPr>
          </a:lstStyle>
          <a:p>
            <a:pPr/>
            <a:r>
              <a:t>Topsy-Turvy</a:t>
            </a:r>
          </a:p>
        </p:txBody>
      </p:sp>
      <p:sp>
        <p:nvSpPr>
          <p:cNvPr id="177" name="Shape 177"/>
          <p:cNvSpPr/>
          <p:nvPr>
            <p:ph type="body" sz="quarter" idx="1"/>
          </p:nvPr>
        </p:nvSpPr>
        <p:spPr>
          <a:xfrm>
            <a:off x="2390773" y="3268012"/>
            <a:ext cx="5335512" cy="1501248"/>
          </a:xfrm>
          <a:prstGeom prst="rect">
            <a:avLst/>
          </a:prstGeom>
        </p:spPr>
        <p:txBody>
          <a:bodyPr/>
          <a:lstStyle>
            <a:lvl1pPr>
              <a:spcBef>
                <a:spcPts val="1800"/>
              </a:spcBef>
              <a:defRPr b="1" cap="none" sz="2400">
                <a:solidFill>
                  <a:srgbClr val="2B1026"/>
                </a:solidFill>
                <a:latin typeface="Soho Std"/>
                <a:ea typeface="Soho Std"/>
                <a:cs typeface="Soho Std"/>
                <a:sym typeface="Soho Std"/>
              </a:defRPr>
            </a:lvl1pPr>
          </a:lstStyle>
          <a:p>
            <a:pPr/>
            <a:r>
              <a:t>A Smarter and Faster Parallelization of Mutation Analysis</a:t>
            </a:r>
          </a:p>
        </p:txBody>
      </p:sp>
      <p:sp>
        <p:nvSpPr>
          <p:cNvPr id="178" name="Shape 178"/>
          <p:cNvSpPr/>
          <p:nvPr/>
        </p:nvSpPr>
        <p:spPr>
          <a:xfrm>
            <a:off x="7238879" y="5756426"/>
            <a:ext cx="1272219"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a:solidFill>
                  <a:srgbClr val="2B1026"/>
                </a:solidFill>
              </a:defRPr>
            </a:pPr>
            <a:r>
              <a:t>Rahul Gopinath</a:t>
            </a:r>
            <a:endParaRPr>
              <a:solidFill>
                <a:srgbClr val="615042"/>
              </a:solidFill>
            </a:endParaRPr>
          </a:p>
          <a:p>
            <a:pPr>
              <a:defRPr>
                <a:solidFill>
                  <a:srgbClr val="2B1026"/>
                </a:solidFill>
              </a:defRPr>
            </a:pPr>
            <a:r>
              <a:t>Carlos Jensen</a:t>
            </a:r>
            <a:endParaRPr>
              <a:solidFill>
                <a:srgbClr val="615042"/>
              </a:solidFill>
            </a:endParaRPr>
          </a:p>
          <a:p>
            <a:pPr>
              <a:defRPr>
                <a:solidFill>
                  <a:srgbClr val="2B1026"/>
                </a:solidFill>
              </a:defRPr>
            </a:pPr>
            <a:r>
              <a:t>Alex Groce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7" name="Shape 377"/>
          <p:cNvSpPr/>
          <p:nvPr>
            <p:ph type="title"/>
          </p:nvPr>
        </p:nvSpPr>
        <p:spPr>
          <a:prstGeom prst="rect">
            <a:avLst/>
          </a:prstGeom>
        </p:spPr>
        <p:txBody>
          <a:bodyPr/>
          <a:lstStyle/>
          <a:p>
            <a:pPr/>
            <a:r>
              <a:t>Conclusion</a:t>
            </a:r>
          </a:p>
        </p:txBody>
      </p:sp>
      <p:sp>
        <p:nvSpPr>
          <p:cNvPr id="378" name="Shape 378"/>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15, 2016</a:t>
            </a:r>
          </a:p>
        </p:txBody>
      </p:sp>
      <p:sp>
        <p:nvSpPr>
          <p:cNvPr id="379" name="Shape 37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0" name="image4.pdf" descr="Vertical-cmyk_1.pdf"/>
          <p:cNvPicPr>
            <a:picLocks noChangeAspect="1"/>
          </p:cNvPicPr>
          <p:nvPr/>
        </p:nvPicPr>
        <p:blipFill>
          <a:blip r:embed="rId3">
            <a:extLst/>
          </a:blip>
          <a:stretch>
            <a:fillRect/>
          </a:stretch>
        </p:blipFill>
        <p:spPr>
          <a:xfrm>
            <a:off x="7747000" y="5782130"/>
            <a:ext cx="965200" cy="965201"/>
          </a:xfrm>
          <a:prstGeom prst="rect">
            <a:avLst/>
          </a:prstGeom>
          <a:ln w="12700">
            <a:miter lim="400000"/>
          </a:ln>
        </p:spPr>
      </p:pic>
      <p:sp>
        <p:nvSpPr>
          <p:cNvPr id="381" name="Shape 381"/>
          <p:cNvSpPr/>
          <p:nvPr/>
        </p:nvSpPr>
        <p:spPr>
          <a:xfrm>
            <a:off x="822325" y="1143000"/>
            <a:ext cx="3442423" cy="4789707"/>
          </a:xfrm>
          <a:prstGeom prst="rect">
            <a:avLst/>
          </a:prstGeom>
          <a:ln w="12700">
            <a:miter lim="400000"/>
          </a:ln>
          <a:extLst>
            <a:ext uri="{C572A759-6A51-4108-AA02-DFA0A04FC94B}">
              <ma14:wrappingTextBoxFlag xmlns:ma14="http://schemas.microsoft.com/office/mac/drawingml/2011/main" val="1"/>
            </a:ext>
          </a:extLst>
        </p:spPr>
        <p:txBody>
          <a:bodyPr lIns="32653" tIns="32653" rIns="32653" bIns="32653">
            <a:spAutoFit/>
          </a:bodyPr>
          <a:lstStyle/>
          <a:p>
            <a:pPr>
              <a:defRPr b="1" sz="1000">
                <a:latin typeface="LeituraSans-Grot 3"/>
                <a:ea typeface="LeituraSans-Grot 3"/>
                <a:cs typeface="LeituraSans-Grot 3"/>
                <a:sym typeface="LeituraSans-Grot 3"/>
              </a:defRPr>
            </a:pPr>
            <a:r>
              <a:t>Original</a:t>
            </a:r>
            <a:r>
              <a:rPr b="0"/>
              <a:t>:</a:t>
            </a:r>
            <a:endParaRPr>
              <a:solidFill>
                <a:srgbClr val="615042"/>
              </a:solidFill>
            </a:endParaRPr>
          </a:p>
          <a:p>
            <a:pPr>
              <a:defRPr sz="1000">
                <a:solidFill>
                  <a:srgbClr val="0000FF"/>
                </a:solidFill>
                <a:latin typeface="LeituraSans-Grot 3"/>
                <a:ea typeface="LeituraSans-Grot 3"/>
                <a:cs typeface="LeituraSans-Grot 3"/>
                <a:sym typeface="LeituraSans-Grot 3"/>
              </a:defRPr>
            </a:pPr>
            <a:r>
              <a:t>def </a:t>
            </a:r>
            <a:r>
              <a:rPr>
                <a:solidFill>
                  <a:srgbClr val="000000"/>
                </a:solidFill>
              </a:rPr>
              <a:t>avg(a,b)</a:t>
            </a:r>
            <a:endParaRPr>
              <a:solidFill>
                <a:srgbClr val="615042"/>
              </a:solidFill>
            </a:endParaRPr>
          </a:p>
          <a:p>
            <a:pPr>
              <a:defRPr sz="1000">
                <a:latin typeface="LeituraSans-Grot 3"/>
                <a:ea typeface="LeituraSans-Grot 3"/>
                <a:cs typeface="LeituraSans-Grot 3"/>
                <a:sym typeface="LeituraSans-Grot 3"/>
              </a:defRPr>
            </a:pPr>
            <a:r>
              <a:t>    </a:t>
            </a:r>
            <a:r>
              <a:rPr>
                <a:solidFill>
                  <a:srgbClr val="0000FF"/>
                </a:solidFill>
              </a:rPr>
              <a:t>return</a:t>
            </a:r>
            <a:r>
              <a:t> (a+b) / 2</a:t>
            </a:r>
            <a:endParaRPr>
              <a:solidFill>
                <a:srgbClr val="615042"/>
              </a:solidFill>
            </a:endParaRPr>
          </a:p>
          <a:p>
            <a:pPr>
              <a:defRPr sz="1000">
                <a:solidFill>
                  <a:srgbClr val="0000FF"/>
                </a:solidFill>
                <a:latin typeface="LeituraSans-Grot 3"/>
                <a:ea typeface="LeituraSans-Grot 3"/>
                <a:cs typeface="LeituraSans-Grot 3"/>
                <a:sym typeface="LeituraSans-Grot 3"/>
              </a:defRPr>
            </a:pPr>
            <a:r>
              <a:t>end</a:t>
            </a:r>
            <a:endParaRPr>
              <a:latin typeface="LeituraSans-Grot 2"/>
              <a:ea typeface="LeituraSans-Grot 2"/>
              <a:cs typeface="LeituraSans-Grot 2"/>
              <a:sym typeface="LeituraSans-Grot 2"/>
            </a:endParaRPr>
          </a:p>
          <a:p>
            <a:pPr>
              <a:defRPr sz="1000">
                <a:latin typeface="LeituraSans-Grot 3"/>
                <a:ea typeface="LeituraSans-Grot 3"/>
                <a:cs typeface="LeituraSans-Grot 3"/>
                <a:sym typeface="LeituraSans-Grot 3"/>
              </a:defRPr>
            </a:pPr>
          </a:p>
          <a:p>
            <a:pPr>
              <a:defRPr sz="1000">
                <a:latin typeface="LeituraSans-Grot 3"/>
                <a:ea typeface="LeituraSans-Grot 3"/>
                <a:cs typeface="LeituraSans-Grot 3"/>
                <a:sym typeface="LeituraSans-Grot 3"/>
              </a:defRPr>
            </a:pPr>
          </a:p>
          <a:p>
            <a:pPr>
              <a:defRPr b="1" sz="1000">
                <a:latin typeface="LeituraSans-Grot 3"/>
                <a:ea typeface="LeituraSans-Grot 3"/>
                <a:cs typeface="LeituraSans-Grot 3"/>
                <a:sym typeface="LeituraSans-Grot 3"/>
              </a:defRPr>
            </a:pPr>
            <a:r>
              <a:t>Transformed</a:t>
            </a:r>
            <a:r>
              <a:rPr b="0"/>
              <a:t>:</a:t>
            </a:r>
          </a:p>
          <a:p>
            <a:pPr>
              <a:defRPr sz="1000">
                <a:solidFill>
                  <a:srgbClr val="0000FF"/>
                </a:solidFill>
                <a:latin typeface="LeituraSans-Grot 3"/>
                <a:ea typeface="LeituraSans-Grot 3"/>
                <a:cs typeface="LeituraSans-Grot 3"/>
                <a:sym typeface="LeituraSans-Grot 3"/>
              </a:defRPr>
            </a:pPr>
            <a:r>
              <a:t>def </a:t>
            </a:r>
            <a:r>
              <a:rPr>
                <a:solidFill>
                  <a:srgbClr val="000000"/>
                </a:solidFill>
              </a:rPr>
              <a:t>avg(a,b)</a:t>
            </a:r>
            <a:endParaRPr>
              <a:solidFill>
                <a:srgbClr val="615042"/>
              </a:solidFill>
            </a:endParaRPr>
          </a:p>
          <a:p>
            <a:pPr>
              <a:defRPr sz="1000">
                <a:latin typeface="LeituraSans-Grot 3"/>
                <a:ea typeface="LeituraSans-Grot 3"/>
                <a:cs typeface="LeituraSans-Grot 3"/>
                <a:sym typeface="LeituraSans-Grot 3"/>
              </a:defRPr>
            </a:pPr>
            <a:r>
              <a:t>    </a:t>
            </a:r>
            <a:r>
              <a:rPr>
                <a:solidFill>
                  <a:srgbClr val="0000FF"/>
                </a:solidFill>
              </a:rPr>
              <a:t>return</a:t>
            </a:r>
            <a:r>
              <a:t> </a:t>
            </a:r>
            <a:r>
              <a:t>μ(:a, μ(:b, x, y, +), 2, /)</a:t>
            </a:r>
          </a:p>
          <a:p>
            <a:pPr>
              <a:defRPr sz="1000">
                <a:solidFill>
                  <a:srgbClr val="0000FF"/>
                </a:solidFill>
                <a:latin typeface="LeituraSans-Grot 3"/>
                <a:ea typeface="LeituraSans-Grot 3"/>
                <a:cs typeface="LeituraSans-Grot 3"/>
                <a:sym typeface="LeituraSans-Grot 3"/>
              </a:defRPr>
            </a:pPr>
            <a:r>
              <a:t>end</a:t>
            </a:r>
            <a:endParaRPr>
              <a:latin typeface="LeituraSans-Grot 2"/>
              <a:ea typeface="LeituraSans-Grot 2"/>
              <a:cs typeface="LeituraSans-Grot 2"/>
              <a:sym typeface="LeituraSans-Grot 2"/>
            </a:endParaRPr>
          </a:p>
          <a:p>
            <a:pPr>
              <a:defRPr sz="1000">
                <a:latin typeface="LeituraSans-Grot 2"/>
                <a:ea typeface="LeituraSans-Grot 2"/>
                <a:cs typeface="LeituraSans-Grot 2"/>
                <a:sym typeface="LeituraSans-Grot 2"/>
              </a:defRPr>
            </a:pPr>
          </a:p>
          <a:p>
            <a:pPr>
              <a:defRPr sz="1000">
                <a:latin typeface="LeituraSans-Grot 2"/>
                <a:ea typeface="LeituraSans-Grot 2"/>
                <a:cs typeface="LeituraSans-Grot 2"/>
                <a:sym typeface="LeituraSans-Grot 2"/>
              </a:defRPr>
            </a:pPr>
          </a:p>
          <a:p>
            <a:pPr>
              <a:defRPr b="1" sz="1000">
                <a:latin typeface="LeituraSans-Grot 3"/>
                <a:ea typeface="LeituraSans-Grot 3"/>
                <a:cs typeface="LeituraSans-Grot 3"/>
                <a:sym typeface="LeituraSans-Grot 3"/>
              </a:defRPr>
            </a:pPr>
            <a:r>
              <a:t>The library function: </a:t>
            </a:r>
            <a:r>
              <a:rPr b="0"/>
              <a:t>μ()</a:t>
            </a:r>
            <a:endParaRPr>
              <a:latin typeface="LeituraSans-Grot 2"/>
              <a:ea typeface="LeituraSans-Grot 2"/>
              <a:cs typeface="LeituraSans-Grot 2"/>
              <a:sym typeface="LeituraSans-Grot 2"/>
            </a:endParaRPr>
          </a:p>
          <a:p>
            <a:pPr>
              <a:defRPr sz="1000">
                <a:solidFill>
                  <a:srgbClr val="0000FF"/>
                </a:solidFill>
                <a:latin typeface="LeituraSans-Grot 2"/>
                <a:ea typeface="LeituraSans-Grot 2"/>
                <a:cs typeface="LeituraSans-Grot 2"/>
                <a:sym typeface="LeituraSans-Grot 2"/>
              </a:defRPr>
            </a:pPr>
            <a:r>
              <a:t>def </a:t>
            </a:r>
            <a:r>
              <a:rPr>
                <a:solidFill>
                  <a:srgbClr val="000000"/>
                </a:solidFill>
                <a:latin typeface="LeituraSans-Grot 3"/>
                <a:ea typeface="LeituraSans-Grot 3"/>
                <a:cs typeface="LeituraSans-Grot 3"/>
                <a:sym typeface="LeituraSans-Grot 3"/>
              </a:rPr>
              <a:t>μ</a:t>
            </a:r>
            <a:r>
              <a:rPr>
                <a:solidFill>
                  <a:srgbClr val="000000"/>
                </a:solidFill>
              </a:rPr>
              <a:t>(id, a, b, op)</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if</a:t>
            </a:r>
            <a:r>
              <a:t> parent?</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return</a:t>
            </a:r>
            <a:r>
              <a:t> op(a,b) if has?(id)</a:t>
            </a:r>
            <a:endParaRPr>
              <a:solidFill>
                <a:srgbClr val="615042"/>
              </a:solidFill>
            </a:endParaRPr>
          </a:p>
          <a:p>
            <a:pPr>
              <a:defRPr sz="1000">
                <a:latin typeface="LeituraSans-Grot 2"/>
                <a:ea typeface="LeituraSans-Grot 2"/>
                <a:cs typeface="LeituraSans-Grot 2"/>
                <a:sym typeface="LeituraSans-Grot 2"/>
              </a:defRPr>
            </a:pPr>
            <a:r>
              <a:t>      mutations(op).each do |o|</a:t>
            </a:r>
            <a:endParaRPr>
              <a:solidFill>
                <a:srgbClr val="615042"/>
              </a:solidFill>
            </a:endParaRPr>
          </a:p>
          <a:p>
            <a:pPr>
              <a:defRPr sz="1000">
                <a:latin typeface="LeituraSans-Grot 2"/>
                <a:ea typeface="LeituraSans-Grot 2"/>
                <a:cs typeface="LeituraSans-Grot 2"/>
                <a:sym typeface="LeituraSans-Grot 2"/>
              </a:defRPr>
            </a:pPr>
            <a:r>
              <a:t>          </a:t>
            </a:r>
            <a:r>
              <a:rPr b="1"/>
              <a:t>fork</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if</a:t>
            </a:r>
            <a:r>
              <a:t> child?</a:t>
            </a:r>
            <a:endParaRPr>
              <a:solidFill>
                <a:srgbClr val="615042"/>
              </a:solidFill>
            </a:endParaRPr>
          </a:p>
          <a:p>
            <a:pPr>
              <a:defRPr sz="1000">
                <a:latin typeface="LeituraSans-Grot 2"/>
                <a:ea typeface="LeituraSans-Grot 2"/>
                <a:cs typeface="LeituraSans-Grot 2"/>
                <a:sym typeface="LeituraSans-Grot 2"/>
              </a:defRPr>
            </a:pPr>
            <a:r>
              <a:t>             set(id, o)</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return</a:t>
            </a:r>
            <a:r>
              <a:t> o(a,b)</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end</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end</a:t>
            </a:r>
            <a:endParaRPr>
              <a:solidFill>
                <a:srgbClr val="615042"/>
              </a:solidFill>
            </a:endParaRPr>
          </a:p>
          <a:p>
            <a:pPr>
              <a:defRPr sz="1000">
                <a:latin typeface="LeituraSans-Grot 2"/>
                <a:ea typeface="LeituraSans-Grot 2"/>
                <a:cs typeface="LeituraSans-Grot 2"/>
                <a:sym typeface="LeituraSans-Grot 2"/>
              </a:defRPr>
            </a:pPr>
            <a:r>
              <a:t>      set(id, op)</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return</a:t>
            </a:r>
            <a:r>
              <a:t> op(a, b)</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else</a:t>
            </a:r>
            <a:endParaRPr>
              <a:solidFill>
                <a:srgbClr val="615042"/>
              </a:solidFill>
            </a:endParaRPr>
          </a:p>
          <a:p>
            <a:pPr>
              <a:defRPr sz="1000">
                <a:latin typeface="LeituraSans-Grot 2"/>
                <a:ea typeface="LeituraSans-Grot 2"/>
                <a:cs typeface="LeituraSans-Grot 2"/>
                <a:sym typeface="LeituraSans-Grot 2"/>
              </a:defRPr>
            </a:pPr>
            <a:r>
              <a:t>       o = get(id) || op</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return</a:t>
            </a:r>
            <a:r>
              <a:t> o(a,b)  </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end</a:t>
            </a:r>
            <a:endParaRPr>
              <a:solidFill>
                <a:srgbClr val="615042"/>
              </a:solidFill>
            </a:endParaRPr>
          </a:p>
          <a:p>
            <a:pPr>
              <a:defRPr sz="1000">
                <a:solidFill>
                  <a:srgbClr val="0000FF"/>
                </a:solidFill>
                <a:latin typeface="LeituraSans-Grot 2"/>
                <a:ea typeface="LeituraSans-Grot 2"/>
                <a:cs typeface="LeituraSans-Grot 2"/>
                <a:sym typeface="LeituraSans-Grot 2"/>
              </a:defRPr>
            </a:pPr>
            <a:r>
              <a:t>end</a:t>
            </a:r>
            <a:endParaRPr>
              <a:solidFill>
                <a:srgbClr val="615042"/>
              </a:solidFill>
            </a:endParaRPr>
          </a:p>
        </p:txBody>
      </p:sp>
      <p:sp>
        <p:nvSpPr>
          <p:cNvPr id="382" name="Shape 382"/>
          <p:cNvSpPr/>
          <p:nvPr/>
        </p:nvSpPr>
        <p:spPr>
          <a:xfrm>
            <a:off x="3488787" y="1462826"/>
            <a:ext cx="5655212" cy="171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615042"/>
                </a:solidFill>
              </a:defRPr>
            </a:pPr>
            <a:r>
              <a:t>Advantages:</a:t>
            </a:r>
          </a:p>
          <a:p>
            <a:pPr marL="190500" indent="-190500">
              <a:buSzPct val="100000"/>
              <a:buFont typeface="Arial"/>
              <a:buChar char="•"/>
              <a:defRPr>
                <a:solidFill>
                  <a:srgbClr val="615042"/>
                </a:solidFill>
              </a:defRPr>
            </a:pPr>
            <a:r>
              <a:t>Applicable for any language</a:t>
            </a:r>
          </a:p>
          <a:p>
            <a:pPr marL="190500" indent="-190500">
              <a:buSzPct val="100000"/>
              <a:buFont typeface="Arial"/>
              <a:buChar char="•"/>
              <a:defRPr>
                <a:solidFill>
                  <a:srgbClr val="615042"/>
                </a:solidFill>
              </a:defRPr>
            </a:pPr>
            <a:r>
              <a:t>Simple source transformation (can do it in AWK)</a:t>
            </a:r>
          </a:p>
          <a:p>
            <a:pPr marL="190500" indent="-190500">
              <a:buSzPct val="100000"/>
              <a:buFont typeface="Arial"/>
              <a:buChar char="•"/>
              <a:defRPr>
                <a:solidFill>
                  <a:srgbClr val="615042"/>
                </a:solidFill>
              </a:defRPr>
            </a:pPr>
            <a:r>
              <a:t>Involves just a library call</a:t>
            </a:r>
          </a:p>
          <a:p>
            <a:pPr marL="190500" indent="-190500">
              <a:buSzPct val="100000"/>
              <a:buFont typeface="Arial"/>
              <a:buChar char="•"/>
              <a:defRPr>
                <a:solidFill>
                  <a:srgbClr val="615042"/>
                </a:solidFill>
              </a:defRPr>
            </a:pPr>
            <a:r>
              <a:t>Only executes mutants relevant to test cases</a:t>
            </a:r>
          </a:p>
          <a:p>
            <a:pPr marL="190500" indent="-190500">
              <a:buSzPct val="100000"/>
              <a:buFont typeface="Arial"/>
              <a:buChar char="•"/>
              <a:defRPr>
                <a:solidFill>
                  <a:srgbClr val="615042"/>
                </a:solidFill>
              </a:defRPr>
            </a:pPr>
            <a:r>
              <a:t>Obtains significant runtime improvement</a:t>
            </a:r>
          </a:p>
          <a:p>
            <a:pPr>
              <a:defRPr>
                <a:solidFill>
                  <a:srgbClr val="615042"/>
                </a:solidFill>
              </a:defRPr>
            </a:pPr>
          </a:p>
        </p:txBody>
      </p:sp>
      <p:sp>
        <p:nvSpPr>
          <p:cNvPr id="383" name="Shape 383"/>
          <p:cNvSpPr/>
          <p:nvPr/>
        </p:nvSpPr>
        <p:spPr>
          <a:xfrm>
            <a:off x="3488787" y="3514735"/>
            <a:ext cx="5313507"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615042"/>
                </a:solidFill>
              </a:defRPr>
            </a:pPr>
            <a:r>
              <a:t>Caveats:</a:t>
            </a:r>
          </a:p>
          <a:p>
            <a:pPr marL="190500" indent="-190500">
              <a:buSzPct val="100000"/>
              <a:buFont typeface="Arial"/>
              <a:buChar char="•"/>
              <a:defRPr>
                <a:solidFill>
                  <a:srgbClr val="615042"/>
                </a:solidFill>
              </a:defRPr>
            </a:pPr>
            <a:r>
              <a:t>Requires cheap forking (such as Unix)</a:t>
            </a:r>
          </a:p>
          <a:p>
            <a:pPr marL="190500" indent="-190500">
              <a:buSzPct val="100000"/>
              <a:buFont typeface="Arial"/>
              <a:buChar char="•"/>
              <a:defRPr>
                <a:solidFill>
                  <a:srgbClr val="615042"/>
                </a:solidFill>
              </a:defRPr>
            </a:pPr>
            <a:r>
              <a:t>Assumes test cases are parallelizable</a:t>
            </a:r>
          </a:p>
          <a:p>
            <a:pPr marL="190500" indent="-190500">
              <a:buSzPct val="100000"/>
              <a:buFont typeface="Arial"/>
              <a:buChar char="•"/>
              <a:defRPr>
                <a:solidFill>
                  <a:srgbClr val="615042"/>
                </a:solidFill>
              </a:defRPr>
            </a:pPr>
            <a:r>
              <a:t>Assumes reusable state</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nvSpPr>
        <p:spPr>
          <a:xfrm>
            <a:off x="2931822" y="3165772"/>
            <a:ext cx="3280356" cy="2326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class TestSimpleNumber &lt; Test::Unit::TestCase</a:t>
            </a:r>
          </a:p>
          <a:p>
            <a:pPr/>
            <a:r>
              <a:t>  def setup</a:t>
            </a:r>
          </a:p>
          <a:p>
            <a:pPr/>
            <a:r>
              <a:t>    @num = SimpleNumber.new(2)</a:t>
            </a:r>
          </a:p>
          <a:p>
            <a:pPr/>
            <a:r>
              <a:t>  end</a:t>
            </a:r>
          </a:p>
          <a:p>
            <a:pPr/>
            <a:r>
              <a:t>  def test_simple_add</a:t>
            </a:r>
          </a:p>
          <a:p>
            <a:pPr>
              <a:defRPr>
                <a:solidFill>
                  <a:srgbClr val="FF2600"/>
                </a:solidFill>
              </a:defRPr>
            </a:pPr>
            <a:r>
              <a:t>    assert(@num.add(2) != 0)</a:t>
            </a:r>
          </a:p>
          <a:p>
            <a:pPr/>
            <a:r>
              <a:t>  end</a:t>
            </a:r>
          </a:p>
          <a:p>
            <a:pPr/>
            <a:r>
              <a:t>  def test_simple_multiply</a:t>
            </a:r>
          </a:p>
          <a:p>
            <a:pPr>
              <a:defRPr>
                <a:solidFill>
                  <a:srgbClr val="FF2600"/>
                </a:solidFill>
              </a:defRPr>
            </a:pPr>
            <a:r>
              <a:t>    assert(@num.multiply(2) != @num)</a:t>
            </a:r>
          </a:p>
          <a:p>
            <a:pPr/>
            <a:r>
              <a:t>  end</a:t>
            </a:r>
          </a:p>
          <a:p>
            <a:pPr/>
            <a:r>
              <a:t>end</a:t>
            </a:r>
          </a:p>
        </p:txBody>
      </p:sp>
      <p:sp>
        <p:nvSpPr>
          <p:cNvPr id="183" name="Shape 183"/>
          <p:cNvSpPr/>
          <p:nvPr>
            <p:ph type="title"/>
          </p:nvPr>
        </p:nvSpPr>
        <p:spPr>
          <a:prstGeom prst="rect">
            <a:avLst/>
          </a:prstGeom>
        </p:spPr>
        <p:txBody>
          <a:bodyPr/>
          <a:lstStyle/>
          <a:p>
            <a:pPr/>
            <a:r>
              <a:t>Mutation Analysis : A birds eye view</a:t>
            </a:r>
          </a:p>
        </p:txBody>
      </p:sp>
      <p:sp>
        <p:nvSpPr>
          <p:cNvPr id="184" name="Shape 184"/>
          <p:cNvSpPr/>
          <p:nvPr>
            <p:ph type="body" idx="1"/>
          </p:nvPr>
        </p:nvSpPr>
        <p:spPr>
          <a:prstGeom prst="rect">
            <a:avLst/>
          </a:prstGeom>
        </p:spPr>
        <p:txBody>
          <a:bodyPr/>
          <a:lstStyle/>
          <a:p>
            <a:pPr>
              <a:buFontTx/>
            </a:pPr>
            <a:r>
              <a:t>Requirement: Find how good your tests are</a:t>
            </a:r>
          </a:p>
          <a:p>
            <a:pPr>
              <a:buFontTx/>
            </a:pPr>
          </a:p>
          <a:p>
            <a:pPr>
              <a:buFontTx/>
            </a:pPr>
            <a:r>
              <a:t>Graph coverage metrics have well known faults</a:t>
            </a:r>
          </a:p>
          <a:p>
            <a:pPr lvl="1" marL="457200" indent="-228600">
              <a:spcBef>
                <a:spcPts val="300"/>
              </a:spcBef>
              <a:buFontTx/>
              <a:defRPr sz="1600"/>
            </a:pPr>
            <a:r>
              <a:t>They do not take into account quality of oracles.</a:t>
            </a:r>
          </a:p>
        </p:txBody>
      </p:sp>
      <p:sp>
        <p:nvSpPr>
          <p:cNvPr id="185" name="Shape 185"/>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15, 2016</a:t>
            </a:r>
          </a:p>
        </p:txBody>
      </p:sp>
      <p:sp>
        <p:nvSpPr>
          <p:cNvPr id="186" name="Shape 186"/>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7" name="image4.pdf" descr="Vertical-cmyk_1.pdf"/>
          <p:cNvPicPr>
            <a:picLocks noChangeAspect="1"/>
          </p:cNvPicPr>
          <p:nvPr/>
        </p:nvPicPr>
        <p:blipFill>
          <a:blip r:embed="rId3">
            <a:extLst/>
          </a:blip>
          <a:stretch>
            <a:fillRect/>
          </a:stretch>
        </p:blipFill>
        <p:spPr>
          <a:xfrm>
            <a:off x="7747000" y="5782130"/>
            <a:ext cx="965200" cy="965201"/>
          </a:xfrm>
          <a:prstGeom prst="rect">
            <a:avLst/>
          </a:prstGeom>
          <a:ln w="12700">
            <a:miter lim="400000"/>
          </a:ln>
        </p:spPr>
      </p:pic>
      <p:sp>
        <p:nvSpPr>
          <p:cNvPr id="188" name="Shape 188"/>
          <p:cNvSpPr/>
          <p:nvPr/>
        </p:nvSpPr>
        <p:spPr>
          <a:xfrm>
            <a:off x="603517" y="3165772"/>
            <a:ext cx="1475593" cy="2326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class SimpleName</a:t>
            </a:r>
          </a:p>
          <a:p>
            <a:pPr/>
            <a:r>
              <a:t>  def initialize(num)</a:t>
            </a:r>
          </a:p>
          <a:p>
            <a:pPr/>
            <a:r>
              <a:t>   @x = num</a:t>
            </a:r>
          </a:p>
          <a:p>
            <a:pPr/>
            <a:r>
              <a:t>  end</a:t>
            </a:r>
          </a:p>
          <a:p>
            <a:pPr/>
            <a:r>
              <a:t>  def add(y)</a:t>
            </a:r>
          </a:p>
          <a:p>
            <a:pPr/>
            <a:r>
              <a:t>    @x + y</a:t>
            </a:r>
          </a:p>
          <a:p>
            <a:pPr/>
            <a:r>
              <a:t>  end</a:t>
            </a:r>
          </a:p>
          <a:p>
            <a:pPr/>
            <a:r>
              <a:t>  def multiply(y)</a:t>
            </a:r>
          </a:p>
          <a:p>
            <a:pPr/>
            <a:r>
              <a:t>    @x * y</a:t>
            </a:r>
          </a:p>
          <a:p>
            <a:pPr/>
            <a:r>
              <a:t>  end</a:t>
            </a:r>
          </a:p>
          <a:p>
            <a:pPr/>
            <a:r>
              <a:t>end</a:t>
            </a:r>
          </a:p>
        </p:txBody>
      </p:sp>
      <p:grpSp>
        <p:nvGrpSpPr>
          <p:cNvPr id="191" name="Group 191"/>
          <p:cNvGrpSpPr/>
          <p:nvPr/>
        </p:nvGrpSpPr>
        <p:grpSpPr>
          <a:xfrm>
            <a:off x="3073765" y="4220697"/>
            <a:ext cx="2601937" cy="878088"/>
            <a:chOff x="0" y="0"/>
            <a:chExt cx="2601936" cy="878087"/>
          </a:xfrm>
        </p:grpSpPr>
        <p:sp>
          <p:nvSpPr>
            <p:cNvPr id="189" name="Shape 189"/>
            <p:cNvSpPr/>
            <p:nvPr/>
          </p:nvSpPr>
          <p:spPr>
            <a:xfrm>
              <a:off x="0" y="0"/>
              <a:ext cx="2601937" cy="216791"/>
            </a:xfrm>
            <a:prstGeom prst="rect">
              <a:avLst/>
            </a:prstGeom>
            <a:solidFill>
              <a:srgbClr val="FFFFFF"/>
            </a:solidFill>
            <a:ln w="25400" cap="flat">
              <a:solidFill>
                <a:srgbClr val="FFFFFF"/>
              </a:solidFill>
              <a:prstDash val="solid"/>
              <a:round/>
            </a:ln>
            <a:effectLst/>
          </p:spPr>
          <p:txBody>
            <a:bodyPr wrap="square" lIns="45719" tIns="45719" rIns="45719" bIns="45719" numCol="1" anchor="t">
              <a:noAutofit/>
            </a:bodyPr>
            <a:lstStyle/>
            <a:p>
              <a:pPr>
                <a:defRPr sz="800"/>
              </a:pPr>
            </a:p>
          </p:txBody>
        </p:sp>
        <p:sp>
          <p:nvSpPr>
            <p:cNvPr id="190" name="Shape 190"/>
            <p:cNvSpPr/>
            <p:nvPr/>
          </p:nvSpPr>
          <p:spPr>
            <a:xfrm>
              <a:off x="0" y="661296"/>
              <a:ext cx="2601937" cy="216792"/>
            </a:xfrm>
            <a:prstGeom prst="rect">
              <a:avLst/>
            </a:prstGeom>
            <a:solidFill>
              <a:srgbClr val="FFFFFF"/>
            </a:solidFill>
            <a:ln w="25400" cap="flat">
              <a:solidFill>
                <a:srgbClr val="FFFFFF"/>
              </a:solidFill>
              <a:prstDash val="solid"/>
              <a:round/>
            </a:ln>
            <a:effectLst/>
          </p:spPr>
          <p:txBody>
            <a:bodyPr wrap="square" lIns="45719" tIns="45719" rIns="45719" bIns="45719" numCol="1" anchor="t">
              <a:noAutofit/>
            </a:bodyPr>
            <a:lstStyle/>
            <a:p>
              <a:pPr>
                <a:defRPr sz="1800">
                  <a:solidFill>
                    <a:srgbClr val="FFFFFF"/>
                  </a:solidFill>
                </a:defRPr>
              </a:pPr>
            </a:p>
          </p:txBody>
        </p:sp>
      </p:grpSp>
      <p:sp>
        <p:nvSpPr>
          <p:cNvPr id="192" name="Shape 192"/>
          <p:cNvSpPr/>
          <p:nvPr/>
        </p:nvSpPr>
        <p:spPr>
          <a:xfrm>
            <a:off x="117354" y="6408738"/>
            <a:ext cx="273973" cy="228760"/>
          </a:xfrm>
          <a:prstGeom prst="ellipse">
            <a:avLst/>
          </a:prstGeom>
          <a:solidFill>
            <a:srgbClr val="000000"/>
          </a:solidFill>
          <a:ln w="25400">
            <a:solidFill>
              <a:schemeClr val="accent1"/>
            </a:solidFill>
          </a:ln>
        </p:spPr>
        <p:txBody>
          <a:bodyPr lIns="45719" rIns="45719"/>
          <a:lstStyle/>
          <a:p>
            <a:pPr>
              <a:defRPr sz="1800">
                <a:solidFill>
                  <a:srgbClr val="FFFFFF"/>
                </a:solidFil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191"/>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2" grpId="2"/>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pPr/>
            <a:r>
              <a:t>Mutation Analysis : A birds eye view</a:t>
            </a:r>
          </a:p>
        </p:txBody>
      </p:sp>
      <p:sp>
        <p:nvSpPr>
          <p:cNvPr id="197" name="Shape 197"/>
          <p:cNvSpPr/>
          <p:nvPr>
            <p:ph type="body" idx="1"/>
          </p:nvPr>
        </p:nvSpPr>
        <p:spPr>
          <a:prstGeom prst="rect">
            <a:avLst/>
          </a:prstGeom>
        </p:spPr>
        <p:txBody>
          <a:bodyPr/>
          <a:lstStyle/>
          <a:p>
            <a:pPr marL="0" indent="0">
              <a:buSzTx/>
              <a:buNone/>
            </a:pPr>
            <a:r>
              <a:t>Instead:</a:t>
            </a:r>
          </a:p>
          <a:p>
            <a:pPr lvl="1" marL="457200" indent="-228600">
              <a:spcBef>
                <a:spcPts val="300"/>
              </a:spcBef>
              <a:buFontTx/>
              <a:defRPr sz="1600"/>
            </a:pPr>
            <a:r>
              <a:t>Seed a large number of faults (mutants).</a:t>
            </a:r>
          </a:p>
          <a:p>
            <a:pPr lvl="1" marL="457200" indent="-228600">
              <a:spcBef>
                <a:spcPts val="300"/>
              </a:spcBef>
              <a:buFontTx/>
              <a:defRPr sz="1600"/>
            </a:pPr>
            <a:r>
              <a:t>Run test suite against each.</a:t>
            </a:r>
          </a:p>
          <a:p>
            <a:pPr lvl="1" marL="457200" indent="-228600">
              <a:spcBef>
                <a:spcPts val="300"/>
              </a:spcBef>
              <a:buFontTx/>
              <a:defRPr sz="1600"/>
            </a:pPr>
            <a:r>
              <a:t>The effectiveness is the % of faults detected (killed).</a:t>
            </a:r>
          </a:p>
        </p:txBody>
      </p:sp>
      <p:sp>
        <p:nvSpPr>
          <p:cNvPr id="198" name="Shape 198"/>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15, 2016</a:t>
            </a:r>
          </a:p>
        </p:txBody>
      </p:sp>
      <p:sp>
        <p:nvSpPr>
          <p:cNvPr id="199" name="Shape 199"/>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0" name="image4.pdf" descr="Vertical-cmyk_1.pdf"/>
          <p:cNvPicPr>
            <a:picLocks noChangeAspect="1"/>
          </p:cNvPicPr>
          <p:nvPr/>
        </p:nvPicPr>
        <p:blipFill>
          <a:blip r:embed="rId3">
            <a:extLst/>
          </a:blip>
          <a:stretch>
            <a:fillRect/>
          </a:stretch>
        </p:blipFill>
        <p:spPr>
          <a:xfrm>
            <a:off x="7747000" y="5782130"/>
            <a:ext cx="965200" cy="965201"/>
          </a:xfrm>
          <a:prstGeom prst="rect">
            <a:avLst/>
          </a:prstGeom>
          <a:ln w="12700">
            <a:miter lim="400000"/>
          </a:ln>
        </p:spPr>
      </p:pic>
      <p:sp>
        <p:nvSpPr>
          <p:cNvPr id="201" name="Shape 201"/>
          <p:cNvSpPr/>
          <p:nvPr/>
        </p:nvSpPr>
        <p:spPr>
          <a:xfrm>
            <a:off x="1104195" y="3099579"/>
            <a:ext cx="2258738" cy="23642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200"/>
              </a:spcBef>
              <a:defRPr>
                <a:solidFill>
                  <a:srgbClr val="595959"/>
                </a:solidFill>
                <a:latin typeface="Consolas"/>
                <a:ea typeface="Consolas"/>
                <a:cs typeface="Consolas"/>
                <a:sym typeface="Consolas"/>
              </a:defRPr>
            </a:pPr>
            <a:r>
              <a:t>d = b^2 </a:t>
            </a:r>
            <a:r>
              <a:rPr b="1">
                <a:solidFill>
                  <a:srgbClr val="FF0000"/>
                </a:solidFill>
              </a:rPr>
              <a:t>+</a:t>
            </a:r>
            <a:r>
              <a:t> 4 * a * c;</a:t>
            </a:r>
            <a:br/>
            <a:r>
              <a:t>d = b^2 </a:t>
            </a:r>
            <a:r>
              <a:rPr b="1">
                <a:solidFill>
                  <a:srgbClr val="FF0000"/>
                </a:solidFill>
              </a:rPr>
              <a:t>*</a:t>
            </a:r>
            <a:r>
              <a:t> 4 * a * c;</a:t>
            </a:r>
            <a:br/>
            <a:r>
              <a:t>d = b^2 </a:t>
            </a:r>
            <a:r>
              <a:rPr b="1">
                <a:solidFill>
                  <a:srgbClr val="FF0000"/>
                </a:solidFill>
              </a:rPr>
              <a:t>/</a:t>
            </a:r>
            <a:r>
              <a:t> 4 * a * c;</a:t>
            </a:r>
            <a:br/>
            <a:r>
              <a:t>d = b^2 </a:t>
            </a:r>
            <a:r>
              <a:rPr b="1">
                <a:solidFill>
                  <a:srgbClr val="FF0000"/>
                </a:solidFill>
              </a:rPr>
              <a:t>^</a:t>
            </a:r>
            <a:r>
              <a:t> 4 * a * c;</a:t>
            </a:r>
            <a:br/>
            <a:r>
              <a:t>d = b^2 </a:t>
            </a:r>
            <a:r>
              <a:rPr b="1">
                <a:solidFill>
                  <a:srgbClr val="FF0000"/>
                </a:solidFill>
              </a:rPr>
              <a:t>%</a:t>
            </a:r>
            <a:r>
              <a:t> 4 * a * c;</a:t>
            </a:r>
            <a:endParaRPr sz="2000">
              <a:latin typeface="Verdana"/>
              <a:ea typeface="Verdana"/>
              <a:cs typeface="Verdana"/>
              <a:sym typeface="Verdana"/>
            </a:endParaRPr>
          </a:p>
          <a:p>
            <a:pPr>
              <a:spcBef>
                <a:spcPts val="200"/>
              </a:spcBef>
              <a:defRPr>
                <a:solidFill>
                  <a:srgbClr val="595959"/>
                </a:solidFill>
                <a:latin typeface="Consolas"/>
                <a:ea typeface="Consolas"/>
                <a:cs typeface="Consolas"/>
                <a:sym typeface="Consolas"/>
              </a:defRPr>
            </a:pPr>
            <a:r>
              <a:t>d = b^2 </a:t>
            </a:r>
            <a:r>
              <a:rPr b="1">
                <a:solidFill>
                  <a:srgbClr val="FF0000"/>
                </a:solidFill>
              </a:rPr>
              <a:t>&lt;&lt;</a:t>
            </a:r>
            <a:r>
              <a:t> 4 * a * c;</a:t>
            </a:r>
            <a:endParaRPr sz="2000">
              <a:latin typeface="Verdana"/>
              <a:ea typeface="Verdana"/>
              <a:cs typeface="Verdana"/>
              <a:sym typeface="Verdana"/>
            </a:endParaRPr>
          </a:p>
          <a:p>
            <a:pPr>
              <a:spcBef>
                <a:spcPts val="200"/>
              </a:spcBef>
              <a:defRPr>
                <a:solidFill>
                  <a:srgbClr val="595959"/>
                </a:solidFill>
                <a:latin typeface="Consolas"/>
                <a:ea typeface="Consolas"/>
                <a:cs typeface="Consolas"/>
                <a:sym typeface="Consolas"/>
              </a:defRPr>
            </a:pPr>
            <a:r>
              <a:t>d = b^2 </a:t>
            </a:r>
            <a:r>
              <a:rPr b="1">
                <a:solidFill>
                  <a:srgbClr val="FF0000"/>
                </a:solidFill>
              </a:rPr>
              <a:t>&gt;&gt;</a:t>
            </a:r>
            <a:r>
              <a:t> 4 * a * c;</a:t>
            </a:r>
          </a:p>
          <a:p>
            <a:pPr>
              <a:spcBef>
                <a:spcPts val="400"/>
              </a:spcBef>
              <a:defRPr>
                <a:solidFill>
                  <a:srgbClr val="595959"/>
                </a:solidFill>
                <a:latin typeface="Consolas"/>
                <a:ea typeface="Consolas"/>
                <a:cs typeface="Consolas"/>
                <a:sym typeface="Consolas"/>
              </a:defRPr>
            </a:pPr>
          </a:p>
          <a:p>
            <a:pPr>
              <a:spcBef>
                <a:spcPts val="400"/>
              </a:spcBef>
              <a:defRPr>
                <a:solidFill>
                  <a:srgbClr val="595959"/>
                </a:solidFill>
                <a:latin typeface="Consolas"/>
                <a:ea typeface="Consolas"/>
                <a:cs typeface="Consolas"/>
                <a:sym typeface="Consolas"/>
              </a:defRPr>
            </a:pPr>
          </a:p>
          <a:p>
            <a:pPr>
              <a:spcBef>
                <a:spcPts val="400"/>
              </a:spcBef>
              <a:defRPr>
                <a:solidFill>
                  <a:srgbClr val="595959"/>
                </a:solidFill>
                <a:latin typeface="+mn-lt"/>
                <a:ea typeface="+mn-ea"/>
                <a:cs typeface="+mn-cs"/>
                <a:sym typeface="Calibri"/>
              </a:defRPr>
            </a:pPr>
          </a:p>
        </p:txBody>
      </p:sp>
      <p:sp>
        <p:nvSpPr>
          <p:cNvPr id="202" name="Shape 202"/>
          <p:cNvSpPr/>
          <p:nvPr/>
        </p:nvSpPr>
        <p:spPr>
          <a:xfrm>
            <a:off x="3362932" y="3099579"/>
            <a:ext cx="2258738" cy="23642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200"/>
              </a:spcBef>
              <a:defRPr>
                <a:solidFill>
                  <a:srgbClr val="595959"/>
                </a:solidFill>
                <a:latin typeface="Consolas"/>
                <a:ea typeface="Consolas"/>
                <a:cs typeface="Consolas"/>
                <a:sym typeface="Consolas"/>
              </a:defRPr>
            </a:pPr>
            <a:r>
              <a:t>d = b^2 * 4 </a:t>
            </a:r>
            <a:r>
              <a:rPr b="1">
                <a:solidFill>
                  <a:srgbClr val="FF0000"/>
                </a:solidFill>
              </a:rPr>
              <a:t>+</a:t>
            </a:r>
            <a:r>
              <a:t> a * c;</a:t>
            </a:r>
            <a:br/>
            <a:r>
              <a:t>d = b^2 * 4 </a:t>
            </a:r>
            <a:r>
              <a:rPr b="1">
                <a:solidFill>
                  <a:srgbClr val="FF0000"/>
                </a:solidFill>
              </a:rPr>
              <a:t>-</a:t>
            </a:r>
            <a:r>
              <a:t> a * c;</a:t>
            </a:r>
            <a:br/>
            <a:r>
              <a:t>d = b^2 * 4 </a:t>
            </a:r>
            <a:r>
              <a:rPr b="1">
                <a:solidFill>
                  <a:srgbClr val="FF0000"/>
                </a:solidFill>
              </a:rPr>
              <a:t>/</a:t>
            </a:r>
            <a:r>
              <a:t> a * c;</a:t>
            </a:r>
            <a:br/>
            <a:r>
              <a:t>d = b^2 * 4 </a:t>
            </a:r>
            <a:r>
              <a:rPr b="1">
                <a:solidFill>
                  <a:srgbClr val="FF0000"/>
                </a:solidFill>
              </a:rPr>
              <a:t>^</a:t>
            </a:r>
            <a:r>
              <a:t> a * c;</a:t>
            </a:r>
            <a:br/>
            <a:r>
              <a:t>d = b^2 * 4 </a:t>
            </a:r>
            <a:r>
              <a:rPr b="1">
                <a:solidFill>
                  <a:srgbClr val="FF0000"/>
                </a:solidFill>
              </a:rPr>
              <a:t>%</a:t>
            </a:r>
            <a:r>
              <a:t> a * c;</a:t>
            </a:r>
            <a:endParaRPr sz="2000">
              <a:latin typeface="Verdana"/>
              <a:ea typeface="Verdana"/>
              <a:cs typeface="Verdana"/>
              <a:sym typeface="Verdana"/>
            </a:endParaRPr>
          </a:p>
          <a:p>
            <a:pPr>
              <a:spcBef>
                <a:spcPts val="200"/>
              </a:spcBef>
              <a:defRPr>
                <a:solidFill>
                  <a:srgbClr val="595959"/>
                </a:solidFill>
                <a:latin typeface="Consolas"/>
                <a:ea typeface="Consolas"/>
                <a:cs typeface="Consolas"/>
                <a:sym typeface="Consolas"/>
              </a:defRPr>
            </a:pPr>
            <a:r>
              <a:t>d = b^2 * 4 </a:t>
            </a:r>
            <a:r>
              <a:rPr b="1">
                <a:solidFill>
                  <a:srgbClr val="FF0000"/>
                </a:solidFill>
              </a:rPr>
              <a:t>&lt;&lt;</a:t>
            </a:r>
            <a:r>
              <a:t> a * c;</a:t>
            </a:r>
            <a:endParaRPr sz="2000">
              <a:latin typeface="Verdana"/>
              <a:ea typeface="Verdana"/>
              <a:cs typeface="Verdana"/>
              <a:sym typeface="Verdana"/>
            </a:endParaRPr>
          </a:p>
          <a:p>
            <a:pPr>
              <a:spcBef>
                <a:spcPts val="200"/>
              </a:spcBef>
              <a:defRPr>
                <a:solidFill>
                  <a:srgbClr val="595959"/>
                </a:solidFill>
                <a:latin typeface="Consolas"/>
                <a:ea typeface="Consolas"/>
                <a:cs typeface="Consolas"/>
                <a:sym typeface="Consolas"/>
              </a:defRPr>
            </a:pPr>
            <a:r>
              <a:t>d = b^2 * 4 </a:t>
            </a:r>
            <a:r>
              <a:rPr b="1">
                <a:solidFill>
                  <a:srgbClr val="FF0000"/>
                </a:solidFill>
              </a:rPr>
              <a:t>&gt;&gt;</a:t>
            </a:r>
            <a:r>
              <a:t> a * c;</a:t>
            </a:r>
          </a:p>
          <a:p>
            <a:pPr>
              <a:spcBef>
                <a:spcPts val="400"/>
              </a:spcBef>
              <a:defRPr>
                <a:solidFill>
                  <a:srgbClr val="595959"/>
                </a:solidFill>
                <a:latin typeface="Consolas"/>
                <a:ea typeface="Consolas"/>
                <a:cs typeface="Consolas"/>
                <a:sym typeface="Consolas"/>
              </a:defRPr>
            </a:pPr>
          </a:p>
          <a:p>
            <a:pPr>
              <a:spcBef>
                <a:spcPts val="400"/>
              </a:spcBef>
              <a:defRPr>
                <a:solidFill>
                  <a:srgbClr val="595959"/>
                </a:solidFill>
                <a:latin typeface="Consolas"/>
                <a:ea typeface="Consolas"/>
                <a:cs typeface="Consolas"/>
                <a:sym typeface="Consolas"/>
              </a:defRPr>
            </a:pPr>
          </a:p>
          <a:p>
            <a:pPr>
              <a:spcBef>
                <a:spcPts val="400"/>
              </a:spcBef>
              <a:defRPr>
                <a:solidFill>
                  <a:srgbClr val="595959"/>
                </a:solidFill>
                <a:latin typeface="+mn-lt"/>
                <a:ea typeface="+mn-ea"/>
                <a:cs typeface="+mn-cs"/>
                <a:sym typeface="Calibri"/>
              </a:defRPr>
            </a:pPr>
          </a:p>
        </p:txBody>
      </p:sp>
      <p:sp>
        <p:nvSpPr>
          <p:cNvPr id="203" name="Shape 203"/>
          <p:cNvSpPr/>
          <p:nvPr/>
        </p:nvSpPr>
        <p:spPr>
          <a:xfrm>
            <a:off x="5621670" y="3099579"/>
            <a:ext cx="2258738" cy="236423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200"/>
              </a:spcBef>
              <a:defRPr>
                <a:solidFill>
                  <a:srgbClr val="595959"/>
                </a:solidFill>
                <a:latin typeface="Consolas"/>
                <a:ea typeface="Consolas"/>
                <a:cs typeface="Consolas"/>
                <a:sym typeface="Consolas"/>
              </a:defRPr>
            </a:pPr>
            <a:r>
              <a:t>d = b^2 * 4 * a </a:t>
            </a:r>
            <a:r>
              <a:rPr b="1">
                <a:solidFill>
                  <a:srgbClr val="FF0000"/>
                </a:solidFill>
              </a:rPr>
              <a:t>+</a:t>
            </a:r>
            <a:r>
              <a:t> c;</a:t>
            </a:r>
            <a:br/>
            <a:r>
              <a:t>d = b^2 * 4 * a </a:t>
            </a:r>
            <a:r>
              <a:rPr b="1">
                <a:solidFill>
                  <a:srgbClr val="FF0000"/>
                </a:solidFill>
              </a:rPr>
              <a:t>-</a:t>
            </a:r>
            <a:r>
              <a:t> c;</a:t>
            </a:r>
            <a:br/>
            <a:r>
              <a:t>d = b^2 * 4 * a </a:t>
            </a:r>
            <a:r>
              <a:rPr b="1">
                <a:solidFill>
                  <a:srgbClr val="FF0000"/>
                </a:solidFill>
              </a:rPr>
              <a:t>/</a:t>
            </a:r>
            <a:r>
              <a:t> c;</a:t>
            </a:r>
            <a:br/>
            <a:r>
              <a:t>d = b^2 * 4 * a </a:t>
            </a:r>
            <a:r>
              <a:rPr b="1">
                <a:solidFill>
                  <a:srgbClr val="FF0000"/>
                </a:solidFill>
              </a:rPr>
              <a:t>^</a:t>
            </a:r>
            <a:r>
              <a:t>  c;</a:t>
            </a:r>
            <a:br/>
            <a:r>
              <a:t>d = b^2 * 4 * a </a:t>
            </a:r>
            <a:r>
              <a:rPr b="1">
                <a:solidFill>
                  <a:srgbClr val="FF0000"/>
                </a:solidFill>
              </a:rPr>
              <a:t>%</a:t>
            </a:r>
            <a:r>
              <a:t> c;</a:t>
            </a:r>
            <a:endParaRPr sz="2000">
              <a:latin typeface="Verdana"/>
              <a:ea typeface="Verdana"/>
              <a:cs typeface="Verdana"/>
              <a:sym typeface="Verdana"/>
            </a:endParaRPr>
          </a:p>
          <a:p>
            <a:pPr>
              <a:spcBef>
                <a:spcPts val="200"/>
              </a:spcBef>
              <a:defRPr>
                <a:solidFill>
                  <a:srgbClr val="595959"/>
                </a:solidFill>
                <a:latin typeface="Consolas"/>
                <a:ea typeface="Consolas"/>
                <a:cs typeface="Consolas"/>
                <a:sym typeface="Consolas"/>
              </a:defRPr>
            </a:pPr>
            <a:r>
              <a:t>d = b^2 * 4 * a </a:t>
            </a:r>
            <a:r>
              <a:rPr b="1">
                <a:solidFill>
                  <a:srgbClr val="FF0000"/>
                </a:solidFill>
              </a:rPr>
              <a:t>&lt;&lt;</a:t>
            </a:r>
            <a:r>
              <a:t> c;</a:t>
            </a:r>
            <a:endParaRPr sz="2000">
              <a:latin typeface="Verdana"/>
              <a:ea typeface="Verdana"/>
              <a:cs typeface="Verdana"/>
              <a:sym typeface="Verdana"/>
            </a:endParaRPr>
          </a:p>
          <a:p>
            <a:pPr>
              <a:spcBef>
                <a:spcPts val="200"/>
              </a:spcBef>
              <a:defRPr>
                <a:solidFill>
                  <a:srgbClr val="595959"/>
                </a:solidFill>
                <a:latin typeface="Consolas"/>
                <a:ea typeface="Consolas"/>
                <a:cs typeface="Consolas"/>
                <a:sym typeface="Consolas"/>
              </a:defRPr>
            </a:pPr>
            <a:r>
              <a:t>d = b^2 * 4 * a </a:t>
            </a:r>
            <a:r>
              <a:rPr b="1">
                <a:solidFill>
                  <a:srgbClr val="FF0000"/>
                </a:solidFill>
              </a:rPr>
              <a:t>&gt;&gt;</a:t>
            </a:r>
            <a:r>
              <a:t> c;</a:t>
            </a:r>
          </a:p>
          <a:p>
            <a:pPr>
              <a:spcBef>
                <a:spcPts val="400"/>
              </a:spcBef>
              <a:defRPr>
                <a:solidFill>
                  <a:srgbClr val="595959"/>
                </a:solidFill>
                <a:latin typeface="Consolas"/>
                <a:ea typeface="Consolas"/>
                <a:cs typeface="Consolas"/>
                <a:sym typeface="Consolas"/>
              </a:defRPr>
            </a:pPr>
          </a:p>
          <a:p>
            <a:pPr>
              <a:spcBef>
                <a:spcPts val="400"/>
              </a:spcBef>
              <a:defRPr>
                <a:solidFill>
                  <a:srgbClr val="595959"/>
                </a:solidFill>
                <a:latin typeface="Consolas"/>
                <a:ea typeface="Consolas"/>
                <a:cs typeface="Consolas"/>
                <a:sym typeface="Consolas"/>
              </a:defRPr>
            </a:pPr>
          </a:p>
          <a:p>
            <a:pPr>
              <a:spcBef>
                <a:spcPts val="400"/>
              </a:spcBef>
              <a:defRPr>
                <a:solidFill>
                  <a:srgbClr val="595959"/>
                </a:solidFill>
                <a:latin typeface="+mn-lt"/>
                <a:ea typeface="+mn-ea"/>
                <a:cs typeface="+mn-cs"/>
                <a:sym typeface="Calibri"/>
              </a:defRPr>
            </a:pPr>
          </a:p>
        </p:txBody>
      </p:sp>
      <p:sp>
        <p:nvSpPr>
          <p:cNvPr id="204" name="Shape 204"/>
          <p:cNvSpPr/>
          <p:nvPr/>
        </p:nvSpPr>
        <p:spPr>
          <a:xfrm>
            <a:off x="1077613" y="4532414"/>
            <a:ext cx="2368773" cy="148779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200"/>
              </a:spcBef>
              <a:defRPr>
                <a:solidFill>
                  <a:srgbClr val="595959"/>
                </a:solidFill>
                <a:latin typeface="Consolas"/>
                <a:ea typeface="Consolas"/>
                <a:cs typeface="Consolas"/>
                <a:sym typeface="Consolas"/>
              </a:defRPr>
            </a:pPr>
            <a:r>
              <a:t>d = b </a:t>
            </a:r>
            <a:r>
              <a:rPr b="1">
                <a:solidFill>
                  <a:srgbClr val="FF0000"/>
                </a:solidFill>
              </a:rPr>
              <a:t>+ </a:t>
            </a:r>
            <a:r>
              <a:t>2 - 4 * a * c;</a:t>
            </a:r>
            <a:br/>
            <a:r>
              <a:t>d = b </a:t>
            </a:r>
            <a:r>
              <a:rPr b="1">
                <a:solidFill>
                  <a:srgbClr val="FF0000"/>
                </a:solidFill>
              </a:rPr>
              <a:t>- </a:t>
            </a:r>
            <a:r>
              <a:t>2 - 4 * a * c;</a:t>
            </a:r>
            <a:br/>
            <a:r>
              <a:t>d = b </a:t>
            </a:r>
            <a:r>
              <a:rPr b="1">
                <a:solidFill>
                  <a:srgbClr val="FF0000"/>
                </a:solidFill>
              </a:rPr>
              <a:t>* </a:t>
            </a:r>
            <a:r>
              <a:t>2 - 4 * a * c;</a:t>
            </a:r>
            <a:br/>
            <a:r>
              <a:t>d = b </a:t>
            </a:r>
            <a:r>
              <a:rPr b="1">
                <a:solidFill>
                  <a:srgbClr val="FF0000"/>
                </a:solidFill>
              </a:rPr>
              <a:t>/ </a:t>
            </a:r>
            <a:r>
              <a:t>2 - 4 * a * c;</a:t>
            </a:r>
            <a:br/>
            <a:r>
              <a:t>d = b </a:t>
            </a:r>
            <a:r>
              <a:rPr b="1">
                <a:solidFill>
                  <a:srgbClr val="FF0000"/>
                </a:solidFill>
              </a:rPr>
              <a:t>% </a:t>
            </a:r>
            <a:r>
              <a:t>2 - 4 * a * c;</a:t>
            </a:r>
            <a:br/>
            <a:r>
              <a:t>d = b </a:t>
            </a:r>
            <a:r>
              <a:rPr b="1">
                <a:solidFill>
                  <a:srgbClr val="FF0000"/>
                </a:solidFill>
              </a:rPr>
              <a:t>&lt;&lt; </a:t>
            </a:r>
            <a:r>
              <a:t>2 - 4 * a * c;</a:t>
            </a:r>
            <a:br/>
            <a:r>
              <a:t>d = b </a:t>
            </a:r>
            <a:r>
              <a:rPr b="1">
                <a:solidFill>
                  <a:srgbClr val="FF0000"/>
                </a:solidFill>
              </a:rPr>
              <a:t>&gt;&gt; </a:t>
            </a:r>
            <a:r>
              <a:t>2 - 4 * a * c;</a:t>
            </a:r>
            <a:br/>
          </a:p>
        </p:txBody>
      </p:sp>
      <p:sp>
        <p:nvSpPr>
          <p:cNvPr id="205" name="Shape 205"/>
          <p:cNvSpPr/>
          <p:nvPr/>
        </p:nvSpPr>
        <p:spPr>
          <a:xfrm>
            <a:off x="3362932" y="4532414"/>
            <a:ext cx="2368773" cy="172110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200"/>
              </a:spcBef>
              <a:defRPr>
                <a:solidFill>
                  <a:srgbClr val="595959"/>
                </a:solidFill>
                <a:latin typeface="Consolas"/>
                <a:ea typeface="Consolas"/>
                <a:cs typeface="Consolas"/>
                <a:sym typeface="Consolas"/>
              </a:defRPr>
            </a:pPr>
            <a:r>
              <a:t>d = b^</a:t>
            </a:r>
            <a:r>
              <a:rPr b="1">
                <a:solidFill>
                  <a:srgbClr val="FF0000"/>
                </a:solidFill>
              </a:rPr>
              <a:t>0</a:t>
            </a:r>
            <a:r>
              <a:t> - 4 * a * c;</a:t>
            </a:r>
            <a:br/>
            <a:r>
              <a:t>d = b^</a:t>
            </a:r>
            <a:r>
              <a:rPr b="1">
                <a:solidFill>
                  <a:srgbClr val="FF0000"/>
                </a:solidFill>
              </a:rPr>
              <a:t>1</a:t>
            </a:r>
            <a:r>
              <a:t> - 4 * a * c;</a:t>
            </a:r>
            <a:endParaRPr>
              <a:latin typeface="+mn-lt"/>
              <a:ea typeface="+mn-ea"/>
              <a:cs typeface="+mn-cs"/>
              <a:sym typeface="Calibri"/>
            </a:endParaRPr>
          </a:p>
          <a:p>
            <a:pPr>
              <a:spcBef>
                <a:spcPts val="200"/>
              </a:spcBef>
              <a:defRPr>
                <a:solidFill>
                  <a:srgbClr val="595959"/>
                </a:solidFill>
                <a:latin typeface="Consolas"/>
                <a:ea typeface="Consolas"/>
                <a:cs typeface="Consolas"/>
                <a:sym typeface="Consolas"/>
              </a:defRPr>
            </a:pPr>
            <a:r>
              <a:t>d = b^</a:t>
            </a:r>
            <a:r>
              <a:rPr b="1">
                <a:solidFill>
                  <a:srgbClr val="FF0000"/>
                </a:solidFill>
              </a:rPr>
              <a:t>-1</a:t>
            </a:r>
            <a:r>
              <a:t> - 4 * a * c;</a:t>
            </a:r>
            <a:endParaRPr>
              <a:latin typeface="+mn-lt"/>
              <a:ea typeface="+mn-ea"/>
              <a:cs typeface="+mn-cs"/>
              <a:sym typeface="Calibri"/>
            </a:endParaRPr>
          </a:p>
          <a:p>
            <a:pPr>
              <a:spcBef>
                <a:spcPts val="200"/>
              </a:spcBef>
              <a:defRPr>
                <a:solidFill>
                  <a:srgbClr val="595959"/>
                </a:solidFill>
                <a:latin typeface="Consolas"/>
                <a:ea typeface="Consolas"/>
                <a:cs typeface="Consolas"/>
                <a:sym typeface="Consolas"/>
              </a:defRPr>
            </a:pPr>
            <a:r>
              <a:t>d = b^</a:t>
            </a:r>
            <a:r>
              <a:rPr b="1">
                <a:solidFill>
                  <a:srgbClr val="FF0000"/>
                </a:solidFill>
              </a:rPr>
              <a:t>MAX</a:t>
            </a:r>
            <a:r>
              <a:t> - 4 * a * c;</a:t>
            </a:r>
            <a:endParaRPr>
              <a:latin typeface="+mn-lt"/>
              <a:ea typeface="+mn-ea"/>
              <a:cs typeface="+mn-cs"/>
              <a:sym typeface="Calibri"/>
            </a:endParaRPr>
          </a:p>
          <a:p>
            <a:pPr>
              <a:spcBef>
                <a:spcPts val="200"/>
              </a:spcBef>
              <a:defRPr>
                <a:solidFill>
                  <a:srgbClr val="595959"/>
                </a:solidFill>
                <a:latin typeface="Consolas"/>
                <a:ea typeface="Consolas"/>
                <a:cs typeface="Consolas"/>
                <a:sym typeface="Consolas"/>
              </a:defRPr>
            </a:pPr>
            <a:r>
              <a:t>d = b^</a:t>
            </a:r>
            <a:r>
              <a:rPr b="1">
                <a:solidFill>
                  <a:srgbClr val="FF0000"/>
                </a:solidFill>
              </a:rPr>
              <a:t>MIN</a:t>
            </a:r>
            <a:r>
              <a:t> - 4 * a * c;</a:t>
            </a:r>
            <a:endParaRPr>
              <a:latin typeface="+mn-lt"/>
              <a:ea typeface="+mn-ea"/>
              <a:cs typeface="+mn-cs"/>
              <a:sym typeface="Calibri"/>
            </a:endParaRPr>
          </a:p>
          <a:p>
            <a:pPr>
              <a:spcBef>
                <a:spcPts val="200"/>
              </a:spcBef>
              <a:defRPr>
                <a:solidFill>
                  <a:srgbClr val="595959"/>
                </a:solidFill>
                <a:latin typeface="Consolas"/>
                <a:ea typeface="Consolas"/>
                <a:cs typeface="Consolas"/>
                <a:sym typeface="Consolas"/>
              </a:defRPr>
            </a:pPr>
            <a:r>
              <a:t>d = b - 4 * a * c;</a:t>
            </a:r>
            <a:br/>
            <a:r>
              <a:t>d = b ^ 4 * a * c;</a:t>
            </a:r>
            <a:endParaRPr>
              <a:latin typeface="+mn-lt"/>
              <a:ea typeface="+mn-ea"/>
              <a:cs typeface="+mn-cs"/>
              <a:sym typeface="Calibri"/>
            </a:endParaRPr>
          </a:p>
        </p:txBody>
      </p:sp>
      <p:sp>
        <p:nvSpPr>
          <p:cNvPr id="206" name="Shape 206"/>
          <p:cNvSpPr/>
          <p:nvPr/>
        </p:nvSpPr>
        <p:spPr>
          <a:xfrm>
            <a:off x="5621670" y="4565389"/>
            <a:ext cx="2368773" cy="130999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200"/>
              </a:spcBef>
              <a:defRPr>
                <a:solidFill>
                  <a:srgbClr val="595959"/>
                </a:solidFill>
                <a:latin typeface="Consolas"/>
                <a:ea typeface="Consolas"/>
                <a:cs typeface="Consolas"/>
                <a:sym typeface="Consolas"/>
              </a:defRPr>
            </a:pPr>
            <a:r>
              <a:t>d = b^2 - </a:t>
            </a:r>
            <a:r>
              <a:rPr>
                <a:solidFill>
                  <a:srgbClr val="FF0000"/>
                </a:solidFill>
              </a:rPr>
              <a:t>0</a:t>
            </a:r>
            <a:r>
              <a:t> * a * c;</a:t>
            </a:r>
            <a:br/>
            <a:r>
              <a:t>d = b^2 - </a:t>
            </a:r>
            <a:r>
              <a:rPr>
                <a:solidFill>
                  <a:srgbClr val="FF0000"/>
                </a:solidFill>
              </a:rPr>
              <a:t>1</a:t>
            </a:r>
            <a:r>
              <a:t> * a * c;</a:t>
            </a:r>
            <a:br/>
            <a:r>
              <a:t>d = b^2 – </a:t>
            </a:r>
            <a:r>
              <a:rPr>
                <a:solidFill>
                  <a:srgbClr val="FF0000"/>
                </a:solidFill>
              </a:rPr>
              <a:t>(-1)</a:t>
            </a:r>
            <a:r>
              <a:t> * a * c;</a:t>
            </a:r>
            <a:br/>
            <a:r>
              <a:t>d = b^2 - </a:t>
            </a:r>
            <a:r>
              <a:rPr>
                <a:solidFill>
                  <a:srgbClr val="FF0000"/>
                </a:solidFill>
              </a:rPr>
              <a:t>MAX</a:t>
            </a:r>
            <a:r>
              <a:t> * a * c;</a:t>
            </a:r>
            <a:br/>
            <a:r>
              <a:t>d = b^2 - </a:t>
            </a:r>
            <a:r>
              <a:rPr>
                <a:solidFill>
                  <a:srgbClr val="FF0000"/>
                </a:solidFill>
              </a:rPr>
              <a:t>MIN</a:t>
            </a:r>
            <a:r>
              <a:t> * a * c;</a:t>
            </a:r>
            <a:br/>
            <a:r>
              <a:t>d = b^2 * a * c;</a:t>
            </a:r>
            <a:br/>
            <a:r>
              <a:t>d = b^2 - a * c;</a:t>
            </a:r>
          </a:p>
        </p:txBody>
      </p:sp>
      <p:sp>
        <p:nvSpPr>
          <p:cNvPr id="207" name="Shape 207"/>
          <p:cNvSpPr/>
          <p:nvPr/>
        </p:nvSpPr>
        <p:spPr>
          <a:xfrm>
            <a:off x="994159" y="2735944"/>
            <a:ext cx="1697218" cy="29801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300"/>
              </a:spcBef>
              <a:defRPr sz="1600">
                <a:solidFill>
                  <a:srgbClr val="595959"/>
                </a:solidFill>
                <a:latin typeface="Consolas"/>
                <a:ea typeface="Consolas"/>
                <a:cs typeface="Consolas"/>
                <a:sym typeface="Consolas"/>
              </a:defRPr>
            </a:pPr>
            <a:r>
              <a:t>Δ=b</a:t>
            </a:r>
            <a:r>
              <a:rPr baseline="30000"/>
              <a:t>2</a:t>
            </a:r>
            <a:r>
              <a:t> – 4ac</a:t>
            </a:r>
          </a:p>
        </p:txBody>
      </p:sp>
      <p:sp>
        <p:nvSpPr>
          <p:cNvPr id="208" name="Shape 208"/>
          <p:cNvSpPr/>
          <p:nvPr/>
        </p:nvSpPr>
        <p:spPr>
          <a:xfrm>
            <a:off x="117354" y="6408738"/>
            <a:ext cx="273973" cy="228760"/>
          </a:xfrm>
          <a:prstGeom prst="ellipse">
            <a:avLst/>
          </a:prstGeom>
          <a:solidFill>
            <a:srgbClr val="000000"/>
          </a:solidFill>
          <a:ln w="25400">
            <a:solidFill>
              <a:schemeClr val="accent1"/>
            </a:solidFill>
          </a:ln>
        </p:spPr>
        <p:txBody>
          <a:bodyPr lIns="45719" rIns="45719"/>
          <a:lstStyle/>
          <a:p>
            <a:pPr>
              <a:defRPr sz="1800">
                <a:solidFill>
                  <a:srgbClr val="FFFFFF"/>
                </a:solidFill>
              </a:defRPr>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500"/>
                                  </p:stCondLst>
                                  <p:iterate type="el" backwards="0">
                                    <p:tmAbs val="0"/>
                                  </p:iterate>
                                  <p:childTnLst>
                                    <p:set>
                                      <p:cBhvr>
                                        <p:cTn id="9" fill="hold"/>
                                        <p:tgtEl>
                                          <p:spTgt spid="201"/>
                                        </p:tgtEl>
                                        <p:attrNameLst>
                                          <p:attrName>style.visibility</p:attrName>
                                        </p:attrNameLst>
                                      </p:cBhvr>
                                      <p:to>
                                        <p:strVal val="visible"/>
                                      </p:to>
                                    </p:set>
                                  </p:childTnLst>
                                </p:cTn>
                              </p:par>
                            </p:childTnLst>
                          </p:cTn>
                        </p:par>
                        <p:par>
                          <p:cTn id="10" fill="hold">
                            <p:stCondLst>
                              <p:cond delay="500"/>
                            </p:stCondLst>
                            <p:childTnLst>
                              <p:par>
                                <p:cTn id="11" presetClass="entr" nodeType="afterEffect" presetSubtype="0" presetID="1" grpId="3" fill="hold">
                                  <p:stCondLst>
                                    <p:cond delay="500"/>
                                  </p:stCondLst>
                                  <p:iterate type="el" backwards="0">
                                    <p:tmAbs val="0"/>
                                  </p:iterate>
                                  <p:childTnLst>
                                    <p:set>
                                      <p:cBhvr>
                                        <p:cTn id="12" fill="hold"/>
                                        <p:tgtEl>
                                          <p:spTgt spid="202"/>
                                        </p:tgtEl>
                                        <p:attrNameLst>
                                          <p:attrName>style.visibility</p:attrName>
                                        </p:attrNameLst>
                                      </p:cBhvr>
                                      <p:to>
                                        <p:strVal val="visible"/>
                                      </p:to>
                                    </p:set>
                                  </p:childTnLst>
                                </p:cTn>
                              </p:par>
                            </p:childTnLst>
                          </p:cTn>
                        </p:par>
                        <p:par>
                          <p:cTn id="13" fill="hold">
                            <p:stCondLst>
                              <p:cond delay="1000"/>
                            </p:stCondLst>
                            <p:childTnLst>
                              <p:par>
                                <p:cTn id="14" presetClass="entr" nodeType="afterEffect" presetSubtype="0" presetID="1" grpId="4" fill="hold">
                                  <p:stCondLst>
                                    <p:cond delay="500"/>
                                  </p:stCondLst>
                                  <p:iterate type="el" backwards="0">
                                    <p:tmAbs val="0"/>
                                  </p:iterate>
                                  <p:childTnLst>
                                    <p:set>
                                      <p:cBhvr>
                                        <p:cTn id="15" fill="hold"/>
                                        <p:tgtEl>
                                          <p:spTgt spid="203"/>
                                        </p:tgtEl>
                                        <p:attrNameLst>
                                          <p:attrName>style.visibility</p:attrName>
                                        </p:attrNameLst>
                                      </p:cBhvr>
                                      <p:to>
                                        <p:strVal val="visible"/>
                                      </p:to>
                                    </p:set>
                                  </p:childTnLst>
                                </p:cTn>
                              </p:par>
                            </p:childTnLst>
                          </p:cTn>
                        </p:par>
                        <p:par>
                          <p:cTn id="16" fill="hold">
                            <p:stCondLst>
                              <p:cond delay="1500"/>
                            </p:stCondLst>
                            <p:childTnLst>
                              <p:par>
                                <p:cTn id="17" presetClass="entr" nodeType="afterEffect" presetSubtype="0" presetID="1" grpId="5" fill="hold">
                                  <p:stCondLst>
                                    <p:cond delay="500"/>
                                  </p:stCondLst>
                                  <p:iterate type="el" backwards="0">
                                    <p:tmAbs val="0"/>
                                  </p:iterate>
                                  <p:childTnLst>
                                    <p:set>
                                      <p:cBhvr>
                                        <p:cTn id="18" fill="hold"/>
                                        <p:tgtEl>
                                          <p:spTgt spid="204"/>
                                        </p:tgtEl>
                                        <p:attrNameLst>
                                          <p:attrName>style.visibility</p:attrName>
                                        </p:attrNameLst>
                                      </p:cBhvr>
                                      <p:to>
                                        <p:strVal val="visible"/>
                                      </p:to>
                                    </p:set>
                                  </p:childTnLst>
                                </p:cTn>
                              </p:par>
                            </p:childTnLst>
                          </p:cTn>
                        </p:par>
                        <p:par>
                          <p:cTn id="19" fill="hold">
                            <p:stCondLst>
                              <p:cond delay="2000"/>
                            </p:stCondLst>
                            <p:childTnLst>
                              <p:par>
                                <p:cTn id="20" presetClass="entr" nodeType="afterEffect" presetSubtype="0" presetID="1" grpId="6" fill="hold">
                                  <p:stCondLst>
                                    <p:cond delay="500"/>
                                  </p:stCondLst>
                                  <p:iterate type="el" backwards="0">
                                    <p:tmAbs val="0"/>
                                  </p:iterate>
                                  <p:childTnLst>
                                    <p:set>
                                      <p:cBhvr>
                                        <p:cTn id="21" fill="hold"/>
                                        <p:tgtEl>
                                          <p:spTgt spid="205"/>
                                        </p:tgtEl>
                                        <p:attrNameLst>
                                          <p:attrName>style.visibility</p:attrName>
                                        </p:attrNameLst>
                                      </p:cBhvr>
                                      <p:to>
                                        <p:strVal val="visible"/>
                                      </p:to>
                                    </p:set>
                                  </p:childTnLst>
                                </p:cTn>
                              </p:par>
                            </p:childTnLst>
                          </p:cTn>
                        </p:par>
                        <p:par>
                          <p:cTn id="22" fill="hold">
                            <p:stCondLst>
                              <p:cond delay="2500"/>
                            </p:stCondLst>
                            <p:childTnLst>
                              <p:par>
                                <p:cTn id="23" presetClass="entr" nodeType="afterEffect" presetSubtype="0" presetID="1" grpId="7" fill="hold">
                                  <p:stCondLst>
                                    <p:cond delay="500"/>
                                  </p:stCondLst>
                                  <p:iterate type="el" backwards="0">
                                    <p:tmAbs val="0"/>
                                  </p:iterate>
                                  <p:childTnLst>
                                    <p:set>
                                      <p:cBhvr>
                                        <p:cTn id="24" fill="hold"/>
                                        <p:tgtEl>
                                          <p:spTgt spid="206"/>
                                        </p:tgtEl>
                                        <p:attrNameLst>
                                          <p:attrName>style.visibility</p:attrName>
                                        </p:attrNameLst>
                                      </p:cBhvr>
                                      <p:to>
                                        <p:strVal val="visible"/>
                                      </p:to>
                                    </p:set>
                                  </p:childTnLst>
                                </p:cTn>
                              </p:par>
                            </p:childTnLst>
                          </p:cTn>
                        </p:par>
                        <p:par>
                          <p:cTn id="25" fill="hold">
                            <p:stCondLst>
                              <p:cond delay="3000"/>
                            </p:stCondLst>
                            <p:childTnLst>
                              <p:par>
                                <p:cTn id="26" presetClass="entr" nodeType="afterEffect" presetSubtype="0" presetID="1" grpId="8" fill="hold">
                                  <p:stCondLst>
                                    <p:cond delay="0"/>
                                  </p:stCondLst>
                                  <p:iterate type="el" backwards="0">
                                    <p:tmAbs val="0"/>
                                  </p:iterate>
                                  <p:childTnLst>
                                    <p:set>
                                      <p:cBhvr>
                                        <p:cTn id="27" fill="hold"/>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6"/>
      <p:bldP build="whole" bldLvl="1" animBg="1" rev="0" advAuto="0" spid="203" grpId="4"/>
      <p:bldP build="whole" bldLvl="1" animBg="1" rev="0" advAuto="0" spid="202" grpId="3"/>
      <p:bldP build="whole" bldLvl="1" animBg="1" rev="0" advAuto="0" spid="208" grpId="8"/>
      <p:bldP build="whole" bldLvl="1" animBg="1" rev="0" advAuto="0" spid="201" grpId="2"/>
      <p:bldP build="whole" bldLvl="1" animBg="1" rev="0" advAuto="0" spid="206" grpId="7"/>
      <p:bldP build="whole" bldLvl="1" animBg="1" rev="0" advAuto="0" spid="207" grpId="1"/>
      <p:bldP build="whole" bldLvl="1" animBg="1" rev="0" advAuto="0" spid="204" grpId="5"/>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p>
            <a:pPr/>
            <a:r>
              <a:t>Mutation Analysis : The problem</a:t>
            </a:r>
          </a:p>
        </p:txBody>
      </p:sp>
      <p:sp>
        <p:nvSpPr>
          <p:cNvPr id="213" name="Shape 213"/>
          <p:cNvSpPr/>
          <p:nvPr>
            <p:ph type="body" idx="1"/>
          </p:nvPr>
        </p:nvSpPr>
        <p:spPr>
          <a:xfrm>
            <a:off x="457200" y="1116386"/>
            <a:ext cx="8229600" cy="4343401"/>
          </a:xfrm>
          <a:prstGeom prst="rect">
            <a:avLst/>
          </a:prstGeom>
        </p:spPr>
        <p:txBody>
          <a:bodyPr/>
          <a:lstStyle/>
          <a:p>
            <a:pPr>
              <a:buFontTx/>
            </a:pPr>
            <a:r>
              <a:t>Each seeded test requires a full test suite run</a:t>
            </a:r>
          </a:p>
          <a:p>
            <a:pPr>
              <a:buFontTx/>
            </a:pPr>
          </a:p>
          <a:p>
            <a:pPr>
              <a:buFontTx/>
            </a:pPr>
            <a:r>
              <a:t>The number of mutants are huge for even small programs.</a:t>
            </a:r>
          </a:p>
          <a:p>
            <a:pPr>
              <a:buFontTx/>
            </a:pPr>
          </a:p>
          <a:p>
            <a:pPr>
              <a:buFontTx/>
            </a:pPr>
            <a:r>
              <a:t>Observation: Assertions often happen after a fairly long execution.</a:t>
            </a:r>
          </a:p>
        </p:txBody>
      </p:sp>
      <p:sp>
        <p:nvSpPr>
          <p:cNvPr id="214" name="Shape 214"/>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15, 2016</a:t>
            </a:r>
          </a:p>
        </p:txBody>
      </p:sp>
      <p:sp>
        <p:nvSpPr>
          <p:cNvPr id="215" name="Shape 215"/>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6" name="image4.pdf" descr="Vertical-cmyk_1.pdf"/>
          <p:cNvPicPr>
            <a:picLocks noChangeAspect="1"/>
          </p:cNvPicPr>
          <p:nvPr/>
        </p:nvPicPr>
        <p:blipFill>
          <a:blip r:embed="rId3">
            <a:extLst/>
          </a:blip>
          <a:stretch>
            <a:fillRect/>
          </a:stretch>
        </p:blipFill>
        <p:spPr>
          <a:xfrm>
            <a:off x="7747000" y="5782130"/>
            <a:ext cx="965200" cy="965201"/>
          </a:xfrm>
          <a:prstGeom prst="rect">
            <a:avLst/>
          </a:prstGeom>
          <a:ln w="12700">
            <a:miter lim="400000"/>
          </a:ln>
        </p:spPr>
      </p:pic>
      <p:sp>
        <p:nvSpPr>
          <p:cNvPr id="217" name="Shape 217"/>
          <p:cNvSpPr/>
          <p:nvPr/>
        </p:nvSpPr>
        <p:spPr>
          <a:xfrm>
            <a:off x="5212048" y="3753698"/>
            <a:ext cx="2811399" cy="1920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615042"/>
                </a:solidFill>
              </a:defRPr>
            </a:pPr>
            <a:r>
              <a:t>class TestSimpleX &lt; Test::Unit::TestCase</a:t>
            </a:r>
          </a:p>
          <a:p>
            <a:pPr>
              <a:defRPr>
                <a:solidFill>
                  <a:srgbClr val="2B0F25"/>
                </a:solidFill>
              </a:defRPr>
            </a:pPr>
            <a:r>
              <a:t>  def setup</a:t>
            </a:r>
            <a:endParaRPr>
              <a:solidFill>
                <a:srgbClr val="615042"/>
              </a:solidFill>
            </a:endParaRPr>
          </a:p>
          <a:p>
            <a:pPr>
              <a:defRPr>
                <a:solidFill>
                  <a:srgbClr val="2B0F25"/>
                </a:solidFill>
              </a:defRPr>
            </a:pPr>
            <a:r>
              <a:t>    @x = SimpleX.new()</a:t>
            </a:r>
          </a:p>
          <a:p>
            <a:pPr>
              <a:defRPr>
                <a:solidFill>
                  <a:srgbClr val="2B0F25"/>
                </a:solidFill>
              </a:defRPr>
            </a:pPr>
            <a:r>
              <a:t>  end</a:t>
            </a:r>
          </a:p>
          <a:p>
            <a:pPr>
              <a:defRPr>
                <a:solidFill>
                  <a:srgbClr val="615042"/>
                </a:solidFill>
              </a:defRPr>
            </a:pPr>
          </a:p>
          <a:p>
            <a:pPr>
              <a:defRPr>
                <a:solidFill>
                  <a:srgbClr val="615042"/>
                </a:solidFill>
              </a:defRPr>
            </a:pPr>
            <a:r>
              <a:t>  def test_check</a:t>
            </a:r>
          </a:p>
          <a:p>
            <a:pPr>
              <a:defRPr>
                <a:solidFill>
                  <a:srgbClr val="615042"/>
                </a:solidFill>
              </a:defRPr>
            </a:pPr>
            <a:r>
              <a:t>    assert (@x.check(1000) )</a:t>
            </a:r>
          </a:p>
          <a:p>
            <a:pPr>
              <a:defRPr>
                <a:solidFill>
                  <a:srgbClr val="615042"/>
                </a:solidFill>
              </a:defRPr>
            </a:pPr>
            <a:r>
              <a:t>  end</a:t>
            </a:r>
          </a:p>
          <a:p>
            <a:pPr>
              <a:defRPr>
                <a:solidFill>
                  <a:srgbClr val="615042"/>
                </a:solidFill>
              </a:defRPr>
            </a:pPr>
            <a:r>
              <a:t>end</a:t>
            </a:r>
          </a:p>
        </p:txBody>
      </p:sp>
      <p:sp>
        <p:nvSpPr>
          <p:cNvPr id="218" name="Shape 218"/>
          <p:cNvSpPr/>
          <p:nvPr/>
        </p:nvSpPr>
        <p:spPr>
          <a:xfrm>
            <a:off x="1848891" y="3678244"/>
            <a:ext cx="1160449" cy="2733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615042"/>
                </a:solidFill>
              </a:defRPr>
            </a:pPr>
            <a:r>
              <a:t>class SimpleX</a:t>
            </a:r>
          </a:p>
          <a:p>
            <a:pPr>
              <a:defRPr>
                <a:solidFill>
                  <a:srgbClr val="615042"/>
                </a:solidFill>
              </a:defRPr>
            </a:pPr>
            <a:r>
              <a:t>  def initialize()</a:t>
            </a:r>
          </a:p>
          <a:p>
            <a:pPr>
              <a:defRPr>
                <a:solidFill>
                  <a:srgbClr val="615042"/>
                </a:solidFill>
              </a:defRPr>
            </a:pPr>
            <a:r>
              <a:t>    ....</a:t>
            </a:r>
          </a:p>
          <a:p>
            <a:pPr>
              <a:defRPr>
                <a:solidFill>
                  <a:srgbClr val="615042"/>
                </a:solidFill>
              </a:defRPr>
            </a:pPr>
            <a:r>
              <a:t>  end</a:t>
            </a:r>
          </a:p>
          <a:p>
            <a:pPr>
              <a:defRPr>
                <a:solidFill>
                  <a:srgbClr val="615042"/>
                </a:solidFill>
              </a:defRPr>
            </a:pPr>
          </a:p>
          <a:p>
            <a:pPr>
              <a:defRPr>
                <a:solidFill>
                  <a:srgbClr val="615042"/>
                </a:solidFill>
              </a:defRPr>
            </a:pPr>
            <a:r>
              <a:t>  def check(y)</a:t>
            </a:r>
          </a:p>
          <a:p>
            <a:pPr>
              <a:defRPr>
                <a:solidFill>
                  <a:srgbClr val="615042"/>
                </a:solidFill>
              </a:defRPr>
            </a:pPr>
            <a:r>
              <a:t>    ....</a:t>
            </a:r>
          </a:p>
          <a:p>
            <a:pPr>
              <a:defRPr>
                <a:solidFill>
                  <a:srgbClr val="615042"/>
                </a:solidFill>
              </a:defRPr>
            </a:pPr>
            <a:r>
              <a:t>    ....</a:t>
            </a:r>
          </a:p>
          <a:p>
            <a:pPr>
              <a:defRPr>
                <a:solidFill>
                  <a:srgbClr val="615042"/>
                </a:solidFill>
              </a:defRPr>
            </a:pPr>
            <a:r>
              <a:t>    </a:t>
            </a:r>
            <a:r>
              <a:rPr u="sng">
                <a:solidFill>
                  <a:srgbClr val="000000"/>
                </a:solidFill>
                <a:uFill>
                  <a:solidFill>
                    <a:srgbClr val="000000"/>
                  </a:solidFill>
                </a:uFill>
                <a:hlinkClick r:id="rId4" invalidUrl="" action="" tgtFrame="" tooltip="" history="1" highlightClick="0" endSnd="0"/>
              </a:rPr>
              <a:t>x</a:t>
            </a:r>
            <a:r>
              <a:t> = ...</a:t>
            </a:r>
          </a:p>
          <a:p>
            <a:pPr>
              <a:defRPr>
                <a:solidFill>
                  <a:srgbClr val="615042"/>
                </a:solidFill>
              </a:defRPr>
            </a:pPr>
            <a:r>
              <a:t>    z = x </a:t>
            </a:r>
            <a:r>
              <a:rPr>
                <a:solidFill>
                  <a:srgbClr val="FF0000"/>
                </a:solidFill>
              </a:rPr>
              <a:t>&gt;</a:t>
            </a:r>
            <a:r>
              <a:t> y</a:t>
            </a:r>
          </a:p>
          <a:p>
            <a:pPr>
              <a:defRPr>
                <a:solidFill>
                  <a:srgbClr val="615042"/>
                </a:solidFill>
              </a:defRPr>
            </a:pPr>
            <a:r>
              <a:t>    return z</a:t>
            </a:r>
          </a:p>
          <a:p>
            <a:pPr>
              <a:defRPr>
                <a:solidFill>
                  <a:srgbClr val="615042"/>
                </a:solidFill>
              </a:defRPr>
            </a:pPr>
            <a:r>
              <a:t>  end</a:t>
            </a:r>
          </a:p>
          <a:p>
            <a:pPr>
              <a:defRPr>
                <a:solidFill>
                  <a:srgbClr val="615042"/>
                </a:solidFill>
              </a:defRPr>
            </a:pPr>
            <a:r>
              <a:t>end</a:t>
            </a:r>
          </a:p>
        </p:txBody>
      </p:sp>
      <p:sp>
        <p:nvSpPr>
          <p:cNvPr id="219" name="Shape 219"/>
          <p:cNvSpPr/>
          <p:nvPr/>
        </p:nvSpPr>
        <p:spPr>
          <a:xfrm flipH="1">
            <a:off x="2749229" y="4924739"/>
            <a:ext cx="312481" cy="396089"/>
          </a:xfrm>
          <a:prstGeom prst="line">
            <a:avLst/>
          </a:prstGeom>
          <a:ln>
            <a:solidFill>
              <a:srgbClr val="615042"/>
            </a:solidFill>
            <a:tailEnd type="triangle"/>
          </a:ln>
        </p:spPr>
        <p:txBody>
          <a:bodyPr lIns="45719" rIns="45719"/>
          <a:lstStyle/>
          <a:p>
            <a:pPr>
              <a:defRPr sz="1800">
                <a:solidFill>
                  <a:srgbClr val="615042"/>
                </a:solidFill>
              </a:defRPr>
            </a:pPr>
          </a:p>
        </p:txBody>
      </p:sp>
      <p:sp>
        <p:nvSpPr>
          <p:cNvPr id="220" name="Shape 220"/>
          <p:cNvSpPr/>
          <p:nvPr/>
        </p:nvSpPr>
        <p:spPr>
          <a:xfrm>
            <a:off x="3199397" y="4616961"/>
            <a:ext cx="1287102"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solidFill>
                  <a:srgbClr val="615042"/>
                </a:solidFill>
              </a:defRPr>
            </a:lvl1pPr>
          </a:lstStyle>
          <a:p>
            <a:pPr/>
            <a:r>
              <a:t>mutation point</a:t>
            </a:r>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pPr/>
            <a:r>
              <a:t>Observation: Two test cases on three mutants</a:t>
            </a:r>
          </a:p>
        </p:txBody>
      </p:sp>
      <p:sp>
        <p:nvSpPr>
          <p:cNvPr id="225" name="Shape 225"/>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15, 2016</a:t>
            </a:r>
          </a:p>
        </p:txBody>
      </p:sp>
      <p:sp>
        <p:nvSpPr>
          <p:cNvPr id="226" name="Shape 226"/>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7" name="image4.pdf" descr="Vertical-cmyk_1.pdf"/>
          <p:cNvPicPr>
            <a:picLocks noChangeAspect="1"/>
          </p:cNvPicPr>
          <p:nvPr/>
        </p:nvPicPr>
        <p:blipFill>
          <a:blip r:embed="rId3">
            <a:extLst/>
          </a:blip>
          <a:stretch>
            <a:fillRect/>
          </a:stretch>
        </p:blipFill>
        <p:spPr>
          <a:xfrm>
            <a:off x="7747000" y="5782130"/>
            <a:ext cx="965200" cy="965201"/>
          </a:xfrm>
          <a:prstGeom prst="rect">
            <a:avLst/>
          </a:prstGeom>
          <a:ln w="12700">
            <a:miter lim="400000"/>
          </a:ln>
        </p:spPr>
      </p:pic>
      <p:sp>
        <p:nvSpPr>
          <p:cNvPr id="228" name="Shape 228"/>
          <p:cNvSpPr/>
          <p:nvPr/>
        </p:nvSpPr>
        <p:spPr>
          <a:xfrm>
            <a:off x="4419600" y="17373600"/>
            <a:ext cx="840930" cy="0"/>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defRPr sz="1800">
                <a:solidFill>
                  <a:srgbClr val="615042"/>
                </a:solidFill>
              </a:defRPr>
            </a:pPr>
          </a:p>
        </p:txBody>
      </p:sp>
      <p:sp>
        <p:nvSpPr>
          <p:cNvPr id="229" name="Shape 229"/>
          <p:cNvSpPr/>
          <p:nvPr/>
        </p:nvSpPr>
        <p:spPr>
          <a:xfrm>
            <a:off x="5714999" y="12837900"/>
            <a:ext cx="1" cy="171629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defRPr sz="1800">
                <a:solidFill>
                  <a:srgbClr val="615042"/>
                </a:solidFill>
              </a:defRPr>
            </a:pPr>
          </a:p>
        </p:txBody>
      </p:sp>
      <p:sp>
        <p:nvSpPr>
          <p:cNvPr id="230" name="Shape 230"/>
          <p:cNvSpPr/>
          <p:nvPr/>
        </p:nvSpPr>
        <p:spPr>
          <a:xfrm>
            <a:off x="7238999" y="12837900"/>
            <a:ext cx="1" cy="171629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defRPr sz="1800">
                <a:solidFill>
                  <a:srgbClr val="615042"/>
                </a:solidFill>
              </a:defRPr>
            </a:pPr>
          </a:p>
        </p:txBody>
      </p:sp>
      <p:sp>
        <p:nvSpPr>
          <p:cNvPr id="231" name="Shape 231"/>
          <p:cNvSpPr/>
          <p:nvPr/>
        </p:nvSpPr>
        <p:spPr>
          <a:xfrm>
            <a:off x="4190999" y="12837900"/>
            <a:ext cx="1" cy="1716299"/>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defRPr sz="1800">
                <a:solidFill>
                  <a:srgbClr val="615042"/>
                </a:solidFill>
              </a:defRPr>
            </a:pPr>
          </a:p>
        </p:txBody>
      </p:sp>
      <p:sp>
        <p:nvSpPr>
          <p:cNvPr id="232" name="Shape 232"/>
          <p:cNvSpPr/>
          <p:nvPr/>
        </p:nvSpPr>
        <p:spPr>
          <a:xfrm>
            <a:off x="3630026" y="10493188"/>
            <a:ext cx="7377160" cy="1183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9D601E"/>
                </a:solidFill>
                <a:latin typeface="Leitura-Sans Grot 2"/>
                <a:ea typeface="Leitura-Sans Grot 2"/>
                <a:cs typeface="Leitura-Sans Grot 2"/>
                <a:sym typeface="Leitura-Sans Grot 2"/>
              </a:defRPr>
            </a:lvl1pPr>
          </a:lstStyle>
          <a:p>
            <a:pPr/>
            <a:r>
              <a:t>Example: Two test cases on three mutants</a:t>
            </a:r>
          </a:p>
        </p:txBody>
      </p:sp>
      <p:sp>
        <p:nvSpPr>
          <p:cNvPr id="233" name="Shape 233"/>
          <p:cNvSpPr/>
          <p:nvPr/>
        </p:nvSpPr>
        <p:spPr>
          <a:xfrm>
            <a:off x="5164728" y="11129936"/>
            <a:ext cx="5675200" cy="1031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9D601E"/>
                </a:solidFill>
              </a:defRPr>
            </a:lvl1pPr>
          </a:lstStyle>
          <a:p>
            <a:pPr/>
            <a:r>
              <a:t>Traditional parallelization (Setup executed redundantly)</a:t>
            </a:r>
          </a:p>
        </p:txBody>
      </p:sp>
      <p:grpSp>
        <p:nvGrpSpPr>
          <p:cNvPr id="236" name="Group 236"/>
          <p:cNvGrpSpPr/>
          <p:nvPr/>
        </p:nvGrpSpPr>
        <p:grpSpPr>
          <a:xfrm>
            <a:off x="4131393" y="12254469"/>
            <a:ext cx="81571" cy="545609"/>
            <a:chOff x="0" y="0"/>
            <a:chExt cx="81570" cy="545608"/>
          </a:xfrm>
        </p:grpSpPr>
        <p:sp>
          <p:nvSpPr>
            <p:cNvPr id="234" name="Shape 234"/>
            <p:cNvSpPr/>
            <p:nvPr/>
          </p:nvSpPr>
          <p:spPr>
            <a:xfrm>
              <a:off x="0" y="-1"/>
              <a:ext cx="81571" cy="409208"/>
            </a:xfrm>
            <a:prstGeom prst="roundRect">
              <a:avLst>
                <a:gd name="adj" fmla="val 16667"/>
              </a:avLst>
            </a:prstGeom>
            <a:solidFill>
              <a:srgbClr val="FFFF00"/>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35" name="Shape 235"/>
            <p:cNvSpPr/>
            <p:nvPr/>
          </p:nvSpPr>
          <p:spPr>
            <a:xfrm>
              <a:off x="1188" y="428692"/>
              <a:ext cx="80383" cy="116916"/>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grpSp>
      <p:grpSp>
        <p:nvGrpSpPr>
          <p:cNvPr id="239" name="Group 239"/>
          <p:cNvGrpSpPr/>
          <p:nvPr/>
        </p:nvGrpSpPr>
        <p:grpSpPr>
          <a:xfrm>
            <a:off x="5638324" y="12254469"/>
            <a:ext cx="81571" cy="545609"/>
            <a:chOff x="0" y="0"/>
            <a:chExt cx="81570" cy="545608"/>
          </a:xfrm>
        </p:grpSpPr>
        <p:sp>
          <p:nvSpPr>
            <p:cNvPr id="237" name="Shape 237"/>
            <p:cNvSpPr/>
            <p:nvPr/>
          </p:nvSpPr>
          <p:spPr>
            <a:xfrm>
              <a:off x="0" y="-1"/>
              <a:ext cx="81571" cy="409208"/>
            </a:xfrm>
            <a:prstGeom prst="roundRect">
              <a:avLst>
                <a:gd name="adj" fmla="val 16667"/>
              </a:avLst>
            </a:prstGeom>
            <a:solidFill>
              <a:srgbClr val="FFFF00"/>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38" name="Shape 238"/>
            <p:cNvSpPr/>
            <p:nvPr/>
          </p:nvSpPr>
          <p:spPr>
            <a:xfrm>
              <a:off x="1188" y="428692"/>
              <a:ext cx="80383" cy="116916"/>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grpSp>
      <p:grpSp>
        <p:nvGrpSpPr>
          <p:cNvPr id="242" name="Group 242"/>
          <p:cNvGrpSpPr/>
          <p:nvPr/>
        </p:nvGrpSpPr>
        <p:grpSpPr>
          <a:xfrm>
            <a:off x="7145256" y="12254469"/>
            <a:ext cx="81571" cy="545609"/>
            <a:chOff x="0" y="0"/>
            <a:chExt cx="81570" cy="545608"/>
          </a:xfrm>
        </p:grpSpPr>
        <p:sp>
          <p:nvSpPr>
            <p:cNvPr id="240" name="Shape 240"/>
            <p:cNvSpPr/>
            <p:nvPr/>
          </p:nvSpPr>
          <p:spPr>
            <a:xfrm>
              <a:off x="0" y="-1"/>
              <a:ext cx="81571" cy="409208"/>
            </a:xfrm>
            <a:prstGeom prst="roundRect">
              <a:avLst>
                <a:gd name="adj" fmla="val 16667"/>
              </a:avLst>
            </a:prstGeom>
            <a:solidFill>
              <a:srgbClr val="FFFF00"/>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41" name="Shape 241"/>
            <p:cNvSpPr/>
            <p:nvPr/>
          </p:nvSpPr>
          <p:spPr>
            <a:xfrm>
              <a:off x="1188" y="428692"/>
              <a:ext cx="80383" cy="116916"/>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grpSp>
      <p:grpSp>
        <p:nvGrpSpPr>
          <p:cNvPr id="245" name="Group 245"/>
          <p:cNvGrpSpPr/>
          <p:nvPr/>
        </p:nvGrpSpPr>
        <p:grpSpPr>
          <a:xfrm>
            <a:off x="4148937" y="13566488"/>
            <a:ext cx="81571" cy="545609"/>
            <a:chOff x="0" y="0"/>
            <a:chExt cx="81570" cy="545608"/>
          </a:xfrm>
        </p:grpSpPr>
        <p:sp>
          <p:nvSpPr>
            <p:cNvPr id="243" name="Shape 243"/>
            <p:cNvSpPr/>
            <p:nvPr/>
          </p:nvSpPr>
          <p:spPr>
            <a:xfrm>
              <a:off x="0" y="-1"/>
              <a:ext cx="81571" cy="409208"/>
            </a:xfrm>
            <a:prstGeom prst="roundRect">
              <a:avLst>
                <a:gd name="adj" fmla="val 16667"/>
              </a:avLst>
            </a:prstGeom>
            <a:solidFill>
              <a:srgbClr val="C152AA"/>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44" name="Shape 244"/>
            <p:cNvSpPr/>
            <p:nvPr/>
          </p:nvSpPr>
          <p:spPr>
            <a:xfrm>
              <a:off x="1188" y="428692"/>
              <a:ext cx="80383" cy="116916"/>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grpSp>
      <p:grpSp>
        <p:nvGrpSpPr>
          <p:cNvPr id="248" name="Group 248"/>
          <p:cNvGrpSpPr/>
          <p:nvPr/>
        </p:nvGrpSpPr>
        <p:grpSpPr>
          <a:xfrm>
            <a:off x="5655869" y="13566488"/>
            <a:ext cx="81571" cy="545609"/>
            <a:chOff x="0" y="0"/>
            <a:chExt cx="81570" cy="545608"/>
          </a:xfrm>
        </p:grpSpPr>
        <p:sp>
          <p:nvSpPr>
            <p:cNvPr id="246" name="Shape 246"/>
            <p:cNvSpPr/>
            <p:nvPr/>
          </p:nvSpPr>
          <p:spPr>
            <a:xfrm>
              <a:off x="0" y="-1"/>
              <a:ext cx="81571" cy="409208"/>
            </a:xfrm>
            <a:prstGeom prst="roundRect">
              <a:avLst>
                <a:gd name="adj" fmla="val 16667"/>
              </a:avLst>
            </a:prstGeom>
            <a:solidFill>
              <a:srgbClr val="C152AA"/>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47" name="Shape 247"/>
            <p:cNvSpPr/>
            <p:nvPr/>
          </p:nvSpPr>
          <p:spPr>
            <a:xfrm>
              <a:off x="1188" y="428692"/>
              <a:ext cx="80383" cy="116916"/>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grpSp>
      <p:grpSp>
        <p:nvGrpSpPr>
          <p:cNvPr id="251" name="Group 251"/>
          <p:cNvGrpSpPr/>
          <p:nvPr/>
        </p:nvGrpSpPr>
        <p:grpSpPr>
          <a:xfrm>
            <a:off x="7162800" y="13566488"/>
            <a:ext cx="81571" cy="545609"/>
            <a:chOff x="0" y="0"/>
            <a:chExt cx="81570" cy="545608"/>
          </a:xfrm>
        </p:grpSpPr>
        <p:sp>
          <p:nvSpPr>
            <p:cNvPr id="249" name="Shape 249"/>
            <p:cNvSpPr/>
            <p:nvPr/>
          </p:nvSpPr>
          <p:spPr>
            <a:xfrm>
              <a:off x="0" y="-1"/>
              <a:ext cx="81571" cy="409208"/>
            </a:xfrm>
            <a:prstGeom prst="roundRect">
              <a:avLst>
                <a:gd name="adj" fmla="val 16667"/>
              </a:avLst>
            </a:prstGeom>
            <a:solidFill>
              <a:srgbClr val="C152AA"/>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50" name="Shape 250"/>
            <p:cNvSpPr/>
            <p:nvPr/>
          </p:nvSpPr>
          <p:spPr>
            <a:xfrm>
              <a:off x="1188" y="428692"/>
              <a:ext cx="80383" cy="116916"/>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grpSp>
      <p:grpSp>
        <p:nvGrpSpPr>
          <p:cNvPr id="258" name="Group 258"/>
          <p:cNvGrpSpPr/>
          <p:nvPr/>
        </p:nvGrpSpPr>
        <p:grpSpPr>
          <a:xfrm>
            <a:off x="12801600" y="12785124"/>
            <a:ext cx="2535885" cy="1227554"/>
            <a:chOff x="0" y="0"/>
            <a:chExt cx="2535884" cy="1227553"/>
          </a:xfrm>
        </p:grpSpPr>
        <p:sp>
          <p:nvSpPr>
            <p:cNvPr id="252" name="Shape 252"/>
            <p:cNvSpPr/>
            <p:nvPr/>
          </p:nvSpPr>
          <p:spPr>
            <a:xfrm>
              <a:off x="0" y="394028"/>
              <a:ext cx="302442" cy="116652"/>
            </a:xfrm>
            <a:prstGeom prst="roundRect">
              <a:avLst>
                <a:gd name="adj" fmla="val 16667"/>
              </a:avLst>
            </a:prstGeom>
            <a:solidFill>
              <a:srgbClr val="FAC090"/>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53" name="Shape 253"/>
            <p:cNvSpPr/>
            <p:nvPr/>
          </p:nvSpPr>
          <p:spPr>
            <a:xfrm>
              <a:off x="0" y="782863"/>
              <a:ext cx="302442" cy="116651"/>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54" name="Shape 254"/>
            <p:cNvSpPr/>
            <p:nvPr/>
          </p:nvSpPr>
          <p:spPr>
            <a:xfrm>
              <a:off x="403255" y="666213"/>
              <a:ext cx="1956977" cy="561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800">
                  <a:solidFill>
                    <a:srgbClr val="9D601E"/>
                  </a:solidFill>
                </a:defRPr>
              </a:lvl1pPr>
            </a:lstStyle>
            <a:p>
              <a:pPr/>
              <a:r>
                <a:t>  Actual test</a:t>
              </a:r>
            </a:p>
          </p:txBody>
        </p:sp>
        <p:sp>
          <p:nvSpPr>
            <p:cNvPr id="255" name="Shape 255"/>
            <p:cNvSpPr/>
            <p:nvPr/>
          </p:nvSpPr>
          <p:spPr>
            <a:xfrm>
              <a:off x="504069" y="355145"/>
              <a:ext cx="2031812" cy="561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800">
                  <a:solidFill>
                    <a:srgbClr val="9D601E"/>
                  </a:solidFill>
                </a:defRPr>
              </a:lvl1pPr>
            </a:lstStyle>
            <a:p>
              <a:pPr/>
              <a:r>
                <a:t>Setup for T2</a:t>
              </a:r>
            </a:p>
          </p:txBody>
        </p:sp>
        <p:sp>
          <p:nvSpPr>
            <p:cNvPr id="256" name="Shape 256"/>
            <p:cNvSpPr/>
            <p:nvPr/>
          </p:nvSpPr>
          <p:spPr>
            <a:xfrm>
              <a:off x="3" y="38883"/>
              <a:ext cx="302442" cy="116651"/>
            </a:xfrm>
            <a:prstGeom prst="roundRect">
              <a:avLst>
                <a:gd name="adj" fmla="val 16667"/>
              </a:avLst>
            </a:prstGeom>
            <a:solidFill>
              <a:srgbClr val="FFFF00"/>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57" name="Shape 257"/>
            <p:cNvSpPr/>
            <p:nvPr/>
          </p:nvSpPr>
          <p:spPr>
            <a:xfrm>
              <a:off x="504072" y="0"/>
              <a:ext cx="2031813" cy="561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800">
                  <a:solidFill>
                    <a:srgbClr val="9D601E"/>
                  </a:solidFill>
                </a:defRPr>
              </a:lvl1pPr>
            </a:lstStyle>
            <a:p>
              <a:pPr/>
              <a:r>
                <a:t>Setup for T1</a:t>
              </a:r>
            </a:p>
          </p:txBody>
        </p:sp>
      </p:grpSp>
      <p:sp>
        <p:nvSpPr>
          <p:cNvPr id="259" name="Shape 259"/>
          <p:cNvSpPr/>
          <p:nvPr/>
        </p:nvSpPr>
        <p:spPr>
          <a:xfrm>
            <a:off x="4419600" y="16916400"/>
            <a:ext cx="840930" cy="0"/>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defRPr sz="1800">
                <a:solidFill>
                  <a:srgbClr val="615042"/>
                </a:solidFill>
              </a:defRPr>
            </a:pPr>
          </a:p>
        </p:txBody>
      </p:sp>
      <p:sp>
        <p:nvSpPr>
          <p:cNvPr id="260" name="Shape 260"/>
          <p:cNvSpPr/>
          <p:nvPr/>
        </p:nvSpPr>
        <p:spPr>
          <a:xfrm flipH="1" rot="16200000">
            <a:off x="4824614" y="16674543"/>
            <a:ext cx="66591" cy="501247"/>
          </a:xfrm>
          <a:prstGeom prst="roundRect">
            <a:avLst>
              <a:gd name="adj" fmla="val 16667"/>
            </a:avLst>
          </a:prstGeom>
          <a:solidFill>
            <a:srgbClr val="FFFF00"/>
          </a:soli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sp>
        <p:nvSpPr>
          <p:cNvPr id="261" name="Shape 261"/>
          <p:cNvSpPr/>
          <p:nvPr/>
        </p:nvSpPr>
        <p:spPr>
          <a:xfrm flipH="1" rot="16200000">
            <a:off x="5677596" y="16430981"/>
            <a:ext cx="65623" cy="143214"/>
          </a:xfrm>
          <a:prstGeom prst="roundRect">
            <a:avLst>
              <a:gd name="adj" fmla="val 16667"/>
            </a:avLst>
          </a:prstGeom>
          <a:gradFill>
            <a:gsLst>
              <a:gs pos="0">
                <a:srgbClr val="938E85"/>
              </a:gs>
              <a:gs pos="80000">
                <a:srgbClr val="C2BAAF"/>
              </a:gs>
              <a:gs pos="100000">
                <a:srgbClr val="C3BBAF"/>
              </a:gs>
            </a:gsLst>
            <a:lin ang="16200000"/>
          </a:gra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sp>
        <p:nvSpPr>
          <p:cNvPr id="262" name="Shape 262"/>
          <p:cNvSpPr/>
          <p:nvPr/>
        </p:nvSpPr>
        <p:spPr>
          <a:xfrm flipH="1" rot="16200000">
            <a:off x="4865530" y="17131744"/>
            <a:ext cx="66591" cy="501247"/>
          </a:xfrm>
          <a:prstGeom prst="roundRect">
            <a:avLst>
              <a:gd name="adj" fmla="val 16667"/>
            </a:avLst>
          </a:prstGeom>
          <a:solidFill>
            <a:srgbClr val="C152AA"/>
          </a:soli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sp>
        <p:nvSpPr>
          <p:cNvPr id="263" name="Shape 263"/>
          <p:cNvSpPr/>
          <p:nvPr/>
        </p:nvSpPr>
        <p:spPr>
          <a:xfrm flipH="1" rot="16200000">
            <a:off x="5677596" y="15861721"/>
            <a:ext cx="65623" cy="143214"/>
          </a:xfrm>
          <a:prstGeom prst="roundRect">
            <a:avLst>
              <a:gd name="adj" fmla="val 16667"/>
            </a:avLst>
          </a:prstGeom>
          <a:gradFill>
            <a:gsLst>
              <a:gs pos="0">
                <a:srgbClr val="938E85"/>
              </a:gs>
              <a:gs pos="80000">
                <a:srgbClr val="C2BAAF"/>
              </a:gs>
              <a:gs pos="100000">
                <a:srgbClr val="C3BBAF"/>
              </a:gs>
            </a:gsLst>
            <a:lin ang="16200000"/>
          </a:gra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sp>
        <p:nvSpPr>
          <p:cNvPr id="264" name="Shape 264"/>
          <p:cNvSpPr/>
          <p:nvPr/>
        </p:nvSpPr>
        <p:spPr>
          <a:xfrm flipH="1" rot="16200000">
            <a:off x="5677596" y="15328321"/>
            <a:ext cx="65623" cy="143214"/>
          </a:xfrm>
          <a:prstGeom prst="roundRect">
            <a:avLst>
              <a:gd name="adj" fmla="val 16667"/>
            </a:avLst>
          </a:prstGeom>
          <a:gradFill>
            <a:gsLst>
              <a:gs pos="0">
                <a:srgbClr val="938E85"/>
              </a:gs>
              <a:gs pos="80000">
                <a:srgbClr val="C2BAAF"/>
              </a:gs>
              <a:gs pos="100000">
                <a:srgbClr val="C3BBAF"/>
              </a:gs>
            </a:gsLst>
            <a:lin ang="16200000"/>
          </a:gra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cxnSp>
        <p:nvCxnSpPr>
          <p:cNvPr id="265" name="Connector 265"/>
          <p:cNvCxnSpPr>
            <a:stCxn id="260" idx="0"/>
            <a:endCxn id="264" idx="0"/>
          </p:cNvCxnSpPr>
          <p:nvPr/>
        </p:nvCxnSpPr>
        <p:spPr>
          <a:xfrm flipV="1">
            <a:off x="4857909" y="15399928"/>
            <a:ext cx="852499" cy="1525239"/>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cxnSp>
        <p:nvCxnSpPr>
          <p:cNvPr id="266" name="Connector 266"/>
          <p:cNvCxnSpPr>
            <a:stCxn id="260" idx="0"/>
            <a:endCxn id="263" idx="0"/>
          </p:cNvCxnSpPr>
          <p:nvPr/>
        </p:nvCxnSpPr>
        <p:spPr>
          <a:xfrm flipV="1">
            <a:off x="4857909" y="15933328"/>
            <a:ext cx="852499" cy="991839"/>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cxnSp>
        <p:nvCxnSpPr>
          <p:cNvPr id="267" name="Connector 267"/>
          <p:cNvCxnSpPr>
            <a:stCxn id="260" idx="0"/>
            <a:endCxn id="261" idx="0"/>
          </p:cNvCxnSpPr>
          <p:nvPr/>
        </p:nvCxnSpPr>
        <p:spPr>
          <a:xfrm flipV="1">
            <a:off x="4857909" y="16502588"/>
            <a:ext cx="852499" cy="422579"/>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sp>
        <p:nvSpPr>
          <p:cNvPr id="268" name="Shape 268"/>
          <p:cNvSpPr/>
          <p:nvPr/>
        </p:nvSpPr>
        <p:spPr>
          <a:xfrm flipH="1" rot="16200000">
            <a:off x="5774763" y="18640781"/>
            <a:ext cx="65623" cy="143214"/>
          </a:xfrm>
          <a:prstGeom prst="roundRect">
            <a:avLst>
              <a:gd name="adj" fmla="val 16667"/>
            </a:avLst>
          </a:prstGeom>
          <a:gradFill>
            <a:gsLst>
              <a:gs pos="0">
                <a:srgbClr val="938E85"/>
              </a:gs>
              <a:gs pos="80000">
                <a:srgbClr val="C2BAAF"/>
              </a:gs>
              <a:gs pos="100000">
                <a:srgbClr val="C3BBAF"/>
              </a:gs>
            </a:gsLst>
            <a:lin ang="16200000"/>
          </a:gra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sp>
        <p:nvSpPr>
          <p:cNvPr id="269" name="Shape 269"/>
          <p:cNvSpPr/>
          <p:nvPr/>
        </p:nvSpPr>
        <p:spPr>
          <a:xfrm flipH="1" rot="16200000">
            <a:off x="5774763" y="18071521"/>
            <a:ext cx="65623" cy="143214"/>
          </a:xfrm>
          <a:prstGeom prst="roundRect">
            <a:avLst>
              <a:gd name="adj" fmla="val 16667"/>
            </a:avLst>
          </a:prstGeom>
          <a:gradFill>
            <a:gsLst>
              <a:gs pos="0">
                <a:srgbClr val="938E85"/>
              </a:gs>
              <a:gs pos="80000">
                <a:srgbClr val="C2BAAF"/>
              </a:gs>
              <a:gs pos="100000">
                <a:srgbClr val="C3BBAF"/>
              </a:gs>
            </a:gsLst>
            <a:lin ang="16200000"/>
          </a:gra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sp>
        <p:nvSpPr>
          <p:cNvPr id="270" name="Shape 270"/>
          <p:cNvSpPr/>
          <p:nvPr/>
        </p:nvSpPr>
        <p:spPr>
          <a:xfrm flipH="1" rot="16200000">
            <a:off x="5774763" y="17538121"/>
            <a:ext cx="65623" cy="143214"/>
          </a:xfrm>
          <a:prstGeom prst="roundRect">
            <a:avLst>
              <a:gd name="adj" fmla="val 16667"/>
            </a:avLst>
          </a:prstGeom>
          <a:gradFill>
            <a:gsLst>
              <a:gs pos="0">
                <a:srgbClr val="938E85"/>
              </a:gs>
              <a:gs pos="80000">
                <a:srgbClr val="C2BAAF"/>
              </a:gs>
              <a:gs pos="100000">
                <a:srgbClr val="C3BBAF"/>
              </a:gs>
            </a:gsLst>
            <a:lin ang="16200000"/>
          </a:gra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cxnSp>
        <p:nvCxnSpPr>
          <p:cNvPr id="271" name="Connector 271"/>
          <p:cNvCxnSpPr>
            <a:stCxn id="262" idx="0"/>
            <a:endCxn id="270" idx="0"/>
          </p:cNvCxnSpPr>
          <p:nvPr/>
        </p:nvCxnSpPr>
        <p:spPr>
          <a:xfrm>
            <a:off x="4898825" y="17382367"/>
            <a:ext cx="908750" cy="227362"/>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cxnSp>
        <p:nvCxnSpPr>
          <p:cNvPr id="272" name="Connector 272"/>
          <p:cNvCxnSpPr>
            <a:stCxn id="262" idx="0"/>
            <a:endCxn id="269" idx="0"/>
          </p:cNvCxnSpPr>
          <p:nvPr/>
        </p:nvCxnSpPr>
        <p:spPr>
          <a:xfrm>
            <a:off x="4898825" y="17382367"/>
            <a:ext cx="908750" cy="760762"/>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cxnSp>
        <p:nvCxnSpPr>
          <p:cNvPr id="273" name="Connector 273"/>
          <p:cNvCxnSpPr>
            <a:stCxn id="262" idx="0"/>
            <a:endCxn id="268" idx="0"/>
          </p:cNvCxnSpPr>
          <p:nvPr/>
        </p:nvCxnSpPr>
        <p:spPr>
          <a:xfrm>
            <a:off x="4898825" y="17382367"/>
            <a:ext cx="908750" cy="1330022"/>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sp>
        <p:nvSpPr>
          <p:cNvPr id="274" name="Shape 274"/>
          <p:cNvSpPr/>
          <p:nvPr/>
        </p:nvSpPr>
        <p:spPr>
          <a:xfrm>
            <a:off x="6324601" y="15316200"/>
            <a:ext cx="5591395" cy="1031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rgbClr val="9D601E"/>
                </a:solidFill>
              </a:defRPr>
            </a:lvl1pPr>
          </a:lstStyle>
          <a:p>
            <a:pPr/>
            <a:r>
              <a:t>Topsy-turvy Parallelization (Setup executed only once)</a:t>
            </a:r>
          </a:p>
        </p:txBody>
      </p:sp>
      <p:sp>
        <p:nvSpPr>
          <p:cNvPr id="275" name="Shape 275"/>
          <p:cNvSpPr/>
          <p:nvPr/>
        </p:nvSpPr>
        <p:spPr>
          <a:xfrm>
            <a:off x="4419600" y="17373600"/>
            <a:ext cx="1219200" cy="0"/>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defRPr sz="1800">
                <a:solidFill>
                  <a:srgbClr val="615042"/>
                </a:solidFill>
              </a:defRPr>
            </a:pPr>
          </a:p>
        </p:txBody>
      </p:sp>
      <p:sp>
        <p:nvSpPr>
          <p:cNvPr id="276" name="Shape 276"/>
          <p:cNvSpPr/>
          <p:nvPr/>
        </p:nvSpPr>
        <p:spPr>
          <a:xfrm flipH="1">
            <a:off x="5714999" y="11506200"/>
            <a:ext cx="1" cy="3048000"/>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defRPr sz="1800">
                <a:solidFill>
                  <a:srgbClr val="615042"/>
                </a:solidFill>
              </a:defRPr>
            </a:pPr>
          </a:p>
        </p:txBody>
      </p:sp>
      <p:sp>
        <p:nvSpPr>
          <p:cNvPr id="277" name="Shape 277"/>
          <p:cNvSpPr/>
          <p:nvPr/>
        </p:nvSpPr>
        <p:spPr>
          <a:xfrm>
            <a:off x="7239000" y="11506200"/>
            <a:ext cx="0" cy="3048000"/>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defRPr sz="1800">
                <a:solidFill>
                  <a:srgbClr val="615042"/>
                </a:solidFill>
              </a:defRPr>
            </a:pPr>
          </a:p>
        </p:txBody>
      </p:sp>
      <p:sp>
        <p:nvSpPr>
          <p:cNvPr id="278" name="Shape 278"/>
          <p:cNvSpPr/>
          <p:nvPr/>
        </p:nvSpPr>
        <p:spPr>
          <a:xfrm flipH="1">
            <a:off x="4190999" y="11506200"/>
            <a:ext cx="1" cy="3048000"/>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defRPr sz="1800">
                <a:solidFill>
                  <a:srgbClr val="615042"/>
                </a:solidFill>
              </a:defRPr>
            </a:pPr>
          </a:p>
        </p:txBody>
      </p:sp>
      <p:sp>
        <p:nvSpPr>
          <p:cNvPr id="279" name="Shape 279"/>
          <p:cNvSpPr/>
          <p:nvPr/>
        </p:nvSpPr>
        <p:spPr>
          <a:xfrm>
            <a:off x="3630026" y="10210800"/>
            <a:ext cx="10695575" cy="637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3600">
                <a:solidFill>
                  <a:srgbClr val="9D601E"/>
                </a:solidFill>
                <a:latin typeface="Leitura-Sans Grot 2"/>
                <a:ea typeface="Leitura-Sans Grot 2"/>
                <a:cs typeface="Leitura-Sans Grot 2"/>
                <a:sym typeface="Leitura-Sans Grot 2"/>
              </a:defRPr>
            </a:lvl1pPr>
          </a:lstStyle>
          <a:p>
            <a:pPr/>
            <a:r>
              <a:t>Example: Two test cases on three mutants</a:t>
            </a:r>
          </a:p>
        </p:txBody>
      </p:sp>
      <p:sp>
        <p:nvSpPr>
          <p:cNvPr id="280" name="Shape 280"/>
          <p:cNvSpPr/>
          <p:nvPr/>
        </p:nvSpPr>
        <p:spPr>
          <a:xfrm>
            <a:off x="5164728" y="10901336"/>
            <a:ext cx="8957158" cy="561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solidFill>
                  <a:srgbClr val="9D601E"/>
                </a:solidFill>
              </a:defRPr>
            </a:lvl1pPr>
          </a:lstStyle>
          <a:p>
            <a:pPr/>
            <a:r>
              <a:t>Traditional parallelization (Setup executed redundantly)</a:t>
            </a:r>
          </a:p>
        </p:txBody>
      </p:sp>
      <p:grpSp>
        <p:nvGrpSpPr>
          <p:cNvPr id="283" name="Group 283"/>
          <p:cNvGrpSpPr/>
          <p:nvPr/>
        </p:nvGrpSpPr>
        <p:grpSpPr>
          <a:xfrm>
            <a:off x="4131393" y="11831124"/>
            <a:ext cx="118263" cy="968954"/>
            <a:chOff x="0" y="0"/>
            <a:chExt cx="118262" cy="968952"/>
          </a:xfrm>
        </p:grpSpPr>
        <p:sp>
          <p:nvSpPr>
            <p:cNvPr id="281" name="Shape 281"/>
            <p:cNvSpPr/>
            <p:nvPr/>
          </p:nvSpPr>
          <p:spPr>
            <a:xfrm>
              <a:off x="0" y="-1"/>
              <a:ext cx="118263" cy="726716"/>
            </a:xfrm>
            <a:prstGeom prst="roundRect">
              <a:avLst>
                <a:gd name="adj" fmla="val 16667"/>
              </a:avLst>
            </a:prstGeom>
            <a:solidFill>
              <a:srgbClr val="FFFF00"/>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82" name="Shape 282"/>
            <p:cNvSpPr/>
            <p:nvPr/>
          </p:nvSpPr>
          <p:spPr>
            <a:xfrm>
              <a:off x="1722" y="761320"/>
              <a:ext cx="116541" cy="207633"/>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grpSp>
      <p:grpSp>
        <p:nvGrpSpPr>
          <p:cNvPr id="286" name="Group 286"/>
          <p:cNvGrpSpPr/>
          <p:nvPr/>
        </p:nvGrpSpPr>
        <p:grpSpPr>
          <a:xfrm>
            <a:off x="5638324" y="11831124"/>
            <a:ext cx="118263" cy="968954"/>
            <a:chOff x="0" y="0"/>
            <a:chExt cx="118262" cy="968952"/>
          </a:xfrm>
        </p:grpSpPr>
        <p:sp>
          <p:nvSpPr>
            <p:cNvPr id="284" name="Shape 284"/>
            <p:cNvSpPr/>
            <p:nvPr/>
          </p:nvSpPr>
          <p:spPr>
            <a:xfrm>
              <a:off x="0" y="-1"/>
              <a:ext cx="118263" cy="726716"/>
            </a:xfrm>
            <a:prstGeom prst="roundRect">
              <a:avLst>
                <a:gd name="adj" fmla="val 16667"/>
              </a:avLst>
            </a:prstGeom>
            <a:solidFill>
              <a:srgbClr val="FFFF00"/>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85" name="Shape 285"/>
            <p:cNvSpPr/>
            <p:nvPr/>
          </p:nvSpPr>
          <p:spPr>
            <a:xfrm>
              <a:off x="1722" y="761320"/>
              <a:ext cx="116541" cy="207633"/>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grpSp>
      <p:grpSp>
        <p:nvGrpSpPr>
          <p:cNvPr id="289" name="Group 289"/>
          <p:cNvGrpSpPr/>
          <p:nvPr/>
        </p:nvGrpSpPr>
        <p:grpSpPr>
          <a:xfrm>
            <a:off x="7145256" y="11831124"/>
            <a:ext cx="118263" cy="968954"/>
            <a:chOff x="0" y="0"/>
            <a:chExt cx="118262" cy="968952"/>
          </a:xfrm>
        </p:grpSpPr>
        <p:sp>
          <p:nvSpPr>
            <p:cNvPr id="287" name="Shape 287"/>
            <p:cNvSpPr/>
            <p:nvPr/>
          </p:nvSpPr>
          <p:spPr>
            <a:xfrm>
              <a:off x="0" y="-1"/>
              <a:ext cx="118263" cy="726716"/>
            </a:xfrm>
            <a:prstGeom prst="roundRect">
              <a:avLst>
                <a:gd name="adj" fmla="val 16667"/>
              </a:avLst>
            </a:prstGeom>
            <a:solidFill>
              <a:srgbClr val="FFFF00"/>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88" name="Shape 288"/>
            <p:cNvSpPr/>
            <p:nvPr/>
          </p:nvSpPr>
          <p:spPr>
            <a:xfrm>
              <a:off x="1722" y="761320"/>
              <a:ext cx="116541" cy="207633"/>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grpSp>
      <p:grpSp>
        <p:nvGrpSpPr>
          <p:cNvPr id="292" name="Group 292"/>
          <p:cNvGrpSpPr/>
          <p:nvPr/>
        </p:nvGrpSpPr>
        <p:grpSpPr>
          <a:xfrm>
            <a:off x="4148937" y="13143143"/>
            <a:ext cx="118263" cy="968954"/>
            <a:chOff x="0" y="0"/>
            <a:chExt cx="118262" cy="968952"/>
          </a:xfrm>
        </p:grpSpPr>
        <p:sp>
          <p:nvSpPr>
            <p:cNvPr id="290" name="Shape 290"/>
            <p:cNvSpPr/>
            <p:nvPr/>
          </p:nvSpPr>
          <p:spPr>
            <a:xfrm>
              <a:off x="0" y="-1"/>
              <a:ext cx="118263" cy="726716"/>
            </a:xfrm>
            <a:prstGeom prst="roundRect">
              <a:avLst>
                <a:gd name="adj" fmla="val 16667"/>
              </a:avLst>
            </a:prstGeom>
            <a:solidFill>
              <a:srgbClr val="C152AA"/>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91" name="Shape 291"/>
            <p:cNvSpPr/>
            <p:nvPr/>
          </p:nvSpPr>
          <p:spPr>
            <a:xfrm>
              <a:off x="1722" y="761320"/>
              <a:ext cx="116541" cy="207633"/>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grpSp>
      <p:grpSp>
        <p:nvGrpSpPr>
          <p:cNvPr id="295" name="Group 295"/>
          <p:cNvGrpSpPr/>
          <p:nvPr/>
        </p:nvGrpSpPr>
        <p:grpSpPr>
          <a:xfrm>
            <a:off x="5655869" y="13143143"/>
            <a:ext cx="118263" cy="968954"/>
            <a:chOff x="0" y="0"/>
            <a:chExt cx="118262" cy="968952"/>
          </a:xfrm>
        </p:grpSpPr>
        <p:sp>
          <p:nvSpPr>
            <p:cNvPr id="293" name="Shape 293"/>
            <p:cNvSpPr/>
            <p:nvPr/>
          </p:nvSpPr>
          <p:spPr>
            <a:xfrm>
              <a:off x="0" y="-1"/>
              <a:ext cx="118263" cy="726716"/>
            </a:xfrm>
            <a:prstGeom prst="roundRect">
              <a:avLst>
                <a:gd name="adj" fmla="val 16667"/>
              </a:avLst>
            </a:prstGeom>
            <a:solidFill>
              <a:srgbClr val="C152AA"/>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94" name="Shape 294"/>
            <p:cNvSpPr/>
            <p:nvPr/>
          </p:nvSpPr>
          <p:spPr>
            <a:xfrm>
              <a:off x="1722" y="761320"/>
              <a:ext cx="116541" cy="207633"/>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grpSp>
      <p:grpSp>
        <p:nvGrpSpPr>
          <p:cNvPr id="298" name="Group 298"/>
          <p:cNvGrpSpPr/>
          <p:nvPr/>
        </p:nvGrpSpPr>
        <p:grpSpPr>
          <a:xfrm>
            <a:off x="7162800" y="13143143"/>
            <a:ext cx="118263" cy="968954"/>
            <a:chOff x="0" y="0"/>
            <a:chExt cx="118262" cy="968952"/>
          </a:xfrm>
        </p:grpSpPr>
        <p:sp>
          <p:nvSpPr>
            <p:cNvPr id="296" name="Shape 296"/>
            <p:cNvSpPr/>
            <p:nvPr/>
          </p:nvSpPr>
          <p:spPr>
            <a:xfrm>
              <a:off x="0" y="-1"/>
              <a:ext cx="118263" cy="726716"/>
            </a:xfrm>
            <a:prstGeom prst="roundRect">
              <a:avLst>
                <a:gd name="adj" fmla="val 16667"/>
              </a:avLst>
            </a:prstGeom>
            <a:solidFill>
              <a:srgbClr val="C152AA"/>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297" name="Shape 297"/>
            <p:cNvSpPr/>
            <p:nvPr/>
          </p:nvSpPr>
          <p:spPr>
            <a:xfrm>
              <a:off x="1722" y="761320"/>
              <a:ext cx="116541" cy="207633"/>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grpSp>
      <p:grpSp>
        <p:nvGrpSpPr>
          <p:cNvPr id="305" name="Group 305"/>
          <p:cNvGrpSpPr/>
          <p:nvPr/>
        </p:nvGrpSpPr>
        <p:grpSpPr>
          <a:xfrm>
            <a:off x="12801600" y="12039599"/>
            <a:ext cx="2762628" cy="1744480"/>
            <a:chOff x="0" y="0"/>
            <a:chExt cx="2762627" cy="1744478"/>
          </a:xfrm>
        </p:grpSpPr>
        <p:sp>
          <p:nvSpPr>
            <p:cNvPr id="299" name="Shape 299"/>
            <p:cNvSpPr/>
            <p:nvPr/>
          </p:nvSpPr>
          <p:spPr>
            <a:xfrm>
              <a:off x="0" y="699761"/>
              <a:ext cx="438487" cy="207162"/>
            </a:xfrm>
            <a:prstGeom prst="roundRect">
              <a:avLst>
                <a:gd name="adj" fmla="val 16667"/>
              </a:avLst>
            </a:prstGeom>
            <a:solidFill>
              <a:srgbClr val="FAC090"/>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300" name="Shape 300"/>
            <p:cNvSpPr/>
            <p:nvPr/>
          </p:nvSpPr>
          <p:spPr>
            <a:xfrm>
              <a:off x="0" y="1390299"/>
              <a:ext cx="438487" cy="207162"/>
            </a:xfrm>
            <a:prstGeom prst="roundRect">
              <a:avLst>
                <a:gd name="adj" fmla="val 16667"/>
              </a:avLst>
            </a:prstGeom>
            <a:gradFill flip="none" rotWithShape="1">
              <a:gsLst>
                <a:gs pos="0">
                  <a:srgbClr val="938E85"/>
                </a:gs>
                <a:gs pos="80000">
                  <a:srgbClr val="C2BAAF"/>
                </a:gs>
                <a:gs pos="100000">
                  <a:srgbClr val="C3BBAF"/>
                </a:gs>
              </a:gsLst>
              <a:lin ang="16200000" scaled="0"/>
            </a:gra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301" name="Shape 301"/>
            <p:cNvSpPr/>
            <p:nvPr/>
          </p:nvSpPr>
          <p:spPr>
            <a:xfrm>
              <a:off x="584649" y="1183138"/>
              <a:ext cx="1956976" cy="561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800">
                  <a:solidFill>
                    <a:srgbClr val="9D601E"/>
                  </a:solidFill>
                </a:defRPr>
              </a:lvl1pPr>
            </a:lstStyle>
            <a:p>
              <a:pPr/>
              <a:r>
                <a:t>  Actual test</a:t>
              </a:r>
            </a:p>
          </p:txBody>
        </p:sp>
        <p:sp>
          <p:nvSpPr>
            <p:cNvPr id="302" name="Shape 302"/>
            <p:cNvSpPr/>
            <p:nvPr/>
          </p:nvSpPr>
          <p:spPr>
            <a:xfrm>
              <a:off x="730810" y="630708"/>
              <a:ext cx="2031813" cy="561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800">
                  <a:solidFill>
                    <a:srgbClr val="9D601E"/>
                  </a:solidFill>
                </a:defRPr>
              </a:lvl1pPr>
            </a:lstStyle>
            <a:p>
              <a:pPr/>
              <a:r>
                <a:t>Setup for T2</a:t>
              </a:r>
            </a:p>
          </p:txBody>
        </p:sp>
        <p:sp>
          <p:nvSpPr>
            <p:cNvPr id="303" name="Shape 303"/>
            <p:cNvSpPr/>
            <p:nvPr/>
          </p:nvSpPr>
          <p:spPr>
            <a:xfrm>
              <a:off x="4" y="69053"/>
              <a:ext cx="438488" cy="207162"/>
            </a:xfrm>
            <a:prstGeom prst="roundRect">
              <a:avLst>
                <a:gd name="adj" fmla="val 16667"/>
              </a:avLst>
            </a:prstGeom>
            <a:solidFill>
              <a:srgbClr val="FFFF00"/>
            </a:solidFill>
            <a:ln w="9525" cap="flat">
              <a:solidFill>
                <a:srgbClr val="C2BCB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ctr">
              <a:noAutofit/>
            </a:bodyPr>
            <a:lstStyle/>
            <a:p>
              <a:pPr algn="ctr">
                <a:defRPr sz="1800">
                  <a:solidFill>
                    <a:srgbClr val="615042"/>
                  </a:solidFill>
                </a:defRPr>
              </a:pPr>
            </a:p>
          </p:txBody>
        </p:sp>
        <p:sp>
          <p:nvSpPr>
            <p:cNvPr id="304" name="Shape 304"/>
            <p:cNvSpPr/>
            <p:nvPr/>
          </p:nvSpPr>
          <p:spPr>
            <a:xfrm>
              <a:off x="730815" y="0"/>
              <a:ext cx="2031813" cy="561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800">
                  <a:solidFill>
                    <a:srgbClr val="9D601E"/>
                  </a:solidFill>
                </a:defRPr>
              </a:lvl1pPr>
            </a:lstStyle>
            <a:p>
              <a:pPr/>
              <a:r>
                <a:t>Setup for T1</a:t>
              </a:r>
            </a:p>
          </p:txBody>
        </p:sp>
      </p:grpSp>
      <p:sp>
        <p:nvSpPr>
          <p:cNvPr id="306" name="Shape 306"/>
          <p:cNvSpPr/>
          <p:nvPr/>
        </p:nvSpPr>
        <p:spPr>
          <a:xfrm>
            <a:off x="4419600" y="16916400"/>
            <a:ext cx="1219200" cy="0"/>
          </a:xfrm>
          <a:prstGeom prst="line">
            <a:avLst/>
          </a:prstGeom>
          <a:ln w="25400">
            <a:solidFill>
              <a:schemeClr val="accent1"/>
            </a:solidFill>
          </a:ln>
          <a:effectLst>
            <a:outerShdw sx="100000" sy="100000" kx="0" ky="0" algn="b" rotWithShape="0" blurRad="38100" dist="20000" dir="5400000">
              <a:srgbClr val="000000">
                <a:alpha val="38000"/>
              </a:srgbClr>
            </a:outerShdw>
          </a:effectLst>
        </p:spPr>
        <p:txBody>
          <a:bodyPr lIns="45719" rIns="45719"/>
          <a:lstStyle/>
          <a:p>
            <a:pPr>
              <a:defRPr sz="1800">
                <a:solidFill>
                  <a:srgbClr val="615042"/>
                </a:solidFill>
              </a:defRPr>
            </a:pPr>
          </a:p>
        </p:txBody>
      </p:sp>
      <p:sp>
        <p:nvSpPr>
          <p:cNvPr id="307" name="Shape 307"/>
          <p:cNvSpPr/>
          <p:nvPr/>
        </p:nvSpPr>
        <p:spPr>
          <a:xfrm flipH="1" rot="16200000">
            <a:off x="4911511" y="16535973"/>
            <a:ext cx="118263" cy="726716"/>
          </a:xfrm>
          <a:prstGeom prst="roundRect">
            <a:avLst>
              <a:gd name="adj" fmla="val 16667"/>
            </a:avLst>
          </a:prstGeom>
          <a:solidFill>
            <a:srgbClr val="FFFF00"/>
          </a:soli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sp>
        <p:nvSpPr>
          <p:cNvPr id="308" name="Shape 308"/>
          <p:cNvSpPr/>
          <p:nvPr/>
        </p:nvSpPr>
        <p:spPr>
          <a:xfrm flipH="1" rot="16200000">
            <a:off x="5684346" y="16373313"/>
            <a:ext cx="116540" cy="207634"/>
          </a:xfrm>
          <a:prstGeom prst="roundRect">
            <a:avLst>
              <a:gd name="adj" fmla="val 16667"/>
            </a:avLst>
          </a:prstGeom>
          <a:gradFill>
            <a:gsLst>
              <a:gs pos="0">
                <a:srgbClr val="938E85"/>
              </a:gs>
              <a:gs pos="80000">
                <a:srgbClr val="C2BAAF"/>
              </a:gs>
              <a:gs pos="100000">
                <a:srgbClr val="C3BBAF"/>
              </a:gs>
            </a:gsLst>
            <a:lin ang="16200000"/>
          </a:gra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sp>
        <p:nvSpPr>
          <p:cNvPr id="309" name="Shape 309"/>
          <p:cNvSpPr/>
          <p:nvPr/>
        </p:nvSpPr>
        <p:spPr>
          <a:xfrm flipH="1" rot="16200000">
            <a:off x="4952427" y="16993173"/>
            <a:ext cx="118263" cy="726716"/>
          </a:xfrm>
          <a:prstGeom prst="roundRect">
            <a:avLst>
              <a:gd name="adj" fmla="val 16667"/>
            </a:avLst>
          </a:prstGeom>
          <a:solidFill>
            <a:srgbClr val="C152AA"/>
          </a:soli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sp>
        <p:nvSpPr>
          <p:cNvPr id="310" name="Shape 310"/>
          <p:cNvSpPr/>
          <p:nvPr/>
        </p:nvSpPr>
        <p:spPr>
          <a:xfrm flipH="1" rot="16200000">
            <a:off x="5684346" y="15804052"/>
            <a:ext cx="116540" cy="207634"/>
          </a:xfrm>
          <a:prstGeom prst="roundRect">
            <a:avLst>
              <a:gd name="adj" fmla="val 16667"/>
            </a:avLst>
          </a:prstGeom>
          <a:gradFill>
            <a:gsLst>
              <a:gs pos="0">
                <a:srgbClr val="938E85"/>
              </a:gs>
              <a:gs pos="80000">
                <a:srgbClr val="C2BAAF"/>
              </a:gs>
              <a:gs pos="100000">
                <a:srgbClr val="C3BBAF"/>
              </a:gs>
            </a:gsLst>
            <a:lin ang="16200000"/>
          </a:gra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sp>
        <p:nvSpPr>
          <p:cNvPr id="311" name="Shape 311"/>
          <p:cNvSpPr/>
          <p:nvPr/>
        </p:nvSpPr>
        <p:spPr>
          <a:xfrm flipH="1" rot="16200000">
            <a:off x="5684346" y="15270652"/>
            <a:ext cx="116540" cy="207634"/>
          </a:xfrm>
          <a:prstGeom prst="roundRect">
            <a:avLst>
              <a:gd name="adj" fmla="val 16667"/>
            </a:avLst>
          </a:prstGeom>
          <a:gradFill>
            <a:gsLst>
              <a:gs pos="0">
                <a:srgbClr val="938E85"/>
              </a:gs>
              <a:gs pos="80000">
                <a:srgbClr val="C2BAAF"/>
              </a:gs>
              <a:gs pos="100000">
                <a:srgbClr val="C3BBAF"/>
              </a:gs>
            </a:gsLst>
            <a:lin ang="16200000"/>
          </a:gra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cxnSp>
        <p:nvCxnSpPr>
          <p:cNvPr id="312" name="Connector 312"/>
          <p:cNvCxnSpPr>
            <a:stCxn id="307" idx="0"/>
            <a:endCxn id="311" idx="0"/>
          </p:cNvCxnSpPr>
          <p:nvPr/>
        </p:nvCxnSpPr>
        <p:spPr>
          <a:xfrm flipV="1">
            <a:off x="4970642" y="15374468"/>
            <a:ext cx="771975" cy="1524864"/>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cxnSp>
        <p:nvCxnSpPr>
          <p:cNvPr id="313" name="Connector 313"/>
          <p:cNvCxnSpPr>
            <a:stCxn id="307" idx="0"/>
            <a:endCxn id="310" idx="0"/>
          </p:cNvCxnSpPr>
          <p:nvPr/>
        </p:nvCxnSpPr>
        <p:spPr>
          <a:xfrm flipV="1">
            <a:off x="4970642" y="15907868"/>
            <a:ext cx="771975" cy="991464"/>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cxnSp>
        <p:nvCxnSpPr>
          <p:cNvPr id="314" name="Connector 314"/>
          <p:cNvCxnSpPr>
            <a:stCxn id="307" idx="0"/>
            <a:endCxn id="308" idx="0"/>
          </p:cNvCxnSpPr>
          <p:nvPr/>
        </p:nvCxnSpPr>
        <p:spPr>
          <a:xfrm flipV="1">
            <a:off x="4970642" y="16477130"/>
            <a:ext cx="771975" cy="422202"/>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sp>
        <p:nvSpPr>
          <p:cNvPr id="315" name="Shape 315"/>
          <p:cNvSpPr/>
          <p:nvPr/>
        </p:nvSpPr>
        <p:spPr>
          <a:xfrm flipH="1" rot="16200000">
            <a:off x="5781514" y="18583113"/>
            <a:ext cx="116540" cy="207634"/>
          </a:xfrm>
          <a:prstGeom prst="roundRect">
            <a:avLst>
              <a:gd name="adj" fmla="val 16667"/>
            </a:avLst>
          </a:prstGeom>
          <a:gradFill>
            <a:gsLst>
              <a:gs pos="0">
                <a:srgbClr val="938E85"/>
              </a:gs>
              <a:gs pos="80000">
                <a:srgbClr val="C2BAAF"/>
              </a:gs>
              <a:gs pos="100000">
                <a:srgbClr val="C3BBAF"/>
              </a:gs>
            </a:gsLst>
            <a:lin ang="16200000"/>
          </a:gra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sp>
        <p:nvSpPr>
          <p:cNvPr id="316" name="Shape 316"/>
          <p:cNvSpPr/>
          <p:nvPr/>
        </p:nvSpPr>
        <p:spPr>
          <a:xfrm flipH="1" rot="16200000">
            <a:off x="5781514" y="18013852"/>
            <a:ext cx="116540" cy="207634"/>
          </a:xfrm>
          <a:prstGeom prst="roundRect">
            <a:avLst>
              <a:gd name="adj" fmla="val 16667"/>
            </a:avLst>
          </a:prstGeom>
          <a:gradFill>
            <a:gsLst>
              <a:gs pos="0">
                <a:srgbClr val="938E85"/>
              </a:gs>
              <a:gs pos="80000">
                <a:srgbClr val="C2BAAF"/>
              </a:gs>
              <a:gs pos="100000">
                <a:srgbClr val="C3BBAF"/>
              </a:gs>
            </a:gsLst>
            <a:lin ang="16200000"/>
          </a:gra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sp>
        <p:nvSpPr>
          <p:cNvPr id="317" name="Shape 317"/>
          <p:cNvSpPr/>
          <p:nvPr/>
        </p:nvSpPr>
        <p:spPr>
          <a:xfrm flipH="1" rot="16200000">
            <a:off x="5781514" y="17480452"/>
            <a:ext cx="116540" cy="207634"/>
          </a:xfrm>
          <a:prstGeom prst="roundRect">
            <a:avLst>
              <a:gd name="adj" fmla="val 16667"/>
            </a:avLst>
          </a:prstGeom>
          <a:gradFill>
            <a:gsLst>
              <a:gs pos="0">
                <a:srgbClr val="938E85"/>
              </a:gs>
              <a:gs pos="80000">
                <a:srgbClr val="C2BAAF"/>
              </a:gs>
              <a:gs pos="100000">
                <a:srgbClr val="C3BBAF"/>
              </a:gs>
            </a:gsLst>
            <a:lin ang="16200000"/>
          </a:gradFill>
          <a:ln>
            <a:solidFill>
              <a:srgbClr val="C2BCB2"/>
            </a:solidFill>
          </a:ln>
          <a:effectLst>
            <a:outerShdw sx="100000" sy="100000" kx="0" ky="0" algn="b" rotWithShape="0" blurRad="38100" dist="23000" dir="5400000">
              <a:srgbClr val="000000">
                <a:alpha val="35000"/>
              </a:srgbClr>
            </a:outerShdw>
          </a:effectLst>
        </p:spPr>
        <p:txBody>
          <a:bodyPr lIns="45719" rIns="45719" anchor="ctr"/>
          <a:lstStyle/>
          <a:p>
            <a:pPr algn="ctr">
              <a:defRPr sz="1800">
                <a:solidFill>
                  <a:srgbClr val="615042"/>
                </a:solidFill>
              </a:defRPr>
            </a:pPr>
          </a:p>
        </p:txBody>
      </p:sp>
      <p:cxnSp>
        <p:nvCxnSpPr>
          <p:cNvPr id="318" name="Connector 318"/>
          <p:cNvCxnSpPr>
            <a:stCxn id="309" idx="0"/>
            <a:endCxn id="317" idx="0"/>
          </p:cNvCxnSpPr>
          <p:nvPr/>
        </p:nvCxnSpPr>
        <p:spPr>
          <a:xfrm>
            <a:off x="5011558" y="17356531"/>
            <a:ext cx="828226" cy="227738"/>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cxnSp>
        <p:nvCxnSpPr>
          <p:cNvPr id="319" name="Connector 319"/>
          <p:cNvCxnSpPr>
            <a:stCxn id="309" idx="0"/>
            <a:endCxn id="316" idx="0"/>
          </p:cNvCxnSpPr>
          <p:nvPr/>
        </p:nvCxnSpPr>
        <p:spPr>
          <a:xfrm>
            <a:off x="5011558" y="17356531"/>
            <a:ext cx="828226" cy="761138"/>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cxnSp>
        <p:nvCxnSpPr>
          <p:cNvPr id="320" name="Connector 320"/>
          <p:cNvCxnSpPr>
            <a:stCxn id="309" idx="0"/>
            <a:endCxn id="315" idx="0"/>
          </p:cNvCxnSpPr>
          <p:nvPr/>
        </p:nvCxnSpPr>
        <p:spPr>
          <a:xfrm>
            <a:off x="5011558" y="17356531"/>
            <a:ext cx="828226" cy="1330400"/>
          </a:xfrm>
          <a:prstGeom prst="straightConnector1">
            <a:avLst/>
          </a:prstGeom>
          <a:ln w="25400">
            <a:solidFill>
              <a:schemeClr val="accent1"/>
            </a:solidFill>
          </a:ln>
          <a:effectLst>
            <a:outerShdw sx="100000" sy="100000" kx="0" ky="0" algn="b" rotWithShape="0" blurRad="38100" dist="20000" dir="5400000">
              <a:srgbClr val="000000">
                <a:alpha val="38000"/>
              </a:srgbClr>
            </a:outerShdw>
          </a:effectLst>
        </p:spPr>
      </p:cxnSp>
      <p:sp>
        <p:nvSpPr>
          <p:cNvPr id="321" name="Shape 321"/>
          <p:cNvSpPr/>
          <p:nvPr/>
        </p:nvSpPr>
        <p:spPr>
          <a:xfrm>
            <a:off x="6324600" y="15087600"/>
            <a:ext cx="8719106" cy="5613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solidFill>
                  <a:srgbClr val="9D601E"/>
                </a:solidFill>
              </a:defRPr>
            </a:lvl1pPr>
          </a:lstStyle>
          <a:p>
            <a:pPr/>
            <a:r>
              <a:t>Topsy-turvy Parallelization (Setup executed only once)</a:t>
            </a:r>
          </a:p>
        </p:txBody>
      </p:sp>
      <p:pic>
        <p:nvPicPr>
          <p:cNvPr id="322" name="image5.png"/>
          <p:cNvPicPr>
            <a:picLocks noChangeAspect="1"/>
          </p:cNvPicPr>
          <p:nvPr/>
        </p:nvPicPr>
        <p:blipFill>
          <a:blip r:embed="rId4">
            <a:extLst/>
          </a:blip>
          <a:stretch>
            <a:fillRect/>
          </a:stretch>
        </p:blipFill>
        <p:spPr>
          <a:xfrm>
            <a:off x="660400" y="2210299"/>
            <a:ext cx="3251200" cy="2387601"/>
          </a:xfrm>
          <a:prstGeom prst="rect">
            <a:avLst/>
          </a:prstGeom>
          <a:ln w="12700">
            <a:miter lim="400000"/>
          </a:ln>
        </p:spPr>
      </p:pic>
      <p:pic>
        <p:nvPicPr>
          <p:cNvPr id="323" name="image6.png"/>
          <p:cNvPicPr>
            <a:picLocks noChangeAspect="1"/>
          </p:cNvPicPr>
          <p:nvPr/>
        </p:nvPicPr>
        <p:blipFill>
          <a:blip r:embed="rId5">
            <a:extLst/>
          </a:blip>
          <a:stretch>
            <a:fillRect/>
          </a:stretch>
        </p:blipFill>
        <p:spPr>
          <a:xfrm>
            <a:off x="5632598" y="3924041"/>
            <a:ext cx="2126392" cy="1347714"/>
          </a:xfrm>
          <a:prstGeom prst="rect">
            <a:avLst/>
          </a:prstGeom>
          <a:ln w="12700">
            <a:miter lim="400000"/>
          </a:ln>
        </p:spPr>
      </p:pic>
      <p:sp>
        <p:nvSpPr>
          <p:cNvPr id="324" name="Shape 324"/>
          <p:cNvSpPr/>
          <p:nvPr/>
        </p:nvSpPr>
        <p:spPr>
          <a:xfrm>
            <a:off x="4369630" y="2727954"/>
            <a:ext cx="767633" cy="317576"/>
          </a:xfrm>
          <a:prstGeom prst="leftArrow">
            <a:avLst>
              <a:gd name="adj1" fmla="val 50000"/>
              <a:gd name="adj2" fmla="val 50000"/>
            </a:avLst>
          </a:prstGeom>
          <a:solidFill>
            <a:schemeClr val="accent1"/>
          </a:solidFill>
          <a:ln>
            <a:solidFill>
              <a:srgbClr val="615042"/>
            </a:solidFill>
          </a:ln>
        </p:spPr>
        <p:txBody>
          <a:bodyPr lIns="45719" rIns="45719"/>
          <a:lstStyle/>
          <a:p>
            <a:pPr defTabSz="914400">
              <a:defRPr sz="2400">
                <a:solidFill>
                  <a:srgbClr val="999999"/>
                </a:solidFill>
                <a:latin typeface="Arial"/>
                <a:ea typeface="Arial"/>
                <a:cs typeface="Arial"/>
                <a:sym typeface="Arial"/>
              </a:defRPr>
            </a:pPr>
          </a:p>
        </p:txBody>
      </p:sp>
      <p:sp>
        <p:nvSpPr>
          <p:cNvPr id="325" name="Shape 325"/>
          <p:cNvSpPr/>
          <p:nvPr/>
        </p:nvSpPr>
        <p:spPr>
          <a:xfrm>
            <a:off x="5632598" y="2444772"/>
            <a:ext cx="2586445" cy="904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solidFill>
                  <a:srgbClr val="615042"/>
                </a:solidFill>
              </a:defRPr>
            </a:pPr>
            <a:r>
              <a:t>Mutants executed</a:t>
            </a:r>
          </a:p>
          <a:p>
            <a:pPr>
              <a:defRPr sz="2400">
                <a:solidFill>
                  <a:srgbClr val="615042"/>
                </a:solidFill>
              </a:defRPr>
            </a:pPr>
            <a:r>
              <a:t>     in parallel</a:t>
            </a:r>
          </a:p>
        </p:txBody>
      </p:sp>
      <p:sp>
        <p:nvSpPr>
          <p:cNvPr id="326" name="Shape 326"/>
          <p:cNvSpPr/>
          <p:nvPr/>
        </p:nvSpPr>
        <p:spPr>
          <a:xfrm>
            <a:off x="623578" y="1745410"/>
            <a:ext cx="314881"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615042"/>
                </a:solidFill>
              </a:defRPr>
            </a:lvl1pPr>
          </a:lstStyle>
          <a:p>
            <a:pPr/>
            <a:r>
              <a:t>m1</a:t>
            </a:r>
          </a:p>
        </p:txBody>
      </p:sp>
      <p:sp>
        <p:nvSpPr>
          <p:cNvPr id="327" name="Shape 327"/>
          <p:cNvSpPr/>
          <p:nvPr/>
        </p:nvSpPr>
        <p:spPr>
          <a:xfrm>
            <a:off x="2034068" y="1745410"/>
            <a:ext cx="314881"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615042"/>
                </a:solidFill>
              </a:defRPr>
            </a:lvl1pPr>
          </a:lstStyle>
          <a:p>
            <a:pPr/>
            <a:r>
              <a:t>m2</a:t>
            </a:r>
          </a:p>
        </p:txBody>
      </p:sp>
      <p:sp>
        <p:nvSpPr>
          <p:cNvPr id="328" name="Shape 328"/>
          <p:cNvSpPr/>
          <p:nvPr/>
        </p:nvSpPr>
        <p:spPr>
          <a:xfrm>
            <a:off x="3584538" y="1745410"/>
            <a:ext cx="314882"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615042"/>
                </a:solidFill>
              </a:defRPr>
            </a:lvl1pPr>
          </a:lstStyle>
          <a:p>
            <a:pPr/>
            <a:r>
              <a:t>m3</a:t>
            </a:r>
          </a:p>
        </p:txBody>
      </p:sp>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Shape 332"/>
          <p:cNvSpPr/>
          <p:nvPr>
            <p:ph type="title"/>
          </p:nvPr>
        </p:nvSpPr>
        <p:spPr>
          <a:prstGeom prst="rect">
            <a:avLst/>
          </a:prstGeom>
        </p:spPr>
        <p:txBody>
          <a:bodyPr/>
          <a:lstStyle/>
          <a:p>
            <a:pPr/>
            <a:r>
              <a:t>We Propose: Topsy Turvy</a:t>
            </a:r>
          </a:p>
        </p:txBody>
      </p:sp>
      <p:sp>
        <p:nvSpPr>
          <p:cNvPr id="333" name="Shape 333"/>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15, 2016</a:t>
            </a:r>
          </a:p>
        </p:txBody>
      </p:sp>
      <p:sp>
        <p:nvSpPr>
          <p:cNvPr id="334" name="Shape 334"/>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5" name="image4.pdf" descr="Vertical-cmyk_1.pdf"/>
          <p:cNvPicPr>
            <a:picLocks noChangeAspect="1"/>
          </p:cNvPicPr>
          <p:nvPr/>
        </p:nvPicPr>
        <p:blipFill>
          <a:blip r:embed="rId3">
            <a:extLst/>
          </a:blip>
          <a:stretch>
            <a:fillRect/>
          </a:stretch>
        </p:blipFill>
        <p:spPr>
          <a:xfrm>
            <a:off x="7747000" y="5782130"/>
            <a:ext cx="965200" cy="965201"/>
          </a:xfrm>
          <a:prstGeom prst="rect">
            <a:avLst/>
          </a:prstGeom>
          <a:ln w="12700">
            <a:miter lim="400000"/>
          </a:ln>
        </p:spPr>
      </p:pic>
      <p:pic>
        <p:nvPicPr>
          <p:cNvPr id="336" name="image7.png"/>
          <p:cNvPicPr>
            <a:picLocks noChangeAspect="1"/>
          </p:cNvPicPr>
          <p:nvPr/>
        </p:nvPicPr>
        <p:blipFill>
          <a:blip r:embed="rId4">
            <a:extLst/>
          </a:blip>
          <a:stretch>
            <a:fillRect/>
          </a:stretch>
        </p:blipFill>
        <p:spPr>
          <a:xfrm>
            <a:off x="1364342" y="1579032"/>
            <a:ext cx="1625601" cy="3530601"/>
          </a:xfrm>
          <a:prstGeom prst="rect">
            <a:avLst/>
          </a:prstGeom>
          <a:ln w="12700">
            <a:miter lim="400000"/>
          </a:ln>
        </p:spPr>
      </p:pic>
      <p:sp>
        <p:nvSpPr>
          <p:cNvPr id="337" name="Shape 337"/>
          <p:cNvSpPr/>
          <p:nvPr/>
        </p:nvSpPr>
        <p:spPr>
          <a:xfrm>
            <a:off x="4979454" y="1440867"/>
            <a:ext cx="4164546" cy="2123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615042"/>
                </a:solidFill>
              </a:defRPr>
            </a:pPr>
            <a:r>
              <a:t>Tests are executed</a:t>
            </a:r>
          </a:p>
          <a:p>
            <a:pPr>
              <a:defRPr sz="2400">
                <a:solidFill>
                  <a:srgbClr val="615042"/>
                </a:solidFill>
              </a:defRPr>
            </a:pPr>
            <a:r>
              <a:t>     in parallel</a:t>
            </a:r>
          </a:p>
          <a:p>
            <a:pPr>
              <a:defRPr sz="2400">
                <a:solidFill>
                  <a:srgbClr val="615042"/>
                </a:solidFill>
              </a:defRPr>
            </a:pPr>
          </a:p>
          <a:p>
            <a:pPr>
              <a:defRPr sz="2400">
                <a:solidFill>
                  <a:srgbClr val="615042"/>
                </a:solidFill>
              </a:defRPr>
            </a:pPr>
            <a:r>
              <a:t>Fork off mutants as they are encountered</a:t>
            </a:r>
          </a:p>
        </p:txBody>
      </p:sp>
      <p:sp>
        <p:nvSpPr>
          <p:cNvPr id="338" name="Shape 338"/>
          <p:cNvSpPr/>
          <p:nvPr/>
        </p:nvSpPr>
        <p:spPr>
          <a:xfrm>
            <a:off x="3813250" y="1772429"/>
            <a:ext cx="767633" cy="317576"/>
          </a:xfrm>
          <a:prstGeom prst="leftArrow">
            <a:avLst>
              <a:gd name="adj1" fmla="val 50000"/>
              <a:gd name="adj2" fmla="val 50000"/>
            </a:avLst>
          </a:prstGeom>
          <a:solidFill>
            <a:schemeClr val="accent1"/>
          </a:solidFill>
          <a:ln>
            <a:solidFill>
              <a:srgbClr val="615042"/>
            </a:solidFill>
          </a:ln>
        </p:spPr>
        <p:txBody>
          <a:bodyPr lIns="45719" rIns="45719"/>
          <a:lstStyle/>
          <a:p>
            <a:pPr defTabSz="914400">
              <a:defRPr sz="2400">
                <a:solidFill>
                  <a:srgbClr val="999999"/>
                </a:solidFill>
                <a:latin typeface="Arial"/>
                <a:ea typeface="Arial"/>
                <a:cs typeface="Arial"/>
                <a:sym typeface="Arial"/>
              </a:defRPr>
            </a:pPr>
          </a:p>
        </p:txBody>
      </p:sp>
      <p:sp>
        <p:nvSpPr>
          <p:cNvPr id="339" name="Shape 339"/>
          <p:cNvSpPr/>
          <p:nvPr/>
        </p:nvSpPr>
        <p:spPr>
          <a:xfrm>
            <a:off x="846364" y="2882363"/>
            <a:ext cx="230049"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615042"/>
                </a:solidFill>
              </a:defRPr>
            </a:lvl1pPr>
          </a:lstStyle>
          <a:p>
            <a:pPr/>
            <a:r>
              <a:t>t1</a:t>
            </a:r>
          </a:p>
        </p:txBody>
      </p:sp>
      <p:sp>
        <p:nvSpPr>
          <p:cNvPr id="340" name="Shape 340"/>
          <p:cNvSpPr/>
          <p:nvPr/>
        </p:nvSpPr>
        <p:spPr>
          <a:xfrm>
            <a:off x="846514" y="3469051"/>
            <a:ext cx="230049" cy="294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615042"/>
                </a:solidFill>
              </a:defRPr>
            </a:lvl1pPr>
          </a:lstStyle>
          <a:p>
            <a:pPr/>
            <a:r>
              <a:t>t2</a:t>
            </a:r>
          </a:p>
        </p:txBody>
      </p:sp>
    </p:spTree>
  </p:cSld>
  <p:clrMapOvr>
    <a:masterClrMapping/>
  </p:clrMapOvr>
  <p:transition xmlns:p14="http://schemas.microsoft.com/office/powerpoint/2010/main" spd="med" advClick="1" p14:dur="1000"/>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Shape 344"/>
          <p:cNvSpPr/>
          <p:nvPr>
            <p:ph type="title"/>
          </p:nvPr>
        </p:nvSpPr>
        <p:spPr>
          <a:prstGeom prst="rect">
            <a:avLst/>
          </a:prstGeom>
        </p:spPr>
        <p:txBody>
          <a:bodyPr/>
          <a:lstStyle/>
          <a:p>
            <a:pPr/>
            <a:r>
              <a:t>We Propose: Topsy Turvy</a:t>
            </a:r>
          </a:p>
        </p:txBody>
      </p:sp>
      <p:sp>
        <p:nvSpPr>
          <p:cNvPr id="345" name="Shape 345"/>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15, 2016</a:t>
            </a:r>
          </a:p>
        </p:txBody>
      </p:sp>
      <p:sp>
        <p:nvSpPr>
          <p:cNvPr id="346" name="Shape 346"/>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7" name="image4.pdf" descr="Vertical-cmyk_1.pdf"/>
          <p:cNvPicPr>
            <a:picLocks noChangeAspect="1"/>
          </p:cNvPicPr>
          <p:nvPr/>
        </p:nvPicPr>
        <p:blipFill>
          <a:blip r:embed="rId3">
            <a:extLst/>
          </a:blip>
          <a:stretch>
            <a:fillRect/>
          </a:stretch>
        </p:blipFill>
        <p:spPr>
          <a:xfrm>
            <a:off x="7747000" y="5782130"/>
            <a:ext cx="965200" cy="965201"/>
          </a:xfrm>
          <a:prstGeom prst="rect">
            <a:avLst/>
          </a:prstGeom>
          <a:ln w="12700">
            <a:miter lim="400000"/>
          </a:ln>
        </p:spPr>
      </p:pic>
      <p:sp>
        <p:nvSpPr>
          <p:cNvPr id="348" name="Shape 348"/>
          <p:cNvSpPr/>
          <p:nvPr/>
        </p:nvSpPr>
        <p:spPr>
          <a:xfrm>
            <a:off x="4979454" y="1440867"/>
            <a:ext cx="4164546"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400">
                <a:solidFill>
                  <a:srgbClr val="615042"/>
                </a:solidFill>
              </a:defRPr>
            </a:pPr>
            <a:r>
              <a:t>Fork off mutants</a:t>
            </a:r>
          </a:p>
          <a:p>
            <a:pPr>
              <a:defRPr sz="2400">
                <a:solidFill>
                  <a:srgbClr val="615042"/>
                </a:solidFill>
              </a:defRPr>
            </a:pPr>
            <a:r>
              <a:t>as they are encountered</a:t>
            </a:r>
          </a:p>
        </p:txBody>
      </p:sp>
      <p:sp>
        <p:nvSpPr>
          <p:cNvPr id="349" name="Shape 349"/>
          <p:cNvSpPr/>
          <p:nvPr/>
        </p:nvSpPr>
        <p:spPr>
          <a:xfrm>
            <a:off x="822325" y="1000581"/>
            <a:ext cx="3442423" cy="1068607"/>
          </a:xfrm>
          <a:prstGeom prst="rect">
            <a:avLst/>
          </a:prstGeom>
          <a:ln w="12700">
            <a:miter lim="400000"/>
          </a:ln>
          <a:extLst>
            <a:ext uri="{C572A759-6A51-4108-AA02-DFA0A04FC94B}">
              <ma14:wrappingTextBoxFlag xmlns:ma14="http://schemas.microsoft.com/office/mac/drawingml/2011/main" val="1"/>
            </a:ext>
          </a:extLst>
        </p:spPr>
        <p:txBody>
          <a:bodyPr lIns="32653" tIns="32653" rIns="32653" bIns="32653">
            <a:spAutoFit/>
          </a:bodyPr>
          <a:lstStyle/>
          <a:p>
            <a:pPr>
              <a:defRPr b="1" sz="1400">
                <a:latin typeface="LeituraSans-Grot 3"/>
                <a:ea typeface="LeituraSans-Grot 3"/>
                <a:cs typeface="LeituraSans-Grot 3"/>
                <a:sym typeface="LeituraSans-Grot 3"/>
              </a:defRPr>
            </a:pPr>
            <a:endParaRPr>
              <a:solidFill>
                <a:srgbClr val="615042"/>
              </a:solidFill>
            </a:endParaRPr>
          </a:p>
          <a:p>
            <a:pPr>
              <a:defRPr b="1" sz="1000">
                <a:latin typeface="LeituraSans-Grot 3"/>
                <a:ea typeface="LeituraSans-Grot 3"/>
                <a:cs typeface="LeituraSans-Grot 3"/>
                <a:sym typeface="LeituraSans-Grot 3"/>
              </a:defRPr>
            </a:pPr>
            <a:r>
              <a:rPr sz="1200"/>
              <a:t>Original</a:t>
            </a:r>
            <a:r>
              <a:rPr b="0"/>
              <a:t>:</a:t>
            </a:r>
            <a:endParaRPr>
              <a:solidFill>
                <a:srgbClr val="615042"/>
              </a:solidFill>
            </a:endParaRPr>
          </a:p>
          <a:p>
            <a:pPr>
              <a:defRPr sz="1000">
                <a:solidFill>
                  <a:srgbClr val="0000FF"/>
                </a:solidFill>
                <a:latin typeface="LeituraSans-Grot 3"/>
                <a:ea typeface="LeituraSans-Grot 3"/>
                <a:cs typeface="LeituraSans-Grot 3"/>
                <a:sym typeface="LeituraSans-Grot 3"/>
              </a:defRPr>
            </a:pPr>
            <a:r>
              <a:t>def </a:t>
            </a:r>
            <a:r>
              <a:rPr>
                <a:solidFill>
                  <a:srgbClr val="000000"/>
                </a:solidFill>
              </a:rPr>
              <a:t>avg(a,b)</a:t>
            </a:r>
            <a:endParaRPr>
              <a:solidFill>
                <a:srgbClr val="615042"/>
              </a:solidFill>
            </a:endParaRPr>
          </a:p>
          <a:p>
            <a:pPr>
              <a:defRPr sz="1000">
                <a:latin typeface="LeituraSans-Grot 3"/>
                <a:ea typeface="LeituraSans-Grot 3"/>
                <a:cs typeface="LeituraSans-Grot 3"/>
                <a:sym typeface="LeituraSans-Grot 3"/>
              </a:defRPr>
            </a:pPr>
            <a:r>
              <a:t>    </a:t>
            </a:r>
            <a:r>
              <a:rPr>
                <a:solidFill>
                  <a:srgbClr val="0000FF"/>
                </a:solidFill>
              </a:rPr>
              <a:t>return</a:t>
            </a:r>
            <a:r>
              <a:t> (a+b) / 2</a:t>
            </a:r>
            <a:endParaRPr>
              <a:solidFill>
                <a:srgbClr val="615042"/>
              </a:solidFill>
            </a:endParaRPr>
          </a:p>
          <a:p>
            <a:pPr>
              <a:defRPr sz="1000">
                <a:solidFill>
                  <a:srgbClr val="0000FF"/>
                </a:solidFill>
                <a:latin typeface="LeituraSans-Grot 3"/>
                <a:ea typeface="LeituraSans-Grot 3"/>
                <a:cs typeface="LeituraSans-Grot 3"/>
                <a:sym typeface="LeituraSans-Grot 3"/>
              </a:defRPr>
            </a:pPr>
            <a:r>
              <a:t>end</a:t>
            </a:r>
            <a:endParaRPr>
              <a:solidFill>
                <a:srgbClr val="615042"/>
              </a:solidFill>
            </a:endParaRPr>
          </a:p>
        </p:txBody>
      </p:sp>
      <p:sp>
        <p:nvSpPr>
          <p:cNvPr id="350" name="Shape 350"/>
          <p:cNvSpPr/>
          <p:nvPr/>
        </p:nvSpPr>
        <p:spPr>
          <a:xfrm>
            <a:off x="822325" y="2992219"/>
            <a:ext cx="3442423" cy="3138707"/>
          </a:xfrm>
          <a:prstGeom prst="rect">
            <a:avLst/>
          </a:prstGeom>
          <a:ln w="12700">
            <a:miter lim="400000"/>
          </a:ln>
          <a:extLst>
            <a:ext uri="{C572A759-6A51-4108-AA02-DFA0A04FC94B}">
              <ma14:wrappingTextBoxFlag xmlns:ma14="http://schemas.microsoft.com/office/mac/drawingml/2011/main" val="1"/>
            </a:ext>
          </a:extLst>
        </p:spPr>
        <p:txBody>
          <a:bodyPr lIns="32653" tIns="32653" rIns="32653" bIns="32653">
            <a:spAutoFit/>
          </a:bodyPr>
          <a:lstStyle/>
          <a:p>
            <a:pPr>
              <a:defRPr sz="1000">
                <a:latin typeface="LeituraSans-Grot 2"/>
                <a:ea typeface="LeituraSans-Grot 2"/>
                <a:cs typeface="LeituraSans-Grot 2"/>
                <a:sym typeface="LeituraSans-Grot 2"/>
              </a:defRPr>
            </a:pPr>
          </a:p>
          <a:p>
            <a:pPr>
              <a:defRPr b="1">
                <a:latin typeface="LeituraSans-Grot 3"/>
                <a:ea typeface="LeituraSans-Grot 3"/>
                <a:cs typeface="LeituraSans-Grot 3"/>
                <a:sym typeface="LeituraSans-Grot 3"/>
              </a:defRPr>
            </a:pPr>
            <a:r>
              <a:t>The library function: </a:t>
            </a:r>
            <a:r>
              <a:rPr b="0"/>
              <a:t>μ()</a:t>
            </a:r>
            <a:endParaRPr>
              <a:latin typeface="LeituraSans-Grot 2"/>
              <a:ea typeface="LeituraSans-Grot 2"/>
              <a:cs typeface="LeituraSans-Grot 2"/>
              <a:sym typeface="LeituraSans-Grot 2"/>
            </a:endParaRPr>
          </a:p>
          <a:p>
            <a:pPr>
              <a:defRPr sz="1000">
                <a:solidFill>
                  <a:srgbClr val="0000FF"/>
                </a:solidFill>
                <a:latin typeface="LeituraSans-Grot 2"/>
                <a:ea typeface="LeituraSans-Grot 2"/>
                <a:cs typeface="LeituraSans-Grot 2"/>
                <a:sym typeface="LeituraSans-Grot 2"/>
              </a:defRPr>
            </a:pPr>
            <a:r>
              <a:t>def </a:t>
            </a:r>
            <a:r>
              <a:rPr>
                <a:solidFill>
                  <a:srgbClr val="000000"/>
                </a:solidFill>
                <a:latin typeface="LeituraSans-Grot 3"/>
                <a:ea typeface="LeituraSans-Grot 3"/>
                <a:cs typeface="LeituraSans-Grot 3"/>
                <a:sym typeface="LeituraSans-Grot 3"/>
              </a:rPr>
              <a:t>μ</a:t>
            </a:r>
            <a:r>
              <a:rPr>
                <a:solidFill>
                  <a:srgbClr val="000000"/>
                </a:solidFill>
              </a:rPr>
              <a:t>(id, a, b, op)</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if</a:t>
            </a:r>
            <a:r>
              <a:t> parent?</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return</a:t>
            </a:r>
            <a:r>
              <a:t> op(a,b) if has?(id)</a:t>
            </a:r>
            <a:endParaRPr>
              <a:solidFill>
                <a:srgbClr val="615042"/>
              </a:solidFill>
            </a:endParaRPr>
          </a:p>
          <a:p>
            <a:pPr>
              <a:defRPr sz="1000">
                <a:latin typeface="LeituraSans-Grot 2"/>
                <a:ea typeface="LeituraSans-Grot 2"/>
                <a:cs typeface="LeituraSans-Grot 2"/>
                <a:sym typeface="LeituraSans-Grot 2"/>
              </a:defRPr>
            </a:pPr>
            <a:r>
              <a:t>      mutations(op).each do |o|</a:t>
            </a:r>
            <a:endParaRPr>
              <a:solidFill>
                <a:srgbClr val="615042"/>
              </a:solidFill>
            </a:endParaRPr>
          </a:p>
          <a:p>
            <a:pPr>
              <a:defRPr sz="1000">
                <a:solidFill>
                  <a:srgbClr val="FF2600"/>
                </a:solidFill>
                <a:latin typeface="LeituraSans-Grot 2"/>
                <a:ea typeface="LeituraSans-Grot 2"/>
                <a:cs typeface="LeituraSans-Grot 2"/>
                <a:sym typeface="LeituraSans-Grot 2"/>
              </a:defRPr>
            </a:pPr>
            <a:r>
              <a:t>          </a:t>
            </a:r>
            <a:r>
              <a:rPr b="1"/>
              <a:t>fork</a:t>
            </a:r>
          </a:p>
          <a:p>
            <a:pPr>
              <a:defRPr sz="1000">
                <a:latin typeface="LeituraSans-Grot 2"/>
                <a:ea typeface="LeituraSans-Grot 2"/>
                <a:cs typeface="LeituraSans-Grot 2"/>
                <a:sym typeface="LeituraSans-Grot 2"/>
              </a:defRPr>
            </a:pPr>
            <a:r>
              <a:t>          </a:t>
            </a:r>
            <a:r>
              <a:rPr>
                <a:solidFill>
                  <a:srgbClr val="0000FF"/>
                </a:solidFill>
              </a:rPr>
              <a:t>if</a:t>
            </a:r>
            <a:r>
              <a:t> child?</a:t>
            </a:r>
            <a:endParaRPr>
              <a:solidFill>
                <a:srgbClr val="615042"/>
              </a:solidFill>
            </a:endParaRPr>
          </a:p>
          <a:p>
            <a:pPr>
              <a:defRPr sz="1000">
                <a:latin typeface="LeituraSans-Grot 2"/>
                <a:ea typeface="LeituraSans-Grot 2"/>
                <a:cs typeface="LeituraSans-Grot 2"/>
                <a:sym typeface="LeituraSans-Grot 2"/>
              </a:defRPr>
            </a:pPr>
            <a:r>
              <a:t>             set(id, o)</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return</a:t>
            </a:r>
            <a:r>
              <a:t> o(a,b)</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end</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end</a:t>
            </a:r>
            <a:endParaRPr>
              <a:solidFill>
                <a:srgbClr val="615042"/>
              </a:solidFill>
            </a:endParaRPr>
          </a:p>
          <a:p>
            <a:pPr>
              <a:defRPr sz="1000">
                <a:latin typeface="LeituraSans-Grot 2"/>
                <a:ea typeface="LeituraSans-Grot 2"/>
                <a:cs typeface="LeituraSans-Grot 2"/>
                <a:sym typeface="LeituraSans-Grot 2"/>
              </a:defRPr>
            </a:pPr>
            <a:r>
              <a:t>      set(id, op)</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return</a:t>
            </a:r>
            <a:r>
              <a:t> op(a, b)</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else</a:t>
            </a:r>
            <a:endParaRPr>
              <a:solidFill>
                <a:srgbClr val="615042"/>
              </a:solidFill>
            </a:endParaRPr>
          </a:p>
          <a:p>
            <a:pPr>
              <a:defRPr sz="1000">
                <a:latin typeface="LeituraSans-Grot 2"/>
                <a:ea typeface="LeituraSans-Grot 2"/>
                <a:cs typeface="LeituraSans-Grot 2"/>
                <a:sym typeface="LeituraSans-Grot 2"/>
              </a:defRPr>
            </a:pPr>
            <a:r>
              <a:t>       o = get(id) || op</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return</a:t>
            </a:r>
            <a:r>
              <a:t> o(a,b)  </a:t>
            </a:r>
            <a:endParaRPr>
              <a:solidFill>
                <a:srgbClr val="615042"/>
              </a:solidFill>
            </a:endParaRPr>
          </a:p>
          <a:p>
            <a:pPr>
              <a:defRPr sz="1000">
                <a:latin typeface="LeituraSans-Grot 2"/>
                <a:ea typeface="LeituraSans-Grot 2"/>
                <a:cs typeface="LeituraSans-Grot 2"/>
                <a:sym typeface="LeituraSans-Grot 2"/>
              </a:defRPr>
            </a:pPr>
            <a:r>
              <a:t>   </a:t>
            </a:r>
            <a:r>
              <a:rPr>
                <a:solidFill>
                  <a:srgbClr val="0000FF"/>
                </a:solidFill>
              </a:rPr>
              <a:t>end</a:t>
            </a:r>
            <a:endParaRPr>
              <a:solidFill>
                <a:srgbClr val="615042"/>
              </a:solidFill>
            </a:endParaRPr>
          </a:p>
          <a:p>
            <a:pPr>
              <a:defRPr sz="1000">
                <a:solidFill>
                  <a:srgbClr val="0000FF"/>
                </a:solidFill>
                <a:latin typeface="LeituraSans-Grot 2"/>
                <a:ea typeface="LeituraSans-Grot 2"/>
                <a:cs typeface="LeituraSans-Grot 2"/>
                <a:sym typeface="LeituraSans-Grot 2"/>
              </a:defRPr>
            </a:pPr>
            <a:r>
              <a:t>end</a:t>
            </a:r>
            <a:endParaRPr>
              <a:solidFill>
                <a:srgbClr val="615042"/>
              </a:solidFill>
            </a:endParaRPr>
          </a:p>
        </p:txBody>
      </p:sp>
      <p:sp>
        <p:nvSpPr>
          <p:cNvPr id="351" name="Shape 351"/>
          <p:cNvSpPr/>
          <p:nvPr/>
        </p:nvSpPr>
        <p:spPr>
          <a:xfrm>
            <a:off x="117354" y="6408738"/>
            <a:ext cx="273973" cy="228760"/>
          </a:xfrm>
          <a:prstGeom prst="ellipse">
            <a:avLst/>
          </a:prstGeom>
          <a:solidFill>
            <a:srgbClr val="000000"/>
          </a:solidFill>
          <a:ln w="25400">
            <a:solidFill>
              <a:schemeClr val="accent1"/>
            </a:solidFill>
          </a:ln>
        </p:spPr>
        <p:txBody>
          <a:bodyPr lIns="45719" rIns="45719"/>
          <a:lstStyle/>
          <a:p>
            <a:pPr>
              <a:defRPr sz="1800">
                <a:solidFill>
                  <a:srgbClr val="FFFFFF"/>
                </a:solidFill>
              </a:defRPr>
            </a:pPr>
          </a:p>
        </p:txBody>
      </p:sp>
      <p:grpSp>
        <p:nvGrpSpPr>
          <p:cNvPr id="357" name="Group 357"/>
          <p:cNvGrpSpPr/>
          <p:nvPr/>
        </p:nvGrpSpPr>
        <p:grpSpPr>
          <a:xfrm>
            <a:off x="822325" y="1745667"/>
            <a:ext cx="3731167" cy="1589638"/>
            <a:chOff x="0" y="0"/>
            <a:chExt cx="3731166" cy="1589636"/>
          </a:xfrm>
        </p:grpSpPr>
        <p:sp>
          <p:nvSpPr>
            <p:cNvPr id="352" name="Shape 352"/>
            <p:cNvSpPr/>
            <p:nvPr/>
          </p:nvSpPr>
          <p:spPr>
            <a:xfrm>
              <a:off x="0" y="253872"/>
              <a:ext cx="3442423" cy="10051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32653" tIns="32653" rIns="32653" bIns="32653" numCol="1" anchor="t">
              <a:spAutoFit/>
            </a:bodyPr>
            <a:lstStyle/>
            <a:p>
              <a:pPr>
                <a:defRPr sz="1000">
                  <a:latin typeface="LeituraSans-Grot 3"/>
                  <a:ea typeface="LeituraSans-Grot 3"/>
                  <a:cs typeface="LeituraSans-Grot 3"/>
                  <a:sym typeface="LeituraSans-Grot 3"/>
                </a:defRPr>
              </a:pPr>
            </a:p>
            <a:p>
              <a:pPr>
                <a:defRPr b="1" sz="1000">
                  <a:latin typeface="LeituraSans-Grot 3"/>
                  <a:ea typeface="LeituraSans-Grot 3"/>
                  <a:cs typeface="LeituraSans-Grot 3"/>
                  <a:sym typeface="LeituraSans-Grot 3"/>
                </a:defRPr>
              </a:pPr>
              <a:r>
                <a:rPr sz="1200"/>
                <a:t>Transformed</a:t>
              </a:r>
              <a:r>
                <a:rPr b="0"/>
                <a:t>:</a:t>
              </a:r>
            </a:p>
            <a:p>
              <a:pPr>
                <a:defRPr sz="1000">
                  <a:solidFill>
                    <a:srgbClr val="0000FF"/>
                  </a:solidFill>
                  <a:latin typeface="LeituraSans-Grot 3"/>
                  <a:ea typeface="LeituraSans-Grot 3"/>
                  <a:cs typeface="LeituraSans-Grot 3"/>
                  <a:sym typeface="LeituraSans-Grot 3"/>
                </a:defRPr>
              </a:pPr>
              <a:r>
                <a:t>def </a:t>
              </a:r>
              <a:r>
                <a:rPr>
                  <a:solidFill>
                    <a:srgbClr val="000000"/>
                  </a:solidFill>
                </a:rPr>
                <a:t>avg(a,b)</a:t>
              </a:r>
              <a:endParaRPr>
                <a:solidFill>
                  <a:srgbClr val="615042"/>
                </a:solidFill>
              </a:endParaRPr>
            </a:p>
            <a:p>
              <a:pPr>
                <a:defRPr sz="1000">
                  <a:latin typeface="LeituraSans-Grot 3"/>
                  <a:ea typeface="LeituraSans-Grot 3"/>
                  <a:cs typeface="LeituraSans-Grot 3"/>
                  <a:sym typeface="LeituraSans-Grot 3"/>
                </a:defRPr>
              </a:pPr>
              <a:r>
                <a:t>    </a:t>
              </a:r>
              <a:r>
                <a:rPr>
                  <a:solidFill>
                    <a:srgbClr val="0000FF"/>
                  </a:solidFill>
                </a:rPr>
                <a:t>return</a:t>
              </a:r>
              <a:r>
                <a:t> </a:t>
              </a:r>
              <a:r>
                <a:t>μ(:a, μ(:b, x, y, +), 2, /)</a:t>
              </a:r>
            </a:p>
            <a:p>
              <a:pPr>
                <a:defRPr sz="1000">
                  <a:solidFill>
                    <a:srgbClr val="0000FF"/>
                  </a:solidFill>
                  <a:latin typeface="LeituraSans-Grot 3"/>
                  <a:ea typeface="LeituraSans-Grot 3"/>
                  <a:cs typeface="LeituraSans-Grot 3"/>
                  <a:sym typeface="LeituraSans-Grot 3"/>
                </a:defRPr>
              </a:pPr>
              <a:r>
                <a:t>end</a:t>
              </a:r>
              <a:endParaRPr>
                <a:solidFill>
                  <a:srgbClr val="000000"/>
                </a:solidFill>
                <a:latin typeface="LeituraSans-Grot 2"/>
                <a:ea typeface="LeituraSans-Grot 2"/>
                <a:cs typeface="LeituraSans-Grot 2"/>
                <a:sym typeface="LeituraSans-Grot 2"/>
              </a:endParaRPr>
            </a:p>
          </p:txBody>
        </p:sp>
        <p:sp>
          <p:nvSpPr>
            <p:cNvPr id="353" name="Shape 353"/>
            <p:cNvSpPr/>
            <p:nvPr/>
          </p:nvSpPr>
          <p:spPr>
            <a:xfrm flipH="1" flipV="1">
              <a:off x="690794" y="955659"/>
              <a:ext cx="1825325" cy="492296"/>
            </a:xfrm>
            <a:prstGeom prst="line">
              <a:avLst/>
            </a:prstGeom>
            <a:noFill/>
            <a:ln w="25400" cap="flat">
              <a:solidFill>
                <a:schemeClr val="accent1"/>
              </a:solidFill>
              <a:prstDash val="sysDot"/>
              <a:miter lim="400000"/>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defRPr sz="1800">
                  <a:solidFill>
                    <a:srgbClr val="615042"/>
                  </a:solidFill>
                </a:defRPr>
              </a:pPr>
            </a:p>
          </p:txBody>
        </p:sp>
        <p:sp>
          <p:nvSpPr>
            <p:cNvPr id="354" name="Shape 354"/>
            <p:cNvSpPr/>
            <p:nvPr/>
          </p:nvSpPr>
          <p:spPr>
            <a:xfrm>
              <a:off x="2615069" y="1294996"/>
              <a:ext cx="1116098" cy="294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Library call (</a:t>
              </a:r>
              <a:r>
                <a:t>μ)</a:t>
              </a:r>
            </a:p>
          </p:txBody>
        </p:sp>
        <p:sp>
          <p:nvSpPr>
            <p:cNvPr id="355" name="Shape 355"/>
            <p:cNvSpPr/>
            <p:nvPr/>
          </p:nvSpPr>
          <p:spPr>
            <a:xfrm flipH="1">
              <a:off x="1103858" y="263503"/>
              <a:ext cx="526694" cy="526694"/>
            </a:xfrm>
            <a:prstGeom prst="line">
              <a:avLst/>
            </a:prstGeom>
            <a:noFill/>
            <a:ln w="25400" cap="flat">
              <a:solidFill>
                <a:schemeClr val="accent1"/>
              </a:solidFill>
              <a:prstDash val="sysDot"/>
              <a:miter lim="400000"/>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defRPr sz="1800">
                  <a:solidFill>
                    <a:srgbClr val="615042"/>
                  </a:solidFill>
                </a:defRPr>
              </a:pPr>
            </a:p>
          </p:txBody>
        </p:sp>
        <p:sp>
          <p:nvSpPr>
            <p:cNvPr id="356" name="Shape 356"/>
            <p:cNvSpPr/>
            <p:nvPr/>
          </p:nvSpPr>
          <p:spPr>
            <a:xfrm>
              <a:off x="1723229" y="0"/>
              <a:ext cx="1042055" cy="2946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Mutant id (:b)</a:t>
              </a:r>
            </a:p>
          </p:txBody>
        </p:sp>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50"/>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4" fill="hold">
                                  <p:stCondLst>
                                    <p:cond delay="0"/>
                                  </p:stCondLst>
                                  <p:iterate type="el" backwards="0">
                                    <p:tmAbs val="0"/>
                                  </p:iterate>
                                  <p:childTnLst>
                                    <p:set>
                                      <p:cBhvr>
                                        <p:cTn id="17" fill="hold"/>
                                        <p:tgtEl>
                                          <p:spTgt spid="3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0" grpId="3"/>
      <p:bldP build="whole" bldLvl="1" animBg="1" rev="0" advAuto="0" spid="349" grpId="1"/>
      <p:bldP build="whole" bldLvl="1" animBg="1" rev="0" advAuto="0" spid="357" grpId="2"/>
      <p:bldP build="whole" bldLvl="1" animBg="1" rev="0" advAuto="0" spid="351" grpId="4"/>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Shape 361"/>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15, 2016</a:t>
            </a:r>
          </a:p>
        </p:txBody>
      </p:sp>
      <p:sp>
        <p:nvSpPr>
          <p:cNvPr id="362" name="Shape 362"/>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63" name="image4.pdf" descr="Vertical-cmyk_1.pdf"/>
          <p:cNvPicPr>
            <a:picLocks noChangeAspect="1"/>
          </p:cNvPicPr>
          <p:nvPr/>
        </p:nvPicPr>
        <p:blipFill>
          <a:blip r:embed="rId3">
            <a:extLst/>
          </a:blip>
          <a:stretch>
            <a:fillRect/>
          </a:stretch>
        </p:blipFill>
        <p:spPr>
          <a:xfrm>
            <a:off x="7747000" y="5782130"/>
            <a:ext cx="965200" cy="965201"/>
          </a:xfrm>
          <a:prstGeom prst="rect">
            <a:avLst/>
          </a:prstGeom>
          <a:ln w="12700">
            <a:miter lim="400000"/>
          </a:ln>
        </p:spPr>
      </p:pic>
      <p:pic>
        <p:nvPicPr>
          <p:cNvPr id="364" name="image8.png"/>
          <p:cNvPicPr>
            <a:picLocks noChangeAspect="1"/>
          </p:cNvPicPr>
          <p:nvPr/>
        </p:nvPicPr>
        <p:blipFill>
          <a:blip r:embed="rId4">
            <a:extLst/>
          </a:blip>
          <a:stretch>
            <a:fillRect/>
          </a:stretch>
        </p:blipFill>
        <p:spPr>
          <a:xfrm>
            <a:off x="955482" y="662848"/>
            <a:ext cx="4983838" cy="4944953"/>
          </a:xfrm>
          <a:prstGeom prst="rect">
            <a:avLst/>
          </a:prstGeom>
          <a:ln w="12700">
            <a:miter lim="400000"/>
          </a:ln>
        </p:spPr>
      </p:pic>
      <p:sp>
        <p:nvSpPr>
          <p:cNvPr id="365" name="Shape 365"/>
          <p:cNvSpPr/>
          <p:nvPr/>
        </p:nvSpPr>
        <p:spPr>
          <a:xfrm>
            <a:off x="6382713" y="2121900"/>
            <a:ext cx="2248159"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b="1" sz="1800">
                <a:solidFill>
                  <a:srgbClr val="615042"/>
                </a:solidFill>
              </a:defRPr>
            </a:pPr>
            <a:r>
              <a:t>Total</a:t>
            </a:r>
            <a:r>
              <a:rPr b="0"/>
              <a:t> runtime</a:t>
            </a:r>
          </a:p>
          <a:p>
            <a:pPr>
              <a:defRPr sz="1800">
                <a:solidFill>
                  <a:srgbClr val="615042"/>
                </a:solidFill>
              </a:defRPr>
            </a:pPr>
            <a:r>
              <a:t>(not wall-clock time.)</a:t>
            </a:r>
          </a:p>
        </p:txBody>
      </p:sp>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9" name="Shape 369"/>
          <p:cNvSpPr/>
          <p:nvPr>
            <p:ph type="title"/>
          </p:nvPr>
        </p:nvSpPr>
        <p:spPr>
          <a:prstGeom prst="rect">
            <a:avLst/>
          </a:prstGeom>
        </p:spPr>
        <p:txBody>
          <a:bodyPr/>
          <a:lstStyle/>
          <a:p>
            <a:pPr/>
            <a:r>
              <a:t>Related ideas</a:t>
            </a:r>
          </a:p>
        </p:txBody>
      </p:sp>
      <p:sp>
        <p:nvSpPr>
          <p:cNvPr id="370" name="Shape 370"/>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15, 2016</a:t>
            </a:r>
          </a:p>
        </p:txBody>
      </p:sp>
      <p:sp>
        <p:nvSpPr>
          <p:cNvPr id="371" name="Shape 371"/>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2" name="Shape 372"/>
          <p:cNvSpPr/>
          <p:nvPr>
            <p:ph type="body" sz="quarter" idx="1"/>
          </p:nvPr>
        </p:nvSpPr>
        <p:spPr>
          <a:xfrm>
            <a:off x="822324" y="3188879"/>
            <a:ext cx="7225318" cy="1212641"/>
          </a:xfrm>
          <a:prstGeom prst="rect">
            <a:avLst/>
          </a:prstGeom>
        </p:spPr>
        <p:txBody>
          <a:bodyPr/>
          <a:lstStyle/>
          <a:p>
            <a:pPr marL="0" indent="0" defTabSz="905255">
              <a:buSzTx/>
              <a:buNone/>
              <a:defRPr sz="1979"/>
            </a:pPr>
            <a:r>
              <a:t>Related ideas:</a:t>
            </a:r>
          </a:p>
          <a:p>
            <a:pPr marL="509206" indent="-282892" defTabSz="905255">
              <a:spcBef>
                <a:spcPts val="200"/>
              </a:spcBef>
              <a:defRPr sz="1188"/>
            </a:pPr>
            <a:r>
              <a:t>Split Stream Execution – King et al. 1991</a:t>
            </a:r>
            <a:br/>
            <a:r>
              <a:t>Difference: Interpreter only technique – Interpreter manages the forking.</a:t>
            </a:r>
          </a:p>
          <a:p>
            <a:pPr marL="509206" indent="-282892" defTabSz="905255">
              <a:spcBef>
                <a:spcPts val="200"/>
              </a:spcBef>
              <a:defRPr sz="1188"/>
            </a:pPr>
            <a:r>
              <a:t>MuVM – Tokumoto et al. (ICST) 2016</a:t>
            </a:r>
            <a:br/>
            <a:r>
              <a:t>Difference: Similar idea, but Virtual Machine based. The tests are still serial</a:t>
            </a:r>
          </a:p>
        </p:txBody>
      </p:sp>
      <p:sp>
        <p:nvSpPr>
          <p:cNvPr id="373" name="Shape 373"/>
          <p:cNvSpPr/>
          <p:nvPr/>
        </p:nvSpPr>
        <p:spPr>
          <a:xfrm>
            <a:off x="822325" y="1952387"/>
            <a:ext cx="7433489"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solidFill>
                  <a:srgbClr val="615042"/>
                </a:solidFill>
              </a:defRPr>
            </a:lvl1pPr>
          </a:lstStyle>
          <a:p>
            <a:pPr/>
            <a:r>
              <a:t>Topsy Turvy (dynamic mutants): Applied as source transformation, and applicable in any environment and language with cheap forking.</a:t>
            </a:r>
          </a:p>
        </p:txBody>
      </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cce-slides">
  <a:themeElements>
    <a:clrScheme name="cce-slides">
      <a:dk1>
        <a:srgbClr val="000000"/>
      </a:dk1>
      <a:lt1>
        <a:srgbClr val="FFFFFF"/>
      </a:lt1>
      <a:dk2>
        <a:srgbClr val="A7A7A7"/>
      </a:dk2>
      <a:lt2>
        <a:srgbClr val="535353"/>
      </a:lt2>
      <a:accent1>
        <a:srgbClr val="C6C0B7"/>
      </a:accent1>
      <a:accent2>
        <a:srgbClr val="6B859E"/>
      </a:accent2>
      <a:accent3>
        <a:srgbClr val="A7C4C9"/>
      </a:accent3>
      <a:accent4>
        <a:srgbClr val="F3D08E"/>
      </a:accent4>
      <a:accent5>
        <a:srgbClr val="B3BA35"/>
      </a:accent5>
      <a:accent6>
        <a:srgbClr val="561F4B"/>
      </a:accent6>
      <a:hlink>
        <a:srgbClr val="0000FF"/>
      </a:hlink>
      <a:folHlink>
        <a:srgbClr val="FF00FF"/>
      </a:folHlink>
    </a:clrScheme>
    <a:fontScheme name="cce-slides">
      <a:majorFont>
        <a:latin typeface="Helvetica"/>
        <a:ea typeface="Helvetica"/>
        <a:cs typeface="Helvetica"/>
      </a:majorFont>
      <a:minorFont>
        <a:latin typeface="Calibri"/>
        <a:ea typeface="Calibri"/>
        <a:cs typeface="Calibri"/>
      </a:minorFont>
    </a:fontScheme>
    <a:fmtScheme name="cce-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15042"/>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ce-slides">
  <a:themeElements>
    <a:clrScheme name="cce-slides">
      <a:dk1>
        <a:srgbClr val="000000"/>
      </a:dk1>
      <a:lt1>
        <a:srgbClr val="FFFFFF"/>
      </a:lt1>
      <a:dk2>
        <a:srgbClr val="A7A7A7"/>
      </a:dk2>
      <a:lt2>
        <a:srgbClr val="535353"/>
      </a:lt2>
      <a:accent1>
        <a:srgbClr val="C6C0B7"/>
      </a:accent1>
      <a:accent2>
        <a:srgbClr val="6B859E"/>
      </a:accent2>
      <a:accent3>
        <a:srgbClr val="A7C4C9"/>
      </a:accent3>
      <a:accent4>
        <a:srgbClr val="F3D08E"/>
      </a:accent4>
      <a:accent5>
        <a:srgbClr val="B3BA35"/>
      </a:accent5>
      <a:accent6>
        <a:srgbClr val="561F4B"/>
      </a:accent6>
      <a:hlink>
        <a:srgbClr val="0000FF"/>
      </a:hlink>
      <a:folHlink>
        <a:srgbClr val="FF00FF"/>
      </a:folHlink>
    </a:clrScheme>
    <a:fontScheme name="cce-slides">
      <a:majorFont>
        <a:latin typeface="Helvetica"/>
        <a:ea typeface="Helvetica"/>
        <a:cs typeface="Helvetica"/>
      </a:majorFont>
      <a:minorFont>
        <a:latin typeface="Calibri"/>
        <a:ea typeface="Calibri"/>
        <a:cs typeface="Calibri"/>
      </a:minorFont>
    </a:fontScheme>
    <a:fmtScheme name="cce-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15042"/>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FFFFFF"/>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200" u="none" kumimoji="0" normalizeH="0">
            <a:ln>
              <a:noFill/>
            </a:ln>
            <a:solidFill>
              <a:srgbClr val="000000"/>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