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5" r:id="rId8"/>
    <p:sldId id="267" r:id="rId9"/>
    <p:sldId id="269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DM Sans Bold" charset="0"/>
      <p:regular r:id="rId15"/>
    </p:embeddedFont>
    <p:embeddedFont>
      <p:font typeface="DM Sans Italics" panose="020B0604020202020204" charset="0"/>
      <p:regular r:id="rId16"/>
    </p:embeddedFont>
    <p:embeddedFont>
      <p:font typeface="Montserrat Classic Bold" panose="020B0604020202020204" charset="0"/>
      <p:regular r:id="rId17"/>
    </p:embeddedFont>
    <p:embeddedFont>
      <p:font typeface="Montserrat Light" panose="00000400000000000000" pitchFamily="2" charset="0"/>
      <p:regular r:id="rId18"/>
      <p: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Oswald Bold" panose="000008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111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28.svg"/><Relationship Id="rId9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36347" y="4348786"/>
            <a:ext cx="9815307" cy="295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9600" b="1" spc="1610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Presentation of Findings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6" y="3312106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b="1" spc="692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Currency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421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 dirty="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Rahul </a:t>
            </a:r>
            <a:r>
              <a:rPr lang="en-US" sz="2653" b="1" spc="140" dirty="0" err="1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Goraksha</a:t>
            </a:r>
            <a:endParaRPr lang="en-US" sz="2653" b="1" spc="140" dirty="0">
              <a:solidFill>
                <a:srgbClr val="231F2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2DF72-E34E-504E-2845-5F729BB8714F}"/>
              </a:ext>
            </a:extLst>
          </p:cNvPr>
          <p:cNvCxnSpPr/>
          <p:nvPr/>
        </p:nvCxnSpPr>
        <p:spPr>
          <a:xfrm>
            <a:off x="4236346" y="4457700"/>
            <a:ext cx="98153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562600" y="2720721"/>
            <a:ext cx="1400485" cy="6156579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INDEX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791200" y="299707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91200" y="379418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91200" y="467534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91200" y="547246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10801" y="626484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10801" y="709580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150710" y="3898540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ASSESSMENT-2 INTRODUCTION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50710" y="4692758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GOALS AND OBJECTIVES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50710" y="5612848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OUTPUTS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150710" y="6407066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TECHNICAL ANALYSIS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50710" y="7207910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150710" y="800028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GRATITUDE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479F61EA-4052-28AB-71A4-B11AAC812EF1}"/>
              </a:ext>
            </a:extLst>
          </p:cNvPr>
          <p:cNvSpPr txBox="1"/>
          <p:nvPr/>
        </p:nvSpPr>
        <p:spPr>
          <a:xfrm>
            <a:off x="7150709" y="3008251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ASSESSMENT-1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00F856AA-2346-3814-60A0-B24D9684692A}"/>
              </a:ext>
            </a:extLst>
          </p:cNvPr>
          <p:cNvSpPr txBox="1"/>
          <p:nvPr/>
        </p:nvSpPr>
        <p:spPr>
          <a:xfrm>
            <a:off x="5810801" y="792677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48CB-FEA7-C9B7-5FDF-0CAE102F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29F8C86-96F3-E96D-613F-25C1AC806C41}"/>
              </a:ext>
            </a:extLst>
          </p:cNvPr>
          <p:cNvSpPr/>
          <p:nvPr/>
        </p:nvSpPr>
        <p:spPr>
          <a:xfrm flipH="1" flipV="1">
            <a:off x="-831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8274293-B58D-A313-2AB6-51A9117053FC}"/>
              </a:ext>
            </a:extLst>
          </p:cNvPr>
          <p:cNvSpPr/>
          <p:nvPr/>
        </p:nvSpPr>
        <p:spPr>
          <a:xfrm rot="-10580377">
            <a:off x="11583193" y="-1400258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7D58FC8-0380-253B-AF20-1B0D17F364A7}"/>
              </a:ext>
            </a:extLst>
          </p:cNvPr>
          <p:cNvSpPr txBox="1"/>
          <p:nvPr/>
        </p:nvSpPr>
        <p:spPr>
          <a:xfrm>
            <a:off x="1524000" y="647700"/>
            <a:ext cx="8763000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ASSESSMENT-1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461C43C-0A0C-4993-A41E-DFC63A19F3CC}"/>
              </a:ext>
            </a:extLst>
          </p:cNvPr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7C2D6D85-95D1-7798-A54A-DAAC3B44C936}"/>
              </a:ext>
            </a:extLst>
          </p:cNvPr>
          <p:cNvSpPr txBox="1"/>
          <p:nvPr/>
        </p:nvSpPr>
        <p:spPr>
          <a:xfrm>
            <a:off x="1371600" y="2916527"/>
            <a:ext cx="10759970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4A4B4C"/>
                </a:solidFill>
                <a:effectLst/>
                <a:latin typeface="__Inter_36bd41"/>
              </a:rPr>
              <a:t>Alphashots.Ai</a:t>
            </a:r>
            <a:r>
              <a:rPr lang="en-US" sz="3200" b="0" i="0" dirty="0">
                <a:solidFill>
                  <a:srgbClr val="4A4B4C"/>
                </a:solidFill>
                <a:effectLst/>
                <a:latin typeface="__Inter_36bd41"/>
              </a:rPr>
              <a:t> uses to find comparable historical patterns in stock charts, AI probably use machine learning models and pattern recognition algorithms like Convolutional Neural Networks (CNNs) or Dynamic Time Warping (DTW).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A4B4C"/>
                </a:solidFill>
                <a:effectLst/>
                <a:latin typeface="__Inter_36bd41"/>
              </a:rPr>
              <a:t>These algorithms can identify matches based on visual or shape-based similarities between historical data and current stock price trends.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A4B4C"/>
                </a:solidFill>
                <a:effectLst/>
                <a:latin typeface="__Inter_36bd41"/>
              </a:rPr>
              <a:t>Understanding sequential patterns throughout time can include time series models such as LSTM (Long Short-Term Memory) networks.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A4B4C"/>
                </a:solidFill>
                <a:effectLst/>
                <a:latin typeface="__Inter_36bd41"/>
              </a:rPr>
              <a:t>This enables the AI to make predictions about future stock price movements based on historical patterns.</a:t>
            </a:r>
            <a:endParaRPr lang="en-US" sz="3200" dirty="0">
              <a:solidFill>
                <a:srgbClr val="4A4B4C"/>
              </a:solidFill>
              <a:latin typeface="__Inter_36bd41"/>
            </a:endParaRPr>
          </a:p>
        </p:txBody>
      </p:sp>
    </p:spTree>
    <p:extLst>
      <p:ext uri="{BB962C8B-B14F-4D97-AF65-F5344CB8AC3E}">
        <p14:creationId xmlns:p14="http://schemas.microsoft.com/office/powerpoint/2010/main" val="28922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27214" y="1045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59217" y="9246576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10758785" y="1049603"/>
            <a:ext cx="6176060" cy="8208697"/>
          </a:xfrm>
          <a:custGeom>
            <a:avLst/>
            <a:gdLst/>
            <a:ahLst/>
            <a:cxnLst/>
            <a:rect l="l" t="t" r="r" b="b"/>
            <a:pathLst>
              <a:path w="6176060" h="8208697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75806" y="2628900"/>
            <a:ext cx="9454522" cy="6629400"/>
            <a:chOff x="0" y="0"/>
            <a:chExt cx="3682024" cy="746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32003" y="624006"/>
            <a:ext cx="1020258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ASSESSMENT-2 INTRODUCTION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55830" y="2540816"/>
            <a:ext cx="8694474" cy="6217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4A4B4C"/>
                </a:solidFill>
                <a:effectLst/>
                <a:latin typeface="__Inter_36bd41"/>
              </a:rPr>
              <a:t>Currencies:</a:t>
            </a:r>
            <a:endParaRPr lang="en-US" sz="3200" b="0" i="0" dirty="0">
              <a:solidFill>
                <a:srgbClr val="4A4B4C"/>
              </a:solidFill>
              <a:effectLst/>
              <a:latin typeface="__Inter_36bd41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A4B4C"/>
                </a:solidFill>
                <a:effectLst/>
                <a:latin typeface="__Inter_36bd41"/>
              </a:rPr>
              <a:t>Euro (EUR): Official currency of the European Union.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A4B4C"/>
                </a:solidFill>
                <a:effectLst/>
                <a:latin typeface="__Inter_36bd41"/>
              </a:rPr>
              <a:t>Indian Rupee (INR): Official currency of India.</a:t>
            </a:r>
          </a:p>
          <a:p>
            <a:pPr lvl="1" algn="l"/>
            <a:endParaRPr lang="en-US" sz="3200" dirty="0">
              <a:solidFill>
                <a:srgbClr val="4A4B4C"/>
              </a:solidFill>
              <a:latin typeface="__Inter_36bd41"/>
            </a:endParaRPr>
          </a:p>
          <a:p>
            <a:pPr algn="l"/>
            <a:r>
              <a:rPr lang="en-US" sz="2800" b="1" i="0" dirty="0">
                <a:solidFill>
                  <a:srgbClr val="4A4B4C"/>
                </a:solidFill>
                <a:effectLst/>
                <a:latin typeface="__Inter_36bd41"/>
              </a:rPr>
              <a:t>Project Goal:</a:t>
            </a:r>
            <a:endParaRPr lang="en-US" sz="2800" b="0" i="0" dirty="0">
              <a:solidFill>
                <a:srgbClr val="4A4B4C"/>
              </a:solidFill>
              <a:effectLst/>
              <a:latin typeface="__Inter_36bd41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A4B4C"/>
                </a:solidFill>
                <a:effectLst/>
                <a:latin typeface="__Inter_36bd41"/>
              </a:rPr>
              <a:t>Analyze EUR/INR exchange rate.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A4B4C"/>
                </a:solidFill>
                <a:effectLst/>
                <a:latin typeface="__Inter_36bd41"/>
              </a:rPr>
              <a:t>Use technical indicators: Simple Moving Average (MA20), Bollinger Bands, Commodity Channel Index (CCI).</a:t>
            </a:r>
          </a:p>
          <a:p>
            <a:pPr lvl="1" algn="l"/>
            <a:endParaRPr lang="en-US" sz="2800" b="0" i="0" dirty="0">
              <a:solidFill>
                <a:srgbClr val="4A4B4C"/>
              </a:solidFill>
              <a:effectLst/>
              <a:latin typeface="__Inter_36bd41"/>
            </a:endParaRPr>
          </a:p>
          <a:p>
            <a:pPr algn="l"/>
            <a:r>
              <a:rPr lang="en-US" sz="2800" b="1" i="0" dirty="0">
                <a:solidFill>
                  <a:srgbClr val="4A4B4C"/>
                </a:solidFill>
                <a:effectLst/>
                <a:latin typeface="__Inter_36bd41"/>
              </a:rPr>
              <a:t>Key Considerations:</a:t>
            </a:r>
            <a:endParaRPr lang="en-US" sz="2800" b="0" i="0" dirty="0">
              <a:solidFill>
                <a:srgbClr val="4A4B4C"/>
              </a:solidFill>
              <a:effectLst/>
              <a:latin typeface="__Inter_36bd41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A4B4C"/>
                </a:solidFill>
                <a:effectLst/>
                <a:latin typeface="__Inter_36bd41"/>
              </a:rPr>
              <a:t>Data Source: Yahoo Finance.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A4B4C"/>
                </a:solidFill>
                <a:effectLst/>
                <a:latin typeface="__Inter_36bd41"/>
              </a:rPr>
              <a:t>Time Frame: January 1, 2023 to September 30, 2024.</a:t>
            </a:r>
          </a:p>
          <a:p>
            <a:endParaRPr lang="en-US" sz="3200" dirty="0">
              <a:solidFill>
                <a:srgbClr val="4A4B4C"/>
              </a:solidFill>
              <a:latin typeface="__Inter_36bd41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-2832473" y="74295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484907" y="5913675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029200" y="7886700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74426" y="32061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IN" sz="3200" b="1" i="0" dirty="0">
                  <a:solidFill>
                    <a:schemeClr val="bg1"/>
                  </a:solidFill>
                  <a:effectLst/>
                  <a:latin typeface="__Inter_36bd41"/>
                </a:rPr>
                <a:t>Data Collection</a:t>
              </a:r>
              <a:endParaRPr lang="en-US" sz="2981" b="1" spc="29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b="1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GOALS AND OBJECTIVES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400" b="0" i="0" dirty="0">
                <a:effectLst/>
                <a:latin typeface="__Inter_36bd41"/>
              </a:rPr>
              <a:t>Fetch and analyze historical data for the EUR/INR pair to understand market trends.</a:t>
            </a:r>
            <a:endParaRPr lang="en-US" sz="2010" spc="197" dirty="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7218805" y="3206190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IN" sz="3200" b="1" i="0" dirty="0">
                  <a:solidFill>
                    <a:schemeClr val="bg1"/>
                  </a:solidFill>
                  <a:effectLst/>
                  <a:latin typeface="__Inter_36bd41"/>
                </a:rPr>
                <a:t>Signal Generation</a:t>
              </a:r>
              <a:endParaRPr lang="en-US" sz="2981" b="1" spc="29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138875" y="4042536"/>
            <a:ext cx="6254887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400" b="0" i="0" dirty="0">
                <a:effectLst/>
                <a:latin typeface="__Inter_36bd41"/>
              </a:rPr>
              <a:t>Calculate technical indicators to identify trends and generate trading signals that guide investment decisions.</a:t>
            </a:r>
            <a:endParaRPr lang="en-US" sz="2010" spc="197" dirty="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3284209" y="3206190"/>
            <a:ext cx="3474003" cy="647719"/>
            <a:chOff x="0" y="0"/>
            <a:chExt cx="914964" cy="170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IN" sz="3200" b="1" i="0" dirty="0">
                  <a:solidFill>
                    <a:schemeClr val="bg1"/>
                  </a:solidFill>
                  <a:effectLst/>
                  <a:latin typeface="__Inter_36bd41"/>
                </a:rPr>
                <a:t>Data Visualization</a:t>
              </a:r>
              <a:endParaRPr lang="en-US" sz="2981" b="1" spc="29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40758" y="4045241"/>
            <a:ext cx="3360904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400" b="0" i="0" dirty="0">
                <a:effectLst/>
                <a:latin typeface="__Inter_36bd41"/>
              </a:rPr>
              <a:t>Visualize the data and provide a summary of the analysis to facilitate easy interpretation of results.</a:t>
            </a:r>
            <a:endParaRPr lang="en-US" sz="2010" spc="197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954DA9B3-2AFD-5B0E-EA4F-12AFFC4EFEA9}"/>
              </a:ext>
            </a:extLst>
          </p:cNvPr>
          <p:cNvSpPr/>
          <p:nvPr/>
        </p:nvSpPr>
        <p:spPr>
          <a:xfrm>
            <a:off x="12039600" y="7896300"/>
            <a:ext cx="1267200" cy="1209600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2901704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981200" y="4013959"/>
            <a:ext cx="4473739" cy="853740"/>
            <a:chOff x="0" y="-37454"/>
            <a:chExt cx="1178269" cy="22485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7454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1" spc="29" dirty="0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Tabular Output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745553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b="1" spc="786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Outputs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858000" y="3097397"/>
            <a:ext cx="9034431" cy="2808103"/>
            <a:chOff x="0" y="0"/>
            <a:chExt cx="1744696" cy="5422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893475" y="3086100"/>
            <a:ext cx="8990955" cy="277688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 rtlCol="0" anchor="t">
            <a:spAutoFit/>
          </a:bodyPr>
          <a:lstStyle/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7228115" y="7574705"/>
            <a:ext cx="3287485" cy="636748"/>
            <a:chOff x="0" y="0"/>
            <a:chExt cx="1178269" cy="16770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1" spc="29" dirty="0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Graphical Output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80357" y="2748244"/>
            <a:ext cx="17888497" cy="7200900"/>
            <a:chOff x="-142769" y="-19050"/>
            <a:chExt cx="1887465" cy="1011849"/>
          </a:xfrm>
        </p:grpSpPr>
        <p:sp>
          <p:nvSpPr>
            <p:cNvPr id="22" name="Freeform 22"/>
            <p:cNvSpPr/>
            <p:nvPr/>
          </p:nvSpPr>
          <p:spPr>
            <a:xfrm>
              <a:off x="-142769" y="450509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80357" y="6092868"/>
            <a:ext cx="6553201" cy="3794757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 rtlCol="0" anchor="t">
            <a:spAutoFit/>
          </a:bodyPr>
          <a:lstStyle/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ACEAEC-DF5C-9C4D-D944-6B01D16170E9}"/>
              </a:ext>
            </a:extLst>
          </p:cNvPr>
          <p:cNvSpPr txBox="1"/>
          <p:nvPr/>
        </p:nvSpPr>
        <p:spPr>
          <a:xfrm>
            <a:off x="10515600" y="6149343"/>
            <a:ext cx="6682741" cy="3794757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 anchor="t">
            <a:spAutoFit/>
          </a:bodyPr>
          <a:lstStyle/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13884" lvl="1" algn="l">
              <a:lnSpc>
                <a:spcPts val="2734"/>
              </a:lnSpc>
            </a:pPr>
            <a:r>
              <a:rPr lang="en-US" sz="1981" spc="194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 					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260093" y="4434807"/>
            <a:ext cx="2932415" cy="2351362"/>
            <a:chOff x="0" y="0"/>
            <a:chExt cx="1075555" cy="862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260093" y="6895603"/>
            <a:ext cx="2932415" cy="847111"/>
            <a:chOff x="0" y="0"/>
            <a:chExt cx="1075555" cy="3107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070732" y="5281918"/>
            <a:ext cx="2932415" cy="2351362"/>
            <a:chOff x="0" y="0"/>
            <a:chExt cx="1075555" cy="8624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070732" y="7742714"/>
            <a:ext cx="2932415" cy="847111"/>
            <a:chOff x="0" y="0"/>
            <a:chExt cx="1075555" cy="3107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046312" y="3696538"/>
            <a:ext cx="2932415" cy="2351362"/>
            <a:chOff x="0" y="0"/>
            <a:chExt cx="1075555" cy="8624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046312" y="6157334"/>
            <a:ext cx="2932415" cy="847111"/>
            <a:chOff x="0" y="0"/>
            <a:chExt cx="1075555" cy="310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1885381">
            <a:off x="12158125" y="7633280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538887" y="1195362"/>
            <a:ext cx="1061868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Technical </a:t>
            </a:r>
            <a:r>
              <a:rPr lang="en-US" sz="9431" b="1" spc="924" dirty="0" err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Anlysis</a:t>
            </a:r>
            <a:endParaRPr lang="en-US" sz="9431" b="1" spc="924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448009" y="7065345"/>
            <a:ext cx="2556583" cy="922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IN" sz="2800" b="1" i="0" dirty="0">
                <a:effectLst/>
                <a:latin typeface="__Inter_36bd41"/>
              </a:rPr>
              <a:t>Price and Moving Average</a:t>
            </a:r>
            <a:endParaRPr lang="en-US" sz="2708" spc="265" dirty="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251509" y="4837744"/>
            <a:ext cx="28227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0" i="0" dirty="0">
                <a:solidFill>
                  <a:srgbClr val="4A4B4C"/>
                </a:solidFill>
                <a:effectLst/>
                <a:latin typeface="__Inter_36bd41"/>
              </a:rPr>
              <a:t>Plots the EUR/INR closing price and the 20-day simple moving average, highlighting the relationship between the two.</a:t>
            </a:r>
            <a:endParaRPr lang="en-US" sz="2400" dirty="0">
              <a:solidFill>
                <a:srgbClr val="4A4B4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258648" y="7912457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IN" sz="2800" b="1" i="0" dirty="0">
                <a:effectLst/>
                <a:latin typeface="__Inter_36bd41"/>
              </a:rPr>
              <a:t>Bollinger Bands</a:t>
            </a:r>
            <a:endParaRPr lang="en-US" sz="2708" spc="265" dirty="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095342" y="5611594"/>
            <a:ext cx="2780624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0" i="0" dirty="0">
                <a:solidFill>
                  <a:srgbClr val="4A4B4C"/>
                </a:solidFill>
                <a:effectLst/>
                <a:latin typeface="__Inter_36bd41"/>
              </a:rPr>
              <a:t>Displays the upper, middle, and lower Bollinger Bands, indicating overbought and oversold market conditions.</a:t>
            </a:r>
            <a:endParaRPr lang="en-US" sz="2400" dirty="0">
              <a:solidFill>
                <a:srgbClr val="4A4B4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234228" y="6327076"/>
            <a:ext cx="3029012" cy="922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IN" sz="2800" b="1" i="0" dirty="0">
                <a:effectLst/>
                <a:latin typeface="__Inter_36bd41"/>
              </a:rPr>
              <a:t>Commodity Channel Index (CCI)</a:t>
            </a:r>
            <a:endParaRPr lang="en-US" sz="2708" spc="265" dirty="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256422" y="3874600"/>
            <a:ext cx="293241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0" i="0" dirty="0">
                <a:solidFill>
                  <a:srgbClr val="4A4B4C"/>
                </a:solidFill>
                <a:effectLst/>
                <a:latin typeface="__Inter_36bd41"/>
              </a:rPr>
              <a:t>Shows the CCI values over time, with the +100 and -100 levels marking overbought and oversold regions.</a:t>
            </a:r>
            <a:endParaRPr lang="en-US" sz="2400" dirty="0">
              <a:solidFill>
                <a:srgbClr val="4A4B4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0" name="Freeform 30"/>
          <p:cNvSpPr/>
          <p:nvPr/>
        </p:nvSpPr>
        <p:spPr>
          <a:xfrm rot="-8970905" flipH="1">
            <a:off x="7337391" y="7248542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887923">
            <a:off x="-5959915" y="498262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321316" y="3653528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19617" y="3653528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933709" y="3653528"/>
            <a:ext cx="2049168" cy="204916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563658" y="4016965"/>
            <a:ext cx="1160684" cy="1393835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3272985" y="3986188"/>
            <a:ext cx="1353071" cy="1353071"/>
          </a:xfrm>
          <a:custGeom>
            <a:avLst/>
            <a:gdLst/>
            <a:ahLst/>
            <a:cxnLst/>
            <a:rect l="l" t="t" r="r" b="b"/>
            <a:pathLst>
              <a:path w="1353071" h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74589" y="5503664"/>
            <a:ext cx="3489789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__Inter_36bd41"/>
              </a:rPr>
              <a:t>Summarize the most significant signals from the daily and weekly technical indicator analysis.</a:t>
            </a:r>
          </a:p>
          <a:p>
            <a:pPr algn="l"/>
            <a:endParaRPr lang="en-US" sz="2000" b="0" i="0" dirty="0">
              <a:solidFill>
                <a:srgbClr val="D1D5DB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__Inter_36bd41"/>
              </a:rPr>
              <a:t>Highlight any notable trends or patterns observed in the EUR/INR exchange rate.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393060" y="5969794"/>
            <a:ext cx="354262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__Inter_36bd41"/>
              </a:rPr>
              <a:t>Suggest potential improvements and the integration of fundamental analysis for more comprehensive results.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178209" y="5448300"/>
            <a:ext cx="3542623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__Inter_36bd41"/>
              </a:rPr>
              <a:t>Discuss the potential implications of the findings for traders and investors.</a:t>
            </a:r>
          </a:p>
          <a:p>
            <a:pPr algn="l"/>
            <a:endParaRPr lang="en-US" sz="2000" b="0" i="0" dirty="0">
              <a:solidFill>
                <a:srgbClr val="D1D5DB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__Inter_36bd41"/>
              </a:rPr>
              <a:t>Provide a short-term projection for the EUR/INR pair based on the technical analysis.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58453" y="7964114"/>
            <a:ext cx="297489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Key Findings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664175" y="7610731"/>
            <a:ext cx="2974893" cy="103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Future Considerations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469495" y="7689361"/>
            <a:ext cx="2974893" cy="103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Implications &amp; Outlook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28800" y="4376816"/>
            <a:ext cx="8097687" cy="153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422</Words>
  <Application>Microsoft Office PowerPoint</Application>
  <PresentationFormat>Custom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Oswald</vt:lpstr>
      <vt:lpstr>DM Sans Bold</vt:lpstr>
      <vt:lpstr>DM Sans</vt:lpstr>
      <vt:lpstr>Montserrat Light</vt:lpstr>
      <vt:lpstr>Arial</vt:lpstr>
      <vt:lpstr>DM Sans Italics</vt:lpstr>
      <vt:lpstr>Oswald Bold</vt:lpstr>
      <vt:lpstr>Calibri</vt:lpstr>
      <vt:lpstr>__Inter_36bd41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Yash Mhatre</cp:lastModifiedBy>
  <cp:revision>3</cp:revision>
  <dcterms:created xsi:type="dcterms:W3CDTF">2006-08-16T00:00:00Z</dcterms:created>
  <dcterms:modified xsi:type="dcterms:W3CDTF">2024-10-30T08:19:04Z</dcterms:modified>
  <dc:identifier>DAGVBzCNRog</dc:identifier>
</cp:coreProperties>
</file>