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63"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912A37-A5C9-5966-99E5-D2BA201C8AFD}" name="Station 5" initials="S5" userId="9c56d5c463b2253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EAC"/>
    <a:srgbClr val="DEF1F9"/>
    <a:srgbClr val="F6F6F6"/>
    <a:srgbClr val="DA0D89"/>
    <a:srgbClr val="6D2C8E"/>
    <a:srgbClr val="25408F"/>
    <a:srgbClr val="313185"/>
    <a:srgbClr val="FFC000"/>
    <a:srgbClr val="CFCFCF"/>
    <a:srgbClr val="F039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0" autoAdjust="0"/>
    <p:restoredTop sz="96282" autoAdjust="0"/>
  </p:normalViewPr>
  <p:slideViewPr>
    <p:cSldViewPr snapToGrid="0" snapToObjects="1" showGuides="1">
      <p:cViewPr>
        <p:scale>
          <a:sx n="33" d="100"/>
          <a:sy n="33" d="100"/>
        </p:scale>
        <p:origin x="38" y="-346"/>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147" d="100"/>
          <a:sy n="147" d="100"/>
        </p:scale>
        <p:origin x="6296"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Goverdhan" userId="dc30a51fa5c3c860" providerId="LiveId" clId="{CAA11A74-83A4-43D7-96B9-2366413D4D1D}"/>
    <pc:docChg chg="modSld">
      <pc:chgData name="Rahul Goverdhan" userId="dc30a51fa5c3c860" providerId="LiveId" clId="{CAA11A74-83A4-43D7-96B9-2366413D4D1D}" dt="2025-05-11T17:16:02.538" v="148" actId="20577"/>
      <pc:docMkLst>
        <pc:docMk/>
      </pc:docMkLst>
      <pc:sldChg chg="modSp mod">
        <pc:chgData name="Rahul Goverdhan" userId="dc30a51fa5c3c860" providerId="LiveId" clId="{CAA11A74-83A4-43D7-96B9-2366413D4D1D}" dt="2025-05-11T17:16:02.538" v="148" actId="20577"/>
        <pc:sldMkLst>
          <pc:docMk/>
          <pc:sldMk cId="2581808115" sldId="263"/>
        </pc:sldMkLst>
        <pc:spChg chg="mod">
          <ac:chgData name="Rahul Goverdhan" userId="dc30a51fa5c3c860" providerId="LiveId" clId="{CAA11A74-83A4-43D7-96B9-2366413D4D1D}" dt="2025-05-11T17:16:02.538" v="148" actId="20577"/>
          <ac:spMkLst>
            <pc:docMk/>
            <pc:sldMk cId="2581808115" sldId="263"/>
            <ac:spMk id="14" creationId="{6A41A82F-E872-9059-A3CB-F49E76A2632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column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470" y="6380022"/>
            <a:ext cx="1026637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9210" y="5518886"/>
            <a:ext cx="10262633"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57200" y="14212513"/>
            <a:ext cx="10286999"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9999" y="6378481"/>
            <a:ext cx="1017269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1662" y="5524499"/>
            <a:ext cx="10172698"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96842" y="6322683"/>
            <a:ext cx="1019914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91810" y="5518885"/>
            <a:ext cx="10207489"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193439" y="5524500"/>
            <a:ext cx="10257241"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100" y="6340341"/>
            <a:ext cx="1026558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210121" y="19594286"/>
            <a:ext cx="10248900"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206811" y="20423260"/>
            <a:ext cx="1024055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206811" y="27865863"/>
            <a:ext cx="10243869"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206811" y="28726590"/>
            <a:ext cx="1024890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3890" y="15000538"/>
            <a:ext cx="1029031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47667" y="3407994"/>
            <a:ext cx="32526496" cy="584775"/>
          </a:xfrm>
          <a:prstGeom prst="rect">
            <a:avLst/>
          </a:prstGeom>
        </p:spPr>
        <p:txBody>
          <a:bodyPr wrap="square">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747667" y="2337064"/>
            <a:ext cx="32526496" cy="769441"/>
          </a:xfrm>
          <a:prstGeom prst="rect">
            <a:avLst/>
          </a:prstGeom>
        </p:spPr>
        <p:txBody>
          <a:bodyPr wrap="square"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747667" y="833573"/>
            <a:ext cx="32526496" cy="1010932"/>
          </a:xfrm>
          <a:prstGeom prst="rect">
            <a:avLst/>
          </a:prstGeom>
        </p:spPr>
        <p:txBody>
          <a:bodyPr wrap="square"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3384" userDrawn="1">
          <p15:clr>
            <a:srgbClr val="FBAE40"/>
          </p15:clr>
        </p15:guide>
        <p15:guide id="2" pos="288" userDrawn="1">
          <p15:clr>
            <a:srgbClr val="FBAE40"/>
          </p15:clr>
        </p15:guide>
        <p15:guide id="6" pos="27360" userDrawn="1">
          <p15:clr>
            <a:srgbClr val="FBAE40"/>
          </p15:clr>
        </p15:guide>
        <p15:guide id="7" pos="20904" userDrawn="1">
          <p15:clr>
            <a:srgbClr val="FBAE40"/>
          </p15:clr>
        </p15:guide>
        <p15:guide id="8" pos="20472" userDrawn="1">
          <p15:clr>
            <a:srgbClr val="FBAE40"/>
          </p15:clr>
        </p15:guide>
        <p15:guide id="9" pos="13608" userDrawn="1">
          <p15:clr>
            <a:srgbClr val="FBAE40"/>
          </p15:clr>
        </p15:guide>
        <p15:guide id="10" pos="14040" userDrawn="1">
          <p15:clr>
            <a:srgbClr val="FBAE40"/>
          </p15:clr>
        </p15:guide>
        <p15:guide id="11" pos="6768" userDrawn="1">
          <p15:clr>
            <a:srgbClr val="FBAE40"/>
          </p15:clr>
        </p15:guide>
        <p15:guide id="12" pos="7200" userDrawn="1">
          <p15:clr>
            <a:srgbClr val="FBAE40"/>
          </p15:clr>
        </p15:guide>
        <p15:guide id="13" orient="horz" pos="1977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Snip and Round Single Corner Rectangle 1">
            <a:extLst>
              <a:ext uri="{FF2B5EF4-FFF2-40B4-BE49-F238E27FC236}">
                <a16:creationId xmlns:a16="http://schemas.microsoft.com/office/drawing/2014/main" id="{A23908C2-1CA4-0854-324A-60D8B4F38A24}"/>
              </a:ext>
            </a:extLst>
          </p:cNvPr>
          <p:cNvSpPr/>
          <p:nvPr userDrawn="1"/>
        </p:nvSpPr>
        <p:spPr>
          <a:xfrm rot="5400000">
            <a:off x="-8386270" y="13767451"/>
            <a:ext cx="27542835" cy="10770297"/>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and Round Single Corner Rectangle 3">
            <a:extLst>
              <a:ext uri="{FF2B5EF4-FFF2-40B4-BE49-F238E27FC236}">
                <a16:creationId xmlns:a16="http://schemas.microsoft.com/office/drawing/2014/main" id="{B8FC468A-EA26-4D37-BFF1-AAD3445D5465}"/>
              </a:ext>
            </a:extLst>
          </p:cNvPr>
          <p:cNvSpPr/>
          <p:nvPr userDrawn="1"/>
        </p:nvSpPr>
        <p:spPr>
          <a:xfrm rot="5400000">
            <a:off x="2748131" y="14072171"/>
            <a:ext cx="27542835" cy="10149621"/>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and Round Single Corner Rectangle 4">
            <a:extLst>
              <a:ext uri="{FF2B5EF4-FFF2-40B4-BE49-F238E27FC236}">
                <a16:creationId xmlns:a16="http://schemas.microsoft.com/office/drawing/2014/main" id="{523172AD-6BBB-AC12-F0D0-F1C922940023}"/>
              </a:ext>
            </a:extLst>
          </p:cNvPr>
          <p:cNvSpPr/>
          <p:nvPr userDrawn="1"/>
        </p:nvSpPr>
        <p:spPr>
          <a:xfrm rot="5400000">
            <a:off x="13635742" y="14028324"/>
            <a:ext cx="27548452" cy="10242936"/>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nip and Round Single Corner Rectangle 6">
            <a:extLst>
              <a:ext uri="{FF2B5EF4-FFF2-40B4-BE49-F238E27FC236}">
                <a16:creationId xmlns:a16="http://schemas.microsoft.com/office/drawing/2014/main" id="{58D47C6D-1F61-1AA8-56D9-5E088EBA1564}"/>
              </a:ext>
            </a:extLst>
          </p:cNvPr>
          <p:cNvSpPr/>
          <p:nvPr userDrawn="1"/>
        </p:nvSpPr>
        <p:spPr>
          <a:xfrm rot="5400000">
            <a:off x="24745607" y="13778425"/>
            <a:ext cx="27542833" cy="10748352"/>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nip and Round Single Corner Rectangle 15">
            <a:extLst>
              <a:ext uri="{FF2B5EF4-FFF2-40B4-BE49-F238E27FC236}">
                <a16:creationId xmlns:a16="http://schemas.microsoft.com/office/drawing/2014/main" id="{2E1A0A23-C18F-7B89-6BAF-E848E2B49DFC}"/>
              </a:ext>
            </a:extLst>
          </p:cNvPr>
          <p:cNvSpPr/>
          <p:nvPr userDrawn="1"/>
        </p:nvSpPr>
        <p:spPr>
          <a:xfrm rot="10800000" flipV="1">
            <a:off x="-3" y="32076910"/>
            <a:ext cx="41571263" cy="841490"/>
          </a:xfrm>
          <a:custGeom>
            <a:avLst/>
            <a:gdLst>
              <a:gd name="connsiteX0" fmla="*/ 419100 w 41571263"/>
              <a:gd name="connsiteY0" fmla="*/ 0 h 838200"/>
              <a:gd name="connsiteX1" fmla="*/ 41571263 w 41571263"/>
              <a:gd name="connsiteY1" fmla="*/ 0 h 838200"/>
              <a:gd name="connsiteX2" fmla="*/ 41571263 w 41571263"/>
              <a:gd name="connsiteY2" fmla="*/ 0 h 838200"/>
              <a:gd name="connsiteX3" fmla="*/ 41571263 w 41571263"/>
              <a:gd name="connsiteY3" fmla="*/ 838200 h 838200"/>
              <a:gd name="connsiteX4" fmla="*/ 0 w 41571263"/>
              <a:gd name="connsiteY4" fmla="*/ 838200 h 838200"/>
              <a:gd name="connsiteX5" fmla="*/ 0 w 41571263"/>
              <a:gd name="connsiteY5" fmla="*/ 419100 h 838200"/>
              <a:gd name="connsiteX6" fmla="*/ 419100 w 41571263"/>
              <a:gd name="connsiteY6" fmla="*/ 0 h 838200"/>
              <a:gd name="connsiteX0" fmla="*/ 968398 w 41571263"/>
              <a:gd name="connsiteY0" fmla="*/ 0 h 841490"/>
              <a:gd name="connsiteX1" fmla="*/ 41571263 w 41571263"/>
              <a:gd name="connsiteY1" fmla="*/ 3290 h 841490"/>
              <a:gd name="connsiteX2" fmla="*/ 41571263 w 41571263"/>
              <a:gd name="connsiteY2" fmla="*/ 3290 h 841490"/>
              <a:gd name="connsiteX3" fmla="*/ 41571263 w 41571263"/>
              <a:gd name="connsiteY3" fmla="*/ 841490 h 841490"/>
              <a:gd name="connsiteX4" fmla="*/ 0 w 41571263"/>
              <a:gd name="connsiteY4" fmla="*/ 841490 h 841490"/>
              <a:gd name="connsiteX5" fmla="*/ 0 w 41571263"/>
              <a:gd name="connsiteY5" fmla="*/ 422390 h 841490"/>
              <a:gd name="connsiteX6" fmla="*/ 968398 w 41571263"/>
              <a:gd name="connsiteY6" fmla="*/ 0 h 841490"/>
              <a:gd name="connsiteX0" fmla="*/ 968398 w 41571263"/>
              <a:gd name="connsiteY0" fmla="*/ 0 h 841490"/>
              <a:gd name="connsiteX1" fmla="*/ 41571263 w 41571263"/>
              <a:gd name="connsiteY1" fmla="*/ 3290 h 841490"/>
              <a:gd name="connsiteX2" fmla="*/ 41571263 w 41571263"/>
              <a:gd name="connsiteY2" fmla="*/ 3290 h 841490"/>
              <a:gd name="connsiteX3" fmla="*/ 41571263 w 41571263"/>
              <a:gd name="connsiteY3" fmla="*/ 841490 h 841490"/>
              <a:gd name="connsiteX4" fmla="*/ 0 w 41571263"/>
              <a:gd name="connsiteY4" fmla="*/ 841490 h 841490"/>
              <a:gd name="connsiteX5" fmla="*/ 6579 w 41571263"/>
              <a:gd name="connsiteY5" fmla="*/ 836830 h 841490"/>
              <a:gd name="connsiteX6" fmla="*/ 968398 w 41571263"/>
              <a:gd name="connsiteY6" fmla="*/ 0 h 841490"/>
              <a:gd name="connsiteX0" fmla="*/ 968398 w 41571263"/>
              <a:gd name="connsiteY0" fmla="*/ 0 h 841490"/>
              <a:gd name="connsiteX1" fmla="*/ 41571263 w 41571263"/>
              <a:gd name="connsiteY1" fmla="*/ 3290 h 841490"/>
              <a:gd name="connsiteX2" fmla="*/ 41571263 w 41571263"/>
              <a:gd name="connsiteY2" fmla="*/ 3290 h 841490"/>
              <a:gd name="connsiteX3" fmla="*/ 41571263 w 41571263"/>
              <a:gd name="connsiteY3" fmla="*/ 841490 h 841490"/>
              <a:gd name="connsiteX4" fmla="*/ 0 w 41571263"/>
              <a:gd name="connsiteY4" fmla="*/ 841490 h 841490"/>
              <a:gd name="connsiteX5" fmla="*/ 6579 w 41571263"/>
              <a:gd name="connsiteY5" fmla="*/ 836830 h 841490"/>
              <a:gd name="connsiteX6" fmla="*/ 968398 w 41571263"/>
              <a:gd name="connsiteY6" fmla="*/ 0 h 84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71263" h="841490">
                <a:moveTo>
                  <a:pt x="968398" y="0"/>
                </a:moveTo>
                <a:lnTo>
                  <a:pt x="41571263" y="3290"/>
                </a:lnTo>
                <a:lnTo>
                  <a:pt x="41571263" y="3290"/>
                </a:lnTo>
                <a:lnTo>
                  <a:pt x="41571263" y="841490"/>
                </a:lnTo>
                <a:lnTo>
                  <a:pt x="0" y="841490"/>
                </a:lnTo>
                <a:lnTo>
                  <a:pt x="6579" y="836830"/>
                </a:lnTo>
                <a:cubicBezTo>
                  <a:pt x="52628" y="184348"/>
                  <a:pt x="736935" y="0"/>
                  <a:pt x="968398" y="0"/>
                </a:cubicBezTo>
                <a:close/>
              </a:path>
            </a:pathLst>
          </a:custGeom>
          <a:gradFill>
            <a:gsLst>
              <a:gs pos="0">
                <a:srgbClr val="6D2C8E"/>
              </a:gs>
              <a:gs pos="100000">
                <a:srgbClr val="DA0D89"/>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15" name="Group 14">
            <a:extLst>
              <a:ext uri="{FF2B5EF4-FFF2-40B4-BE49-F238E27FC236}">
                <a16:creationId xmlns:a16="http://schemas.microsoft.com/office/drawing/2014/main" id="{0F8CF61B-4483-F986-CFB9-7D612F30F073}"/>
              </a:ext>
            </a:extLst>
          </p:cNvPr>
          <p:cNvGrpSpPr/>
          <p:nvPr userDrawn="1"/>
        </p:nvGrpSpPr>
        <p:grpSpPr>
          <a:xfrm>
            <a:off x="1" y="-4527"/>
            <a:ext cx="43891200" cy="4919427"/>
            <a:chOff x="1" y="-4527"/>
            <a:chExt cx="43891200" cy="4917131"/>
          </a:xfrm>
        </p:grpSpPr>
        <p:sp>
          <p:nvSpPr>
            <p:cNvPr id="14" name="Snip and Round Single Corner Rectangle 13">
              <a:extLst>
                <a:ext uri="{FF2B5EF4-FFF2-40B4-BE49-F238E27FC236}">
                  <a16:creationId xmlns:a16="http://schemas.microsoft.com/office/drawing/2014/main" id="{75A366C6-0FFE-AF59-ED14-C27E5D27E6AB}"/>
                </a:ext>
              </a:extLst>
            </p:cNvPr>
            <p:cNvSpPr/>
            <p:nvPr userDrawn="1"/>
          </p:nvSpPr>
          <p:spPr>
            <a:xfrm flipV="1">
              <a:off x="1" y="-4527"/>
              <a:ext cx="43891200" cy="4917130"/>
            </a:xfrm>
            <a:prstGeom prst="snipRoundRect">
              <a:avLst>
                <a:gd name="adj1" fmla="val 50000"/>
                <a:gd name="adj2" fmla="val 16667"/>
              </a:avLst>
            </a:prstGeom>
            <a:gradFill>
              <a:gsLst>
                <a:gs pos="0">
                  <a:srgbClr val="6D2C8E"/>
                </a:gs>
                <a:gs pos="100000">
                  <a:srgbClr val="DA0D89"/>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7A87B8-B8C5-D3A0-72FE-28C783F3B7A8}"/>
                </a:ext>
              </a:extLst>
            </p:cNvPr>
            <p:cNvSpPr/>
            <p:nvPr userDrawn="1"/>
          </p:nvSpPr>
          <p:spPr>
            <a:xfrm>
              <a:off x="35918533" y="-4527"/>
              <a:ext cx="7972667" cy="4917131"/>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343" h="4917131">
                  <a:moveTo>
                    <a:pt x="5943600" y="0"/>
                  </a:moveTo>
                  <a:lnTo>
                    <a:pt x="7968343" y="0"/>
                  </a:lnTo>
                  <a:lnTo>
                    <a:pt x="7968343" y="4917131"/>
                  </a:lnTo>
                  <a:lnTo>
                    <a:pt x="0" y="4917131"/>
                  </a:lnTo>
                  <a:lnTo>
                    <a:pt x="5943600" y="0"/>
                  </a:lnTo>
                  <a:close/>
                </a:path>
              </a:pathLst>
            </a:custGeom>
            <a:solidFill>
              <a:srgbClr val="3131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Rectangle 5">
              <a:extLst>
                <a:ext uri="{FF2B5EF4-FFF2-40B4-BE49-F238E27FC236}">
                  <a16:creationId xmlns:a16="http://schemas.microsoft.com/office/drawing/2014/main" id="{F3F024EB-F7FE-309C-930F-42451D29C2E6}"/>
                </a:ext>
              </a:extLst>
            </p:cNvPr>
            <p:cNvSpPr/>
            <p:nvPr userDrawn="1"/>
          </p:nvSpPr>
          <p:spPr>
            <a:xfrm>
              <a:off x="41571285" y="1367073"/>
              <a:ext cx="2319915" cy="3545531"/>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 name="connsiteX0" fmla="*/ 0 w 7968343"/>
                <a:gd name="connsiteY0" fmla="*/ 4917131 h 4917131"/>
                <a:gd name="connsiteX1" fmla="*/ 7968343 w 7968343"/>
                <a:gd name="connsiteY1" fmla="*/ 0 h 4917131"/>
                <a:gd name="connsiteX2" fmla="*/ 7968343 w 7968343"/>
                <a:gd name="connsiteY2" fmla="*/ 4917131 h 4917131"/>
                <a:gd name="connsiteX3" fmla="*/ 0 w 7968343"/>
                <a:gd name="connsiteY3" fmla="*/ 4917131 h 4917131"/>
                <a:gd name="connsiteX0" fmla="*/ 0 w 7968343"/>
                <a:gd name="connsiteY0" fmla="*/ 3512874 h 3512874"/>
                <a:gd name="connsiteX1" fmla="*/ 7968343 w 7968343"/>
                <a:gd name="connsiteY1" fmla="*/ 0 h 3512874"/>
                <a:gd name="connsiteX2" fmla="*/ 7968343 w 7968343"/>
                <a:gd name="connsiteY2" fmla="*/ 3512874 h 3512874"/>
                <a:gd name="connsiteX3" fmla="*/ 0 w 7968343"/>
                <a:gd name="connsiteY3" fmla="*/ 3512874 h 3512874"/>
                <a:gd name="connsiteX0" fmla="*/ 0 w 2253343"/>
                <a:gd name="connsiteY0" fmla="*/ 3545531 h 3545531"/>
                <a:gd name="connsiteX1" fmla="*/ 2253343 w 2253343"/>
                <a:gd name="connsiteY1" fmla="*/ 0 h 3545531"/>
                <a:gd name="connsiteX2" fmla="*/ 2253343 w 2253343"/>
                <a:gd name="connsiteY2" fmla="*/ 3512874 h 3545531"/>
                <a:gd name="connsiteX3" fmla="*/ 0 w 2253343"/>
                <a:gd name="connsiteY3" fmla="*/ 3545531 h 3545531"/>
                <a:gd name="connsiteX0" fmla="*/ 0 w 3135086"/>
                <a:gd name="connsiteY0" fmla="*/ 3545531 h 3545531"/>
                <a:gd name="connsiteX1" fmla="*/ 3135086 w 3135086"/>
                <a:gd name="connsiteY1" fmla="*/ 0 h 3545531"/>
                <a:gd name="connsiteX2" fmla="*/ 3135086 w 3135086"/>
                <a:gd name="connsiteY2" fmla="*/ 3512874 h 3545531"/>
                <a:gd name="connsiteX3" fmla="*/ 0 w 3135086"/>
                <a:gd name="connsiteY3" fmla="*/ 3545531 h 3545531"/>
                <a:gd name="connsiteX0" fmla="*/ 0 w 2318657"/>
                <a:gd name="connsiteY0" fmla="*/ 3545531 h 3545531"/>
                <a:gd name="connsiteX1" fmla="*/ 2318657 w 2318657"/>
                <a:gd name="connsiteY1" fmla="*/ 0 h 3545531"/>
                <a:gd name="connsiteX2" fmla="*/ 2318657 w 2318657"/>
                <a:gd name="connsiteY2" fmla="*/ 3512874 h 3545531"/>
                <a:gd name="connsiteX3" fmla="*/ 0 w 2318657"/>
                <a:gd name="connsiteY3" fmla="*/ 3545531 h 3545531"/>
              </a:gdLst>
              <a:ahLst/>
              <a:cxnLst>
                <a:cxn ang="0">
                  <a:pos x="connsiteX0" y="connsiteY0"/>
                </a:cxn>
                <a:cxn ang="0">
                  <a:pos x="connsiteX1" y="connsiteY1"/>
                </a:cxn>
                <a:cxn ang="0">
                  <a:pos x="connsiteX2" y="connsiteY2"/>
                </a:cxn>
                <a:cxn ang="0">
                  <a:pos x="connsiteX3" y="connsiteY3"/>
                </a:cxn>
              </a:cxnLst>
              <a:rect l="l" t="t" r="r" b="b"/>
              <a:pathLst>
                <a:path w="2318657" h="3545531">
                  <a:moveTo>
                    <a:pt x="0" y="3545531"/>
                  </a:moveTo>
                  <a:lnTo>
                    <a:pt x="2318657" y="0"/>
                  </a:lnTo>
                  <a:lnTo>
                    <a:pt x="2318657" y="3512874"/>
                  </a:lnTo>
                  <a:lnTo>
                    <a:pt x="0" y="3545531"/>
                  </a:lnTo>
                  <a:close/>
                </a:path>
              </a:pathLst>
            </a:custGeom>
            <a:solidFill>
              <a:srgbClr val="2540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96" userDrawn="1">
          <p15:clr>
            <a:srgbClr val="F26B43"/>
          </p15:clr>
        </p15:guide>
        <p15:guide id="2" userDrawn="1">
          <p15:clr>
            <a:srgbClr val="F26B43"/>
          </p15:clr>
        </p15:guide>
        <p15:guide id="3" pos="27648" userDrawn="1">
          <p15:clr>
            <a:srgbClr val="F26B43"/>
          </p15:clr>
        </p15:guide>
        <p15:guide id="4" orient="horz" pos="2020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www.wikipedia.org/" TargetMode="External"/><Relationship Id="rId7" Type="http://schemas.openxmlformats.org/officeDocument/2006/relationships/image" Target="../media/image2.jpg"/><Relationship Id="rId2" Type="http://schemas.openxmlformats.org/officeDocument/2006/relationships/hyperlink" Target="https://openweathermap.org/api" TargetMode="Externa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jpg"/><Relationship Id="rId5" Type="http://schemas.openxmlformats.org/officeDocument/2006/relationships/hyperlink" Target="https://openai.com/index/chatgpt/" TargetMode="External"/><Relationship Id="rId10" Type="http://schemas.openxmlformats.org/officeDocument/2006/relationships/image" Target="../media/image5.jpg"/><Relationship Id="rId4" Type="http://schemas.openxmlformats.org/officeDocument/2006/relationships/hyperlink" Target="https://aistudio.google.com/welcome" TargetMode="External"/><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C8D947-8FA9-1EF5-0CC0-B7312E50D345}"/>
              </a:ext>
            </a:extLst>
          </p:cNvPr>
          <p:cNvSpPr>
            <a:spLocks noGrp="1"/>
          </p:cNvSpPr>
          <p:nvPr>
            <p:ph type="body" sz="quarter" idx="10"/>
          </p:nvPr>
        </p:nvSpPr>
        <p:spPr>
          <a:xfrm>
            <a:off x="0" y="6099862"/>
            <a:ext cx="10266373" cy="7771336"/>
          </a:xfrm>
        </p:spPr>
        <p:txBody>
          <a:bodyPr/>
          <a:lstStyle/>
          <a:p>
            <a:pPr algn="just"/>
            <a:r>
              <a:rPr lang="en-GB" dirty="0"/>
              <a:t>Our project, </a:t>
            </a:r>
            <a:r>
              <a:rPr lang="en-GB" b="1" dirty="0"/>
              <a:t>"Advanced Voice Assistant System,"</a:t>
            </a:r>
            <a:r>
              <a:rPr lang="en-GB" dirty="0"/>
              <a:t> is a smart and interactive platform designed to assist users seamlessly in real-time. It combines advanced technologies like Speech Recognition, Natural Language Processing, and Smart Decision-Making. By integrating AI algorithms such as A* Search, Alpha-Beta Pruning, and Backtracking, the assistant delivers faster and more intelligent responses. The system can understand voice input, translate languages, fetch Wikipedia summaries, provide weather updates, and assist in decision-making. It features text-to-speech output, creating a natural conversation flow. Voice input ensures hands-free convenience for users. Language translation breaks communication barriers effortlessly. Wikipedia search offers quick, summarized information retrieval. Weather updates are provided instantly based on city names. Decision support helps users choose between multiple options wisely. Conversation history is maintained for context-aware responses. Together, these features showcase the power of AI to enrich everyday human-computer interactions.</a:t>
            </a:r>
            <a:endParaRPr lang="en-US" dirty="0"/>
          </a:p>
        </p:txBody>
      </p:sp>
      <p:sp>
        <p:nvSpPr>
          <p:cNvPr id="3" name="Text Placeholder 2">
            <a:extLst>
              <a:ext uri="{FF2B5EF4-FFF2-40B4-BE49-F238E27FC236}">
                <a16:creationId xmlns:a16="http://schemas.microsoft.com/office/drawing/2014/main" id="{7063025B-ED51-7498-E2ED-880CA21CF515}"/>
              </a:ext>
            </a:extLst>
          </p:cNvPr>
          <p:cNvSpPr>
            <a:spLocks noGrp="1"/>
          </p:cNvSpPr>
          <p:nvPr>
            <p:ph type="body" sz="quarter" idx="11"/>
          </p:nvPr>
        </p:nvSpPr>
        <p:spPr>
          <a:xfrm>
            <a:off x="-12068" y="5502893"/>
            <a:ext cx="10262633" cy="677100"/>
          </a:xfrm>
        </p:spPr>
        <p:txBody>
          <a:bodyPr/>
          <a:lstStyle/>
          <a:p>
            <a:r>
              <a:rPr lang="en-US" dirty="0"/>
              <a:t>INTRODUCTION</a:t>
            </a:r>
          </a:p>
        </p:txBody>
      </p:sp>
      <p:sp>
        <p:nvSpPr>
          <p:cNvPr id="4" name="Text Placeholder 3">
            <a:extLst>
              <a:ext uri="{FF2B5EF4-FFF2-40B4-BE49-F238E27FC236}">
                <a16:creationId xmlns:a16="http://schemas.microsoft.com/office/drawing/2014/main" id="{9DCA74FB-FAFB-6A3E-DB65-2E5EBB90DA5F}"/>
              </a:ext>
            </a:extLst>
          </p:cNvPr>
          <p:cNvSpPr>
            <a:spLocks noGrp="1"/>
          </p:cNvSpPr>
          <p:nvPr>
            <p:ph type="body" sz="quarter" idx="20"/>
          </p:nvPr>
        </p:nvSpPr>
        <p:spPr>
          <a:xfrm>
            <a:off x="0" y="13921366"/>
            <a:ext cx="10286999" cy="677100"/>
          </a:xfrm>
        </p:spPr>
        <p:txBody>
          <a:bodyPr/>
          <a:lstStyle/>
          <a:p>
            <a:r>
              <a:rPr lang="en-US" dirty="0"/>
              <a:t>PROBLEM STATEMENT</a:t>
            </a:r>
          </a:p>
        </p:txBody>
      </p:sp>
      <p:sp>
        <p:nvSpPr>
          <p:cNvPr id="5" name="Text Placeholder 4">
            <a:extLst>
              <a:ext uri="{FF2B5EF4-FFF2-40B4-BE49-F238E27FC236}">
                <a16:creationId xmlns:a16="http://schemas.microsoft.com/office/drawing/2014/main" id="{7A66D62C-B46E-1540-115A-911CAA6279A1}"/>
              </a:ext>
            </a:extLst>
          </p:cNvPr>
          <p:cNvSpPr>
            <a:spLocks noGrp="1"/>
          </p:cNvSpPr>
          <p:nvPr>
            <p:ph type="body" sz="quarter" idx="21"/>
          </p:nvPr>
        </p:nvSpPr>
        <p:spPr>
          <a:xfrm>
            <a:off x="11455192" y="6099862"/>
            <a:ext cx="10172699" cy="11266460"/>
          </a:xfrm>
        </p:spPr>
        <p:txBody>
          <a:bodyPr/>
          <a:lstStyle/>
          <a:p>
            <a:pPr algn="just">
              <a:lnSpc>
                <a:spcPts val="3600"/>
              </a:lnSpc>
              <a:buNone/>
            </a:pPr>
            <a:r>
              <a:rPr lang="en-US" b="0" i="0" dirty="0">
                <a:effectLst/>
              </a:rPr>
              <a:t>The project follows a modular development approach, making it easy to manage and expand. The core skills integrated into the assistant include:</a:t>
            </a:r>
            <a:endParaRPr lang="en-US" dirty="0">
              <a:effectLst/>
            </a:endParaRPr>
          </a:p>
          <a:p>
            <a:pPr algn="just">
              <a:buFont typeface="Arial" panose="020B0604020202020204" pitchFamily="34" charset="0"/>
              <a:buChar char="•"/>
            </a:pPr>
            <a:r>
              <a:rPr lang="en-US" b="0" i="0" dirty="0">
                <a:effectLst/>
              </a:rPr>
              <a:t>Weather Reporting: Fetches real-time weather information using </a:t>
            </a:r>
            <a:r>
              <a:rPr lang="en-US" b="0" i="0" dirty="0" err="1">
                <a:effectLst/>
              </a:rPr>
              <a:t>OpenWeather</a:t>
            </a:r>
            <a:r>
              <a:rPr lang="en-US" b="0" i="0" dirty="0">
                <a:effectLst/>
              </a:rPr>
              <a:t> API.</a:t>
            </a:r>
            <a:endParaRPr lang="en-US" dirty="0"/>
          </a:p>
          <a:p>
            <a:pPr algn="just">
              <a:buFont typeface="Arial" panose="020B0604020202020204" pitchFamily="34" charset="0"/>
              <a:buChar char="•"/>
            </a:pPr>
            <a:r>
              <a:rPr lang="en-US" b="0" i="0" dirty="0">
                <a:effectLst/>
              </a:rPr>
              <a:t>Translation: Uses backtracking for robust translation between languages.</a:t>
            </a:r>
            <a:endParaRPr lang="en-US" dirty="0"/>
          </a:p>
          <a:p>
            <a:pPr algn="just">
              <a:buFont typeface="Arial" panose="020B0604020202020204" pitchFamily="34" charset="0"/>
              <a:buChar char="•"/>
            </a:pPr>
            <a:r>
              <a:rPr lang="en-US" b="0" i="0" dirty="0">
                <a:effectLst/>
              </a:rPr>
              <a:t>Wikipedia Search: Utilizes the A* search algorithm to provide the most relevant Wikipedia page.</a:t>
            </a:r>
            <a:endParaRPr lang="en-US" dirty="0"/>
          </a:p>
          <a:p>
            <a:pPr algn="just">
              <a:buFont typeface="Arial" panose="020B0604020202020204" pitchFamily="34" charset="0"/>
              <a:buChar char="•"/>
            </a:pPr>
            <a:r>
              <a:rPr lang="en-US" b="0" i="0" dirty="0">
                <a:effectLst/>
              </a:rPr>
              <a:t>Time Display: Provides current time information with localization.</a:t>
            </a:r>
            <a:endParaRPr lang="en-US" dirty="0"/>
          </a:p>
          <a:p>
            <a:pPr algn="just">
              <a:buFont typeface="Arial" panose="020B0604020202020204" pitchFamily="34" charset="0"/>
              <a:buChar char="•"/>
            </a:pPr>
            <a:r>
              <a:rPr lang="en-US" b="0" i="0" dirty="0">
                <a:effectLst/>
              </a:rPr>
              <a:t>Decision Making: Implements Alpha-Beta pruning for optimized decision-making.</a:t>
            </a:r>
            <a:endParaRPr lang="en-US" dirty="0"/>
          </a:p>
          <a:p>
            <a:pPr algn="just">
              <a:lnSpc>
                <a:spcPts val="3600"/>
              </a:lnSpc>
              <a:buNone/>
            </a:pPr>
            <a:r>
              <a:rPr lang="en-US" b="0" i="0" dirty="0">
                <a:effectLst/>
              </a:rPr>
              <a:t>Each skill is built with specific algorithms that handle complex tasks effectively. For example, Alpha-Beta Pruning makes smart decisions between multiple options, and Backtracking ensures translations succeed even when direct methods fail. The A * Search algorithm enhances the Wikipedia search experience by finding the most relevant articles.</a:t>
            </a:r>
            <a:endParaRPr lang="en-US" dirty="0">
              <a:effectLst/>
            </a:endParaRPr>
          </a:p>
          <a:p>
            <a:pPr algn="just">
              <a:lnSpc>
                <a:spcPts val="3600"/>
              </a:lnSpc>
            </a:pPr>
            <a:r>
              <a:rPr lang="en-US" b="0" i="0" dirty="0">
                <a:effectLst/>
              </a:rPr>
              <a:t>The assistant integrates APIs like Google Translate and </a:t>
            </a:r>
            <a:r>
              <a:rPr lang="en-US" b="0" i="0" dirty="0" err="1">
                <a:effectLst/>
              </a:rPr>
              <a:t>OpenWeather</a:t>
            </a:r>
            <a:r>
              <a:rPr lang="en-US" b="0" i="0" dirty="0">
                <a:effectLst/>
              </a:rPr>
              <a:t> for real-time external data fetching. The design is modular and scalable, allowing easy integration of new skills or features in the future. This ensures the assistant remains flexible and can grow with additional capabilities as needed.</a:t>
            </a:r>
            <a:endParaRPr lang="en-US" dirty="0">
              <a:effectLst/>
            </a:endParaRPr>
          </a:p>
        </p:txBody>
      </p:sp>
      <p:sp>
        <p:nvSpPr>
          <p:cNvPr id="6" name="Text Placeholder 5">
            <a:extLst>
              <a:ext uri="{FF2B5EF4-FFF2-40B4-BE49-F238E27FC236}">
                <a16:creationId xmlns:a16="http://schemas.microsoft.com/office/drawing/2014/main" id="{7270E21D-FDB6-3716-4A0E-385D6528B355}"/>
              </a:ext>
            </a:extLst>
          </p:cNvPr>
          <p:cNvSpPr>
            <a:spLocks noGrp="1"/>
          </p:cNvSpPr>
          <p:nvPr>
            <p:ph type="body" sz="quarter" idx="22"/>
          </p:nvPr>
        </p:nvSpPr>
        <p:spPr>
          <a:xfrm>
            <a:off x="11467261" y="5502893"/>
            <a:ext cx="10172698" cy="677100"/>
          </a:xfrm>
        </p:spPr>
        <p:txBody>
          <a:bodyPr/>
          <a:lstStyle/>
          <a:p>
            <a:r>
              <a:rPr lang="en-US" dirty="0"/>
              <a:t>METHODOLOGY</a:t>
            </a:r>
          </a:p>
        </p:txBody>
      </p:sp>
      <p:sp>
        <p:nvSpPr>
          <p:cNvPr id="8" name="Text Placeholder 7">
            <a:extLst>
              <a:ext uri="{FF2B5EF4-FFF2-40B4-BE49-F238E27FC236}">
                <a16:creationId xmlns:a16="http://schemas.microsoft.com/office/drawing/2014/main" id="{BF2DBA0E-4523-5249-7D01-53C0990A90A8}"/>
              </a:ext>
            </a:extLst>
          </p:cNvPr>
          <p:cNvSpPr>
            <a:spLocks noGrp="1"/>
          </p:cNvSpPr>
          <p:nvPr>
            <p:ph type="body" sz="quarter" idx="24"/>
          </p:nvPr>
        </p:nvSpPr>
        <p:spPr>
          <a:xfrm>
            <a:off x="22363309" y="5502893"/>
            <a:ext cx="10207489" cy="677100"/>
          </a:xfrm>
        </p:spPr>
        <p:txBody>
          <a:bodyPr/>
          <a:lstStyle/>
          <a:p>
            <a:r>
              <a:rPr lang="en-US" dirty="0"/>
              <a:t>RESULTS</a:t>
            </a:r>
          </a:p>
        </p:txBody>
      </p:sp>
      <p:sp>
        <p:nvSpPr>
          <p:cNvPr id="9" name="Text Placeholder 8">
            <a:extLst>
              <a:ext uri="{FF2B5EF4-FFF2-40B4-BE49-F238E27FC236}">
                <a16:creationId xmlns:a16="http://schemas.microsoft.com/office/drawing/2014/main" id="{0AF6FCCC-07D3-DF75-ECBD-DE79EC645DE3}"/>
              </a:ext>
            </a:extLst>
          </p:cNvPr>
          <p:cNvSpPr>
            <a:spLocks noGrp="1"/>
          </p:cNvSpPr>
          <p:nvPr>
            <p:ph type="body" sz="quarter" idx="25"/>
          </p:nvPr>
        </p:nvSpPr>
        <p:spPr/>
        <p:txBody>
          <a:bodyPr/>
          <a:lstStyle/>
          <a:p>
            <a:r>
              <a:rPr lang="en-US" dirty="0"/>
              <a:t>CONCLUSION</a:t>
            </a:r>
          </a:p>
        </p:txBody>
      </p:sp>
      <p:sp>
        <p:nvSpPr>
          <p:cNvPr id="10" name="Text Placeholder 9">
            <a:extLst>
              <a:ext uri="{FF2B5EF4-FFF2-40B4-BE49-F238E27FC236}">
                <a16:creationId xmlns:a16="http://schemas.microsoft.com/office/drawing/2014/main" id="{E6D26FF5-6E9D-B399-56F2-B29C14F4BE96}"/>
              </a:ext>
            </a:extLst>
          </p:cNvPr>
          <p:cNvSpPr>
            <a:spLocks noGrp="1"/>
          </p:cNvSpPr>
          <p:nvPr>
            <p:ph type="body" sz="quarter" idx="26"/>
          </p:nvPr>
        </p:nvSpPr>
        <p:spPr>
          <a:xfrm>
            <a:off x="33185100" y="6340341"/>
            <a:ext cx="10265580" cy="13542147"/>
          </a:xfrm>
        </p:spPr>
        <p:txBody>
          <a:bodyPr/>
          <a:lstStyle/>
          <a:p>
            <a:pPr algn="just"/>
            <a:r>
              <a:rPr lang="en-GB" dirty="0"/>
              <a:t>The "Advanced Voice Assistant System" successfully integrates multiple AI techniques to enhance user interactions.</a:t>
            </a:r>
            <a:br>
              <a:rPr lang="en-GB" dirty="0"/>
            </a:br>
            <a:r>
              <a:rPr lang="en-GB" dirty="0"/>
              <a:t>It provides efficient, real-time assistance using speech recognition, NLP, and decision-making algorithms.</a:t>
            </a:r>
            <a:br>
              <a:rPr lang="en-GB" dirty="0"/>
            </a:br>
            <a:r>
              <a:rPr lang="en-GB" dirty="0"/>
              <a:t>The system effectively processes both voice and text inputs to generate accurate, context-aware responses.</a:t>
            </a:r>
            <a:br>
              <a:rPr lang="en-GB" dirty="0"/>
            </a:br>
            <a:r>
              <a:rPr lang="en-GB" dirty="0"/>
              <a:t>Natural Language Processing techniques ensure seamless understanding of user queries in multiple languages.</a:t>
            </a:r>
            <a:br>
              <a:rPr lang="en-GB" dirty="0"/>
            </a:br>
            <a:r>
              <a:rPr lang="en-GB" dirty="0"/>
              <a:t>Text-to-Speech (TTS) technology delivers human-like voice responses, creating an engaging user experience.</a:t>
            </a:r>
            <a:br>
              <a:rPr lang="en-GB" dirty="0"/>
            </a:br>
            <a:r>
              <a:rPr lang="en-GB" dirty="0"/>
              <a:t>The system's modular structure allows for easy upgrades and additional features in the future.</a:t>
            </a:r>
            <a:br>
              <a:rPr lang="en-GB" dirty="0"/>
            </a:br>
            <a:r>
              <a:rPr lang="en-GB" dirty="0"/>
              <a:t>It incorporates valuable skills, such as weather updates, Wikipedia search, and language translation.</a:t>
            </a:r>
            <a:br>
              <a:rPr lang="en-GB" dirty="0"/>
            </a:br>
            <a:r>
              <a:rPr lang="en-GB" dirty="0"/>
              <a:t>Alpha-Beta Pruning optimizes decision-making processes, improving speed and accuracy.</a:t>
            </a:r>
            <a:br>
              <a:rPr lang="en-GB" dirty="0"/>
            </a:br>
            <a:r>
              <a:rPr lang="en-GB" dirty="0"/>
              <a:t>Real-time interaction history is tracked, offering personalized and context-aware responses.</a:t>
            </a:r>
            <a:br>
              <a:rPr lang="en-GB" dirty="0"/>
            </a:br>
            <a:r>
              <a:rPr lang="en-GB" dirty="0"/>
              <a:t>The assistant is designed to be accessible, making it easy for users to interact through voice or text.</a:t>
            </a:r>
            <a:br>
              <a:rPr lang="en-GB" dirty="0"/>
            </a:br>
            <a:r>
              <a:rPr lang="en-GB" dirty="0"/>
              <a:t>The performance of the system has been validated through extensive testing to ensure reliability.</a:t>
            </a:r>
            <a:br>
              <a:rPr lang="en-GB" dirty="0"/>
            </a:br>
            <a:r>
              <a:rPr lang="en-GB" dirty="0"/>
              <a:t>User feedback has shown satisfaction with the assistant's ease of use and functionality.</a:t>
            </a:r>
            <a:br>
              <a:rPr lang="en-GB" dirty="0"/>
            </a:br>
            <a:r>
              <a:rPr lang="en-GB" dirty="0"/>
              <a:t>The assistant simplifies daily tasks, saving time and boosting user productivity.</a:t>
            </a:r>
            <a:br>
              <a:rPr lang="en-GB" dirty="0"/>
            </a:br>
            <a:r>
              <a:rPr lang="en-GB" dirty="0"/>
              <a:t>The project demonstrates the potential of AI to create smarter, more intuitive voice assistants.</a:t>
            </a:r>
            <a:br>
              <a:rPr lang="en-GB" dirty="0"/>
            </a:br>
            <a:r>
              <a:rPr lang="en-GB" dirty="0"/>
              <a:t>In the future, the system can be expanded to support more languages and new skills.</a:t>
            </a:r>
            <a:br>
              <a:rPr lang="en-GB" dirty="0"/>
            </a:br>
            <a:r>
              <a:rPr lang="en-GB" dirty="0"/>
              <a:t>This project highlights the role of AI in revolutionizing human-computer interaction.</a:t>
            </a:r>
            <a:br>
              <a:rPr lang="en-GB" dirty="0"/>
            </a:br>
            <a:r>
              <a:rPr lang="en-GB" dirty="0"/>
              <a:t>It marks a significant step toward developing more advanced, intelligent virtual assistants.</a:t>
            </a:r>
            <a:endParaRPr lang="en-US" dirty="0"/>
          </a:p>
        </p:txBody>
      </p:sp>
      <p:sp>
        <p:nvSpPr>
          <p:cNvPr id="11" name="Text Placeholder 10">
            <a:extLst>
              <a:ext uri="{FF2B5EF4-FFF2-40B4-BE49-F238E27FC236}">
                <a16:creationId xmlns:a16="http://schemas.microsoft.com/office/drawing/2014/main" id="{79127A84-EF15-6D35-21E2-6CCF90D23DB5}"/>
              </a:ext>
            </a:extLst>
          </p:cNvPr>
          <p:cNvSpPr>
            <a:spLocks noGrp="1"/>
          </p:cNvSpPr>
          <p:nvPr>
            <p:ph type="body" sz="quarter" idx="27"/>
          </p:nvPr>
        </p:nvSpPr>
        <p:spPr/>
        <p:txBody>
          <a:bodyPr/>
          <a:lstStyle/>
          <a:p>
            <a:r>
              <a:rPr lang="en-US" dirty="0"/>
              <a:t>REFERENCES</a:t>
            </a:r>
          </a:p>
        </p:txBody>
      </p:sp>
      <p:sp>
        <p:nvSpPr>
          <p:cNvPr id="12" name="Text Placeholder 11">
            <a:extLst>
              <a:ext uri="{FF2B5EF4-FFF2-40B4-BE49-F238E27FC236}">
                <a16:creationId xmlns:a16="http://schemas.microsoft.com/office/drawing/2014/main" id="{9ACDF87B-E627-1044-809C-76DF03A4E566}"/>
              </a:ext>
            </a:extLst>
          </p:cNvPr>
          <p:cNvSpPr>
            <a:spLocks noGrp="1"/>
          </p:cNvSpPr>
          <p:nvPr>
            <p:ph type="body" sz="quarter" idx="28"/>
          </p:nvPr>
        </p:nvSpPr>
        <p:spPr>
          <a:xfrm>
            <a:off x="33206811" y="20423260"/>
            <a:ext cx="10240559" cy="5770788"/>
          </a:xfrm>
        </p:spPr>
        <p:txBody>
          <a:bodyPr/>
          <a:lstStyle/>
          <a:p>
            <a:pPr algn="just"/>
            <a:r>
              <a:rPr lang="en-US" dirty="0">
                <a:hlinkClick r:id="rId2"/>
              </a:rPr>
              <a:t>1. https://openweathermap.org/api</a:t>
            </a:r>
            <a:r>
              <a:rPr lang="en-US" dirty="0"/>
              <a:t> - </a:t>
            </a:r>
            <a:r>
              <a:rPr lang="en-GB" dirty="0"/>
              <a:t>Provides real-time and forecasted weather data for locations worldwide, enabling dynamic weather updates in the system.</a:t>
            </a:r>
            <a:endParaRPr lang="en-US" dirty="0"/>
          </a:p>
          <a:p>
            <a:pPr algn="just"/>
            <a:r>
              <a:rPr lang="en-US" dirty="0">
                <a:hlinkClick r:id="rId3"/>
              </a:rPr>
              <a:t>2. https://www.wikipedia.org/</a:t>
            </a:r>
            <a:r>
              <a:rPr lang="en-US" dirty="0"/>
              <a:t> - </a:t>
            </a:r>
            <a:r>
              <a:rPr lang="en-GB" dirty="0"/>
              <a:t>Serves as a vast source of human knowledge, supplying detailed summaries and information for user queries.</a:t>
            </a:r>
            <a:endParaRPr lang="en-US" dirty="0"/>
          </a:p>
          <a:p>
            <a:pPr algn="just"/>
            <a:r>
              <a:rPr lang="en-US" dirty="0">
                <a:hlinkClick r:id="rId4"/>
              </a:rPr>
              <a:t>3. https://aistudio.google.com/welcome</a:t>
            </a:r>
            <a:r>
              <a:rPr lang="en-US" dirty="0"/>
              <a:t> - </a:t>
            </a:r>
            <a:r>
              <a:rPr lang="en-GB" dirty="0"/>
              <a:t>Offers powerful AI models and tools for building, fine-tuning, and deploying advanced conversational agents.</a:t>
            </a:r>
            <a:endParaRPr lang="en-US" dirty="0"/>
          </a:p>
          <a:p>
            <a:pPr algn="just"/>
            <a:r>
              <a:rPr lang="en-US" dirty="0"/>
              <a:t>4. </a:t>
            </a:r>
            <a:r>
              <a:rPr lang="en-US" dirty="0">
                <a:hlinkClick r:id="rId5"/>
              </a:rPr>
              <a:t>https://openai.com/index/chatgpt/</a:t>
            </a:r>
            <a:r>
              <a:rPr lang="en-US" dirty="0"/>
              <a:t> - </a:t>
            </a:r>
            <a:r>
              <a:rPr lang="en-GB" dirty="0"/>
              <a:t>Powers natural language understanding and generation, enabling human-like conversations and intelligent responses.</a:t>
            </a:r>
            <a:endParaRPr lang="en-US" dirty="0"/>
          </a:p>
          <a:p>
            <a:pPr algn="just"/>
            <a:endParaRPr lang="en-US" dirty="0"/>
          </a:p>
        </p:txBody>
      </p:sp>
      <p:sp>
        <p:nvSpPr>
          <p:cNvPr id="13" name="Text Placeholder 12">
            <a:extLst>
              <a:ext uri="{FF2B5EF4-FFF2-40B4-BE49-F238E27FC236}">
                <a16:creationId xmlns:a16="http://schemas.microsoft.com/office/drawing/2014/main" id="{00F82191-2759-F1FE-ED47-EA8CC235863D}"/>
              </a:ext>
            </a:extLst>
          </p:cNvPr>
          <p:cNvSpPr>
            <a:spLocks noGrp="1"/>
          </p:cNvSpPr>
          <p:nvPr>
            <p:ph type="body" sz="quarter" idx="29"/>
          </p:nvPr>
        </p:nvSpPr>
        <p:spPr>
          <a:xfrm>
            <a:off x="33215152" y="25668924"/>
            <a:ext cx="10243869" cy="677100"/>
          </a:xfrm>
        </p:spPr>
        <p:txBody>
          <a:bodyPr/>
          <a:lstStyle/>
          <a:p>
            <a:r>
              <a:rPr lang="en-US" dirty="0"/>
              <a:t>ACKNOWLEDGEMENT</a:t>
            </a:r>
          </a:p>
        </p:txBody>
      </p:sp>
      <p:sp>
        <p:nvSpPr>
          <p:cNvPr id="14" name="Text Placeholder 13">
            <a:extLst>
              <a:ext uri="{FF2B5EF4-FFF2-40B4-BE49-F238E27FC236}">
                <a16:creationId xmlns:a16="http://schemas.microsoft.com/office/drawing/2014/main" id="{6A41A82F-E872-9059-A3CB-F49E76A26323}"/>
              </a:ext>
            </a:extLst>
          </p:cNvPr>
          <p:cNvSpPr>
            <a:spLocks noGrp="1"/>
          </p:cNvSpPr>
          <p:nvPr>
            <p:ph type="body" sz="quarter" idx="30"/>
          </p:nvPr>
        </p:nvSpPr>
        <p:spPr>
          <a:xfrm>
            <a:off x="33185100" y="26622969"/>
            <a:ext cx="10248901" cy="1308028"/>
          </a:xfrm>
        </p:spPr>
        <p:txBody>
          <a:bodyPr/>
          <a:lstStyle/>
          <a:p>
            <a:r>
              <a:rPr lang="en-US" dirty="0"/>
              <a:t>RA2311027010191-PVSK.ROHIT</a:t>
            </a:r>
          </a:p>
          <a:p>
            <a:r>
              <a:rPr lang="en-US"/>
              <a:t>RA2311027010201-RAHUL GOVARDHAN</a:t>
            </a:r>
            <a:endParaRPr lang="en-US" dirty="0"/>
          </a:p>
        </p:txBody>
      </p:sp>
      <p:sp>
        <p:nvSpPr>
          <p:cNvPr id="15" name="Text Placeholder 14">
            <a:extLst>
              <a:ext uri="{FF2B5EF4-FFF2-40B4-BE49-F238E27FC236}">
                <a16:creationId xmlns:a16="http://schemas.microsoft.com/office/drawing/2014/main" id="{441D1CB0-5ACC-00F7-3564-97CBD6F7CBD2}"/>
              </a:ext>
            </a:extLst>
          </p:cNvPr>
          <p:cNvSpPr>
            <a:spLocks noGrp="1"/>
          </p:cNvSpPr>
          <p:nvPr>
            <p:ph type="body" sz="quarter" idx="96"/>
          </p:nvPr>
        </p:nvSpPr>
        <p:spPr>
          <a:xfrm>
            <a:off x="-12068" y="14571852"/>
            <a:ext cx="10290310" cy="7233305"/>
          </a:xfrm>
        </p:spPr>
        <p:txBody>
          <a:bodyPr/>
          <a:lstStyle/>
          <a:p>
            <a:pPr algn="just">
              <a:lnSpc>
                <a:spcPts val="3750"/>
              </a:lnSpc>
            </a:pPr>
            <a:r>
              <a:rPr lang="en-US" b="0" i="0" dirty="0">
                <a:effectLst/>
              </a:rPr>
              <a:t>As the demand for intelligent and interactive systems grows, there is a need for a versatile and efficient Voice Assistant capable of handling multiple tasks seamlessly. Existing voice assistants may be limited in terms of flexibility, adaptability, and user personalization. The problem lies in developing a multi-functional voice assistant that not only performs basic tasks like weather reporting, time tracking, and translation but also incorporates advanced decision-making algorithms, contextual search capabilities, and real-time interaction with the user. This project aims to bridge this gap by creating a modular voice assistant that leverages natural language processing, algorithmic decision-making, and external APIs to provide a comprehensive, intuitive, and scalable solution for personal and professional use.</a:t>
            </a:r>
            <a:endParaRPr lang="en-US" dirty="0">
              <a:effectLst/>
            </a:endParaRPr>
          </a:p>
        </p:txBody>
      </p:sp>
      <p:sp>
        <p:nvSpPr>
          <p:cNvPr id="18" name="Text Placeholder 17">
            <a:extLst>
              <a:ext uri="{FF2B5EF4-FFF2-40B4-BE49-F238E27FC236}">
                <a16:creationId xmlns:a16="http://schemas.microsoft.com/office/drawing/2014/main" id="{24D35BD9-8D48-5646-C75D-D5BD6E99C138}"/>
              </a:ext>
            </a:extLst>
          </p:cNvPr>
          <p:cNvSpPr>
            <a:spLocks noGrp="1"/>
          </p:cNvSpPr>
          <p:nvPr>
            <p:ph type="body" sz="quarter" idx="153"/>
          </p:nvPr>
        </p:nvSpPr>
        <p:spPr>
          <a:xfrm>
            <a:off x="6028562" y="1413228"/>
            <a:ext cx="32526496" cy="1631216"/>
          </a:xfrm>
        </p:spPr>
        <p:txBody>
          <a:bodyPr/>
          <a:lstStyle/>
          <a:p>
            <a:r>
              <a:rPr lang="en-US" sz="10000" dirty="0"/>
              <a:t>AI VOICE ASSISTANT</a:t>
            </a:r>
          </a:p>
        </p:txBody>
      </p:sp>
      <p:pic>
        <p:nvPicPr>
          <p:cNvPr id="27" name="Picture 26"/>
          <p:cNvPicPr>
            <a:picLocks noChangeAspect="1"/>
          </p:cNvPicPr>
          <p:nvPr/>
        </p:nvPicPr>
        <p:blipFill>
          <a:blip r:embed="rId6"/>
          <a:stretch>
            <a:fillRect/>
          </a:stretch>
        </p:blipFill>
        <p:spPr>
          <a:xfrm>
            <a:off x="22392294" y="7597936"/>
            <a:ext cx="9697803" cy="4439193"/>
          </a:xfrm>
          <a:prstGeom prst="rect">
            <a:avLst/>
          </a:prstGeom>
        </p:spPr>
      </p:pic>
      <p:sp>
        <p:nvSpPr>
          <p:cNvPr id="26" name="Rectangle 10"/>
          <p:cNvSpPr>
            <a:spLocks noGrp="1" noChangeArrowheads="1"/>
          </p:cNvSpPr>
          <p:nvPr>
            <p:ph type="body" sz="quarter" idx="23"/>
          </p:nvPr>
        </p:nvSpPr>
        <p:spPr bwMode="auto">
          <a:xfrm>
            <a:off x="22326528" y="6237142"/>
            <a:ext cx="9848395"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dirty="0"/>
              <a:t>The Advanced Voice Assistant System successfully delivers fast, accurate, and intelligent responses by integrating multiple AI techniques and real-time user interaction features.</a:t>
            </a:r>
            <a:endParaRPr lang="en-IN" dirty="0"/>
          </a:p>
        </p:txBody>
      </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00854" y="13257874"/>
            <a:ext cx="9892431" cy="4581485"/>
          </a:xfrm>
          <a:prstGeom prst="rect">
            <a:avLst/>
          </a:prstGeom>
        </p:spPr>
      </p:pic>
      <p:sp>
        <p:nvSpPr>
          <p:cNvPr id="30" name="Rectangle 10"/>
          <p:cNvSpPr>
            <a:spLocks noGrp="1" noChangeArrowheads="1"/>
          </p:cNvSpPr>
          <p:nvPr>
            <p:ph type="body" sz="quarter" idx="23"/>
          </p:nvPr>
        </p:nvSpPr>
        <p:spPr bwMode="auto">
          <a:xfrm>
            <a:off x="22314245" y="12037129"/>
            <a:ext cx="9848395"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dirty="0"/>
              <a:t>Backtracking enhanced the translation accuracy by dynamically retrying multiple approaches until the best output was achieved.</a:t>
            </a:r>
            <a:endParaRPr lang="en-IN" dirty="0"/>
          </a:p>
        </p:txBody>
      </p:sp>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76332" y="19260286"/>
            <a:ext cx="10056844" cy="4711822"/>
          </a:xfrm>
          <a:prstGeom prst="rect">
            <a:avLst/>
          </a:prstGeom>
        </p:spPr>
      </p:pic>
      <p:sp>
        <p:nvSpPr>
          <p:cNvPr id="33" name="Text Placeholder 11">
            <a:extLst>
              <a:ext uri="{FF2B5EF4-FFF2-40B4-BE49-F238E27FC236}">
                <a16:creationId xmlns:a16="http://schemas.microsoft.com/office/drawing/2014/main" id="{9ACDF87B-E627-1044-809C-76DF03A4E566}"/>
              </a:ext>
            </a:extLst>
          </p:cNvPr>
          <p:cNvSpPr>
            <a:spLocks noGrp="1"/>
          </p:cNvSpPr>
          <p:nvPr>
            <p:ph type="body" sz="quarter" idx="28"/>
          </p:nvPr>
        </p:nvSpPr>
        <p:spPr>
          <a:xfrm>
            <a:off x="22300854" y="17839359"/>
            <a:ext cx="10240963" cy="1231084"/>
          </a:xfrm>
        </p:spPr>
        <p:txBody>
          <a:bodyPr/>
          <a:lstStyle/>
          <a:p>
            <a:r>
              <a:rPr lang="en-GB" dirty="0"/>
              <a:t>A* Search optimized the Wikipedia search process by efficiently finding the most relevant articles based on user queries.</a:t>
            </a:r>
            <a:endParaRPr lang="en-IN" dirty="0"/>
          </a:p>
        </p:txBody>
      </p:sp>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92293" y="25638584"/>
            <a:ext cx="10149523" cy="5131658"/>
          </a:xfrm>
          <a:prstGeom prst="rect">
            <a:avLst/>
          </a:prstGeom>
        </p:spPr>
      </p:pic>
      <p:sp>
        <p:nvSpPr>
          <p:cNvPr id="35" name="Text Placeholder 13">
            <a:extLst>
              <a:ext uri="{FF2B5EF4-FFF2-40B4-BE49-F238E27FC236}">
                <a16:creationId xmlns:a16="http://schemas.microsoft.com/office/drawing/2014/main" id="{6A41A82F-E872-9059-A3CB-F49E76A26323}"/>
              </a:ext>
            </a:extLst>
          </p:cNvPr>
          <p:cNvSpPr>
            <a:spLocks noGrp="1"/>
          </p:cNvSpPr>
          <p:nvPr>
            <p:ph type="body" sz="quarter" idx="30"/>
          </p:nvPr>
        </p:nvSpPr>
        <p:spPr>
          <a:xfrm>
            <a:off x="22392294" y="23972108"/>
            <a:ext cx="10248901" cy="1615805"/>
          </a:xfrm>
        </p:spPr>
        <p:txBody>
          <a:bodyPr/>
          <a:lstStyle/>
          <a:p>
            <a:r>
              <a:rPr lang="en-GB" dirty="0"/>
              <a:t>Alpha-Beta Pruning significantly reduced decision-making time by eliminating unnecessary evaluations, enabling quicker and smarter choices.</a:t>
            </a:r>
            <a:endParaRPr lang="en-US" dirty="0"/>
          </a:p>
        </p:txBody>
      </p:sp>
      <p:pic>
        <p:nvPicPr>
          <p:cNvPr id="40" name="Picture 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78862" y="511114"/>
            <a:ext cx="5276850" cy="2190750"/>
          </a:xfrm>
          <a:prstGeom prst="rect">
            <a:avLst/>
          </a:prstGeom>
        </p:spPr>
      </p:pic>
      <p:sp>
        <p:nvSpPr>
          <p:cNvPr id="7" name="Text Placeholder 3">
            <a:extLst>
              <a:ext uri="{FF2B5EF4-FFF2-40B4-BE49-F238E27FC236}">
                <a16:creationId xmlns:a16="http://schemas.microsoft.com/office/drawing/2014/main" id="{095D4566-9641-FAAE-227D-01F079A7314A}"/>
              </a:ext>
            </a:extLst>
          </p:cNvPr>
          <p:cNvSpPr txBox="1">
            <a:spLocks/>
          </p:cNvSpPr>
          <p:nvPr/>
        </p:nvSpPr>
        <p:spPr>
          <a:xfrm>
            <a:off x="-24252" y="21924507"/>
            <a:ext cx="10286999" cy="677100"/>
          </a:xfrm>
          <a:prstGeom prst="rect">
            <a:avLst/>
          </a:prstGeom>
          <a:noFill/>
        </p:spPr>
        <p:txBody>
          <a:bodyPr wrap="square" lIns="182880" tIns="91436" rIns="182880" bIns="91436" anchor="t" anchorCtr="0">
            <a:spAutoFit/>
          </a:bodyPr>
          <a:lstStyle>
            <a:lvl1pPr marL="0" indent="0" algn="l" defTabSz="4388900" rtl="0" eaLnBrk="1" latinLnBrk="0" hangingPunct="1">
              <a:spcBef>
                <a:spcPct val="20000"/>
              </a:spcBef>
              <a:buFont typeface="Arial" pitchFamily="34" charset="0"/>
              <a:buNone/>
              <a:defRPr sz="3200" b="1" u="sng" kern="1200" baseline="0">
                <a:solidFill>
                  <a:srgbClr val="225EAC"/>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ARCHITECTURE DIAGRAM</a:t>
            </a:r>
          </a:p>
        </p:txBody>
      </p:sp>
      <p:pic>
        <p:nvPicPr>
          <p:cNvPr id="17" name="Picture 16">
            <a:extLst>
              <a:ext uri="{FF2B5EF4-FFF2-40B4-BE49-F238E27FC236}">
                <a16:creationId xmlns:a16="http://schemas.microsoft.com/office/drawing/2014/main" id="{EDAEB981-4C31-3E39-2291-85907C2DD5D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0768" y="24408993"/>
            <a:ext cx="10156231" cy="6013027"/>
          </a:xfrm>
          <a:prstGeom prst="rect">
            <a:avLst/>
          </a:prstGeom>
        </p:spPr>
      </p:pic>
      <p:sp>
        <p:nvSpPr>
          <p:cNvPr id="21" name="Text Placeholder 3">
            <a:extLst>
              <a:ext uri="{FF2B5EF4-FFF2-40B4-BE49-F238E27FC236}">
                <a16:creationId xmlns:a16="http://schemas.microsoft.com/office/drawing/2014/main" id="{CBDF3901-2985-91D1-8B76-FA46E8A5A5C6}"/>
              </a:ext>
            </a:extLst>
          </p:cNvPr>
          <p:cNvSpPr txBox="1">
            <a:spLocks/>
          </p:cNvSpPr>
          <p:nvPr/>
        </p:nvSpPr>
        <p:spPr>
          <a:xfrm>
            <a:off x="11429999" y="17500809"/>
            <a:ext cx="10286999" cy="677100"/>
          </a:xfrm>
          <a:prstGeom prst="rect">
            <a:avLst/>
          </a:prstGeom>
          <a:noFill/>
        </p:spPr>
        <p:txBody>
          <a:bodyPr wrap="square" lIns="182880" tIns="91436" rIns="182880" bIns="91436" anchor="t" anchorCtr="0">
            <a:spAutoFit/>
          </a:bodyPr>
          <a:lstStyle>
            <a:lvl1pPr marL="0" indent="0" algn="l" defTabSz="4388900" rtl="0" eaLnBrk="1" latinLnBrk="0" hangingPunct="1">
              <a:spcBef>
                <a:spcPct val="20000"/>
              </a:spcBef>
              <a:buFont typeface="Arial" pitchFamily="34" charset="0"/>
              <a:buNone/>
              <a:defRPr sz="3200" b="1" u="sng" kern="1200" baseline="0">
                <a:solidFill>
                  <a:srgbClr val="225EAC"/>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N" b="1" i="0" dirty="0">
                <a:effectLst/>
              </a:rPr>
              <a:t>IMPLEMENTATION</a:t>
            </a:r>
            <a:r>
              <a:rPr lang="en-IN" b="1" i="0" dirty="0">
                <a:solidFill>
                  <a:srgbClr val="C4ECFF"/>
                </a:solidFill>
                <a:effectLst/>
              </a:rPr>
              <a:t> </a:t>
            </a:r>
            <a:r>
              <a:rPr lang="en-IN" b="1" i="0" dirty="0">
                <a:effectLst/>
              </a:rPr>
              <a:t>DETAILS</a:t>
            </a:r>
            <a:r>
              <a:rPr lang="en-IN" b="1" i="0" dirty="0">
                <a:solidFill>
                  <a:srgbClr val="C4ECFF"/>
                </a:solidFill>
                <a:effectLst/>
              </a:rPr>
              <a:t> </a:t>
            </a:r>
            <a:endParaRPr lang="en-US" dirty="0"/>
          </a:p>
        </p:txBody>
      </p:sp>
      <p:sp>
        <p:nvSpPr>
          <p:cNvPr id="22" name="Text Placeholder 4">
            <a:extLst>
              <a:ext uri="{FF2B5EF4-FFF2-40B4-BE49-F238E27FC236}">
                <a16:creationId xmlns:a16="http://schemas.microsoft.com/office/drawing/2014/main" id="{D77E10CC-8771-7F7A-5BE8-BDBB1ADFA433}"/>
              </a:ext>
            </a:extLst>
          </p:cNvPr>
          <p:cNvSpPr txBox="1">
            <a:spLocks/>
          </p:cNvSpPr>
          <p:nvPr/>
        </p:nvSpPr>
        <p:spPr>
          <a:xfrm>
            <a:off x="11406556" y="18151493"/>
            <a:ext cx="10172699" cy="1292659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buFont typeface="Arial" panose="020B0604020202020204" pitchFamily="34" charset="0"/>
              <a:buChar char="•"/>
            </a:pPr>
            <a:r>
              <a:rPr lang="en-US" b="0" i="0" dirty="0">
                <a:effectLst/>
              </a:rPr>
              <a:t>1. Project Setup:</a:t>
            </a:r>
            <a:endParaRPr lang="en-US" dirty="0"/>
          </a:p>
          <a:p>
            <a:pPr algn="just">
              <a:buFont typeface="Arial" panose="020B0604020202020204" pitchFamily="34" charset="0"/>
              <a:buChar char="•"/>
            </a:pPr>
            <a:r>
              <a:rPr lang="en-US" b="0" i="0" dirty="0">
                <a:effectLst/>
              </a:rPr>
              <a:t>Built using Python as the core language.</a:t>
            </a:r>
            <a:endParaRPr lang="en-US" dirty="0"/>
          </a:p>
          <a:p>
            <a:pPr algn="just">
              <a:buFont typeface="Arial" panose="020B0604020202020204" pitchFamily="34" charset="0"/>
              <a:buChar char="•"/>
            </a:pPr>
            <a:r>
              <a:rPr lang="en-US" b="0" i="0" dirty="0">
                <a:effectLst/>
              </a:rPr>
              <a:t>Environment variables (API keys, etc.) are managed securely with python-</a:t>
            </a:r>
            <a:r>
              <a:rPr lang="en-US" b="0" i="0" dirty="0" err="1">
                <a:effectLst/>
              </a:rPr>
              <a:t>dotenv</a:t>
            </a:r>
            <a:r>
              <a:rPr lang="en-US" b="0" i="0" dirty="0">
                <a:effectLst/>
              </a:rPr>
              <a:t>.</a:t>
            </a:r>
            <a:endParaRPr lang="en-US" dirty="0"/>
          </a:p>
          <a:p>
            <a:pPr algn="just">
              <a:buFont typeface="Arial" panose="020B0604020202020204" pitchFamily="34" charset="0"/>
              <a:buChar char="•"/>
            </a:pPr>
            <a:r>
              <a:rPr lang="en-US" b="0" i="0" dirty="0" err="1">
                <a:effectLst/>
              </a:rPr>
              <a:t>Streamlit</a:t>
            </a:r>
            <a:r>
              <a:rPr lang="en-US" b="0" i="0" dirty="0">
                <a:effectLst/>
              </a:rPr>
              <a:t> is used for the web interface, enabling real-time interaction.</a:t>
            </a:r>
            <a:endParaRPr lang="en-US" dirty="0"/>
          </a:p>
          <a:p>
            <a:pPr algn="just">
              <a:buFont typeface="Arial" panose="020B0604020202020204" pitchFamily="34" charset="0"/>
              <a:buChar char="•"/>
            </a:pPr>
            <a:r>
              <a:rPr lang="en-US" b="0" i="0" dirty="0">
                <a:effectLst/>
              </a:rPr>
              <a:t>2. Voice Interaction:</a:t>
            </a:r>
            <a:endParaRPr lang="en-US" dirty="0"/>
          </a:p>
          <a:p>
            <a:pPr algn="just">
              <a:buFont typeface="Arial" panose="020B0604020202020204" pitchFamily="34" charset="0"/>
              <a:buChar char="•"/>
            </a:pPr>
            <a:r>
              <a:rPr lang="en-US" b="0" i="0" dirty="0">
                <a:effectLst/>
              </a:rPr>
              <a:t>Voice commands are captured through a voice input module.</a:t>
            </a:r>
            <a:endParaRPr lang="en-US" dirty="0"/>
          </a:p>
          <a:p>
            <a:pPr algn="just">
              <a:buFont typeface="Arial" panose="020B0604020202020204" pitchFamily="34" charset="0"/>
              <a:buChar char="•"/>
            </a:pPr>
            <a:r>
              <a:rPr lang="en-US" b="0" i="0" dirty="0">
                <a:effectLst/>
              </a:rPr>
              <a:t>Responses are spoken out using a Text-to-Speech (TTS) system.</a:t>
            </a:r>
            <a:endParaRPr lang="en-US" dirty="0"/>
          </a:p>
          <a:p>
            <a:pPr algn="just">
              <a:buFont typeface="Arial" panose="020B0604020202020204" pitchFamily="34" charset="0"/>
              <a:buChar char="•"/>
            </a:pPr>
            <a:r>
              <a:rPr lang="en-US" b="0" i="0" dirty="0">
                <a:effectLst/>
              </a:rPr>
              <a:t>3. Skill Modules:</a:t>
            </a:r>
            <a:endParaRPr lang="en-US" dirty="0"/>
          </a:p>
          <a:p>
            <a:pPr algn="just">
              <a:buFont typeface="Arial" panose="020B0604020202020204" pitchFamily="34" charset="0"/>
              <a:buChar char="•"/>
            </a:pPr>
            <a:r>
              <a:rPr lang="en-US" b="0" i="0" dirty="0">
                <a:effectLst/>
              </a:rPr>
              <a:t>Weather Skill: Fetches live weather data via </a:t>
            </a:r>
            <a:r>
              <a:rPr lang="en-US" b="0" i="0" dirty="0" err="1">
                <a:effectLst/>
              </a:rPr>
              <a:t>OpenWeather</a:t>
            </a:r>
            <a:r>
              <a:rPr lang="en-US" b="0" i="0" dirty="0">
                <a:effectLst/>
              </a:rPr>
              <a:t> API.</a:t>
            </a:r>
            <a:endParaRPr lang="en-US" dirty="0"/>
          </a:p>
          <a:p>
            <a:pPr algn="just">
              <a:buFont typeface="Arial" panose="020B0604020202020204" pitchFamily="34" charset="0"/>
              <a:buChar char="•"/>
            </a:pPr>
            <a:r>
              <a:rPr lang="en-US" b="0" i="0" dirty="0">
                <a:effectLst/>
              </a:rPr>
              <a:t>Translation Skill: Translates text with a backtracking mechanism to improve accuracy.</a:t>
            </a:r>
            <a:endParaRPr lang="en-US" dirty="0"/>
          </a:p>
          <a:p>
            <a:pPr algn="just">
              <a:buFont typeface="Arial" panose="020B0604020202020204" pitchFamily="34" charset="0"/>
              <a:buChar char="•"/>
            </a:pPr>
            <a:r>
              <a:rPr lang="en-US" b="0" i="0" dirty="0">
                <a:effectLst/>
              </a:rPr>
              <a:t>Wikipedia Skill: Searches and summarizes Wikipedia articles with intelligent A* fallback for ambiguous queries.</a:t>
            </a:r>
            <a:endParaRPr lang="en-US" dirty="0"/>
          </a:p>
          <a:p>
            <a:pPr algn="just">
              <a:buFont typeface="Arial" panose="020B0604020202020204" pitchFamily="34" charset="0"/>
              <a:buChar char="•"/>
            </a:pPr>
            <a:r>
              <a:rPr lang="en-US" b="0" i="0" dirty="0">
                <a:effectLst/>
              </a:rPr>
              <a:t>Decision-Making Skill: Smartly selects between options using Alpha-Beta Pruning.</a:t>
            </a:r>
            <a:endParaRPr lang="en-US" dirty="0"/>
          </a:p>
          <a:p>
            <a:pPr algn="just">
              <a:buFont typeface="Arial" panose="020B0604020202020204" pitchFamily="34" charset="0"/>
              <a:buChar char="•"/>
            </a:pPr>
            <a:r>
              <a:rPr lang="en-US" b="0" i="0" dirty="0">
                <a:effectLst/>
              </a:rPr>
              <a:t>Time Skill: Provides current time and day information in a human-readable format.</a:t>
            </a:r>
            <a:endParaRPr lang="en-US" dirty="0"/>
          </a:p>
          <a:p>
            <a:pPr algn="just">
              <a:buFont typeface="Arial" panose="020B0604020202020204" pitchFamily="34" charset="0"/>
              <a:buChar char="•"/>
            </a:pPr>
            <a:r>
              <a:rPr lang="en-US" b="0" i="0" dirty="0">
                <a:effectLst/>
              </a:rPr>
              <a:t>4. Core Components:</a:t>
            </a:r>
            <a:endParaRPr lang="en-US" dirty="0"/>
          </a:p>
          <a:p>
            <a:pPr algn="just">
              <a:buFont typeface="Arial" panose="020B0604020202020204" pitchFamily="34" charset="0"/>
              <a:buChar char="•"/>
            </a:pPr>
            <a:r>
              <a:rPr lang="en-US" b="0" i="0" dirty="0">
                <a:effectLst/>
              </a:rPr>
              <a:t>AI Engine: Manages user conversations and skill routing through an AI agent (Gemini API).</a:t>
            </a:r>
            <a:endParaRPr lang="en-US" dirty="0"/>
          </a:p>
          <a:p>
            <a:pPr algn="just">
              <a:buFont typeface="Arial" panose="020B0604020202020204" pitchFamily="34" charset="0"/>
              <a:buChar char="•"/>
            </a:pPr>
            <a:r>
              <a:rPr lang="en-US" b="0" i="0" dirty="0">
                <a:effectLst/>
              </a:rPr>
              <a:t>History Manager: Saves and displays conversation history for context and easy review.</a:t>
            </a:r>
            <a:endParaRPr lang="en-US" dirty="0"/>
          </a:p>
          <a:p>
            <a:pPr algn="just">
              <a:buFont typeface="Arial" panose="020B0604020202020204" pitchFamily="34" charset="0"/>
              <a:buChar char="•"/>
            </a:pPr>
            <a:r>
              <a:rPr lang="en-US" b="0" i="0" dirty="0">
                <a:effectLst/>
              </a:rPr>
              <a:t>5. Application Logic:</a:t>
            </a:r>
            <a:endParaRPr lang="en-US" dirty="0"/>
          </a:p>
          <a:p>
            <a:pPr algn="just">
              <a:buFont typeface="Arial" panose="020B0604020202020204" pitchFamily="34" charset="0"/>
              <a:buChar char="•"/>
            </a:pPr>
            <a:r>
              <a:rPr lang="en-US" b="0" i="0" dirty="0">
                <a:effectLst/>
              </a:rPr>
              <a:t>A main routing system processes user input and directs it to the correct skill or fallback AI response.</a:t>
            </a:r>
            <a:endParaRPr lang="en-US" dirty="0"/>
          </a:p>
        </p:txBody>
      </p:sp>
    </p:spTree>
    <p:extLst>
      <p:ext uri="{BB962C8B-B14F-4D97-AF65-F5344CB8AC3E}">
        <p14:creationId xmlns:p14="http://schemas.microsoft.com/office/powerpoint/2010/main" val="2581808115"/>
      </p:ext>
    </p:extLst>
  </p:cSld>
  <p:clrMapOvr>
    <a:masterClrMapping/>
  </p:clrMapOvr>
</p:sld>
</file>

<file path=ppt/theme/theme1.xml><?xml version="1.0" encoding="utf-8"?>
<a:theme xmlns:a="http://schemas.openxmlformats.org/drawingml/2006/main" name="4-column 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5CDE8E82-69F4-7B41-AC2C-3738BF2239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6534</TotalTime>
  <Words>1158</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Trebuchet MS</vt:lpstr>
      <vt:lpstr>4-column layout</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Rahul Goverdhan</cp:lastModifiedBy>
  <cp:revision>110</cp:revision>
  <dcterms:created xsi:type="dcterms:W3CDTF">2012-02-03T19:11:35Z</dcterms:created>
  <dcterms:modified xsi:type="dcterms:W3CDTF">2025-05-11T17:16:08Z</dcterms:modified>
  <cp:category>Research poster templates</cp:category>
</cp:coreProperties>
</file>