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rial Narrow" panose="020B0606020202030204" pitchFamily="34" charset="0"/>
      <p:regular r:id="rId18"/>
      <p:bold r:id="rId19"/>
      <p:italic r:id="rId20"/>
      <p:boldItalic r:id="rId21"/>
    </p:embeddedFont>
    <p:embeddedFont>
      <p:font typeface="Bahnschrift" panose="020B0502040204020203" pitchFamily="34" charset="0"/>
      <p:regular r:id="rId22"/>
      <p:bold r:id="rId23"/>
    </p:embeddedFon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0EB9A0-BF70-4CE4-8B0E-AD76DEAF37D4}">
  <a:tblStyle styleId="{5F0EB9A0-BF70-4CE4-8B0E-AD76DEAF37D4}"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3E8"/>
          </a:solidFill>
        </a:fill>
      </a:tcStyle>
    </a:wholeTbl>
    <a:band1H>
      <a:tcTxStyle/>
      <a:tcStyle>
        <a:tcBdr/>
        <a:fill>
          <a:solidFill>
            <a:srgbClr val="D7E7CD"/>
          </a:solidFill>
        </a:fill>
      </a:tcStyle>
    </a:band1H>
    <a:band2H>
      <a:tcTxStyle/>
      <a:tcStyle>
        <a:tcBdr/>
      </a:tcStyle>
    </a:band2H>
    <a:band1V>
      <a:tcTxStyle/>
      <a:tcStyle>
        <a:tcBdr/>
        <a:fill>
          <a:solidFill>
            <a:srgbClr val="D7E7CD"/>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4"/>
          </a:solidFill>
        </a:fill>
      </a:tcStyle>
    </a:lastCol>
    <a:firstCol>
      <a:tcTxStyle b="on" i="off">
        <a:font>
          <a:latin typeface="Century Gothic"/>
          <a:ea typeface="Century Gothic"/>
          <a:cs typeface="Century Gothic"/>
        </a:font>
        <a:schemeClr val="lt1"/>
      </a:tcTxStyle>
      <a:tcStyle>
        <a:tcBdr/>
        <a:fill>
          <a:solidFill>
            <a:schemeClr val="accent4"/>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2"/>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681727" y="941439"/>
            <a:ext cx="10821840" cy="3478161"/>
          </a:xfrm>
          <a:prstGeom prst="rect">
            <a:avLst/>
          </a:prstGeom>
          <a:noFill/>
          <a:ln>
            <a:noFill/>
          </a:ln>
        </p:spPr>
      </p:sp>
      <p:sp>
        <p:nvSpPr>
          <p:cNvPr id="74" name="Google Shape;74;p11"/>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1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1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12"/>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1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13"/>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13"/>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13"/>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1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14"/>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14"/>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15"/>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15"/>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15"/>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15"/>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6"/>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16"/>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16"/>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16"/>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16"/>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16"/>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16"/>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1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body" idx="1"/>
          </p:nvPr>
        </p:nvSpPr>
        <p:spPr>
          <a:xfrm rot="5400000">
            <a:off x="4083938"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18"/>
          <p:cNvSpPr txBox="1">
            <a:spLocks noGrp="1"/>
          </p:cNvSpPr>
          <p:nvPr>
            <p:ph type="title"/>
          </p:nvPr>
        </p:nvSpPr>
        <p:spPr>
          <a:xfrm rot="5400000">
            <a:off x="8525934"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18"/>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0"/>
        <p:cNvGrpSpPr/>
        <p:nvPr/>
      </p:nvGrpSpPr>
      <p:grpSpPr>
        <a:xfrm>
          <a:off x="0" y="0"/>
          <a:ext cx="0" cy="0"/>
          <a:chOff x="0" y="0"/>
          <a:chExt cx="0" cy="0"/>
        </a:xfrm>
      </p:grpSpPr>
      <p:pic>
        <p:nvPicPr>
          <p:cNvPr id="31" name="Google Shape;31;p5"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32" name="Google Shape;32;p5"/>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4" name="Google Shape;34;p5"/>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6"/>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7"/>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7"/>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7"/>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9"/>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7861238" y="751241"/>
            <a:ext cx="3644962" cy="5467443"/>
          </a:xfrm>
          <a:prstGeom prst="rect">
            <a:avLst/>
          </a:prstGeom>
          <a:noFill/>
          <a:ln>
            <a:noFill/>
          </a:ln>
        </p:spPr>
      </p:sp>
      <p:sp>
        <p:nvSpPr>
          <p:cNvPr id="67" name="Google Shape;67;p10"/>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1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2814219" y="3632200"/>
            <a:ext cx="6658255" cy="685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Century Gothic"/>
              <a:buNone/>
            </a:pPr>
            <a:endParaRPr/>
          </a:p>
        </p:txBody>
      </p:sp>
      <p:sp>
        <p:nvSpPr>
          <p:cNvPr id="145" name="Google Shape;145;p19"/>
          <p:cNvSpPr txBox="1">
            <a:spLocks noGrp="1"/>
          </p:cNvSpPr>
          <p:nvPr>
            <p:ph type="subTitle" idx="1"/>
          </p:nvPr>
        </p:nvSpPr>
        <p:spPr>
          <a:xfrm>
            <a:off x="2814220" y="3879541"/>
            <a:ext cx="6826929" cy="438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a:p>
        </p:txBody>
      </p:sp>
      <p:pic>
        <p:nvPicPr>
          <p:cNvPr id="146" name="Google Shape;146;p19" descr="My-Aspirations-Client-Corporate"/>
          <p:cNvPicPr preferRelativeResize="0"/>
          <p:nvPr/>
        </p:nvPicPr>
        <p:blipFill rotWithShape="1">
          <a:blip r:embed="rId3">
            <a:alphaModFix/>
          </a:blip>
          <a:srcRect/>
          <a:stretch/>
        </p:blipFill>
        <p:spPr>
          <a:xfrm>
            <a:off x="1908699" y="1282823"/>
            <a:ext cx="7945516" cy="41458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2895600" y="764373"/>
            <a:ext cx="8610600" cy="5584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800"/>
              <a:buFont typeface="Century Gothic"/>
              <a:buNone/>
            </a:pPr>
            <a:r>
              <a:rPr lang="en-US" sz="2800"/>
              <a:t>RANDOM FOREST ALGORITHM </a:t>
            </a:r>
            <a:endParaRPr sz="2800"/>
          </a:p>
        </p:txBody>
      </p:sp>
      <p:sp>
        <p:nvSpPr>
          <p:cNvPr id="203" name="Google Shape;203;p28"/>
          <p:cNvSpPr txBox="1">
            <a:spLocks noGrp="1"/>
          </p:cNvSpPr>
          <p:nvPr>
            <p:ph type="body" idx="1"/>
          </p:nvPr>
        </p:nvSpPr>
        <p:spPr>
          <a:xfrm>
            <a:off x="685800" y="1491450"/>
            <a:ext cx="10820400" cy="47272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400"/>
              <a:buChar char="•"/>
            </a:pPr>
            <a:r>
              <a:rPr lang="en-US" sz="1400"/>
              <a:t>Random Forest is a popular machine learning algorithm that belongs to the supervised learning technique. It can be used for both Classification and Regression problems in ML. It is based on the concept of </a:t>
            </a:r>
            <a:r>
              <a:rPr lang="en-US" sz="1400" b="1"/>
              <a:t>ensemble learning,</a:t>
            </a:r>
            <a:r>
              <a:rPr lang="en-US" sz="1400"/>
              <a:t> which is a process of </a:t>
            </a:r>
            <a:r>
              <a:rPr lang="en-US" sz="1400" i="1"/>
              <a:t>combining multiple classifiers to solve a complex problem and to improve the performance of the model.</a:t>
            </a:r>
            <a:endParaRPr sz="1400"/>
          </a:p>
          <a:p>
            <a:pPr marL="228600" lvl="0" indent="-228600" algn="l" rtl="0">
              <a:lnSpc>
                <a:spcPct val="90000"/>
              </a:lnSpc>
              <a:spcBef>
                <a:spcPts val="1000"/>
              </a:spcBef>
              <a:spcAft>
                <a:spcPts val="0"/>
              </a:spcAft>
              <a:buClr>
                <a:schemeClr val="lt1"/>
              </a:buClr>
              <a:buSzPts val="1400"/>
              <a:buChar char="•"/>
            </a:pPr>
            <a:r>
              <a:rPr lang="en-US" sz="1400"/>
              <a:t>As the name suggests, </a:t>
            </a:r>
            <a:r>
              <a:rPr lang="en-US" sz="1400" b="1" i="1"/>
              <a:t>"Random Forest is a classifier that contains a number of decision trees on various subsets of the given dataset and takes the average to improve the predictive accuracy of that dataset."</a:t>
            </a:r>
            <a:r>
              <a:rPr lang="en-US" sz="1400"/>
              <a:t> Instead of relying on one decision tree, the random forest takes the prediction from each tree and based on the majority votes of predictions, and it predicts the final output.</a:t>
            </a:r>
            <a:endParaRPr/>
          </a:p>
          <a:p>
            <a:pPr marL="228600" lvl="0" indent="-228600" algn="l" rtl="0">
              <a:lnSpc>
                <a:spcPct val="90000"/>
              </a:lnSpc>
              <a:spcBef>
                <a:spcPts val="1000"/>
              </a:spcBef>
              <a:spcAft>
                <a:spcPts val="0"/>
              </a:spcAft>
              <a:buClr>
                <a:schemeClr val="lt1"/>
              </a:buClr>
              <a:buSzPts val="1400"/>
              <a:buChar char="•"/>
            </a:pPr>
            <a:r>
              <a:rPr lang="en-US" sz="1400" b="1"/>
              <a:t>The greater number of trees in the forest leads to higher accuracy and prevents the problem of overfitting.</a:t>
            </a:r>
            <a:endParaRPr sz="1400"/>
          </a:p>
          <a:p>
            <a:pPr marL="0" lvl="0" indent="0" algn="l" rtl="0">
              <a:lnSpc>
                <a:spcPct val="90000"/>
              </a:lnSpc>
              <a:spcBef>
                <a:spcPts val="1000"/>
              </a:spcBef>
              <a:spcAft>
                <a:spcPts val="0"/>
              </a:spcAft>
              <a:buClr>
                <a:schemeClr val="lt1"/>
              </a:buClr>
              <a:buSzPts val="2200"/>
              <a:buNone/>
            </a:pPr>
            <a:endParaRPr/>
          </a:p>
        </p:txBody>
      </p:sp>
      <p:pic>
        <p:nvPicPr>
          <p:cNvPr id="204" name="Google Shape;204;p28"/>
          <p:cNvPicPr preferRelativeResize="0"/>
          <p:nvPr/>
        </p:nvPicPr>
        <p:blipFill rotWithShape="1">
          <a:blip r:embed="rId3">
            <a:alphaModFix/>
          </a:blip>
          <a:srcRect/>
          <a:stretch/>
        </p:blipFill>
        <p:spPr>
          <a:xfrm>
            <a:off x="3777819" y="3728621"/>
            <a:ext cx="4960202" cy="2490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2895600" y="764373"/>
            <a:ext cx="8610600" cy="469623"/>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n-US" sz="2800"/>
              <a:t>FEATURE SELECTION (FILTERING)</a:t>
            </a:r>
            <a:endParaRPr sz="2800"/>
          </a:p>
        </p:txBody>
      </p:sp>
      <p:sp>
        <p:nvSpPr>
          <p:cNvPr id="210" name="Google Shape;210;p29"/>
          <p:cNvSpPr txBox="1">
            <a:spLocks noGrp="1"/>
          </p:cNvSpPr>
          <p:nvPr>
            <p:ph type="body" idx="1"/>
          </p:nvPr>
        </p:nvSpPr>
        <p:spPr>
          <a:xfrm>
            <a:off x="685800" y="1482572"/>
            <a:ext cx="10820400" cy="47361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600"/>
              <a:buNone/>
            </a:pPr>
            <a:r>
              <a:rPr lang="en-US" sz="1600">
                <a:latin typeface="Times New Roman"/>
                <a:ea typeface="Times New Roman"/>
                <a:cs typeface="Times New Roman"/>
                <a:sym typeface="Times New Roman"/>
              </a:rPr>
              <a:t>While building a machine learning model for real-life dataset, we come across a lot of features in the dataset and not all these features are important every time. Adding unnecessary features while training the model leads us to reduce the overall accuracy of the model, increase the complexity of the model and decrease the generalization capability of the model and makes the model biased. Even the saying “Sometimes less is better” goes as well for the machine learning model. Hence, </a:t>
            </a:r>
            <a:r>
              <a:rPr lang="en-US" sz="1600" b="1">
                <a:latin typeface="Times New Roman"/>
                <a:ea typeface="Times New Roman"/>
                <a:cs typeface="Times New Roman"/>
                <a:sym typeface="Times New Roman"/>
              </a:rPr>
              <a:t>feature selection</a:t>
            </a:r>
            <a:r>
              <a:rPr lang="en-US" sz="1600">
                <a:latin typeface="Times New Roman"/>
                <a:ea typeface="Times New Roman"/>
                <a:cs typeface="Times New Roman"/>
                <a:sym typeface="Times New Roman"/>
              </a:rPr>
              <a:t> is one of the important steps while building a machine learning model. Its goal is to find the best possible set of features for building a machine learning model. </a:t>
            </a:r>
            <a:r>
              <a:rPr lang="en-US" sz="2400">
                <a:latin typeface="Times New Roman"/>
                <a:ea typeface="Times New Roman"/>
                <a:cs typeface="Times New Roman"/>
                <a:sym typeface="Times New Roman"/>
              </a:rPr>
              <a:t> </a:t>
            </a:r>
            <a:endParaRPr/>
          </a:p>
          <a:p>
            <a:pPr marL="228600" lvl="0" indent="-228600" algn="l" rtl="0">
              <a:lnSpc>
                <a:spcPct val="90000"/>
              </a:lnSpc>
              <a:spcBef>
                <a:spcPts val="1000"/>
              </a:spcBef>
              <a:spcAft>
                <a:spcPts val="0"/>
              </a:spcAft>
              <a:buClr>
                <a:schemeClr val="lt1"/>
              </a:buClr>
              <a:buSzPts val="2400"/>
              <a:buChar char="•"/>
            </a:pPr>
            <a:r>
              <a:rPr lang="en-US" sz="2400" b="1">
                <a:latin typeface="Times New Roman"/>
                <a:ea typeface="Times New Roman"/>
                <a:cs typeface="Times New Roman"/>
                <a:sym typeface="Times New Roman"/>
              </a:rPr>
              <a:t>Filter Method:</a:t>
            </a:r>
            <a:endParaRPr sz="2400">
              <a:latin typeface="Times New Roman"/>
              <a:ea typeface="Times New Roman"/>
              <a:cs typeface="Times New Roman"/>
              <a:sym typeface="Times New Roman"/>
            </a:endParaRPr>
          </a:p>
          <a:p>
            <a:pPr marL="1371600" lvl="3" indent="0" algn="l" rtl="0">
              <a:lnSpc>
                <a:spcPct val="90000"/>
              </a:lnSpc>
              <a:spcBef>
                <a:spcPts val="500"/>
              </a:spcBef>
              <a:spcAft>
                <a:spcPts val="0"/>
              </a:spcAft>
              <a:buClr>
                <a:schemeClr val="lt1"/>
              </a:buClr>
              <a:buSzPts val="1800"/>
              <a:buNone/>
            </a:pPr>
            <a:r>
              <a:rPr lang="en-US" sz="1800">
                <a:latin typeface="Times New Roman"/>
                <a:ea typeface="Times New Roman"/>
                <a:cs typeface="Times New Roman"/>
                <a:sym typeface="Times New Roman"/>
              </a:rPr>
              <a:t>These method is generally used while doing the pre-processing step. These methods select features from the dataset irrespective of the use of any machine learning algorithm. In terms of computation, they are very fast and inexpensive and are very good for removing duplicated, correlated, redundant features but these methods do not remove multicollinearity. Selection of feature is evaluated individually which can sometimes help when features are in isolation (don’t have a dependency on other features) but will lag when a combination of features can lead to increase in the overall performance of the model.</a:t>
            </a:r>
            <a:endParaRPr/>
          </a:p>
          <a:p>
            <a:pPr marL="0" lvl="0" indent="0" algn="l" rtl="0">
              <a:lnSpc>
                <a:spcPct val="90000"/>
              </a:lnSpc>
              <a:spcBef>
                <a:spcPts val="1000"/>
              </a:spcBef>
              <a:spcAft>
                <a:spcPts val="0"/>
              </a:spcAft>
              <a:buClr>
                <a:schemeClr val="lt1"/>
              </a:buClr>
              <a:buSzPts val="2200"/>
              <a:buNone/>
            </a:pPr>
            <a:endParaRPr/>
          </a:p>
        </p:txBody>
      </p:sp>
      <p:pic>
        <p:nvPicPr>
          <p:cNvPr id="211" name="Google Shape;211;p29"/>
          <p:cNvPicPr preferRelativeResize="0"/>
          <p:nvPr/>
        </p:nvPicPr>
        <p:blipFill rotWithShape="1">
          <a:blip r:embed="rId3">
            <a:alphaModFix/>
          </a:blip>
          <a:srcRect/>
          <a:stretch/>
        </p:blipFill>
        <p:spPr>
          <a:xfrm>
            <a:off x="2767012" y="5455605"/>
            <a:ext cx="6657975" cy="51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2895600" y="408942"/>
            <a:ext cx="8610600" cy="460745"/>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n-US"/>
              <a:t>WORKFLOW PROCESS</a:t>
            </a:r>
            <a:endParaRPr/>
          </a:p>
        </p:txBody>
      </p:sp>
      <p:sp>
        <p:nvSpPr>
          <p:cNvPr id="217" name="Google Shape;217;p30"/>
          <p:cNvSpPr txBox="1">
            <a:spLocks noGrp="1"/>
          </p:cNvSpPr>
          <p:nvPr>
            <p:ph type="body" idx="1"/>
          </p:nvPr>
        </p:nvSpPr>
        <p:spPr>
          <a:xfrm>
            <a:off x="685800" y="1535837"/>
            <a:ext cx="10820400" cy="4913220"/>
          </a:xfrm>
          <a:prstGeom prst="rect">
            <a:avLst/>
          </a:prstGeom>
          <a:noFill/>
          <a:ln>
            <a:noFill/>
          </a:ln>
        </p:spPr>
        <p:txBody>
          <a:bodyPr spcFirstLastPara="1" wrap="square" lIns="91425" tIns="45700" rIns="91425" bIns="45700" anchor="t" anchorCtr="0">
            <a:normAutofit fontScale="92500" lnSpcReduction="10000"/>
          </a:bodyPr>
          <a:lstStyle/>
          <a:p>
            <a:pPr marL="228600" lvl="0" indent="-228631" algn="l" rtl="0">
              <a:lnSpc>
                <a:spcPct val="90000"/>
              </a:lnSpc>
              <a:spcBef>
                <a:spcPts val="0"/>
              </a:spcBef>
              <a:spcAft>
                <a:spcPts val="0"/>
              </a:spcAft>
              <a:buClr>
                <a:schemeClr val="lt1"/>
              </a:buClr>
              <a:buSzPct val="100000"/>
              <a:buFont typeface="Noto Sans Symbols"/>
              <a:buChar char="▪"/>
            </a:pPr>
            <a:r>
              <a:rPr lang="en-US" sz="1900"/>
              <a:t>Loading Libraries and Dataset – Python libraries are imported and using pandas , the 				    dataset is loaded as a dataframe.</a:t>
            </a:r>
            <a:endParaRPr/>
          </a:p>
          <a:p>
            <a:pPr marL="228600" lvl="0" indent="-117030" algn="l" rtl="0">
              <a:lnSpc>
                <a:spcPct val="90000"/>
              </a:lnSpc>
              <a:spcBef>
                <a:spcPts val="1000"/>
              </a:spcBef>
              <a:spcAft>
                <a:spcPts val="0"/>
              </a:spcAft>
              <a:buClr>
                <a:schemeClr val="lt1"/>
              </a:buClr>
              <a:buSzPct val="100000"/>
              <a:buFont typeface="Noto Sans Symbols"/>
              <a:buNone/>
            </a:pPr>
            <a:endParaRPr sz="1900"/>
          </a:p>
          <a:p>
            <a:pPr marL="228600" lvl="0" indent="-228631" algn="l" rtl="0">
              <a:lnSpc>
                <a:spcPct val="90000"/>
              </a:lnSpc>
              <a:spcBef>
                <a:spcPts val="1000"/>
              </a:spcBef>
              <a:spcAft>
                <a:spcPts val="0"/>
              </a:spcAft>
              <a:buClr>
                <a:schemeClr val="lt1"/>
              </a:buClr>
              <a:buSzPct val="100000"/>
              <a:buFont typeface="Noto Sans Symbols"/>
              <a:buChar char="▪"/>
            </a:pPr>
            <a:r>
              <a:rPr lang="en-US" sz="1900"/>
              <a:t>Feature selection from the dataset – Filtering is done to remove the null values from all 					          the rows and columns. And we got a new fresh dataset.</a:t>
            </a:r>
            <a:endParaRPr/>
          </a:p>
          <a:p>
            <a:pPr marL="228600" lvl="0" indent="-117030" algn="l" rtl="0">
              <a:lnSpc>
                <a:spcPct val="90000"/>
              </a:lnSpc>
              <a:spcBef>
                <a:spcPts val="1000"/>
              </a:spcBef>
              <a:spcAft>
                <a:spcPts val="0"/>
              </a:spcAft>
              <a:buClr>
                <a:schemeClr val="lt1"/>
              </a:buClr>
              <a:buSzPct val="100000"/>
              <a:buFont typeface="Noto Sans Symbols"/>
              <a:buNone/>
            </a:pPr>
            <a:endParaRPr sz="1900"/>
          </a:p>
          <a:p>
            <a:pPr marL="228600" lvl="0" indent="-228631" algn="l" rtl="0">
              <a:lnSpc>
                <a:spcPct val="90000"/>
              </a:lnSpc>
              <a:spcBef>
                <a:spcPts val="1000"/>
              </a:spcBef>
              <a:spcAft>
                <a:spcPts val="0"/>
              </a:spcAft>
              <a:buClr>
                <a:schemeClr val="lt1"/>
              </a:buClr>
              <a:buSzPct val="100000"/>
              <a:buFont typeface="Noto Sans Symbols"/>
              <a:buChar char="▪"/>
            </a:pPr>
            <a:r>
              <a:rPr lang="en-US" sz="1900"/>
              <a:t>Value Counts – From the ‘diagnosis’ feature , total no of benign and malignant cases are 		counted. We see that our dataset is imbalanced having more no of benign 		than malignant.</a:t>
            </a:r>
            <a:endParaRPr/>
          </a:p>
          <a:p>
            <a:pPr marL="228600" lvl="0" indent="-117030" algn="l" rtl="0">
              <a:lnSpc>
                <a:spcPct val="90000"/>
              </a:lnSpc>
              <a:spcBef>
                <a:spcPts val="1000"/>
              </a:spcBef>
              <a:spcAft>
                <a:spcPts val="0"/>
              </a:spcAft>
              <a:buClr>
                <a:schemeClr val="lt1"/>
              </a:buClr>
              <a:buSzPct val="100000"/>
              <a:buFont typeface="Noto Sans Symbols"/>
              <a:buNone/>
            </a:pPr>
            <a:endParaRPr sz="1900"/>
          </a:p>
          <a:p>
            <a:pPr marL="228600" lvl="0" indent="-228631" algn="l" rtl="0">
              <a:lnSpc>
                <a:spcPct val="90000"/>
              </a:lnSpc>
              <a:spcBef>
                <a:spcPts val="1000"/>
              </a:spcBef>
              <a:spcAft>
                <a:spcPts val="0"/>
              </a:spcAft>
              <a:buClr>
                <a:schemeClr val="lt1"/>
              </a:buClr>
              <a:buSzPct val="100000"/>
              <a:buFont typeface="Noto Sans Symbols"/>
              <a:buChar char="▪"/>
            </a:pPr>
            <a:r>
              <a:rPr lang="en-US" sz="1900"/>
              <a:t>Data Visualization – Using Seaborn libraries, the categorical values are visualized in the form of 		          graphs.</a:t>
            </a:r>
            <a:endParaRPr/>
          </a:p>
          <a:p>
            <a:pPr marL="228600" lvl="0" indent="-117030" algn="l" rtl="0">
              <a:lnSpc>
                <a:spcPct val="90000"/>
              </a:lnSpc>
              <a:spcBef>
                <a:spcPts val="1000"/>
              </a:spcBef>
              <a:spcAft>
                <a:spcPts val="0"/>
              </a:spcAft>
              <a:buClr>
                <a:schemeClr val="lt1"/>
              </a:buClr>
              <a:buSzPct val="100000"/>
              <a:buFont typeface="Noto Sans Symbols"/>
              <a:buNone/>
            </a:pPr>
            <a:endParaRPr sz="1900"/>
          </a:p>
          <a:p>
            <a:pPr marL="228600" lvl="0" indent="-228631" algn="l" rtl="0">
              <a:lnSpc>
                <a:spcPct val="90000"/>
              </a:lnSpc>
              <a:spcBef>
                <a:spcPts val="1000"/>
              </a:spcBef>
              <a:spcAft>
                <a:spcPts val="0"/>
              </a:spcAft>
              <a:buClr>
                <a:schemeClr val="lt1"/>
              </a:buClr>
              <a:buSzPct val="100000"/>
              <a:buFont typeface="Noto Sans Symbols"/>
              <a:buChar char="▪"/>
            </a:pPr>
            <a:r>
              <a:rPr lang="en-US" sz="1900"/>
              <a:t>Data preprocessing – Using scikit learn, the fresh data is preprocessed and labelled into two 			binary values (1 for cancerous or malignant and 0 for benign). Then 			correlation heatmap is plotted for each pair of features to visualize the 			impact of the features.</a:t>
            </a:r>
            <a:endParaRPr/>
          </a:p>
          <a:p>
            <a:pPr marL="0" lvl="0" indent="0" algn="l" rtl="0">
              <a:lnSpc>
                <a:spcPct val="90000"/>
              </a:lnSpc>
              <a:spcBef>
                <a:spcPts val="1000"/>
              </a:spcBef>
              <a:spcAft>
                <a:spcPts val="0"/>
              </a:spcAft>
              <a:buClr>
                <a:schemeClr val="lt1"/>
              </a:buClr>
              <a:buSzPct val="100000"/>
              <a:buNone/>
            </a:pPr>
            <a:endParaRPr/>
          </a:p>
          <a:p>
            <a:pPr marL="228600" lvl="0" indent="-99377" algn="l" rtl="0">
              <a:lnSpc>
                <a:spcPct val="90000"/>
              </a:lnSpc>
              <a:spcBef>
                <a:spcPts val="1000"/>
              </a:spcBef>
              <a:spcAft>
                <a:spcPts val="0"/>
              </a:spcAft>
              <a:buClr>
                <a:schemeClr val="lt1"/>
              </a:buClr>
              <a:buSzPct val="100000"/>
              <a:buFont typeface="Noto Sans Symbols"/>
              <a:buNone/>
            </a:pPr>
            <a:endParaRPr/>
          </a:p>
          <a:p>
            <a:pPr marL="228600" lvl="0" indent="-99377" algn="l" rtl="0">
              <a:lnSpc>
                <a:spcPct val="90000"/>
              </a:lnSpc>
              <a:spcBef>
                <a:spcPts val="1000"/>
              </a:spcBef>
              <a:spcAft>
                <a:spcPts val="0"/>
              </a:spcAft>
              <a:buClr>
                <a:schemeClr val="lt1"/>
              </a:buClr>
              <a:buSzPct val="100000"/>
              <a:buFont typeface="Noto Sans Symbols"/>
              <a:buNone/>
            </a:pPr>
            <a:endParaRPr/>
          </a:p>
          <a:p>
            <a:pPr marL="228600" lvl="0" indent="-99377" algn="l" rtl="0">
              <a:lnSpc>
                <a:spcPct val="90000"/>
              </a:lnSpc>
              <a:spcBef>
                <a:spcPts val="1000"/>
              </a:spcBef>
              <a:spcAft>
                <a:spcPts val="0"/>
              </a:spcAft>
              <a:buClr>
                <a:schemeClr val="lt1"/>
              </a:buClr>
              <a:buSzPct val="100000"/>
              <a:buFont typeface="Noto Sans Symbols"/>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flipH="1">
            <a:off x="685800" y="718653"/>
            <a:ext cx="10820400" cy="417689"/>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n-US" sz="2400" b="1">
                <a:latin typeface="Century Gothic"/>
                <a:ea typeface="Century Gothic"/>
                <a:cs typeface="Century Gothic"/>
                <a:sym typeface="Century Gothic"/>
              </a:rPr>
              <a:t>CONTINUED…..</a:t>
            </a:r>
            <a:endParaRPr sz="2400" b="1">
              <a:latin typeface="Century Gothic"/>
              <a:ea typeface="Century Gothic"/>
              <a:cs typeface="Century Gothic"/>
              <a:sym typeface="Century Gothic"/>
            </a:endParaRPr>
          </a:p>
        </p:txBody>
      </p:sp>
      <p:sp>
        <p:nvSpPr>
          <p:cNvPr id="223" name="Google Shape;223;p31"/>
          <p:cNvSpPr txBox="1">
            <a:spLocks noGrp="1"/>
          </p:cNvSpPr>
          <p:nvPr>
            <p:ph type="body" idx="1"/>
          </p:nvPr>
        </p:nvSpPr>
        <p:spPr>
          <a:xfrm>
            <a:off x="685800" y="1340528"/>
            <a:ext cx="10820400" cy="48781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800"/>
              <a:buFont typeface="Noto Sans Symbols"/>
              <a:buChar char="▪"/>
            </a:pPr>
            <a:r>
              <a:rPr lang="en-US" sz="1800"/>
              <a:t>Splitting Dataset – Using scikit learn ,75% data is splitted for training the model and 		         	      rest 25% for testing purpose.</a:t>
            </a:r>
            <a:endParaRPr/>
          </a:p>
          <a:p>
            <a:pPr marL="228600" lvl="0" indent="-114300" algn="l" rtl="0">
              <a:lnSpc>
                <a:spcPct val="90000"/>
              </a:lnSpc>
              <a:spcBef>
                <a:spcPts val="1000"/>
              </a:spcBef>
              <a:spcAft>
                <a:spcPts val="0"/>
              </a:spcAft>
              <a:buClr>
                <a:schemeClr val="lt1"/>
              </a:buClr>
              <a:buSzPts val="1800"/>
              <a:buFont typeface="Noto Sans Symbols"/>
              <a:buNone/>
            </a:pPr>
            <a:endParaRPr sz="1800"/>
          </a:p>
          <a:p>
            <a:pPr marL="228600" lvl="0" indent="-228600" algn="l" rtl="0">
              <a:lnSpc>
                <a:spcPct val="90000"/>
              </a:lnSpc>
              <a:spcBef>
                <a:spcPts val="1000"/>
              </a:spcBef>
              <a:spcAft>
                <a:spcPts val="0"/>
              </a:spcAft>
              <a:buClr>
                <a:schemeClr val="lt1"/>
              </a:buClr>
              <a:buSzPts val="1800"/>
              <a:buFont typeface="Noto Sans Symbols"/>
              <a:buChar char="▪"/>
            </a:pPr>
            <a:r>
              <a:rPr lang="en-US" sz="1800"/>
              <a:t>Model Training – The model is trained using 3 different supervised learning 			      	    algorithms(Logistic Regression, Decision Tree, Random Forest). 			       	    Accuracy is calculated for the training models. We found Decision 		      	    gave the highest accuracy in this training.</a:t>
            </a:r>
            <a:endParaRPr/>
          </a:p>
          <a:p>
            <a:pPr marL="228600" lvl="0" indent="-114300" algn="l" rtl="0">
              <a:lnSpc>
                <a:spcPct val="90000"/>
              </a:lnSpc>
              <a:spcBef>
                <a:spcPts val="1000"/>
              </a:spcBef>
              <a:spcAft>
                <a:spcPts val="0"/>
              </a:spcAft>
              <a:buClr>
                <a:schemeClr val="lt1"/>
              </a:buClr>
              <a:buSzPts val="1800"/>
              <a:buFont typeface="Noto Sans Symbols"/>
              <a:buNone/>
            </a:pPr>
            <a:endParaRPr sz="1800"/>
          </a:p>
          <a:p>
            <a:pPr marL="228600" lvl="0" indent="-228600" algn="l" rtl="0">
              <a:lnSpc>
                <a:spcPct val="90000"/>
              </a:lnSpc>
              <a:spcBef>
                <a:spcPts val="1000"/>
              </a:spcBef>
              <a:spcAft>
                <a:spcPts val="0"/>
              </a:spcAft>
              <a:buClr>
                <a:schemeClr val="lt1"/>
              </a:buClr>
              <a:buSzPts val="1800"/>
              <a:buFont typeface="Noto Sans Symbols"/>
              <a:buChar char="▪"/>
            </a:pPr>
            <a:r>
              <a:rPr lang="en-US" sz="1800"/>
              <a:t>Confusion Matrix – From  sklearn , confusion matrix is formed for 3 algorithms and 		          		       testing accuracy is calculated . Here we found Random Forest 		         	       gave the highest accuracy over the other two.</a:t>
            </a:r>
            <a:endParaRPr/>
          </a:p>
          <a:p>
            <a:pPr marL="228600" lvl="0" indent="-114300" algn="l" rtl="0">
              <a:lnSpc>
                <a:spcPct val="90000"/>
              </a:lnSpc>
              <a:spcBef>
                <a:spcPts val="1000"/>
              </a:spcBef>
              <a:spcAft>
                <a:spcPts val="0"/>
              </a:spcAft>
              <a:buClr>
                <a:schemeClr val="lt1"/>
              </a:buClr>
              <a:buSzPts val="1800"/>
              <a:buFont typeface="Noto Sans Symbols"/>
              <a:buNone/>
            </a:pPr>
            <a:endParaRPr sz="1800"/>
          </a:p>
          <a:p>
            <a:pPr marL="228600" lvl="0" indent="-228600" algn="l" rtl="0">
              <a:lnSpc>
                <a:spcPct val="90000"/>
              </a:lnSpc>
              <a:spcBef>
                <a:spcPts val="1000"/>
              </a:spcBef>
              <a:spcAft>
                <a:spcPts val="0"/>
              </a:spcAft>
              <a:buClr>
                <a:schemeClr val="lt1"/>
              </a:buClr>
              <a:buSzPts val="1800"/>
              <a:buFont typeface="Noto Sans Symbols"/>
              <a:buChar char="▪"/>
            </a:pPr>
            <a:r>
              <a:rPr lang="en-US" sz="1800"/>
              <a:t>Random Forest Prediction – Finally we preferred Random Forest Classifier for Breast 				        Cancer Prediction and once again predict the result for 				         our test datasets and and get it in binary formats</a:t>
            </a:r>
            <a:r>
              <a:rPr lang="en-US" sz="2000"/>
              <a: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 </a:t>
            </a:r>
            <a:endParaRPr/>
          </a:p>
        </p:txBody>
      </p:sp>
      <p:sp>
        <p:nvSpPr>
          <p:cNvPr id="229" name="Google Shape;229;p32"/>
          <p:cNvSpPr txBox="1">
            <a:spLocks noGrp="1"/>
          </p:cNvSpPr>
          <p:nvPr>
            <p:ph type="body" idx="1"/>
          </p:nvPr>
        </p:nvSpPr>
        <p:spPr>
          <a:xfrm>
            <a:off x="685800" y="2681056"/>
            <a:ext cx="10820400" cy="35376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latin typeface="Times New Roman"/>
                <a:ea typeface="Times New Roman"/>
                <a:cs typeface="Times New Roman"/>
                <a:sym typeface="Times New Roman"/>
              </a:rPr>
              <a:t>This study identifies Random Forest model to be most successful in breast cancer classification. (96.5% accuracy rate, and the least number of fault predictions)   </a:t>
            </a:r>
            <a:endParaRPr/>
          </a:p>
          <a:p>
            <a:pPr marL="228600" lvl="0" indent="-228600" algn="l" rtl="0">
              <a:lnSpc>
                <a:spcPct val="90000"/>
              </a:lnSpc>
              <a:spcBef>
                <a:spcPts val="1000"/>
              </a:spcBef>
              <a:spcAft>
                <a:spcPts val="0"/>
              </a:spcAft>
              <a:buClr>
                <a:schemeClr val="lt1"/>
              </a:buClr>
              <a:buSzPts val="2000"/>
              <a:buChar char="•"/>
            </a:pPr>
            <a:r>
              <a:rPr lang="en-US" sz="2000">
                <a:latin typeface="Times New Roman"/>
                <a:ea typeface="Times New Roman"/>
                <a:cs typeface="Times New Roman"/>
                <a:sym typeface="Times New Roman"/>
              </a:rPr>
              <a:t>concave_points_worst and perimeter_worst are the most important features for classifying breast cancer outcomes. </a:t>
            </a:r>
            <a:endParaRPr/>
          </a:p>
          <a:p>
            <a:pPr marL="228600" lvl="0" indent="-228600" algn="l" rtl="0">
              <a:lnSpc>
                <a:spcPct val="90000"/>
              </a:lnSpc>
              <a:spcBef>
                <a:spcPts val="1000"/>
              </a:spcBef>
              <a:spcAft>
                <a:spcPts val="0"/>
              </a:spcAft>
              <a:buClr>
                <a:schemeClr val="lt1"/>
              </a:buClr>
              <a:buSzPts val="2000"/>
              <a:buChar char="•"/>
            </a:pPr>
            <a:r>
              <a:rPr lang="en-US" sz="2000">
                <a:latin typeface="Times New Roman"/>
                <a:ea typeface="Times New Roman"/>
                <a:cs typeface="Times New Roman"/>
                <a:sym typeface="Times New Roman"/>
              </a:rPr>
              <a:t>Our results show that ML algorithms can classify breast cancer outcomes with high accuracy and  identify key characteristics even for small datasets. </a:t>
            </a:r>
            <a:endParaRPr/>
          </a:p>
          <a:p>
            <a:pPr marL="228600" lvl="0" indent="-228600" algn="l" rtl="0">
              <a:lnSpc>
                <a:spcPct val="90000"/>
              </a:lnSpc>
              <a:spcBef>
                <a:spcPts val="1000"/>
              </a:spcBef>
              <a:spcAft>
                <a:spcPts val="0"/>
              </a:spcAft>
              <a:buClr>
                <a:schemeClr val="lt1"/>
              </a:buClr>
              <a:buSzPts val="2000"/>
              <a:buChar char="•"/>
            </a:pPr>
            <a:r>
              <a:rPr lang="en-US" sz="2000">
                <a:latin typeface="Times New Roman"/>
                <a:ea typeface="Times New Roman"/>
                <a:cs typeface="Times New Roman"/>
                <a:sym typeface="Times New Roman"/>
              </a:rPr>
              <a:t>We highlight the significant potential in using ML techniques as a diagnostic tool for early detection of breast cancer in general.</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2895600" y="764372"/>
            <a:ext cx="6860959" cy="504162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b="1" i="1"/>
              <a:t>THANK YOU</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550416" y="400388"/>
            <a:ext cx="10955784" cy="129302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Century Gothic"/>
              <a:buNone/>
            </a:pPr>
            <a:r>
              <a:rPr lang="en-US" sz="3200" b="1" u="sng" dirty="0"/>
              <a:t>A PROJECT </a:t>
            </a:r>
            <a:r>
              <a:rPr lang="en-US" sz="3200" b="1" u="sng" dirty="0">
                <a:latin typeface="Arial Narrow" panose="020B0606020202030204" pitchFamily="34" charset="0"/>
              </a:rPr>
              <a:t>ON</a:t>
            </a:r>
            <a:r>
              <a:rPr lang="en-US" sz="3200" b="1" u="sng" dirty="0"/>
              <a:t> NEW EVOLUTIONARY LEARNING APPROACHES FOR FEATURE SELECTION ON BIOMEDICAL DATA </a:t>
            </a:r>
            <a:endParaRPr sz="3200" b="1" u="sng" dirty="0"/>
          </a:p>
        </p:txBody>
      </p:sp>
      <p:sp>
        <p:nvSpPr>
          <p:cNvPr id="152" name="Google Shape;152;p20"/>
          <p:cNvSpPr txBox="1">
            <a:spLocks noGrp="1"/>
          </p:cNvSpPr>
          <p:nvPr>
            <p:ph type="body" idx="1"/>
          </p:nvPr>
        </p:nvSpPr>
        <p:spPr>
          <a:xfrm>
            <a:off x="685800" y="1693416"/>
            <a:ext cx="10820400" cy="50092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i="1" dirty="0">
                <a:latin typeface="+mn-lt"/>
              </a:rPr>
              <a:t>Project Created by :</a:t>
            </a:r>
            <a:endParaRPr dirty="0">
              <a:latin typeface="+mn-lt"/>
            </a:endParaRPr>
          </a:p>
          <a:p>
            <a:pPr marL="0" lvl="0" indent="0" algn="l" rtl="0">
              <a:lnSpc>
                <a:spcPct val="90000"/>
              </a:lnSpc>
              <a:spcBef>
                <a:spcPts val="1000"/>
              </a:spcBef>
              <a:spcAft>
                <a:spcPts val="0"/>
              </a:spcAft>
              <a:buClr>
                <a:schemeClr val="lt1"/>
              </a:buClr>
              <a:buSzPts val="2400"/>
              <a:buNone/>
            </a:pPr>
            <a:r>
              <a:rPr lang="en-US" sz="2400" dirty="0">
                <a:latin typeface="+mn-lt"/>
              </a:rPr>
              <a:t>		</a:t>
            </a:r>
            <a:r>
              <a:rPr lang="en-US" sz="1800" b="1" dirty="0">
                <a:latin typeface="+mn-lt"/>
              </a:rPr>
              <a:t>Group No : 8           Semester : 7</a:t>
            </a:r>
            <a:r>
              <a:rPr lang="en-US" sz="1800" b="1" baseline="30000" dirty="0">
                <a:latin typeface="+mn-lt"/>
              </a:rPr>
              <a:t>th</a:t>
            </a:r>
            <a:r>
              <a:rPr lang="en-US" sz="1800" b="1" dirty="0">
                <a:latin typeface="+mn-lt"/>
              </a:rPr>
              <a:t>            Year : 4th</a:t>
            </a:r>
            <a:endParaRPr dirty="0">
              <a:latin typeface="+mn-lt"/>
            </a:endParaRPr>
          </a:p>
          <a:p>
            <a:pPr marL="0" lvl="0" indent="0" algn="l" rtl="0">
              <a:lnSpc>
                <a:spcPct val="90000"/>
              </a:lnSpc>
              <a:spcBef>
                <a:spcPts val="1000"/>
              </a:spcBef>
              <a:spcAft>
                <a:spcPts val="0"/>
              </a:spcAft>
              <a:buClr>
                <a:schemeClr val="lt1"/>
              </a:buClr>
              <a:buSzPts val="1800"/>
              <a:buNone/>
            </a:pPr>
            <a:r>
              <a:rPr lang="en-US" sz="1800" b="1" dirty="0">
                <a:latin typeface="+mn-lt"/>
              </a:rPr>
              <a:t>		Bachelor of  Technology</a:t>
            </a:r>
            <a:endParaRPr dirty="0">
              <a:latin typeface="+mn-lt"/>
            </a:endParaRPr>
          </a:p>
          <a:p>
            <a:pPr marL="0" lvl="0" indent="0" algn="l" rtl="0">
              <a:lnSpc>
                <a:spcPct val="90000"/>
              </a:lnSpc>
              <a:spcBef>
                <a:spcPts val="1000"/>
              </a:spcBef>
              <a:spcAft>
                <a:spcPts val="0"/>
              </a:spcAft>
              <a:buClr>
                <a:schemeClr val="lt1"/>
              </a:buClr>
              <a:buSzPts val="1800"/>
              <a:buNone/>
            </a:pPr>
            <a:r>
              <a:rPr lang="en-US" sz="1800" b="1" dirty="0">
                <a:latin typeface="+mn-lt"/>
              </a:rPr>
              <a:t>	   	Computer Science and Engineering(Assistant Professor/Professor)</a:t>
            </a:r>
          </a:p>
          <a:p>
            <a:pPr marL="0" lvl="0" indent="0" algn="l" rtl="0">
              <a:lnSpc>
                <a:spcPct val="90000"/>
              </a:lnSpc>
              <a:spcBef>
                <a:spcPts val="1000"/>
              </a:spcBef>
              <a:spcAft>
                <a:spcPts val="0"/>
              </a:spcAft>
              <a:buClr>
                <a:schemeClr val="lt1"/>
              </a:buClr>
              <a:buSzPts val="1800"/>
              <a:buNone/>
            </a:pPr>
            <a:r>
              <a:rPr lang="en-US" sz="1800" b="1" dirty="0">
                <a:latin typeface="+mn-lt"/>
              </a:rPr>
              <a:t>		Asansol Engineering College</a:t>
            </a:r>
            <a:endParaRPr dirty="0">
              <a:latin typeface="+mn-lt"/>
            </a:endParaRPr>
          </a:p>
          <a:p>
            <a:pPr marL="0" lvl="0" indent="0" algn="l" rtl="0">
              <a:lnSpc>
                <a:spcPct val="90000"/>
              </a:lnSpc>
              <a:spcBef>
                <a:spcPts val="1000"/>
              </a:spcBef>
              <a:spcAft>
                <a:spcPts val="0"/>
              </a:spcAft>
              <a:buClr>
                <a:schemeClr val="lt1"/>
              </a:buClr>
              <a:buSzPts val="2000"/>
              <a:buNone/>
            </a:pPr>
            <a:r>
              <a:rPr lang="en-US" sz="2000" i="1" dirty="0">
                <a:latin typeface="+mn-lt"/>
              </a:rPr>
              <a:t>Guided and Supervised By  :  </a:t>
            </a:r>
            <a:r>
              <a:rPr lang="en-US" sz="1800" b="1" dirty="0">
                <a:latin typeface="+mn-lt"/>
              </a:rPr>
              <a:t>Mr.  Sabyasachi  Mukherjee</a:t>
            </a:r>
            <a:endParaRPr sz="2000" b="1" dirty="0">
              <a:latin typeface="+mn-lt"/>
            </a:endParaRPr>
          </a:p>
          <a:p>
            <a:pPr marL="0" lvl="0" indent="0" algn="l" rtl="0">
              <a:lnSpc>
                <a:spcPct val="90000"/>
              </a:lnSpc>
              <a:spcBef>
                <a:spcPts val="1000"/>
              </a:spcBef>
              <a:spcAft>
                <a:spcPts val="0"/>
              </a:spcAft>
              <a:buClr>
                <a:schemeClr val="lt1"/>
              </a:buClr>
              <a:buSzPts val="2000"/>
              <a:buNone/>
            </a:pPr>
            <a:r>
              <a:rPr lang="en-US" sz="2000" i="1" dirty="0">
                <a:latin typeface="+mn-lt"/>
              </a:rPr>
              <a:t>Group Members  :</a:t>
            </a:r>
            <a:endParaRPr dirty="0">
              <a:latin typeface="+mn-lt"/>
            </a:endParaRPr>
          </a:p>
        </p:txBody>
      </p:sp>
      <p:graphicFrame>
        <p:nvGraphicFramePr>
          <p:cNvPr id="153" name="Google Shape;153;p20"/>
          <p:cNvGraphicFramePr/>
          <p:nvPr>
            <p:extLst>
              <p:ext uri="{D42A27DB-BD31-4B8C-83A1-F6EECF244321}">
                <p14:modId xmlns:p14="http://schemas.microsoft.com/office/powerpoint/2010/main" val="2183120046"/>
              </p:ext>
            </p:extLst>
          </p:nvPr>
        </p:nvGraphicFramePr>
        <p:xfrm>
          <a:off x="2299317" y="4354375"/>
          <a:ext cx="7270800" cy="1828850"/>
        </p:xfrm>
        <a:graphic>
          <a:graphicData uri="http://schemas.openxmlformats.org/drawingml/2006/table">
            <a:tbl>
              <a:tblPr firstRow="1" bandRow="1">
                <a:noFill/>
                <a:tableStyleId>{5F0EB9A0-BF70-4CE4-8B0E-AD76DEAF37D4}</a:tableStyleId>
              </a:tblPr>
              <a:tblGrid>
                <a:gridCol w="3505975">
                  <a:extLst>
                    <a:ext uri="{9D8B030D-6E8A-4147-A177-3AD203B41FA5}">
                      <a16:colId xmlns:a16="http://schemas.microsoft.com/office/drawing/2014/main" val="20000"/>
                    </a:ext>
                  </a:extLst>
                </a:gridCol>
                <a:gridCol w="3764825">
                  <a:extLst>
                    <a:ext uri="{9D8B030D-6E8A-4147-A177-3AD203B41FA5}">
                      <a16:colId xmlns:a16="http://schemas.microsoft.com/office/drawing/2014/main" val="20001"/>
                    </a:ext>
                  </a:extLst>
                </a:gridCol>
              </a:tblGrid>
              <a:tr h="361300">
                <a:tc>
                  <a:txBody>
                    <a:bodyPr/>
                    <a:lstStyle/>
                    <a:p>
                      <a:pPr marL="0" marR="0" lvl="0" indent="0" algn="ctr" rtl="0">
                        <a:spcBef>
                          <a:spcPts val="0"/>
                        </a:spcBef>
                        <a:spcAft>
                          <a:spcPts val="0"/>
                        </a:spcAft>
                        <a:buNone/>
                      </a:pPr>
                      <a:r>
                        <a:rPr lang="en-US" sz="1800" u="none" strike="noStrike" cap="none" dirty="0">
                          <a:latin typeface="+mn-lt"/>
                        </a:rPr>
                        <a:t>Name</a:t>
                      </a:r>
                      <a:endParaRPr sz="1800" u="none" strike="noStrike" cap="none" dirty="0">
                        <a:latin typeface="+mn-lt"/>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mn-lt"/>
                        </a:rPr>
                        <a:t>Roll No.</a:t>
                      </a:r>
                      <a:endParaRPr sz="1800" u="none" strike="noStrike" cap="none">
                        <a:latin typeface="+mn-lt"/>
                      </a:endParaRPr>
                    </a:p>
                  </a:txBody>
                  <a:tcPr marL="91450" marR="91450" marT="45725" marB="45725"/>
                </a:tc>
                <a:extLst>
                  <a:ext uri="{0D108BD9-81ED-4DB2-BD59-A6C34878D82A}">
                    <a16:rowId xmlns:a16="http://schemas.microsoft.com/office/drawing/2014/main" val="10000"/>
                  </a:ext>
                </a:extLst>
              </a:tr>
              <a:tr h="361300">
                <a:tc>
                  <a:txBody>
                    <a:bodyPr/>
                    <a:lstStyle/>
                    <a:p>
                      <a:pPr marL="0" marR="0" lvl="0" indent="0" algn="ctr" rtl="0">
                        <a:spcBef>
                          <a:spcPts val="0"/>
                        </a:spcBef>
                        <a:spcAft>
                          <a:spcPts val="0"/>
                        </a:spcAft>
                        <a:buNone/>
                      </a:pPr>
                      <a:r>
                        <a:rPr lang="en-US" sz="1800" u="none" strike="noStrike" cap="none" dirty="0">
                          <a:latin typeface="+mn-lt"/>
                        </a:rPr>
                        <a:t>1.   Aparna Mahato</a:t>
                      </a:r>
                      <a:endParaRPr sz="1800" u="none" strike="noStrike" cap="none" dirty="0">
                        <a:latin typeface="+mn-lt"/>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latin typeface="+mn-lt"/>
                        </a:rPr>
                        <a:t>10800118116</a:t>
                      </a:r>
                      <a:endParaRPr sz="1800" u="none" strike="noStrike" cap="none" dirty="0">
                        <a:latin typeface="+mn-lt"/>
                      </a:endParaRPr>
                    </a:p>
                  </a:txBody>
                  <a:tcPr marL="91450" marR="91450" marT="45725" marB="45725"/>
                </a:tc>
                <a:extLst>
                  <a:ext uri="{0D108BD9-81ED-4DB2-BD59-A6C34878D82A}">
                    <a16:rowId xmlns:a16="http://schemas.microsoft.com/office/drawing/2014/main" val="10001"/>
                  </a:ext>
                </a:extLst>
              </a:tr>
              <a:tr h="361300">
                <a:tc>
                  <a:txBody>
                    <a:bodyPr/>
                    <a:lstStyle/>
                    <a:p>
                      <a:pPr marL="0" marR="0" lvl="0" indent="0" algn="ctr" rtl="0">
                        <a:spcBef>
                          <a:spcPts val="0"/>
                        </a:spcBef>
                        <a:spcAft>
                          <a:spcPts val="0"/>
                        </a:spcAft>
                        <a:buNone/>
                      </a:pPr>
                      <a:r>
                        <a:rPr lang="en-US" sz="1800" u="none" strike="noStrike" cap="none">
                          <a:latin typeface="+mn-lt"/>
                        </a:rPr>
                        <a:t>2.   Anwesha Dey </a:t>
                      </a:r>
                      <a:endParaRPr sz="1800" u="none" strike="noStrike" cap="none">
                        <a:latin typeface="+mn-lt"/>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latin typeface="+mn-lt"/>
                        </a:rPr>
                        <a:t>10800118117</a:t>
                      </a:r>
                      <a:endParaRPr sz="1800" u="none" strike="noStrike" cap="none" dirty="0">
                        <a:latin typeface="+mn-lt"/>
                      </a:endParaRPr>
                    </a:p>
                  </a:txBody>
                  <a:tcPr marL="91450" marR="91450" marT="45725" marB="45725"/>
                </a:tc>
                <a:extLst>
                  <a:ext uri="{0D108BD9-81ED-4DB2-BD59-A6C34878D82A}">
                    <a16:rowId xmlns:a16="http://schemas.microsoft.com/office/drawing/2014/main" val="10002"/>
                  </a:ext>
                </a:extLst>
              </a:tr>
              <a:tr h="361300">
                <a:tc>
                  <a:txBody>
                    <a:bodyPr/>
                    <a:lstStyle/>
                    <a:p>
                      <a:pPr marL="0" marR="0" lvl="0" indent="0" algn="ctr" rtl="0">
                        <a:spcBef>
                          <a:spcPts val="0"/>
                        </a:spcBef>
                        <a:spcAft>
                          <a:spcPts val="0"/>
                        </a:spcAft>
                        <a:buNone/>
                      </a:pPr>
                      <a:r>
                        <a:rPr lang="en-US" sz="1800" u="none" strike="noStrike" cap="none">
                          <a:latin typeface="+mn-lt"/>
                        </a:rPr>
                        <a:t>3.   Sanraj</a:t>
                      </a:r>
                      <a:endParaRPr sz="1800" u="none" strike="noStrike" cap="none">
                        <a:latin typeface="+mn-lt"/>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latin typeface="+mn-lt"/>
                        </a:rPr>
                        <a:t>10800118056</a:t>
                      </a:r>
                      <a:endParaRPr sz="1800" u="none" strike="noStrike" cap="none" dirty="0">
                        <a:latin typeface="+mn-lt"/>
                      </a:endParaRPr>
                    </a:p>
                  </a:txBody>
                  <a:tcPr marL="91450" marR="91450" marT="45725" marB="45725"/>
                </a:tc>
                <a:extLst>
                  <a:ext uri="{0D108BD9-81ED-4DB2-BD59-A6C34878D82A}">
                    <a16:rowId xmlns:a16="http://schemas.microsoft.com/office/drawing/2014/main" val="10003"/>
                  </a:ext>
                </a:extLst>
              </a:tr>
              <a:tr h="361300">
                <a:tc>
                  <a:txBody>
                    <a:bodyPr/>
                    <a:lstStyle/>
                    <a:p>
                      <a:pPr marL="0" marR="0" lvl="0" indent="0" algn="ctr" rtl="0">
                        <a:spcBef>
                          <a:spcPts val="0"/>
                        </a:spcBef>
                        <a:spcAft>
                          <a:spcPts val="0"/>
                        </a:spcAft>
                        <a:buNone/>
                      </a:pPr>
                      <a:r>
                        <a:rPr lang="en-US" sz="1800" u="none" strike="noStrike" cap="none">
                          <a:latin typeface="+mn-lt"/>
                        </a:rPr>
                        <a:t>4.  Rahul Prasad</a:t>
                      </a:r>
                      <a:endParaRPr sz="1800" u="none" strike="noStrike" cap="none">
                        <a:latin typeface="+mn-lt"/>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latin typeface="+mn-lt"/>
                        </a:rPr>
                        <a:t>10800118074</a:t>
                      </a:r>
                      <a:endParaRPr sz="1800" u="none" strike="noStrike" cap="none" dirty="0">
                        <a:latin typeface="+mn-lt"/>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2895600" y="1171852"/>
            <a:ext cx="8610600" cy="43145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Century Gothic"/>
              <a:buNone/>
            </a:pPr>
            <a:r>
              <a:rPr lang="en-US" sz="2400" b="1" dirty="0">
                <a:latin typeface="+mn-lt"/>
              </a:rPr>
              <a:t>SKILL USED : MACHINE LEARNING</a:t>
            </a:r>
            <a:br>
              <a:rPr lang="en-US" sz="2400" b="1" dirty="0">
                <a:latin typeface="+mn-lt"/>
              </a:rPr>
            </a:br>
            <a:br>
              <a:rPr lang="en-US" sz="2400" b="1" dirty="0">
                <a:latin typeface="+mn-lt"/>
              </a:rPr>
            </a:br>
            <a:r>
              <a:rPr lang="en-US" sz="2400" b="1" dirty="0">
                <a:latin typeface="+mn-lt"/>
              </a:rPr>
              <a:t>PROGRAMMED IN : PYTHON</a:t>
            </a:r>
            <a:br>
              <a:rPr lang="en-US" sz="2400" b="1" dirty="0">
                <a:latin typeface="+mn-lt"/>
              </a:rPr>
            </a:br>
            <a:br>
              <a:rPr lang="en-US" sz="2400" b="1" dirty="0">
                <a:latin typeface="+mn-lt"/>
              </a:rPr>
            </a:br>
            <a:r>
              <a:rPr lang="en-US" sz="2400" b="1" dirty="0">
                <a:latin typeface="+mn-lt"/>
              </a:rPr>
              <a:t>PLATFORM USED : JUPYTER NOTEBOOK</a:t>
            </a:r>
            <a:br>
              <a:rPr lang="en-US" sz="2400" b="1" dirty="0">
                <a:latin typeface="+mn-lt"/>
              </a:rPr>
            </a:br>
            <a:br>
              <a:rPr lang="en-US" sz="2400" b="1" dirty="0">
                <a:latin typeface="+mn-lt"/>
              </a:rPr>
            </a:br>
            <a:r>
              <a:rPr lang="en-US" sz="2400" b="1" dirty="0">
                <a:latin typeface="+mn-lt"/>
              </a:rPr>
              <a:t>LIBRARIES USED :  NUMPY</a:t>
            </a:r>
            <a:br>
              <a:rPr lang="en-US" sz="2400" b="1" dirty="0">
                <a:latin typeface="+mn-lt"/>
              </a:rPr>
            </a:br>
            <a:r>
              <a:rPr lang="en-US" sz="2400" b="1" dirty="0">
                <a:latin typeface="+mn-lt"/>
              </a:rPr>
              <a:t>		        PANDAS</a:t>
            </a:r>
            <a:br>
              <a:rPr lang="en-US" sz="2400" b="1" dirty="0">
                <a:latin typeface="+mn-lt"/>
              </a:rPr>
            </a:br>
            <a:r>
              <a:rPr lang="en-US" sz="2400" b="1" dirty="0">
                <a:latin typeface="+mn-lt"/>
              </a:rPr>
              <a:t>		        SCIKIT LEARN</a:t>
            </a:r>
            <a:br>
              <a:rPr lang="en-US" sz="2400" b="1" dirty="0">
                <a:latin typeface="+mn-lt"/>
              </a:rPr>
            </a:br>
            <a:r>
              <a:rPr lang="en-US" sz="2400" b="1" dirty="0">
                <a:latin typeface="+mn-lt"/>
              </a:rPr>
              <a:t>		        MATPLOTLIB</a:t>
            </a:r>
            <a:br>
              <a:rPr lang="en-US" sz="2400" b="1" dirty="0">
                <a:latin typeface="+mn-lt"/>
              </a:rPr>
            </a:br>
            <a:r>
              <a:rPr lang="en-US" sz="2400" b="1" dirty="0">
                <a:latin typeface="+mn-lt"/>
              </a:rPr>
              <a:t>		        SEABORN</a:t>
            </a:r>
            <a:br>
              <a:rPr lang="en-US" sz="2400" b="1" dirty="0">
                <a:latin typeface="+mn-lt"/>
              </a:rPr>
            </a:br>
            <a:br>
              <a:rPr lang="en-US" sz="2000" dirty="0"/>
            </a:b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2895600" y="471410"/>
            <a:ext cx="8610600" cy="54952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200"/>
              <a:buFont typeface="Century Gothic"/>
              <a:buNone/>
            </a:pPr>
            <a:r>
              <a:rPr lang="en-US" sz="3200" dirty="0">
                <a:latin typeface="Bahnschrift" panose="020B0502040204020203" pitchFamily="34" charset="0"/>
              </a:rPr>
              <a:t>INTRODUCTION </a:t>
            </a:r>
            <a:endParaRPr sz="3200" dirty="0">
              <a:latin typeface="Bahnschrift" panose="020B0502040204020203" pitchFamily="34" charset="0"/>
            </a:endParaRPr>
          </a:p>
        </p:txBody>
      </p:sp>
      <p:sp>
        <p:nvSpPr>
          <p:cNvPr id="164" name="Google Shape;164;p22"/>
          <p:cNvSpPr txBox="1">
            <a:spLocks noGrp="1"/>
          </p:cNvSpPr>
          <p:nvPr>
            <p:ph type="body" idx="1"/>
          </p:nvPr>
        </p:nvSpPr>
        <p:spPr>
          <a:xfrm>
            <a:off x="685800" y="1482572"/>
            <a:ext cx="10820400" cy="4736114"/>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lt1"/>
              </a:buClr>
              <a:buSzPts val="2400"/>
              <a:buNone/>
            </a:pPr>
            <a:r>
              <a:rPr lang="en-US" sz="2400" dirty="0">
                <a:latin typeface="+mn-lt"/>
                <a:ea typeface="Times New Roman"/>
                <a:cs typeface="Times New Roman"/>
                <a:sym typeface="Times New Roman"/>
              </a:rPr>
              <a:t>Breast cancer is one of the most common cancers among women worldwide, representing the majority of new cancer cases and cancer-related deaths according to global statistics, making it a significant public health problem in today’s society.</a:t>
            </a:r>
            <a:endParaRPr dirty="0">
              <a:latin typeface="+mn-lt"/>
            </a:endParaRPr>
          </a:p>
          <a:p>
            <a:pPr marL="0" lvl="0" indent="0" algn="l" rtl="0">
              <a:lnSpc>
                <a:spcPct val="90000"/>
              </a:lnSpc>
              <a:spcBef>
                <a:spcPts val="1000"/>
              </a:spcBef>
              <a:spcAft>
                <a:spcPts val="0"/>
              </a:spcAft>
              <a:buClr>
                <a:schemeClr val="lt1"/>
              </a:buClr>
              <a:buSzPts val="2400"/>
              <a:buNone/>
            </a:pPr>
            <a:r>
              <a:rPr lang="en-US" sz="2400" dirty="0">
                <a:latin typeface="+mn-lt"/>
                <a:ea typeface="Times New Roman"/>
                <a:cs typeface="Times New Roman"/>
                <a:sym typeface="Times New Roman"/>
              </a:rPr>
              <a:t>The early diagnosis of Breast Cancer can improve the prognosis and chance of survival significantly, as it can promote timely clinical treatment to patients. Further accurate classification of benign tumors  and malignant </a:t>
            </a:r>
            <a:r>
              <a:rPr lang="en-US" sz="2400" dirty="0" err="1">
                <a:latin typeface="+mn-lt"/>
                <a:ea typeface="Times New Roman"/>
                <a:cs typeface="Times New Roman"/>
                <a:sym typeface="Times New Roman"/>
              </a:rPr>
              <a:t>tomours</a:t>
            </a:r>
            <a:r>
              <a:rPr lang="en-US" sz="2400" dirty="0">
                <a:latin typeface="+mn-lt"/>
                <a:ea typeface="Times New Roman"/>
                <a:cs typeface="Times New Roman"/>
                <a:sym typeface="Times New Roman"/>
              </a:rPr>
              <a:t> can prevent patients undergoing unnecessary treatments. </a:t>
            </a:r>
            <a:endParaRPr dirty="0">
              <a:latin typeface="+mn-lt"/>
            </a:endParaRPr>
          </a:p>
          <a:p>
            <a:pPr marL="0" lvl="0" indent="0" algn="l" rtl="0">
              <a:lnSpc>
                <a:spcPct val="90000"/>
              </a:lnSpc>
              <a:spcBef>
                <a:spcPts val="1000"/>
              </a:spcBef>
              <a:spcAft>
                <a:spcPts val="0"/>
              </a:spcAft>
              <a:buClr>
                <a:schemeClr val="lt1"/>
              </a:buClr>
              <a:buSzPts val="2400"/>
              <a:buNone/>
            </a:pPr>
            <a:r>
              <a:rPr lang="en-US" sz="2400" dirty="0">
                <a:latin typeface="+mn-lt"/>
                <a:ea typeface="Times New Roman"/>
                <a:cs typeface="Times New Roman"/>
                <a:sym typeface="Times New Roman"/>
              </a:rPr>
              <a:t>Thus, the correct diagnosis of Breast Cancer and classification of patients into malignant or benign groups is the subject of much research. Because of its unique advantages in critical features detection from complex Breast Cancer datasets, machine learning (ML) is widely recognized as the methodology of choice in Breast Cancer pattern classification and forecast modelling.</a:t>
            </a:r>
            <a:endParaRPr dirty="0">
              <a:latin typeface="+mn-lt"/>
            </a:endParaRPr>
          </a:p>
          <a:p>
            <a:pPr marL="0" lvl="0" indent="0" algn="l" rtl="0">
              <a:lnSpc>
                <a:spcPct val="90000"/>
              </a:lnSpc>
              <a:spcBef>
                <a:spcPts val="1000"/>
              </a:spcBef>
              <a:spcAft>
                <a:spcPts val="0"/>
              </a:spcAft>
              <a:buClr>
                <a:schemeClr val="lt1"/>
              </a:buClr>
              <a:buSzPts val="2400"/>
              <a:buNone/>
            </a:pPr>
            <a:r>
              <a:rPr lang="en-US" sz="2400" dirty="0">
                <a:latin typeface="+mn-lt"/>
                <a:ea typeface="Times New Roman"/>
                <a:cs typeface="Times New Roman"/>
                <a:sym typeface="Times New Roman"/>
              </a:rPr>
              <a:t>Objective of this paper is to apply ML algorithms to classify breast cancer outcomes using a small publicly available data set.</a:t>
            </a:r>
            <a:endParaRPr dirty="0">
              <a:latin typeface="+mn-lt"/>
            </a:endParaRPr>
          </a:p>
          <a:p>
            <a:pPr marL="0" lvl="0" indent="0" algn="l" rtl="0">
              <a:lnSpc>
                <a:spcPct val="90000"/>
              </a:lnSpc>
              <a:spcBef>
                <a:spcPts val="1000"/>
              </a:spcBef>
              <a:spcAft>
                <a:spcPts val="0"/>
              </a:spcAft>
              <a:buClr>
                <a:schemeClr val="lt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2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2895600" y="764373"/>
            <a:ext cx="8610600" cy="69156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200"/>
              <a:buFont typeface="Century Gothic"/>
              <a:buNone/>
            </a:pPr>
            <a:r>
              <a:rPr lang="en-US" sz="3200" dirty="0">
                <a:latin typeface="+mj-lt"/>
              </a:rPr>
              <a:t>MACHINE LEARNING : INTRODUCTION</a:t>
            </a:r>
            <a:endParaRPr sz="3200" dirty="0">
              <a:latin typeface="+mj-lt"/>
            </a:endParaRPr>
          </a:p>
        </p:txBody>
      </p:sp>
      <p:sp>
        <p:nvSpPr>
          <p:cNvPr id="170" name="Google Shape;170;p2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ct val="100000"/>
              <a:buNone/>
            </a:pPr>
            <a:r>
              <a:rPr lang="en-US" b="1" dirty="0">
                <a:latin typeface="+mn-lt"/>
              </a:rPr>
              <a:t>    Machine learning is </a:t>
            </a: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•a branch of artificial intelligence </a:t>
            </a: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•employs a variety of statistical, probabilistic and optimization techniques </a:t>
            </a: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a:t>
            </a:r>
            <a:r>
              <a:rPr lang="en-US" b="1" dirty="0">
                <a:latin typeface="+mn-lt"/>
              </a:rPr>
              <a:t>allows computers to “learn” </a:t>
            </a:r>
            <a:r>
              <a:rPr lang="en-US" dirty="0">
                <a:latin typeface="+mn-lt"/>
              </a:rPr>
              <a:t>from past examples </a:t>
            </a: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•detect hard-to-discern pattern from large, noisy or complex data .</a:t>
            </a:r>
            <a:endParaRPr dirty="0">
              <a:latin typeface="+mn-lt"/>
            </a:endParaRPr>
          </a:p>
          <a:p>
            <a:pPr marL="457200" lvl="1" indent="0" algn="l" rtl="0">
              <a:lnSpc>
                <a:spcPct val="90000"/>
              </a:lnSpc>
              <a:spcBef>
                <a:spcPts val="500"/>
              </a:spcBef>
              <a:spcAft>
                <a:spcPts val="0"/>
              </a:spcAft>
              <a:buClr>
                <a:schemeClr val="lt1"/>
              </a:buClr>
              <a:buSzPct val="100000"/>
              <a:buNone/>
            </a:pP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The goal of ML is to develop algorithms which can learn and improve over time and can be used for predictions. Most ML researchers concentrate on automatic machine learning (</a:t>
            </a:r>
            <a:r>
              <a:rPr lang="en-US" dirty="0" err="1">
                <a:latin typeface="+mn-lt"/>
              </a:rPr>
              <a:t>aML</a:t>
            </a:r>
            <a:r>
              <a:rPr lang="en-US" dirty="0">
                <a:latin typeface="+mn-lt"/>
              </a:rPr>
              <a:t>), where great advances have been made.</a:t>
            </a: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Particularly, probabilistic ML is extremely useful for health informatics, where most problems involve dealing with uncertainty. </a:t>
            </a:r>
            <a:endParaRPr dirty="0">
              <a:latin typeface="+mn-lt"/>
            </a:endParaRPr>
          </a:p>
          <a:p>
            <a:pPr marL="457200" lvl="1" indent="0" algn="l" rtl="0">
              <a:lnSpc>
                <a:spcPct val="90000"/>
              </a:lnSpc>
              <a:spcBef>
                <a:spcPts val="500"/>
              </a:spcBef>
              <a:spcAft>
                <a:spcPts val="0"/>
              </a:spcAft>
              <a:buClr>
                <a:schemeClr val="lt1"/>
              </a:buClr>
              <a:buSzPct val="100000"/>
              <a:buNone/>
            </a:pPr>
            <a:endParaRPr dirty="0">
              <a:latin typeface="+mn-lt"/>
            </a:endParaRPr>
          </a:p>
          <a:p>
            <a:pPr marL="457200" lvl="1" indent="0" algn="l" rtl="0">
              <a:lnSpc>
                <a:spcPct val="90000"/>
              </a:lnSpc>
              <a:spcBef>
                <a:spcPts val="500"/>
              </a:spcBef>
              <a:spcAft>
                <a:spcPts val="0"/>
              </a:spcAft>
              <a:buClr>
                <a:schemeClr val="lt1"/>
              </a:buClr>
              <a:buSzPct val="100000"/>
              <a:buNone/>
            </a:pPr>
            <a:r>
              <a:rPr lang="en-US" dirty="0">
                <a:latin typeface="+mn-lt"/>
              </a:rPr>
              <a:t>Here , we build automated models those have high accuracies in detecting and classifying benign cells and malignant cells thus greatly easing the process of diagnosing breast cancer nowadays.</a:t>
            </a:r>
            <a:endParaRPr dirty="0">
              <a:latin typeface="+mn-lt"/>
            </a:endParaRPr>
          </a:p>
          <a:p>
            <a:pPr marL="0" lvl="0" indent="0" algn="l" rtl="0">
              <a:lnSpc>
                <a:spcPct val="90000"/>
              </a:lnSpc>
              <a:spcBef>
                <a:spcPts val="1000"/>
              </a:spcBef>
              <a:spcAft>
                <a:spcPts val="0"/>
              </a:spcAft>
              <a:buClr>
                <a:schemeClr val="lt1"/>
              </a:buClr>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24640" y="914402"/>
            <a:ext cx="10742720" cy="87888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200"/>
              <a:buFont typeface="Times New Roman"/>
              <a:buNone/>
            </a:pPr>
            <a:r>
              <a:rPr lang="en-US" sz="3200" dirty="0">
                <a:latin typeface="Times New Roman"/>
                <a:ea typeface="Times New Roman"/>
                <a:cs typeface="Times New Roman"/>
                <a:sym typeface="Times New Roman"/>
              </a:rPr>
              <a:t>MACHINE LEARNING ALGORITHMS USED</a:t>
            </a:r>
            <a:endParaRPr sz="3200" dirty="0">
              <a:latin typeface="Times New Roman"/>
              <a:ea typeface="Times New Roman"/>
              <a:cs typeface="Times New Roman"/>
              <a:sym typeface="Times New Roman"/>
            </a:endParaRPr>
          </a:p>
        </p:txBody>
      </p:sp>
      <p:sp>
        <p:nvSpPr>
          <p:cNvPr id="176" name="Google Shape;176;p24"/>
          <p:cNvSpPr txBox="1">
            <a:spLocks noGrp="1"/>
          </p:cNvSpPr>
          <p:nvPr>
            <p:ph type="body" idx="1"/>
          </p:nvPr>
        </p:nvSpPr>
        <p:spPr>
          <a:xfrm>
            <a:off x="685800" y="2272683"/>
            <a:ext cx="10820400" cy="39460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dirty="0"/>
          </a:p>
          <a:p>
            <a:pPr marL="457200" lvl="1" indent="0" algn="l" rtl="0">
              <a:lnSpc>
                <a:spcPct val="90000"/>
              </a:lnSpc>
              <a:spcBef>
                <a:spcPts val="500"/>
              </a:spcBef>
              <a:spcAft>
                <a:spcPts val="0"/>
              </a:spcAft>
              <a:buClr>
                <a:schemeClr val="lt1"/>
              </a:buClr>
              <a:buSzPts val="1800"/>
              <a:buNone/>
            </a:pPr>
            <a:r>
              <a:rPr lang="en-US" sz="1800" dirty="0">
                <a:latin typeface="+mn-lt"/>
              </a:rPr>
              <a:t>1.</a:t>
            </a:r>
            <a:r>
              <a:rPr lang="en-US" sz="1800" b="1" dirty="0">
                <a:latin typeface="+mn-lt"/>
              </a:rPr>
              <a:t>Logistic Regression </a:t>
            </a:r>
            <a:r>
              <a:rPr lang="en-US" sz="1800" dirty="0">
                <a:latin typeface="+mn-lt"/>
              </a:rPr>
              <a:t>– to predict the probability of the target event.</a:t>
            </a:r>
            <a:endParaRPr dirty="0">
              <a:latin typeface="+mn-lt"/>
            </a:endParaRPr>
          </a:p>
          <a:p>
            <a:pPr marL="457200" lvl="1" indent="0" algn="l" rtl="0">
              <a:lnSpc>
                <a:spcPct val="90000"/>
              </a:lnSpc>
              <a:spcBef>
                <a:spcPts val="500"/>
              </a:spcBef>
              <a:spcAft>
                <a:spcPts val="0"/>
              </a:spcAft>
              <a:buClr>
                <a:schemeClr val="lt1"/>
              </a:buClr>
              <a:buSzPts val="1800"/>
              <a:buNone/>
            </a:pPr>
            <a:endParaRPr sz="1800" dirty="0">
              <a:latin typeface="+mn-lt"/>
            </a:endParaRPr>
          </a:p>
          <a:p>
            <a:pPr marL="457200" lvl="1" indent="0" algn="l" rtl="0">
              <a:lnSpc>
                <a:spcPct val="90000"/>
              </a:lnSpc>
              <a:spcBef>
                <a:spcPts val="500"/>
              </a:spcBef>
              <a:spcAft>
                <a:spcPts val="0"/>
              </a:spcAft>
              <a:buClr>
                <a:schemeClr val="lt1"/>
              </a:buClr>
              <a:buSzPts val="1800"/>
              <a:buNone/>
            </a:pPr>
            <a:r>
              <a:rPr lang="en-US" sz="1800" dirty="0">
                <a:latin typeface="+mn-lt"/>
              </a:rPr>
              <a:t>2.</a:t>
            </a:r>
            <a:r>
              <a:rPr lang="en-US" sz="1800" b="1" dirty="0">
                <a:latin typeface="+mn-lt"/>
              </a:rPr>
              <a:t>Decision Tree </a:t>
            </a:r>
            <a:r>
              <a:rPr lang="en-US" sz="1800" dirty="0">
                <a:latin typeface="+mn-lt"/>
              </a:rPr>
              <a:t>– to create a training model that can use to predict the class or value of the     		       	target variable by learning simple decision rules inferred from prior data(training data).</a:t>
            </a:r>
            <a:endParaRPr dirty="0">
              <a:latin typeface="+mn-lt"/>
            </a:endParaRPr>
          </a:p>
          <a:p>
            <a:pPr marL="457200" lvl="1" indent="0" algn="l" rtl="0">
              <a:lnSpc>
                <a:spcPct val="90000"/>
              </a:lnSpc>
              <a:spcBef>
                <a:spcPts val="500"/>
              </a:spcBef>
              <a:spcAft>
                <a:spcPts val="0"/>
              </a:spcAft>
              <a:buClr>
                <a:schemeClr val="lt1"/>
              </a:buClr>
              <a:buSzPts val="1600"/>
              <a:buNone/>
            </a:pPr>
            <a:endParaRPr sz="1600" dirty="0">
              <a:latin typeface="+mn-lt"/>
            </a:endParaRPr>
          </a:p>
          <a:p>
            <a:pPr marL="457200" lvl="1" indent="0" algn="l" rtl="0">
              <a:lnSpc>
                <a:spcPct val="90000"/>
              </a:lnSpc>
              <a:spcBef>
                <a:spcPts val="500"/>
              </a:spcBef>
              <a:spcAft>
                <a:spcPts val="0"/>
              </a:spcAft>
              <a:buClr>
                <a:schemeClr val="lt1"/>
              </a:buClr>
              <a:buSzPts val="1800"/>
              <a:buNone/>
            </a:pPr>
            <a:r>
              <a:rPr lang="en-US" sz="1800" dirty="0">
                <a:latin typeface="+mn-lt"/>
              </a:rPr>
              <a:t>3.</a:t>
            </a:r>
            <a:r>
              <a:rPr lang="en-US" sz="1800" b="1" dirty="0">
                <a:latin typeface="+mn-lt"/>
              </a:rPr>
              <a:t>Random Forest </a:t>
            </a:r>
            <a:r>
              <a:rPr lang="en-US" sz="1800" dirty="0">
                <a:latin typeface="+mn-lt"/>
              </a:rPr>
              <a:t>– multiple Decision Trees with random samples and random attributes.       		           		(ensemble method).</a:t>
            </a:r>
            <a:endParaRPr dirty="0">
              <a:latin typeface="+mn-lt"/>
            </a:endParaRPr>
          </a:p>
          <a:p>
            <a:pPr marL="457200" lvl="1" indent="0" algn="l" rtl="0">
              <a:lnSpc>
                <a:spcPct val="90000"/>
              </a:lnSpc>
              <a:spcBef>
                <a:spcPts val="500"/>
              </a:spcBef>
              <a:spcAft>
                <a:spcPts val="0"/>
              </a:spcAft>
              <a:buClr>
                <a:schemeClr val="lt1"/>
              </a:buClr>
              <a:buSzPts val="1800"/>
              <a:buNone/>
            </a:pPr>
            <a:endParaRPr sz="1800" dirty="0">
              <a:latin typeface="+mn-lt"/>
            </a:endParaRPr>
          </a:p>
          <a:p>
            <a:pPr marL="457200" lvl="1" indent="0" algn="l" rtl="0">
              <a:lnSpc>
                <a:spcPct val="90000"/>
              </a:lnSpc>
              <a:spcBef>
                <a:spcPts val="500"/>
              </a:spcBef>
              <a:spcAft>
                <a:spcPts val="0"/>
              </a:spcAft>
              <a:buClr>
                <a:schemeClr val="lt1"/>
              </a:buClr>
              <a:buSzPts val="1800"/>
              <a:buNone/>
            </a:pPr>
            <a:r>
              <a:rPr lang="en-US" sz="1800" dirty="0">
                <a:latin typeface="+mn-lt"/>
              </a:rPr>
              <a:t>4. </a:t>
            </a:r>
            <a:r>
              <a:rPr lang="en-US" sz="1800" b="1" dirty="0">
                <a:latin typeface="+mn-lt"/>
              </a:rPr>
              <a:t>Feature Selection </a:t>
            </a:r>
            <a:r>
              <a:rPr lang="en-US" sz="1800" dirty="0">
                <a:latin typeface="+mn-lt"/>
              </a:rPr>
              <a:t>– Method used is Filtering where the raw dataset is cleaned up and made rid of irrelevant or null values to get the maximum accuracy during the model training.</a:t>
            </a:r>
            <a:endParaRPr dirty="0">
              <a:latin typeface="+mn-lt"/>
            </a:endParaRPr>
          </a:p>
          <a:p>
            <a:pPr marL="0" lvl="0" indent="0" algn="l" rtl="0">
              <a:lnSpc>
                <a:spcPct val="90000"/>
              </a:lnSpc>
              <a:spcBef>
                <a:spcPts val="1000"/>
              </a:spcBef>
              <a:spcAft>
                <a:spcPts val="0"/>
              </a:spcAft>
              <a:buClr>
                <a:schemeClr val="lt1"/>
              </a:buClr>
              <a:buSzPts val="22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2895600" y="764373"/>
            <a:ext cx="8610600" cy="860241"/>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2800"/>
              <a:buFont typeface="Century Gothic"/>
              <a:buNone/>
            </a:pPr>
            <a:r>
              <a:rPr lang="en-US" sz="2800" b="1" dirty="0">
                <a:latin typeface="+mj-lt"/>
              </a:rPr>
              <a:t>BREAST CANCER DETECTION PROCESS FLOW</a:t>
            </a:r>
            <a:endParaRPr sz="2800" b="1" dirty="0">
              <a:latin typeface="+mj-lt"/>
            </a:endParaRPr>
          </a:p>
        </p:txBody>
      </p:sp>
      <p:pic>
        <p:nvPicPr>
          <p:cNvPr id="182" name="Google Shape;182;p25"/>
          <p:cNvPicPr preferRelativeResize="0">
            <a:picLocks noGrp="1"/>
          </p:cNvPicPr>
          <p:nvPr>
            <p:ph type="body" idx="1"/>
          </p:nvPr>
        </p:nvPicPr>
        <p:blipFill rotWithShape="1">
          <a:blip r:embed="rId3">
            <a:alphaModFix/>
          </a:blip>
          <a:srcRect r="150" b="303"/>
          <a:stretch/>
        </p:blipFill>
        <p:spPr>
          <a:xfrm>
            <a:off x="1677880" y="1624615"/>
            <a:ext cx="9828319" cy="4829452"/>
          </a:xfrm>
          <a:prstGeom prst="rect">
            <a:avLst/>
          </a:prstGeom>
          <a:noFill/>
          <a:ln>
            <a:noFill/>
          </a:ln>
        </p:spPr>
      </p:pic>
      <p:sp>
        <p:nvSpPr>
          <p:cNvPr id="183" name="Google Shape;183;p25"/>
          <p:cNvSpPr txBox="1"/>
          <p:nvPr/>
        </p:nvSpPr>
        <p:spPr>
          <a:xfrm>
            <a:off x="7327050" y="4157925"/>
            <a:ext cx="1326300" cy="523200"/>
          </a:xfrm>
          <a:prstGeom prst="rect">
            <a:avLst/>
          </a:prstGeom>
          <a:solidFill>
            <a:srgbClr val="99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Century Gothic"/>
                <a:ea typeface="Century Gothic"/>
                <a:cs typeface="Century Gothic"/>
                <a:sym typeface="Century Gothic"/>
              </a:rPr>
              <a:t>Logistic regression</a:t>
            </a:r>
            <a:endParaRPr sz="1100" b="1">
              <a:latin typeface="Century Gothic"/>
              <a:ea typeface="Century Gothic"/>
              <a:cs typeface="Century Gothic"/>
              <a:sym typeface="Century Gothic"/>
            </a:endParaRPr>
          </a:p>
        </p:txBody>
      </p:sp>
      <p:sp>
        <p:nvSpPr>
          <p:cNvPr id="184" name="Google Shape;184;p25"/>
          <p:cNvSpPr txBox="1"/>
          <p:nvPr/>
        </p:nvSpPr>
        <p:spPr>
          <a:xfrm>
            <a:off x="7213850" y="4772575"/>
            <a:ext cx="1569000" cy="354000"/>
          </a:xfrm>
          <a:prstGeom prst="rect">
            <a:avLst/>
          </a:prstGeom>
          <a:solidFill>
            <a:srgbClr val="99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Century Gothic"/>
                <a:ea typeface="Century Gothic"/>
                <a:cs typeface="Century Gothic"/>
                <a:sym typeface="Century Gothic"/>
              </a:rPr>
              <a:t>Decision tree</a:t>
            </a:r>
            <a:endParaRPr sz="1100" b="1">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2895600" y="764373"/>
            <a:ext cx="8610600" cy="514011"/>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n-US" sz="3200" dirty="0">
                <a:latin typeface="+mj-lt"/>
              </a:rPr>
              <a:t>LOGISTIC REGRESSION ALGORITHM</a:t>
            </a:r>
            <a:endParaRPr sz="3200" dirty="0">
              <a:latin typeface="+mj-lt"/>
            </a:endParaRPr>
          </a:p>
        </p:txBody>
      </p:sp>
      <p:sp>
        <p:nvSpPr>
          <p:cNvPr id="190" name="Google Shape;190;p26"/>
          <p:cNvSpPr txBox="1">
            <a:spLocks noGrp="1"/>
          </p:cNvSpPr>
          <p:nvPr>
            <p:ph type="body" idx="1"/>
          </p:nvPr>
        </p:nvSpPr>
        <p:spPr>
          <a:xfrm>
            <a:off x="685800" y="1411550"/>
            <a:ext cx="10820400" cy="4807135"/>
          </a:xfrm>
          <a:prstGeom prst="rect">
            <a:avLst/>
          </a:prstGeom>
          <a:blipFill rotWithShape="1">
            <a:blip r:embed="rId3">
              <a:alphaModFix/>
            </a:blip>
            <a:stretch>
              <a:fillRect l="-223" t="-1395" r="-223"/>
            </a:stretch>
          </a:blip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00"/>
              <a:buNone/>
            </a:pPr>
            <a:r>
              <a:rPr lang="en-US" dirty="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2895600" y="764373"/>
            <a:ext cx="8610600" cy="54952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200"/>
              <a:buFont typeface="Century Gothic"/>
              <a:buNone/>
            </a:pPr>
            <a:r>
              <a:rPr lang="en-US" sz="3200" dirty="0"/>
              <a:t>DECISION TREE ALGORITHM</a:t>
            </a:r>
            <a:endParaRPr sz="3200" dirty="0"/>
          </a:p>
        </p:txBody>
      </p:sp>
      <p:sp>
        <p:nvSpPr>
          <p:cNvPr id="196" name="Google Shape;196;p27"/>
          <p:cNvSpPr txBox="1">
            <a:spLocks noGrp="1"/>
          </p:cNvSpPr>
          <p:nvPr>
            <p:ph type="body" idx="1"/>
          </p:nvPr>
        </p:nvSpPr>
        <p:spPr>
          <a:xfrm>
            <a:off x="685800" y="1473694"/>
            <a:ext cx="10820400" cy="47449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400"/>
              <a:buChar char="•"/>
            </a:pPr>
            <a:r>
              <a:rPr lang="en-US" sz="1400" dirty="0">
                <a:latin typeface="+mn-lt"/>
              </a:rPr>
              <a:t>Decision Tree is a </a:t>
            </a:r>
            <a:r>
              <a:rPr lang="en-US" sz="1400" b="1" dirty="0">
                <a:latin typeface="+mn-lt"/>
              </a:rPr>
              <a:t>Supervised learning technique </a:t>
            </a:r>
            <a:r>
              <a:rPr lang="en-US" sz="1400" dirty="0">
                <a:latin typeface="+mn-lt"/>
              </a:rPr>
              <a:t>that can be used for both classification and Regression problems, but mostly it is preferred for solving Classification problems. It is a tree-structured classifier, where</a:t>
            </a:r>
            <a:r>
              <a:rPr lang="en-US" sz="1400" b="1" dirty="0">
                <a:latin typeface="+mn-lt"/>
              </a:rPr>
              <a:t> internal nodes represent the features of a dataset, branches represent the decision rules</a:t>
            </a:r>
            <a:r>
              <a:rPr lang="en-US" sz="1400" dirty="0">
                <a:latin typeface="+mn-lt"/>
              </a:rPr>
              <a:t> and </a:t>
            </a:r>
            <a:r>
              <a:rPr lang="en-US" sz="1400" b="1" dirty="0">
                <a:latin typeface="+mn-lt"/>
              </a:rPr>
              <a:t>each leaf node represents the outcome.</a:t>
            </a:r>
            <a:endParaRPr sz="1400" dirty="0">
              <a:latin typeface="+mn-lt"/>
            </a:endParaRPr>
          </a:p>
          <a:p>
            <a:pPr marL="228600" lvl="0" indent="-228600" algn="l" rtl="0">
              <a:lnSpc>
                <a:spcPct val="90000"/>
              </a:lnSpc>
              <a:spcBef>
                <a:spcPts val="1000"/>
              </a:spcBef>
              <a:spcAft>
                <a:spcPts val="0"/>
              </a:spcAft>
              <a:buClr>
                <a:schemeClr val="lt1"/>
              </a:buClr>
              <a:buSzPts val="1400"/>
              <a:buChar char="•"/>
            </a:pPr>
            <a:r>
              <a:rPr lang="en-US" sz="1400" dirty="0">
                <a:latin typeface="+mn-lt"/>
              </a:rPr>
              <a:t>In a Decision tree, there are two nodes, which are the </a:t>
            </a:r>
            <a:r>
              <a:rPr lang="en-US" sz="1400" b="1" dirty="0">
                <a:latin typeface="+mn-lt"/>
              </a:rPr>
              <a:t>Decision Node</a:t>
            </a:r>
            <a:r>
              <a:rPr lang="en-US" sz="1400" dirty="0">
                <a:latin typeface="+mn-lt"/>
              </a:rPr>
              <a:t> and</a:t>
            </a:r>
            <a:r>
              <a:rPr lang="en-US" sz="1400" b="1" dirty="0">
                <a:latin typeface="+mn-lt"/>
              </a:rPr>
              <a:t> Leaf Node.</a:t>
            </a:r>
            <a:r>
              <a:rPr lang="en-US" sz="1400" dirty="0">
                <a:latin typeface="+mn-lt"/>
              </a:rPr>
              <a:t> Decision nodes are used to make any decision and have multiple branches, whereas Leaf nodes are the output of those decisions and do not contain any further branches.</a:t>
            </a:r>
            <a:endParaRPr dirty="0">
              <a:latin typeface="+mn-lt"/>
            </a:endParaRPr>
          </a:p>
          <a:p>
            <a:pPr marL="228600" lvl="0" indent="-228600" algn="l" rtl="0">
              <a:lnSpc>
                <a:spcPct val="90000"/>
              </a:lnSpc>
              <a:spcBef>
                <a:spcPts val="1000"/>
              </a:spcBef>
              <a:spcAft>
                <a:spcPts val="0"/>
              </a:spcAft>
              <a:buClr>
                <a:schemeClr val="lt1"/>
              </a:buClr>
              <a:buSzPts val="1400"/>
              <a:buChar char="•"/>
            </a:pPr>
            <a:r>
              <a:rPr lang="en-US" sz="1400" dirty="0">
                <a:latin typeface="+mn-lt"/>
              </a:rPr>
              <a:t>The decisions or the test are performed on the basis of features of the given dataset.</a:t>
            </a:r>
            <a:endParaRPr dirty="0">
              <a:latin typeface="+mn-lt"/>
            </a:endParaRPr>
          </a:p>
          <a:p>
            <a:pPr marL="228600" lvl="0" indent="-228600" algn="l" rtl="0">
              <a:lnSpc>
                <a:spcPct val="90000"/>
              </a:lnSpc>
              <a:spcBef>
                <a:spcPts val="1000"/>
              </a:spcBef>
              <a:spcAft>
                <a:spcPts val="0"/>
              </a:spcAft>
              <a:buClr>
                <a:schemeClr val="lt1"/>
              </a:buClr>
              <a:buSzPts val="1400"/>
              <a:buChar char="•"/>
            </a:pPr>
            <a:r>
              <a:rPr lang="en-US" sz="1400" b="1" i="1" dirty="0">
                <a:latin typeface="+mn-lt"/>
              </a:rPr>
              <a:t>It is a graphical representation for getting all the possible solutions to a problem/decision based on given conditions.</a:t>
            </a:r>
            <a:endParaRPr sz="1400" dirty="0">
              <a:latin typeface="+mn-lt"/>
            </a:endParaRPr>
          </a:p>
          <a:p>
            <a:pPr marL="0" lvl="0" indent="0" algn="l" rtl="0">
              <a:lnSpc>
                <a:spcPct val="90000"/>
              </a:lnSpc>
              <a:spcBef>
                <a:spcPts val="1000"/>
              </a:spcBef>
              <a:spcAft>
                <a:spcPts val="0"/>
              </a:spcAft>
              <a:buClr>
                <a:schemeClr val="lt1"/>
              </a:buClr>
              <a:buSzPts val="1200"/>
              <a:buNone/>
            </a:pPr>
            <a:r>
              <a:rPr lang="en-US" sz="1200" b="1" dirty="0">
                <a:latin typeface="+mn-lt"/>
              </a:rPr>
              <a:t>How does the Decision Tree algorithm Work?</a:t>
            </a:r>
            <a:endParaRPr sz="1200" dirty="0">
              <a:latin typeface="+mn-lt"/>
            </a:endParaRPr>
          </a:p>
          <a:p>
            <a:pPr marL="0" lvl="0" indent="0" algn="l" rtl="0">
              <a:lnSpc>
                <a:spcPct val="90000"/>
              </a:lnSpc>
              <a:spcBef>
                <a:spcPts val="1000"/>
              </a:spcBef>
              <a:spcAft>
                <a:spcPts val="0"/>
              </a:spcAft>
              <a:buClr>
                <a:schemeClr val="lt1"/>
              </a:buClr>
              <a:buSzPts val="1200"/>
              <a:buNone/>
            </a:pPr>
            <a:r>
              <a:rPr lang="en-US" sz="1200" dirty="0">
                <a:latin typeface="+mn-lt"/>
              </a:rPr>
              <a:t>	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dirty="0">
              <a:latin typeface="+mn-lt"/>
            </a:endParaRPr>
          </a:p>
          <a:p>
            <a:pPr marL="0" lvl="0" indent="0" algn="l" rtl="0">
              <a:lnSpc>
                <a:spcPct val="90000"/>
              </a:lnSpc>
              <a:spcBef>
                <a:spcPts val="1000"/>
              </a:spcBef>
              <a:spcAft>
                <a:spcPts val="0"/>
              </a:spcAft>
              <a:buClr>
                <a:schemeClr val="lt1"/>
              </a:buClr>
              <a:buSzPts val="2200"/>
              <a:buNone/>
            </a:pPr>
            <a:endParaRPr dirty="0"/>
          </a:p>
        </p:txBody>
      </p:sp>
      <p:pic>
        <p:nvPicPr>
          <p:cNvPr id="197" name="Google Shape;197;p27"/>
          <p:cNvPicPr preferRelativeResize="0"/>
          <p:nvPr/>
        </p:nvPicPr>
        <p:blipFill rotWithShape="1">
          <a:blip r:embed="rId3">
            <a:alphaModFix/>
          </a:blip>
          <a:srcRect/>
          <a:stretch/>
        </p:blipFill>
        <p:spPr>
          <a:xfrm>
            <a:off x="3852909" y="4493581"/>
            <a:ext cx="4660776" cy="2053701"/>
          </a:xfrm>
          <a:prstGeom prst="rect">
            <a:avLst/>
          </a:prstGeom>
          <a:noFill/>
          <a:ln>
            <a:noFill/>
          </a:ln>
        </p:spPr>
      </p:pic>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1638</Words>
  <Application>Microsoft Office PowerPoint</Application>
  <PresentationFormat>Widescreen</PresentationFormat>
  <Paragraphs>90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Century Gothic</vt:lpstr>
      <vt:lpstr>Arial</vt:lpstr>
      <vt:lpstr>Noto Sans Symbols</vt:lpstr>
      <vt:lpstr>Bahnschrift</vt:lpstr>
      <vt:lpstr>Arial Narrow</vt:lpstr>
      <vt:lpstr>Times New Roman</vt:lpstr>
      <vt:lpstr>Vapor Trail</vt:lpstr>
      <vt:lpstr>PowerPoint Presentation</vt:lpstr>
      <vt:lpstr>A PROJECT ON NEW EVOLUTIONARY LEARNING APPROACHES FOR FEATURE SELECTION ON BIOMEDICAL DATA </vt:lpstr>
      <vt:lpstr>SKILL USED : MACHINE LEARNING  PROGRAMMED IN : PYTHON  PLATFORM USED : JUPYTER NOTEBOOK  LIBRARIES USED :  NUMPY           PANDAS           SCIKIT LEARN           MATPLOTLIB           SEABORN  </vt:lpstr>
      <vt:lpstr>INTRODUCTION </vt:lpstr>
      <vt:lpstr>MACHINE LEARNING : INTRODUCTION</vt:lpstr>
      <vt:lpstr>MACHINE LEARNING ALGORITHMS USED</vt:lpstr>
      <vt:lpstr>BREAST CANCER DETECTION PROCESS FLOW</vt:lpstr>
      <vt:lpstr>LOGISTIC REGRESSION ALGORITHM</vt:lpstr>
      <vt:lpstr>DECISION TREE ALGORITHM</vt:lpstr>
      <vt:lpstr>RANDOM FOREST ALGORITHM </vt:lpstr>
      <vt:lpstr>FEATURE SELECTION (FILTERING)</vt:lpstr>
      <vt:lpstr>WORKFLOW PROCESS</vt:lpstr>
      <vt:lpstr>CONTINUED…..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 Mahato</dc:creator>
  <cp:lastModifiedBy>Aparna Mahato</cp:lastModifiedBy>
  <cp:revision>2</cp:revision>
  <dcterms:modified xsi:type="dcterms:W3CDTF">2022-01-27T06:38:39Z</dcterms:modified>
</cp:coreProperties>
</file>