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3" autoAdjust="0"/>
    <p:restoredTop sz="85144" autoAdjust="0"/>
  </p:normalViewPr>
  <p:slideViewPr>
    <p:cSldViewPr snapToGrid="0">
      <p:cViewPr varScale="1">
        <p:scale>
          <a:sx n="66" d="100"/>
          <a:sy n="66" d="100"/>
        </p:scale>
        <p:origin x="1286"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nandan Mysore Sreeharsha" userId="1c41a7c1-88f6-49b5-bd75-570a6d466f84" providerId="ADAL" clId="{28DC258F-6566-5B28-BF21-7CE4916BB6A2}"/>
    <pc:docChg chg="modSld">
      <pc:chgData name="Raghunandan Mysore Sreeharsha" userId="1c41a7c1-88f6-49b5-bd75-570a6d466f84" providerId="ADAL" clId="{28DC258F-6566-5B28-BF21-7CE4916BB6A2}" dt="2025-09-08T10:57:39.967" v="0" actId="14100"/>
      <pc:docMkLst>
        <pc:docMk/>
      </pc:docMkLst>
      <pc:sldChg chg="modSp mod">
        <pc:chgData name="Raghunandan Mysore Sreeharsha" userId="1c41a7c1-88f6-49b5-bd75-570a6d466f84" providerId="ADAL" clId="{28DC258F-6566-5B28-BF21-7CE4916BB6A2}" dt="2025-09-08T10:57:39.967" v="0" actId="14100"/>
        <pc:sldMkLst>
          <pc:docMk/>
          <pc:sldMk cId="367127615" sldId="256"/>
        </pc:sldMkLst>
        <pc:spChg chg="mod">
          <ac:chgData name="Raghunandan Mysore Sreeharsha" userId="1c41a7c1-88f6-49b5-bd75-570a6d466f84" providerId="ADAL" clId="{28DC258F-6566-5B28-BF21-7CE4916BB6A2}" dt="2025-09-08T10:57:39.967" v="0" actId="14100"/>
          <ac:spMkLst>
            <pc:docMk/>
            <pc:sldMk cId="367127615" sldId="256"/>
            <ac:spMk id="4" creationId="{C1857762-AD52-483C-B3E1-635C5BBC6F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6390752" y="584200"/>
            <a:ext cx="415659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Air Quality Health Risk </a:t>
            </a:r>
          </a:p>
          <a:p>
            <a:pPr algn="r"/>
            <a:r>
              <a:rPr lang="en-US" sz="3600" b="1" dirty="0">
                <a:solidFill>
                  <a:schemeClr val="bg1"/>
                </a:solidFill>
                <a:latin typeface="Calibri" panose="020F0502020204030204" pitchFamily="34" charset="0"/>
                <a:cs typeface="Times New Roman" panose="02020603050405020304" pitchFamily="18" charset="0"/>
              </a:rPr>
              <a:t>Prediction System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1" name="TextBox 10">
            <a:extLst>
              <a:ext uri="{FF2B5EF4-FFF2-40B4-BE49-F238E27FC236}">
                <a16:creationId xmlns:a16="http://schemas.microsoft.com/office/drawing/2014/main" id="{CC5EB30F-AB30-C1C4-91D3-8A16827FB680}"/>
              </a:ext>
            </a:extLst>
          </p:cNvPr>
          <p:cNvSpPr txBox="1"/>
          <p:nvPr/>
        </p:nvSpPr>
        <p:spPr>
          <a:xfrm>
            <a:off x="345440" y="2029451"/>
            <a:ext cx="7135712" cy="3540200"/>
          </a:xfrm>
          <a:prstGeom prst="rect">
            <a:avLst/>
          </a:prstGeom>
          <a:noFill/>
        </p:spPr>
        <p:txBody>
          <a:bodyPr wrap="square" rtlCol="0">
            <a:spAutoFit/>
          </a:bodyPr>
          <a:lstStyle/>
          <a:p>
            <a:pPr marL="342900" indent="-342900">
              <a:buFont typeface="Arial" panose="020B0604020202020204" pitchFamily="34" charset="0"/>
              <a:buChar char="•"/>
            </a:pPr>
            <a:r>
              <a:rPr lang="en-US" b="1" dirty="0"/>
              <a:t>To analyze and visualize</a:t>
            </a:r>
            <a:r>
              <a:rPr lang="en-US" dirty="0"/>
              <a:t> a real-world air quality dataset to uncover key trends and relationships between pollutants.</a:t>
            </a:r>
          </a:p>
          <a:p>
            <a:pPr marL="342900" indent="-342900">
              <a:buFont typeface="Arial" panose="020B0604020202020204" pitchFamily="34" charset="0"/>
              <a:buChar char="•"/>
            </a:pPr>
            <a:r>
              <a:rPr lang="en-US" b="1" dirty="0"/>
              <a:t>To preprocess and clean data</a:t>
            </a:r>
            <a:r>
              <a:rPr lang="en-US" dirty="0"/>
              <a:t>, addressing issues like negative values to prepare it for machine learning.</a:t>
            </a:r>
          </a:p>
          <a:p>
            <a:pPr marL="342900" indent="-342900">
              <a:buFont typeface="Arial" panose="020B0604020202020204" pitchFamily="34" charset="0"/>
              <a:buChar char="•"/>
            </a:pPr>
            <a:r>
              <a:rPr lang="en-US" b="1" dirty="0"/>
              <a:t>To build and evaluate</a:t>
            </a:r>
            <a:r>
              <a:rPr lang="en-US" dirty="0"/>
              <a:t> multiple classification models (Logistic Regression, Decision Tree, Random Forest) to solve a multi-class prediction problem.</a:t>
            </a:r>
          </a:p>
          <a:p>
            <a:pPr marL="342900" indent="-342900">
              <a:buFont typeface="Arial" panose="020B0604020202020204" pitchFamily="34" charset="0"/>
              <a:buChar char="•"/>
            </a:pPr>
            <a:r>
              <a:rPr lang="en-US" b="1" dirty="0"/>
              <a:t>To optimize model performance</a:t>
            </a:r>
            <a:r>
              <a:rPr lang="en-US" dirty="0"/>
              <a:t> through hyperparameter tuning using GridSearchCV.</a:t>
            </a:r>
          </a:p>
          <a:p>
            <a:pPr marL="342900" indent="-342900">
              <a:buFont typeface="Arial" panose="020B0604020202020204" pitchFamily="34" charset="0"/>
              <a:buChar char="•"/>
            </a:pPr>
            <a:r>
              <a:rPr lang="en-US" b="1" dirty="0"/>
              <a:t>To develop and deploy</a:t>
            </a:r>
            <a:r>
              <a:rPr lang="en-US" dirty="0"/>
              <a:t> a user-friendly, interactive web application with Streamlit that brings the predictive model to life..</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2" name="TextBox 1">
            <a:extLst>
              <a:ext uri="{FF2B5EF4-FFF2-40B4-BE49-F238E27FC236}">
                <a16:creationId xmlns:a16="http://schemas.microsoft.com/office/drawing/2014/main" id="{ECC93973-3D44-06E4-446E-559B17FD6BDE}"/>
              </a:ext>
            </a:extLst>
          </p:cNvPr>
          <p:cNvSpPr txBox="1"/>
          <p:nvPr/>
        </p:nvSpPr>
        <p:spPr>
          <a:xfrm>
            <a:off x="537410" y="2233544"/>
            <a:ext cx="11117179" cy="2678234"/>
          </a:xfrm>
          <a:prstGeom prst="rect">
            <a:avLst/>
          </a:prstGeom>
          <a:noFill/>
        </p:spPr>
        <p:txBody>
          <a:bodyPr wrap="square" rtlCol="0">
            <a:spAutoFit/>
          </a:bodyPr>
          <a:lstStyle/>
          <a:p>
            <a:pPr marL="342900" indent="-342900">
              <a:buFont typeface="Arial" panose="020B0604020202020204" pitchFamily="34" charset="0"/>
              <a:buChar char="•"/>
            </a:pPr>
            <a:r>
              <a:rPr lang="en-US" b="1" dirty="0"/>
              <a:t>Python:</a:t>
            </a:r>
            <a:r>
              <a:rPr lang="en-US" dirty="0"/>
              <a:t> The core programming language used for the entire project.</a:t>
            </a:r>
          </a:p>
          <a:p>
            <a:pPr marL="342900" indent="-342900">
              <a:buFont typeface="Arial" panose="020B0604020202020204" pitchFamily="34" charset="0"/>
              <a:buChar char="•"/>
            </a:pPr>
            <a:r>
              <a:rPr lang="en-US" b="1" dirty="0"/>
              <a:t>Pandas:</a:t>
            </a:r>
            <a:r>
              <a:rPr lang="en-US" dirty="0"/>
              <a:t> For data manipulation, cleaning, and analysis.</a:t>
            </a:r>
          </a:p>
          <a:p>
            <a:pPr marL="342900" indent="-342900">
              <a:buFont typeface="Arial" panose="020B0604020202020204" pitchFamily="34" charset="0"/>
              <a:buChar char="•"/>
            </a:pPr>
            <a:r>
              <a:rPr lang="en-US" b="1" dirty="0"/>
              <a:t>NumPy:</a:t>
            </a:r>
            <a:r>
              <a:rPr lang="en-US" dirty="0"/>
              <a:t> For numerical operations and handling arrays.</a:t>
            </a:r>
          </a:p>
          <a:p>
            <a:pPr marL="342900" indent="-342900">
              <a:buFont typeface="Arial" panose="020B0604020202020204" pitchFamily="34" charset="0"/>
              <a:buChar char="•"/>
            </a:pPr>
            <a:r>
              <a:rPr lang="en-US" b="1" dirty="0"/>
              <a:t>Matplotlib &amp; Seaborn:</a:t>
            </a:r>
            <a:r>
              <a:rPr lang="en-US" dirty="0"/>
              <a:t> For data visualization and creating informative plots.</a:t>
            </a:r>
          </a:p>
          <a:p>
            <a:pPr marL="342900" indent="-342900">
              <a:buFont typeface="Arial" panose="020B0604020202020204" pitchFamily="34" charset="0"/>
              <a:buChar char="•"/>
            </a:pPr>
            <a:r>
              <a:rPr lang="en-US" b="1" dirty="0"/>
              <a:t>Scikit-learn:</a:t>
            </a:r>
            <a:r>
              <a:rPr lang="en-US" dirty="0"/>
              <a:t> For building, training, and evaluating machine learning models.</a:t>
            </a:r>
          </a:p>
          <a:p>
            <a:pPr marL="342900" indent="-342900">
              <a:buFont typeface="Arial" panose="020B0604020202020204" pitchFamily="34" charset="0"/>
              <a:buChar char="•"/>
            </a:pPr>
            <a:r>
              <a:rPr lang="en-US" b="1" dirty="0"/>
              <a:t>Jupyter Notebook:</a:t>
            </a:r>
            <a:r>
              <a:rPr lang="en-US" dirty="0"/>
              <a:t> For interactive data exploration, analysis, and model development.</a:t>
            </a:r>
          </a:p>
          <a:p>
            <a:pPr marL="342900" indent="-342900">
              <a:buFont typeface="Arial" panose="020B0604020202020204" pitchFamily="34" charset="0"/>
              <a:buChar char="•"/>
            </a:pPr>
            <a:r>
              <a:rPr lang="en-IN" b="1" dirty="0"/>
              <a:t>Streamlit: </a:t>
            </a:r>
            <a:r>
              <a:rPr lang="en-IN" dirty="0"/>
              <a:t>For creating and deploying the interactive web application.</a:t>
            </a:r>
          </a:p>
          <a:p>
            <a:pPr marL="342900" indent="-342900">
              <a:buFont typeface="Arial" panose="020B0604020202020204" pitchFamily="34" charset="0"/>
              <a:buChar char="•"/>
            </a:pPr>
            <a:r>
              <a:rPr lang="en-IN" b="1" dirty="0"/>
              <a:t>Joblib: </a:t>
            </a:r>
            <a:r>
              <a:rPr lang="en-IN" dirty="0"/>
              <a:t>For saving and loading the trained machine learning model and other objects.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A844A67E-4B47-4CCC-CC60-578DA8FDA3C4}"/>
              </a:ext>
            </a:extLst>
          </p:cNvPr>
          <p:cNvSpPr txBox="1"/>
          <p:nvPr/>
        </p:nvSpPr>
        <p:spPr>
          <a:xfrm>
            <a:off x="702966" y="3429000"/>
            <a:ext cx="11073412" cy="379656"/>
          </a:xfrm>
          <a:prstGeom prst="rect">
            <a:avLst/>
          </a:prstGeom>
          <a:noFill/>
        </p:spPr>
        <p:txBody>
          <a:bodyPr wrap="square" rtlCol="0">
            <a:spAutoFit/>
          </a:bodyPr>
          <a:lstStyle/>
          <a:p>
            <a:pPr marL="342900" indent="-342900">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AB3D88DD-245F-CA00-6A1C-3C6FBECC3A96}"/>
              </a:ext>
            </a:extLst>
          </p:cNvPr>
          <p:cNvSpPr txBox="1"/>
          <p:nvPr/>
        </p:nvSpPr>
        <p:spPr>
          <a:xfrm>
            <a:off x="559294" y="1580022"/>
            <a:ext cx="11073412" cy="4976812"/>
          </a:xfrm>
          <a:prstGeom prst="rect">
            <a:avLst/>
          </a:prstGeom>
          <a:noFill/>
        </p:spPr>
        <p:txBody>
          <a:bodyPr wrap="square" rtlCol="0">
            <a:spAutoFit/>
          </a:bodyPr>
          <a:lstStyle/>
          <a:p>
            <a:pPr marL="342900" indent="-342900">
              <a:buFont typeface="Arial" panose="020B0604020202020204" pitchFamily="34" charset="0"/>
              <a:buChar char="•"/>
            </a:pPr>
            <a:r>
              <a:rPr lang="en-IN" b="1" dirty="0"/>
              <a:t>Data Loading and Initial Exploration: </a:t>
            </a:r>
            <a:r>
              <a:rPr lang="en-US" dirty="0"/>
              <a:t>The Indian air quality dataset was loaded into a Pandas DataFrame for analysis.</a:t>
            </a:r>
          </a:p>
          <a:p>
            <a:pPr marL="342900" indent="-342900">
              <a:buFont typeface="Arial" panose="020B0604020202020204" pitchFamily="34" charset="0"/>
              <a:buChar char="•"/>
            </a:pPr>
            <a:r>
              <a:rPr lang="en-IN" b="1" dirty="0"/>
              <a:t>Exploratory Data Analysis (EDA): </a:t>
            </a:r>
            <a:r>
              <a:rPr lang="en-US" dirty="0"/>
              <a:t>Visualizations were generated to understand pollutant distributions, correlations, and trends.</a:t>
            </a:r>
          </a:p>
          <a:p>
            <a:pPr marL="342900" indent="-342900">
              <a:buFont typeface="Arial" panose="020B0604020202020204" pitchFamily="34" charset="0"/>
              <a:buChar char="•"/>
            </a:pPr>
            <a:r>
              <a:rPr lang="en-US" b="1" dirty="0"/>
              <a:t>Data Cleaning:</a:t>
            </a:r>
            <a:r>
              <a:rPr lang="en-US" dirty="0"/>
              <a:t> Illogical negative values in pollutant and AQI columns were corrected by clipping them to zero.</a:t>
            </a:r>
          </a:p>
          <a:p>
            <a:pPr marL="342900" indent="-342900">
              <a:buFont typeface="Arial" panose="020B0604020202020204" pitchFamily="34" charset="0"/>
              <a:buChar char="•"/>
            </a:pPr>
            <a:r>
              <a:rPr lang="en-US" b="1" dirty="0"/>
              <a:t>Feature Engineering:</a:t>
            </a:r>
            <a:r>
              <a:rPr lang="en-US" dirty="0"/>
              <a:t> A Health_Risk target variable was created, and categorical city data was converted to a numerical format.</a:t>
            </a:r>
          </a:p>
          <a:p>
            <a:pPr marL="342900" indent="-342900">
              <a:buFont typeface="Arial" panose="020B0604020202020204" pitchFamily="34" charset="0"/>
              <a:buChar char="•"/>
            </a:pPr>
            <a:r>
              <a:rPr lang="en-US" b="1" dirty="0"/>
              <a:t>Model Preparation:</a:t>
            </a:r>
            <a:r>
              <a:rPr lang="en-US" dirty="0"/>
              <a:t> The dataset was split into training/testing sets, and features were standardized for uniform scale.</a:t>
            </a:r>
          </a:p>
          <a:p>
            <a:pPr marL="342900" indent="-342900">
              <a:buFont typeface="Arial" panose="020B0604020202020204" pitchFamily="34" charset="0"/>
              <a:buChar char="•"/>
            </a:pPr>
            <a:r>
              <a:rPr lang="en-US" b="1" dirty="0"/>
              <a:t>Model Training &amp; Comparison:</a:t>
            </a:r>
            <a:r>
              <a:rPr lang="en-US" dirty="0"/>
              <a:t> Logistic Regression, Decision Tree, and Random Forest models were trained and evaluated on key performance metrics.</a:t>
            </a:r>
          </a:p>
          <a:p>
            <a:pPr marL="342900" indent="-342900">
              <a:buFont typeface="Arial" panose="020B0604020202020204" pitchFamily="34" charset="0"/>
              <a:buChar char="•"/>
            </a:pPr>
            <a:r>
              <a:rPr lang="en-US" b="1" dirty="0"/>
              <a:t>Interactive Scenario Planner:</a:t>
            </a:r>
            <a:r>
              <a:rPr lang="en-US" dirty="0"/>
              <a:t> A "what-if" analysis feature was implemented, allowing users to adjust pollutant values with sliders to see how the health risk might change.</a:t>
            </a:r>
          </a:p>
          <a:p>
            <a:pPr marL="342900" indent="-342900">
              <a:buFont typeface="Arial" panose="020B0604020202020204" pitchFamily="34" charset="0"/>
              <a:buChar char="•"/>
            </a:pPr>
            <a:r>
              <a:rPr lang="en-US" b="1" dirty="0"/>
              <a:t>Deployment:</a:t>
            </a:r>
            <a:r>
              <a:rPr lang="en-US" dirty="0"/>
              <a:t> The final, optimized model was saved and integrated into an interactive Streamlit web application.</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C0C4339E-4AF8-2E12-B123-9948A97AB7F5}"/>
              </a:ext>
            </a:extLst>
          </p:cNvPr>
          <p:cNvSpPr txBox="1"/>
          <p:nvPr/>
        </p:nvSpPr>
        <p:spPr>
          <a:xfrm>
            <a:off x="300734" y="2140322"/>
            <a:ext cx="11590532" cy="3540200"/>
          </a:xfrm>
          <a:prstGeom prst="rect">
            <a:avLst/>
          </a:prstGeom>
          <a:noFill/>
        </p:spPr>
        <p:txBody>
          <a:bodyPr wrap="square" rtlCol="0">
            <a:spAutoFit/>
          </a:bodyPr>
          <a:lstStyle/>
          <a:p>
            <a:pPr marL="342900" indent="-342900">
              <a:buFont typeface="Arial" panose="020B0604020202020204" pitchFamily="34" charset="0"/>
              <a:buChar char="•"/>
            </a:pPr>
            <a:r>
              <a:rPr lang="en-US" b="1" dirty="0"/>
              <a:t>The Challenge:</a:t>
            </a:r>
            <a:r>
              <a:rPr lang="en-US" dirty="0"/>
              <a:t> Air pollution in India is a critical public health issue, with various pollutants like PM2.5, NO2, and CO posing significant risks to respiratory health. While raw data on these pollutants is available, it is not easily interpretable for the general public in terms of immediate health impact.</a:t>
            </a:r>
          </a:p>
          <a:p>
            <a:endParaRPr lang="en-US" dirty="0"/>
          </a:p>
          <a:p>
            <a:pPr marL="342900" indent="-342900">
              <a:buFont typeface="Arial" panose="020B0604020202020204" pitchFamily="34" charset="0"/>
              <a:buChar char="•"/>
            </a:pPr>
            <a:r>
              <a:rPr lang="en-US" b="1" dirty="0"/>
              <a:t>The Goal:</a:t>
            </a:r>
            <a:r>
              <a:rPr lang="en-US" dirty="0"/>
              <a:t> The primary objective of this project is to develop an accurate and reliable </a:t>
            </a:r>
            <a:r>
              <a:rPr lang="en-US" b="1" dirty="0"/>
              <a:t>machine learning model</a:t>
            </a:r>
            <a:r>
              <a:rPr lang="en-US" dirty="0"/>
              <a:t> that can translate complex air quality data into a simple, understandable health risk classification (</a:t>
            </a:r>
            <a:r>
              <a:rPr lang="en-US" b="1" dirty="0"/>
              <a:t>Low, Medium, or High</a:t>
            </a:r>
            <a:r>
              <a:rPr lang="en-US" dirty="0"/>
              <a:t>).</a:t>
            </a:r>
          </a:p>
          <a:p>
            <a:endParaRPr lang="en-US" dirty="0"/>
          </a:p>
          <a:p>
            <a:pPr marL="342900" indent="-342900">
              <a:buFont typeface="Arial" panose="020B0604020202020204" pitchFamily="34" charset="0"/>
              <a:buChar char="•"/>
            </a:pPr>
            <a:r>
              <a:rPr lang="en-US" b="1" dirty="0"/>
              <a:t>The Impact:</a:t>
            </a:r>
            <a:r>
              <a:rPr lang="en-US" dirty="0"/>
              <a:t> By building this predictive model, we aim to empower individuals and communities across various Indian cities to make informed, data-driven decisions about their health, such as whether to limit outdoor activities on days with poor air quality. This transforms raw scientific data into actionable public health guidance.</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5" name="TextBox 4">
            <a:extLst>
              <a:ext uri="{FF2B5EF4-FFF2-40B4-BE49-F238E27FC236}">
                <a16:creationId xmlns:a16="http://schemas.microsoft.com/office/drawing/2014/main" id="{53A06252-675E-10E6-6299-E0475580D5DD}"/>
              </a:ext>
            </a:extLst>
          </p:cNvPr>
          <p:cNvSpPr txBox="1"/>
          <p:nvPr/>
        </p:nvSpPr>
        <p:spPr>
          <a:xfrm>
            <a:off x="464127" y="1901535"/>
            <a:ext cx="11263745" cy="4689489"/>
          </a:xfrm>
          <a:prstGeom prst="rect">
            <a:avLst/>
          </a:prstGeom>
          <a:noFill/>
        </p:spPr>
        <p:txBody>
          <a:bodyPr wrap="square" rtlCol="0">
            <a:spAutoFit/>
          </a:bodyPr>
          <a:lstStyle/>
          <a:p>
            <a:pPr marL="342900" indent="-342900">
              <a:buFont typeface="Arial" panose="020B0604020202020204" pitchFamily="34" charset="0"/>
              <a:buChar char="•"/>
            </a:pPr>
            <a:r>
              <a:rPr lang="en-US" b="1" dirty="0"/>
              <a:t>An Interactive Web Dashboard:</a:t>
            </a:r>
            <a:r>
              <a:rPr lang="en-US" dirty="0"/>
              <a:t> The core solution is a web application built with </a:t>
            </a:r>
            <a:r>
              <a:rPr lang="en-US" b="1" dirty="0"/>
              <a:t>Streamlit</a:t>
            </a:r>
            <a:r>
              <a:rPr lang="en-US" dirty="0"/>
              <a:t>, designed with a modern, futuristic UI for an engaging user experience. It serves as a public-facing tool to make the model's insights accessible to anyone.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Real-Time Predictive Forecasting:</a:t>
            </a:r>
            <a:r>
              <a:rPr lang="en-US" dirty="0"/>
              <a:t> The application allows users to input current pollutant levels and AQI data for a specific city. Upon submission, it uses the saved Random Forest model to provide an instant, easy-to-understand </a:t>
            </a:r>
            <a:r>
              <a:rPr lang="en-US" b="1" dirty="0"/>
              <a:t>health risk prediction</a:t>
            </a:r>
            <a:r>
              <a:rPr lang="en-US" dirty="0"/>
              <a:t> (Low, Medium, or High).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Actionable Health Guidance:</a:t>
            </a:r>
            <a:r>
              <a:rPr lang="en-US" dirty="0"/>
              <a:t> Beyond just a prediction, the app provides personalized and actionable health precautions based on the forecast. It also calculates and displays the model's </a:t>
            </a:r>
            <a:r>
              <a:rPr lang="en-US" b="1" dirty="0"/>
              <a:t>confidence score</a:t>
            </a:r>
            <a:r>
              <a:rPr lang="en-US" dirty="0"/>
              <a:t>, showing the probability for each risk category, which adds a layer of transparency to the results.</a:t>
            </a:r>
          </a:p>
          <a:p>
            <a:endParaRPr lang="en-US" dirty="0"/>
          </a:p>
          <a:p>
            <a:pPr marL="342900" indent="-342900">
              <a:buFont typeface="Arial" panose="020B0604020202020204" pitchFamily="34" charset="0"/>
              <a:buChar char="•"/>
            </a:pPr>
            <a:r>
              <a:rPr lang="en-US" b="1" dirty="0"/>
              <a:t>What-If Scenario Planner:</a:t>
            </a:r>
            <a:r>
              <a:rPr lang="en-US" dirty="0"/>
              <a:t> A dedicated "Scenario Planner" tab allows users to adjust key pollutant levels with sliders and instantly see how these changes would impact the health risk, providing a powerful tool for understanding pollutant sensitivity</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6" name="Picture 15" descr="A screenshot of a computer&#10;&#10;AI-generated content may be incorrect.">
            <a:extLst>
              <a:ext uri="{FF2B5EF4-FFF2-40B4-BE49-F238E27FC236}">
                <a16:creationId xmlns:a16="http://schemas.microsoft.com/office/drawing/2014/main" id="{1027504C-5A93-D707-ACEB-BDBB8769E0B8}"/>
              </a:ext>
            </a:extLst>
          </p:cNvPr>
          <p:cNvPicPr>
            <a:picLocks noChangeAspect="1"/>
          </p:cNvPicPr>
          <p:nvPr/>
        </p:nvPicPr>
        <p:blipFill>
          <a:blip r:embed="rId2"/>
          <a:stretch>
            <a:fillRect/>
          </a:stretch>
        </p:blipFill>
        <p:spPr>
          <a:xfrm>
            <a:off x="0" y="1454523"/>
            <a:ext cx="6096000" cy="2666269"/>
          </a:xfrm>
          <a:prstGeom prst="rect">
            <a:avLst/>
          </a:prstGeom>
        </p:spPr>
      </p:pic>
      <p:pic>
        <p:nvPicPr>
          <p:cNvPr id="18" name="Picture 17" descr="A screenshot of a computer&#10;&#10;AI-generated content may be incorrect.">
            <a:extLst>
              <a:ext uri="{FF2B5EF4-FFF2-40B4-BE49-F238E27FC236}">
                <a16:creationId xmlns:a16="http://schemas.microsoft.com/office/drawing/2014/main" id="{C7F6D907-6FB2-FED0-F0DC-76117D13A0AD}"/>
              </a:ext>
            </a:extLst>
          </p:cNvPr>
          <p:cNvPicPr>
            <a:picLocks noChangeAspect="1"/>
          </p:cNvPicPr>
          <p:nvPr/>
        </p:nvPicPr>
        <p:blipFill>
          <a:blip r:embed="rId3"/>
          <a:stretch>
            <a:fillRect/>
          </a:stretch>
        </p:blipFill>
        <p:spPr>
          <a:xfrm>
            <a:off x="6096000" y="1454522"/>
            <a:ext cx="6096000" cy="2737208"/>
          </a:xfrm>
          <a:prstGeom prst="rect">
            <a:avLst/>
          </a:prstGeom>
        </p:spPr>
      </p:pic>
      <p:pic>
        <p:nvPicPr>
          <p:cNvPr id="20" name="Picture 19" descr="A graph on a blue background&#10;&#10;AI-generated content may be incorrect.">
            <a:extLst>
              <a:ext uri="{FF2B5EF4-FFF2-40B4-BE49-F238E27FC236}">
                <a16:creationId xmlns:a16="http://schemas.microsoft.com/office/drawing/2014/main" id="{5AC9A5B9-62F4-D882-6E3E-0797A78C2BBB}"/>
              </a:ext>
            </a:extLst>
          </p:cNvPr>
          <p:cNvPicPr>
            <a:picLocks noChangeAspect="1"/>
          </p:cNvPicPr>
          <p:nvPr/>
        </p:nvPicPr>
        <p:blipFill>
          <a:blip r:embed="rId4"/>
          <a:stretch>
            <a:fillRect/>
          </a:stretch>
        </p:blipFill>
        <p:spPr>
          <a:xfrm>
            <a:off x="0" y="4120792"/>
            <a:ext cx="6096000" cy="2737208"/>
          </a:xfrm>
          <a:prstGeom prst="rect">
            <a:avLst/>
          </a:prstGeom>
        </p:spPr>
      </p:pic>
      <p:pic>
        <p:nvPicPr>
          <p:cNvPr id="22" name="Picture 21" descr="A screenshot of a computer">
            <a:extLst>
              <a:ext uri="{FF2B5EF4-FFF2-40B4-BE49-F238E27FC236}">
                <a16:creationId xmlns:a16="http://schemas.microsoft.com/office/drawing/2014/main" id="{9BD16FFE-C93D-2C07-0196-9EFC1808E78A}"/>
              </a:ext>
            </a:extLst>
          </p:cNvPr>
          <p:cNvPicPr>
            <a:picLocks noChangeAspect="1"/>
          </p:cNvPicPr>
          <p:nvPr/>
        </p:nvPicPr>
        <p:blipFill>
          <a:blip r:embed="rId5"/>
          <a:stretch>
            <a:fillRect/>
          </a:stretch>
        </p:blipFill>
        <p:spPr>
          <a:xfrm>
            <a:off x="6092687" y="4120790"/>
            <a:ext cx="6102627" cy="273720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8D5B990-4D23-163D-D8E7-6348C7E6B47C}"/>
              </a:ext>
            </a:extLst>
          </p:cNvPr>
          <p:cNvSpPr txBox="1"/>
          <p:nvPr/>
        </p:nvSpPr>
        <p:spPr>
          <a:xfrm>
            <a:off x="489284" y="1946222"/>
            <a:ext cx="11213431" cy="2965555"/>
          </a:xfrm>
          <a:prstGeom prst="rect">
            <a:avLst/>
          </a:prstGeom>
          <a:noFill/>
        </p:spPr>
        <p:txBody>
          <a:bodyPr wrap="square" rtlCol="0">
            <a:spAutoFit/>
          </a:bodyPr>
          <a:lstStyle/>
          <a:p>
            <a:pPr marL="342900" indent="-342900">
              <a:buFont typeface="Arial" panose="020B0604020202020204" pitchFamily="34" charset="0"/>
              <a:buChar char="•"/>
            </a:pPr>
            <a:r>
              <a:rPr lang="en-US" b="1" dirty="0"/>
              <a:t>High Model Accuracy:</a:t>
            </a:r>
            <a:r>
              <a:rPr lang="en-US" dirty="0"/>
              <a:t> The final, tuned </a:t>
            </a:r>
            <a:r>
              <a:rPr lang="en-US" b="1" dirty="0"/>
              <a:t>Random Forest model</a:t>
            </a:r>
            <a:r>
              <a:rPr lang="en-US" dirty="0"/>
              <a:t> proved to be highly effective, achieving a </a:t>
            </a:r>
            <a:r>
              <a:rPr lang="en-US" b="1" dirty="0"/>
              <a:t>98% accuracy</a:t>
            </a:r>
            <a:r>
              <a:rPr lang="en-US" dirty="0"/>
              <a:t> on the test dataset, confirming its reliability.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From Prediction to Insight:</a:t>
            </a:r>
            <a:r>
              <a:rPr lang="en-US" dirty="0"/>
              <a:t> The project successfully evolved from a simple predictive tool into a comprehensive </a:t>
            </a:r>
            <a:r>
              <a:rPr lang="en-US" b="1" dirty="0"/>
              <a:t>decision-support dashboard</a:t>
            </a:r>
            <a:r>
              <a:rPr lang="en-US" dirty="0"/>
              <a:t>. By integrating interactive visualizations and "what-if" analysis, the application now provides deep, contextual insights, not just predictions.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A Practical Tool for Public Health:</a:t>
            </a:r>
            <a:r>
              <a:rPr lang="en-US" dirty="0"/>
              <a:t> The </a:t>
            </a:r>
            <a:r>
              <a:rPr lang="en-US" b="1" dirty="0"/>
              <a:t>Streamlit application</a:t>
            </a:r>
            <a:r>
              <a:rPr lang="en-US" dirty="0"/>
              <a:t> effectively translates a complex machine learning model into a practical and accessible tool that empowers users to make data-driven decisions to protect their health.</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113</TotalTime>
  <Words>839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Shivappa Gulabaji</cp:lastModifiedBy>
  <cp:revision>6</cp:revision>
  <dcterms:created xsi:type="dcterms:W3CDTF">2024-12-31T09:40:01Z</dcterms:created>
  <dcterms:modified xsi:type="dcterms:W3CDTF">2025-09-13T18:37:38Z</dcterms:modified>
</cp:coreProperties>
</file>