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475" r:id="rId4"/>
    <p:sldId id="399" r:id="rId5"/>
    <p:sldId id="353" r:id="rId6"/>
    <p:sldId id="476" r:id="rId7"/>
    <p:sldId id="478" r:id="rId8"/>
    <p:sldId id="486" r:id="rId9"/>
    <p:sldId id="481" r:id="rId10"/>
    <p:sldId id="482" r:id="rId11"/>
    <p:sldId id="485" r:id="rId12"/>
    <p:sldId id="483" r:id="rId13"/>
    <p:sldId id="490" r:id="rId14"/>
    <p:sldId id="529" r:id="rId15"/>
    <p:sldId id="487" r:id="rId16"/>
    <p:sldId id="538" r:id="rId17"/>
    <p:sldId id="539" r:id="rId18"/>
    <p:sldId id="546" r:id="rId19"/>
    <p:sldId id="540" r:id="rId20"/>
    <p:sldId id="541" r:id="rId21"/>
    <p:sldId id="542" r:id="rId22"/>
    <p:sldId id="492" r:id="rId23"/>
    <p:sldId id="493" r:id="rId24"/>
    <p:sldId id="509" r:id="rId25"/>
    <p:sldId id="510" r:id="rId26"/>
    <p:sldId id="511" r:id="rId27"/>
    <p:sldId id="512" r:id="rId28"/>
    <p:sldId id="497" r:id="rId29"/>
    <p:sldId id="515" r:id="rId30"/>
    <p:sldId id="516" r:id="rId31"/>
    <p:sldId id="517" r:id="rId32"/>
    <p:sldId id="51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75"/>
            <p14:sldId id="399"/>
          </p14:sldIdLst>
        </p14:section>
        <p14:section name="CSS Selectors" id="{BC4A3995-4CED-4320-A673-95328C9C809D}">
          <p14:sldIdLst>
            <p14:sldId id="353"/>
          </p14:sldIdLst>
        </p14:section>
        <p14:section name="Primary Selectors" id="{A0D5FDD3-E304-4821-84B6-16D891ADEFDF}">
          <p14:sldIdLst>
            <p14:sldId id="476"/>
            <p14:sldId id="478"/>
            <p14:sldId id="486"/>
          </p14:sldIdLst>
        </p14:section>
        <p14:section name="Nested Selectors" id="{8EDAC609-D3AC-444F-8FDC-FDBBDE27E7E2}">
          <p14:sldIdLst>
            <p14:sldId id="481"/>
            <p14:sldId id="482"/>
            <p14:sldId id="485"/>
            <p14:sldId id="483"/>
            <p14:sldId id="490"/>
            <p14:sldId id="529"/>
            <p14:sldId id="487"/>
            <p14:sldId id="538"/>
            <p14:sldId id="539"/>
            <p14:sldId id="546"/>
            <p14:sldId id="540"/>
            <p14:sldId id="541"/>
            <p14:sldId id="542"/>
          </p14:sldIdLst>
        </p14:section>
        <p14:section name="Pseudo Selectors" id="{A6A7EE84-4889-4E2F-B4D4-C01583BD3FE9}">
          <p14:sldIdLst>
            <p14:sldId id="492"/>
            <p14:sldId id="493"/>
            <p14:sldId id="509"/>
            <p14:sldId id="510"/>
            <p14:sldId id="511"/>
            <p14:sldId id="512"/>
            <p14:sldId id="497"/>
            <p14:sldId id="515"/>
            <p14:sldId id="516"/>
            <p14:sldId id="517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A8A"/>
    <a:srgbClr val="85540A"/>
    <a:srgbClr val="FFABAD"/>
    <a:srgbClr val="FF9966"/>
    <a:srgbClr val="FF7C80"/>
    <a:srgbClr val="FFCCFF"/>
    <a:srgbClr val="333333"/>
    <a:srgbClr val="FFF0D9"/>
    <a:srgbClr val="FBEEDC"/>
    <a:srgbClr val="F3CD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1001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s-tricks.com/pseudo-class-selecto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608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674936"/>
            <a:ext cx="8305800" cy="1274511"/>
          </a:xfrm>
        </p:spPr>
        <p:txBody>
          <a:bodyPr/>
          <a:lstStyle/>
          <a:p>
            <a:r>
              <a:rPr lang="en-US" dirty="0"/>
              <a:t>CSS Selectors and Rules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892571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9" name="TextBox 28"/>
          <p:cNvSpPr txBox="1"/>
          <p:nvPr/>
        </p:nvSpPr>
        <p:spPr>
          <a:xfrm rot="1075177">
            <a:off x="5262436" y="3975095"/>
            <a:ext cx="901947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CSS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6962" y="4686324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66571" y="5154104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4" name="Subtitle 5"/>
          <p:cNvSpPr txBox="1">
            <a:spLocks/>
          </p:cNvSpPr>
          <p:nvPr/>
        </p:nvSpPr>
        <p:spPr>
          <a:xfrm>
            <a:off x="3198812" y="1915636"/>
            <a:ext cx="8305800" cy="7513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Selecting Elements to Apply a Style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2157" y="3051682"/>
            <a:ext cx="4962455" cy="31823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Selectors: Direct Child</a:t>
            </a:r>
            <a:endParaRPr lang="bg-BG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57708" y="3657600"/>
            <a:ext cx="10073409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&lt;span&gt;Span #1, in the div.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&lt;span&gt;Span #2, in the span that's…&lt;/span&gt;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&lt;span&gt;Span #3, not in the div at all.&lt;/span&gt;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57707" y="1460718"/>
            <a:ext cx="1007341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&gt; span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DodgerBlue;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background: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#fff; }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665412" y="3429000"/>
            <a:ext cx="3684273" cy="609600"/>
          </a:xfrm>
          <a:prstGeom prst="wedgeRoundRectCallout">
            <a:avLst>
              <a:gd name="adj1" fmla="val -58344"/>
              <a:gd name="adj2" fmla="val 54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child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85" y="2089534"/>
            <a:ext cx="4480504" cy="2218916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01172" y="1097280"/>
            <a:ext cx="5943600" cy="655320"/>
          </a:xfrm>
          <a:prstGeom prst="wedgeRoundRectCallout">
            <a:avLst>
              <a:gd name="adj1" fmla="val -60424"/>
              <a:gd name="adj2" fmla="val 449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sz="2800" b="1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contained in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25329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Selectors: Multiple Classes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98513" y="4805111"/>
            <a:ext cx="10591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class="apple orange small"&gt;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 + Orange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class="apple"&gt;Apple&lt;/h2&gt;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class="orange"&gt;Orange&lt;/h2&gt;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341811" y="1284744"/>
            <a:ext cx="704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.apple {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 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.orange {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orange 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.small {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16px 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.apple.orange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italic;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8637587" y="2712928"/>
            <a:ext cx="2496342" cy="978054"/>
          </a:xfrm>
          <a:prstGeom prst="wedgeRoundRectCallout">
            <a:avLst>
              <a:gd name="adj1" fmla="val -91004"/>
              <a:gd name="adj2" fmla="val -36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with both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1" y="994158"/>
            <a:ext cx="3269032" cy="3437539"/>
          </a:xfrm>
          <a:prstGeom prst="rect">
            <a:avLst/>
          </a:prstGeom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32387" y="3612688"/>
            <a:ext cx="2762249" cy="1056818"/>
          </a:xfrm>
          <a:prstGeom prst="wedgeRoundRectCallout">
            <a:avLst>
              <a:gd name="adj1" fmla="val -71349"/>
              <a:gd name="adj2" fmla="val 69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with multiple classes</a:t>
            </a:r>
          </a:p>
        </p:txBody>
      </p:sp>
    </p:spTree>
    <p:extLst>
      <p:ext uri="{BB962C8B-B14F-4D97-AF65-F5344CB8AC3E}">
        <p14:creationId xmlns:p14="http://schemas.microsoft.com/office/powerpoint/2010/main" val="26100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3253" y="3886200"/>
            <a:ext cx="993795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&lt;li&gt;&lt;a href="#"&gt;Home&lt;/a&gt;&lt;/li&gt;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&lt;li&gt;&lt;a href="#"&gt;Products&lt;/a&gt;&lt;/li&gt;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 title="menu"&gt;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5812" y="1403681"/>
            <a:ext cx="510539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a[title="menu"]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#962103;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22px;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413265" y="304800"/>
            <a:ext cx="2738547" cy="1001845"/>
          </a:xfrm>
          <a:prstGeom prst="wedgeRoundRectCallout">
            <a:avLst>
              <a:gd name="adj1" fmla="val 64221"/>
              <a:gd name="adj2" fmla="val 539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menu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6182380"/>
            <a:ext cx="121888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Learn more about CSS selectors: </a:t>
            </a:r>
            <a:r>
              <a:rPr lang="en-US" sz="2600" dirty="0">
                <a:hlinkClick r:id="rId2"/>
              </a:rPr>
              <a:t>https://css-tricks.com/pseudo-class-selectors/</a:t>
            </a:r>
            <a:endParaRPr lang="en-GB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3" y="1114403"/>
            <a:ext cx="3697194" cy="25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Selectors (Element, Element)</a:t>
            </a: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51612" y="5092005"/>
            <a:ext cx="4876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h2, p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4661118"/>
            <a:ext cx="536515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Welcome…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name is…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live in Duckburg.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best friend is…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92" y="1164782"/>
            <a:ext cx="5965816" cy="31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4281" y="1643661"/>
            <a:ext cx="4934664" cy="2834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header.intro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underline;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#C00;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8612" y="5486400"/>
            <a:ext cx="10867800" cy="60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class="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intro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"&gt;HTML and CSS&lt;/h1&gt;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488281" y="1682512"/>
            <a:ext cx="1352548" cy="5357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566989" y="5520616"/>
            <a:ext cx="1373980" cy="5357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007519" y="1695365"/>
            <a:ext cx="1185862" cy="5357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95338" y="1685925"/>
            <a:ext cx="440531" cy="5322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922169" y="5521683"/>
            <a:ext cx="1152525" cy="5357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Combining Multiple Selectors</a:t>
            </a:r>
            <a:endParaRPr lang="en-GB" dirty="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002506" y="5520616"/>
            <a:ext cx="471586" cy="5357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67" y="1805292"/>
            <a:ext cx="5793542" cy="2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 animBg="1"/>
      <p:bldP spid="54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Photo Shoot Effect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3212" y="1330363"/>
            <a:ext cx="5067397" cy="484183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You are given a HTML file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Create a Web page like the screenshot on the right</a:t>
            </a:r>
            <a:endParaRPr lang="bg-BG" sz="3200" dirty="0"/>
          </a:p>
          <a:p>
            <a:pPr lvl="1">
              <a:spcBef>
                <a:spcPts val="24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Constraints</a:t>
            </a:r>
            <a:r>
              <a:rPr lang="en-US" sz="2800" dirty="0"/>
              <a:t>:</a:t>
            </a:r>
            <a:endParaRPr lang="bg-BG" sz="2800" dirty="0"/>
          </a:p>
          <a:p>
            <a:pPr lvl="2">
              <a:spcBef>
                <a:spcPts val="2400"/>
              </a:spcBef>
            </a:pPr>
            <a:r>
              <a:rPr lang="en-US" sz="2600" dirty="0"/>
              <a:t>You are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600" dirty="0"/>
              <a:t> allowed to change 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2600" dirty="0"/>
              <a:t> file</a:t>
            </a:r>
            <a:endParaRPr lang="bg-BG" sz="2600" dirty="0"/>
          </a:p>
          <a:p>
            <a:pPr lvl="2">
              <a:spcBef>
                <a:spcPts val="2400"/>
              </a:spcBef>
            </a:pPr>
            <a:r>
              <a:rPr lang="en-US" sz="2800" dirty="0"/>
              <a:t>Just write the missing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22" y="1476450"/>
            <a:ext cx="6405516" cy="45231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756" y="6259814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https://judge.softuni.bg/Contests/608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52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Photo Shoot</a:t>
            </a:r>
            <a:r>
              <a:rPr lang="en-US" dirty="0"/>
              <a:t> Effect – CSS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9510" y="1005051"/>
            <a:ext cx="11246928" cy="55704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"https://fonts.googleapis.com/css?family=Lato:300,400,900";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Arial, sans-serif;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#fcfcfc;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#355664;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960px;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auto;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02" y="2614287"/>
            <a:ext cx="4964347" cy="35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Photo Shoot</a:t>
            </a:r>
            <a:r>
              <a:rPr lang="en-US" dirty="0"/>
              <a:t> Effect – CSS (2)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0613" y="1103221"/>
            <a:ext cx="53958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text-transform: uppercase;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border-bottom: 3px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solid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#416371;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padding-bottom: 20px;}</a:t>
            </a:r>
            <a:endParaRPr lang="en-GB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h3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right;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normal;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0 10px;}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line-height: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padding-bottom: 5px;}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103221"/>
            <a:ext cx="53340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h2, h3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forte,Arial,sans-serif;}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50px;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 0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text-transform: uppercase}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40px;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letter-spacing: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38694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Photo Shoot</a:t>
            </a:r>
            <a:r>
              <a:rPr lang="en-US" dirty="0"/>
              <a:t> Effect – CSS (3)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938" y="1151121"/>
            <a:ext cx="55626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+ p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#94c258;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500px;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300px;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div.article-content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15px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23138" y="2895600"/>
            <a:ext cx="51054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#355664;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972" y="990703"/>
            <a:ext cx="3237214" cy="22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6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Photo Shoot Effect – CSS (4)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909" y="1107578"/>
            <a:ext cx="56388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li a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5px 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7px 10px 4px;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text-transform: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uppercase;}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li:first-of-type &gt; a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#7CB3E9;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text-transform: lowercase;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54832" y="1107578"/>
            <a:ext cx="567222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a[title="sweet tabs"]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#8EC45B;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text-transform: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nav,article,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li a,figure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2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CSS Selectors</a:t>
            </a:r>
          </a:p>
          <a:p>
            <a:pPr marL="608013" lvl="1" indent="-247650">
              <a:lnSpc>
                <a:spcPct val="95000"/>
              </a:lnSpc>
            </a:pPr>
            <a:r>
              <a:rPr lang="en-US" sz="3000" dirty="0"/>
              <a:t>Primary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Tag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Class</a:t>
            </a:r>
          </a:p>
          <a:p>
            <a:pPr marL="608013" lvl="1" indent="-247650">
              <a:lnSpc>
                <a:spcPct val="95000"/>
              </a:lnSpc>
            </a:pPr>
            <a:r>
              <a:rPr lang="en-US" sz="3000" dirty="0"/>
              <a:t>Nested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Descendant</a:t>
            </a:r>
            <a:r>
              <a:rPr lang="en-US" sz="28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Siblings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…</a:t>
            </a:r>
          </a:p>
          <a:p>
            <a:pPr marL="608013" lvl="1" indent="-247650">
              <a:lnSpc>
                <a:spcPct val="95000"/>
              </a:lnSpc>
            </a:pPr>
            <a:r>
              <a:rPr lang="en-US" sz="3000" dirty="0"/>
              <a:t>Pseudo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Hover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Visited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Active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…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CSS</a:t>
            </a:r>
            <a:r>
              <a:rPr lang="en-US" dirty="0"/>
              <a:t> </a:t>
            </a:r>
            <a:r>
              <a:rPr lang="en-US" sz="3200" dirty="0"/>
              <a:t>Values</a:t>
            </a:r>
          </a:p>
          <a:p>
            <a:pPr marL="608013" lvl="1" indent="-247650">
              <a:lnSpc>
                <a:spcPct val="95000"/>
              </a:lnSpc>
            </a:pPr>
            <a:r>
              <a:rPr lang="en-US" sz="3000" dirty="0"/>
              <a:t>CSS Colors – RGB, HEX, HLS</a:t>
            </a:r>
          </a:p>
          <a:p>
            <a:pPr marL="608013" lvl="1" indent="-247650">
              <a:lnSpc>
                <a:spcPct val="95000"/>
              </a:lnSpc>
            </a:pPr>
            <a:r>
              <a:rPr lang="en-US" sz="3000" dirty="0"/>
              <a:t>CSS Sizes –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px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%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…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CSS Default Browser Styles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/>
              <a:t>CSS Selector Priority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 rot="698048">
            <a:off x="7239612" y="5146204"/>
            <a:ext cx="17331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</a:t>
            </a:r>
            <a:br>
              <a:rPr lang="en-US" sz="2800" b="1" noProof="1">
                <a:solidFill>
                  <a:srgbClr val="00B0F0"/>
                </a:solidFill>
              </a:rPr>
            </a:br>
            <a:r>
              <a:rPr lang="en-US" sz="2800" b="1" noProof="1">
                <a:solidFill>
                  <a:srgbClr val="00B0F0"/>
                </a:solidFill>
              </a:rPr>
              <a:t>  #2aa0bd;</a:t>
            </a:r>
          </a:p>
        </p:txBody>
      </p:sp>
      <p:sp>
        <p:nvSpPr>
          <p:cNvPr id="17" name="TextBox 16"/>
          <p:cNvSpPr txBox="1"/>
          <p:nvPr/>
        </p:nvSpPr>
        <p:spPr>
          <a:xfrm rot="1050829">
            <a:off x="6812105" y="2436721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body { … }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10" y="1951726"/>
            <a:ext cx="3117274" cy="4019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686433">
            <a:off x="8068731" y="1014537"/>
            <a:ext cx="171713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noProof="1">
                <a:solidFill>
                  <a:srgbClr val="92D050"/>
                </a:solidFill>
              </a:rPr>
              <a:t>span</a:t>
            </a:r>
            <a:r>
              <a:rPr lang="bg-BG" sz="2600" b="1" noProof="1">
                <a:solidFill>
                  <a:srgbClr val="92D050"/>
                </a:solidFill>
              </a:rPr>
              <a:t>.</a:t>
            </a:r>
            <a:r>
              <a:rPr lang="en-US" sz="2600" b="1" noProof="1">
                <a:solidFill>
                  <a:srgbClr val="92D050"/>
                </a:solidFill>
              </a:rPr>
              <a:t>new {</a:t>
            </a:r>
            <a:br>
              <a:rPr lang="en-US" sz="2600" b="1" noProof="1">
                <a:solidFill>
                  <a:srgbClr val="92D050"/>
                </a:solidFill>
              </a:rPr>
            </a:br>
            <a:r>
              <a:rPr lang="en-US" sz="2600" b="1" noProof="1">
                <a:solidFill>
                  <a:srgbClr val="92D050"/>
                </a:solidFill>
              </a:rPr>
              <a:t>    … </a:t>
            </a:r>
            <a:br>
              <a:rPr lang="en-US" sz="2600" b="1" noProof="1">
                <a:solidFill>
                  <a:srgbClr val="92D050"/>
                </a:solidFill>
              </a:rPr>
            </a:br>
            <a:r>
              <a:rPr lang="en-US" sz="2600" b="1" noProof="1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 rot="20779641">
            <a:off x="10014779" y="2098496"/>
            <a:ext cx="16962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noProof="1">
                <a:solidFill>
                  <a:srgbClr val="FFCCFF"/>
                </a:solidFill>
              </a:rPr>
              <a:t>p#top { … }</a:t>
            </a:r>
          </a:p>
        </p:txBody>
      </p:sp>
      <p:sp>
        <p:nvSpPr>
          <p:cNvPr id="13" name="TextBox 12"/>
          <p:cNvSpPr txBox="1"/>
          <p:nvPr/>
        </p:nvSpPr>
        <p:spPr>
          <a:xfrm rot="21231692">
            <a:off x="6849885" y="3566542"/>
            <a:ext cx="15268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ABAD"/>
                </a:solidFill>
              </a:rPr>
              <a:t>a:hover {</a:t>
            </a:r>
          </a:p>
          <a:p>
            <a:r>
              <a:rPr lang="en-US" sz="2800" b="1" noProof="1">
                <a:solidFill>
                  <a:srgbClr val="FFABAD"/>
                </a:solidFill>
              </a:rPr>
              <a:t>   …</a:t>
            </a:r>
          </a:p>
          <a:p>
            <a:r>
              <a:rPr lang="en-US" sz="2800" b="1" noProof="1">
                <a:solidFill>
                  <a:srgbClr val="FFABAD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1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Photo Shoot</a:t>
            </a:r>
            <a:r>
              <a:rPr lang="en-US" dirty="0"/>
              <a:t> Effect – CSS (5)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151223"/>
            <a:ext cx="550402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#213E4A;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0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390px;}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3px solid #142830;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right;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300px;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500px;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margin-left: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1527" y="1160173"/>
            <a:ext cx="5687885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border-top: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3px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solid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#142830;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padding-top: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margin-bottom: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272695"/>
            <a:ext cx="7924800" cy="820600"/>
          </a:xfrm>
        </p:spPr>
        <p:txBody>
          <a:bodyPr/>
          <a:lstStyle/>
          <a:p>
            <a:r>
              <a:rPr lang="en-US" dirty="0"/>
              <a:t>Pseudo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2169495"/>
            <a:ext cx="9448800" cy="721520"/>
          </a:xfrm>
        </p:spPr>
        <p:txBody>
          <a:bodyPr/>
          <a:lstStyle/>
          <a:p>
            <a:r>
              <a:rPr lang="en-US" dirty="0"/>
              <a:t>Relative to Element Content or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384" y="3124200"/>
            <a:ext cx="5392057" cy="3276424"/>
          </a:xfrm>
          <a:prstGeom prst="roundRect">
            <a:avLst>
              <a:gd name="adj" fmla="val 31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5192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 (:hover)</a:t>
            </a:r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3760" y="3579117"/>
            <a:ext cx="6705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#D48F29;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underline overline;</a:t>
            </a:r>
            <a:endParaRPr lang="en-GB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3760" y="1796265"/>
            <a:ext cx="6705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href="#"&gt;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 to Google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  <a:endParaRPr lang="en-GB" sz="32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9464390" y="3225452"/>
            <a:ext cx="415528" cy="498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596" y="1345402"/>
            <a:ext cx="3011117" cy="14865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60" y="4117903"/>
            <a:ext cx="3001588" cy="14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 (:visited)</a:t>
            </a:r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0412" y="4489551"/>
            <a:ext cx="6477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a:visited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color:#D48F29;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2" y="1917770"/>
            <a:ext cx="6477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href="#"&gt;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 to Google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  <a:endParaRPr lang="en-GB" sz="32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9308160" y="3500100"/>
            <a:ext cx="444562" cy="490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02" y="1419264"/>
            <a:ext cx="2668078" cy="15817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02" y="4489552"/>
            <a:ext cx="2668078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 (:active)</a:t>
            </a:r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6424" y="4506634"/>
            <a:ext cx="548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html:active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yellow;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6424" y="1958640"/>
            <a:ext cx="548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 anywhere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  <a:endParaRPr lang="en-GB" sz="32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913873" y="3468270"/>
            <a:ext cx="496657" cy="602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07" y="1223985"/>
            <a:ext cx="5030788" cy="20471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07" y="4267902"/>
            <a:ext cx="5030788" cy="20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 (:first-line)</a:t>
            </a:r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08612" y="4651458"/>
            <a:ext cx="610303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color:blue;</a:t>
            </a:r>
            <a:endParaRPr lang="en-GB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lightblue;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4651458"/>
            <a:ext cx="448491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 dolor sit amet, consectetur adipiscing elit.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11" y="1151121"/>
            <a:ext cx="8001000" cy="31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7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 (::before and ::after)</a:t>
            </a:r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3253" y="2590800"/>
            <a:ext cx="56038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h1::before </a:t>
            </a: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GB" sz="3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 "« "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content: "\00AB\0020"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4841" y="1244025"/>
            <a:ext cx="1057786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 Pseudo Selectors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83253" y="4495800"/>
            <a:ext cx="56038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h1::after </a:t>
            </a: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GB" sz="3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 " »"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content: "\0020\00BB"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99" y="2815544"/>
            <a:ext cx="4462657" cy="29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Pseudo-Classes: nth-child(n)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3" y="1600200"/>
            <a:ext cx="708183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3" y="4191000"/>
            <a:ext cx="708183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tr:nth-child(2n)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#95313b;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00" y="2354134"/>
            <a:ext cx="3821069" cy="30968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2773" y="2081178"/>
            <a:ext cx="7081839" cy="457200"/>
          </a:xfrm>
          <a:prstGeom prst="rect">
            <a:avLst/>
          </a:prstGeom>
          <a:solidFill>
            <a:srgbClr val="F6CA8A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612772" y="2911257"/>
            <a:ext cx="7081840" cy="457200"/>
          </a:xfrm>
          <a:prstGeom prst="rect">
            <a:avLst/>
          </a:prstGeom>
          <a:solidFill>
            <a:srgbClr val="F6CA8A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678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</a:t>
            </a:r>
            <a:r>
              <a:rPr lang="en-US"/>
              <a:t>Pseudo-Classes: nth-child</a:t>
            </a:r>
            <a:r>
              <a:rPr lang="en-US" dirty="0"/>
              <a:t>(n+</a:t>
            </a:r>
            <a:r>
              <a:rPr lang="en-US"/>
              <a:t>1)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448" y="1600200"/>
            <a:ext cx="71278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2448" y="4191000"/>
            <a:ext cx="71278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tr:nth-child(2n+1)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#95313b;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3" y="2354134"/>
            <a:ext cx="3821069" cy="30968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2448" y="1638300"/>
            <a:ext cx="7127876" cy="457200"/>
          </a:xfrm>
          <a:prstGeom prst="rect">
            <a:avLst/>
          </a:prstGeom>
          <a:solidFill>
            <a:srgbClr val="F6CA8A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562448" y="2496954"/>
            <a:ext cx="7127876" cy="457200"/>
          </a:xfrm>
          <a:prstGeom prst="rect">
            <a:avLst/>
          </a:prstGeom>
          <a:solidFill>
            <a:srgbClr val="F6CA8A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400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</a:t>
            </a:r>
            <a:r>
              <a:rPr lang="en-US"/>
              <a:t>Pseudo-Classes: nth-of-type</a:t>
            </a:r>
            <a:r>
              <a:rPr lang="en-US" dirty="0"/>
              <a:t>(</a:t>
            </a:r>
            <a:r>
              <a:rPr lang="en-US"/>
              <a:t>n)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937001"/>
            <a:ext cx="67468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683720"/>
            <a:ext cx="67468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p:nth-of-type(2)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#95313b;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503" y="1411248"/>
            <a:ext cx="5867400" cy="457200"/>
          </a:xfrm>
          <a:prstGeom prst="rect">
            <a:avLst/>
          </a:prstGeom>
          <a:solidFill>
            <a:srgbClr val="F6CA8A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47" y="1285406"/>
            <a:ext cx="4106935" cy="49740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4847" y="3543837"/>
            <a:ext cx="5867400" cy="457200"/>
          </a:xfrm>
          <a:prstGeom prst="rect">
            <a:avLst/>
          </a:prstGeom>
          <a:solidFill>
            <a:srgbClr val="F6CA8A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299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2000" b="1" dirty="0"/>
            </a:br>
            <a:r>
              <a:rPr lang="en-US" sz="9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#web-basics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8963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Pseudo-Classes: first-of-type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8914" y="988851"/>
            <a:ext cx="67468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paragraph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8914" y="4709120"/>
            <a:ext cx="67468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p:first-of-type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#95313b;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914" y="1074235"/>
            <a:ext cx="5562600" cy="457200"/>
          </a:xfrm>
          <a:prstGeom prst="rect">
            <a:avLst/>
          </a:prstGeom>
          <a:solidFill>
            <a:srgbClr val="F6CA8A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17" y="1343021"/>
            <a:ext cx="4106935" cy="49740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9914" y="3217360"/>
            <a:ext cx="5562600" cy="457200"/>
          </a:xfrm>
          <a:prstGeom prst="rect">
            <a:avLst/>
          </a:prstGeom>
          <a:solidFill>
            <a:srgbClr val="F6CA8A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9388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UI Element States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3338" y="2010590"/>
            <a:ext cx="583674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type="text"&gt;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2528" y="1317332"/>
            <a:ext cx="3617999" cy="67767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E:enabled</a:t>
            </a:r>
            <a:endParaRPr lang="en-US" sz="36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338" y="4725006"/>
            <a:ext cx="583471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County: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disabled="disabled"&gt;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&lt;br&gt;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2528" y="3757034"/>
            <a:ext cx="3617999" cy="67767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E:disabled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84" y="1824916"/>
            <a:ext cx="4971652" cy="1756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59" y="4456714"/>
            <a:ext cx="4971652" cy="14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92" y="4888199"/>
            <a:ext cx="1022604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CSS Selectors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981392" y="5707927"/>
            <a:ext cx="10226040" cy="719034"/>
          </a:xfrm>
        </p:spPr>
        <p:txBody>
          <a:bodyPr/>
          <a:lstStyle/>
          <a:p>
            <a:r>
              <a:rPr lang="en-US" dirty="0"/>
              <a:t>Select the Elements to Apply CSS Rules</a:t>
            </a:r>
          </a:p>
        </p:txBody>
      </p:sp>
      <p:pic>
        <p:nvPicPr>
          <p:cNvPr id="1026" name="Picture 2" descr="Резултат с изображение за CSS select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53" y="831127"/>
            <a:ext cx="5887519" cy="3681888"/>
          </a:xfrm>
          <a:prstGeom prst="roundRect">
            <a:avLst>
              <a:gd name="adj" fmla="val 8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Primary Selectors: Select by Tag</a:t>
            </a:r>
            <a:endParaRPr lang="bg-BG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7036" y="1242691"/>
            <a:ext cx="1081986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Here's a span with some text.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&lt;p&gt;Here's a p with some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Here's a span with more text.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  <a:endParaRPr lang="en-US" sz="28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52813" y="4104253"/>
            <a:ext cx="52517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DodgerBlue;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70955" y="2865110"/>
            <a:ext cx="3015514" cy="1142158"/>
          </a:xfrm>
          <a:prstGeom prst="wedgeRoundRectCallout">
            <a:avLst>
              <a:gd name="adj1" fmla="val -65351"/>
              <a:gd name="adj2" fmla="val 63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all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6" y="3250017"/>
            <a:ext cx="4869243" cy="284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Primary Selectors: Select by ID</a:t>
            </a:r>
            <a:endParaRPr lang="bg-BG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4212" y="1421918"/>
            <a:ext cx="10882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id="top"&gt;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Here's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&lt;span&gt;Here's another.&lt;/span&gt;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18212" y="4613825"/>
            <a:ext cx="554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span#top</a:t>
            </a: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DodgerBlue;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31556" y="3379493"/>
            <a:ext cx="2819400" cy="1155563"/>
          </a:xfrm>
          <a:prstGeom prst="wedgeRoundRectCallout">
            <a:avLst>
              <a:gd name="adj1" fmla="val -64393"/>
              <a:gd name="adj2" fmla="val 63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with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id="top"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4" y="3221552"/>
            <a:ext cx="4945474" cy="3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defRPr/>
            </a:pPr>
            <a:endParaRPr lang="en-US" dirty="0"/>
          </a:p>
          <a:p>
            <a:pPr>
              <a:lnSpc>
                <a:spcPct val="95000"/>
              </a:lnSpc>
              <a:defRPr/>
            </a:pP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95000"/>
              </a:lnSpc>
              <a:buNone/>
              <a:defRPr/>
            </a:pPr>
            <a:br>
              <a:rPr lang="en-US" dirty="0"/>
            </a:br>
            <a:endParaRPr lang="en-US" dirty="0">
              <a:latin typeface="Courier New" pitchFamily="49" charset="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Primary Selectors: </a:t>
            </a:r>
            <a:r>
              <a:rPr lang="en-US"/>
              <a:t>Select by Class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2413" y="1219200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class="sky"&gt;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Here's a span with some text.</a:t>
            </a:r>
            <a:r>
              <a:rPr lang="en-GB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Another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&lt;span class="code"&gt;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&amp;lt;span&amp;gt;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&lt;/span&gt;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&lt;/span&gt;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06757" y="3428479"/>
            <a:ext cx="5559655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span.sky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background: DodgerBlue;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.code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font-family: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Consolas;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656637" y="2703944"/>
            <a:ext cx="2543175" cy="1078934"/>
          </a:xfrm>
          <a:prstGeom prst="wedgeRoundRectCallout">
            <a:avLst>
              <a:gd name="adj1" fmla="val -68280"/>
              <a:gd name="adj2" fmla="val 32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with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class="sky"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798356" y="4525299"/>
            <a:ext cx="2858656" cy="1078934"/>
          </a:xfrm>
          <a:prstGeom prst="wedgeRoundRectCallout">
            <a:avLst>
              <a:gd name="adj1" fmla="val -82201"/>
              <a:gd name="adj2" fmla="val -14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Elements with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class="code"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3" y="3377485"/>
            <a:ext cx="4945474" cy="3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Selectors: Descendant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51412" y="2153697"/>
            <a:ext cx="6538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div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class="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items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Item1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Item2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Item3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Item4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Item5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href="#"&gt;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Item6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div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1447800"/>
            <a:ext cx="39624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div.items a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green;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  <a:endParaRPr lang="en-GB" sz="26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037012" y="1210165"/>
            <a:ext cx="6257763" cy="628381"/>
          </a:xfrm>
          <a:prstGeom prst="wedgeRoundRectCallout">
            <a:avLst>
              <a:gd name="adj1" fmla="val -61072"/>
              <a:gd name="adj2" fmla="val 30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inside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class="items"&gt;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76" y="3387713"/>
            <a:ext cx="3545671" cy="28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Selectors: Adjacent Sibling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84812" y="2831683"/>
            <a:ext cx="577849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I'm a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selected!&lt;/p&gt;</a:t>
            </a:r>
            <a:endParaRPr lang="en-GB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&lt;p&gt;I'm a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&lt;h2&gt;Monkey hair&lt;/h2&gt;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&lt;p&gt;I am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selected&lt;/p&gt;</a:t>
            </a: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484812" y="1014710"/>
            <a:ext cx="577849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+ p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065212" y="1150399"/>
            <a:ext cx="3663496" cy="639145"/>
          </a:xfrm>
          <a:prstGeom prst="wedgeRoundRectCallout">
            <a:avLst>
              <a:gd name="adj1" fmla="val 65406"/>
              <a:gd name="adj2" fmla="val -25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coming after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96" y="1997397"/>
            <a:ext cx="3119728" cy="45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8534</TotalTime>
  <Words>2059</Words>
  <Application>Microsoft Office PowerPoint</Application>
  <PresentationFormat>Custom</PresentationFormat>
  <Paragraphs>377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Wingdings</vt:lpstr>
      <vt:lpstr>SoftUni 16x9</vt:lpstr>
      <vt:lpstr>CSS Selectors and Rules</vt:lpstr>
      <vt:lpstr>Table of Contents</vt:lpstr>
      <vt:lpstr>Have a Question?</vt:lpstr>
      <vt:lpstr>CSS Selectors</vt:lpstr>
      <vt:lpstr>Primary Selectors: Select by Tag</vt:lpstr>
      <vt:lpstr>Primary Selectors: Select by ID</vt:lpstr>
      <vt:lpstr>Primary Selectors: Select by Class</vt:lpstr>
      <vt:lpstr>Nested Selectors: Descendant</vt:lpstr>
      <vt:lpstr>Nested Selectors: Adjacent Sibling</vt:lpstr>
      <vt:lpstr>Nested Selectors: Direct Child</vt:lpstr>
      <vt:lpstr>Nested Selectors: Multiple Classes</vt:lpstr>
      <vt:lpstr>Attribute Selectors</vt:lpstr>
      <vt:lpstr>Multiple Selectors (Element, Element)</vt:lpstr>
      <vt:lpstr>Combining Multiple Selectors</vt:lpstr>
      <vt:lpstr>Problem: Photo Shoot Effect</vt:lpstr>
      <vt:lpstr>Solution: Photo Shoot Effect – CSS</vt:lpstr>
      <vt:lpstr>Solution: Photo Shoot Effect – CSS (2)</vt:lpstr>
      <vt:lpstr>Solution: Photo Shoot Effect – CSS (3)</vt:lpstr>
      <vt:lpstr>Solution: Photo Shoot Effect – CSS (4)</vt:lpstr>
      <vt:lpstr>Solution: Photo Shoot Effect – CSS (5)</vt:lpstr>
      <vt:lpstr>Pseudo Selectors</vt:lpstr>
      <vt:lpstr>Pseudo Selector (:hover)</vt:lpstr>
      <vt:lpstr>Pseudo Selector (:visited)</vt:lpstr>
      <vt:lpstr>Pseudo Selector (:active)</vt:lpstr>
      <vt:lpstr>Pseudo Selector (:first-line)</vt:lpstr>
      <vt:lpstr>Pseudo Selector (::before and ::after)</vt:lpstr>
      <vt:lpstr>Structural Pseudo-Classes: nth-child(n)</vt:lpstr>
      <vt:lpstr>Structural Pseudo-Classes: nth-child(n+1)</vt:lpstr>
      <vt:lpstr>Structural Pseudo-Classes: nth-of-type(n)</vt:lpstr>
      <vt:lpstr>Structural Pseudo-Classes: first-of-type</vt:lpstr>
      <vt:lpstr>The UI Element States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Selectors and Rules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Alind .</cp:lastModifiedBy>
  <cp:revision>634</cp:revision>
  <dcterms:created xsi:type="dcterms:W3CDTF">2014-01-02T17:00:34Z</dcterms:created>
  <dcterms:modified xsi:type="dcterms:W3CDTF">2023-01-25T04:02:55Z</dcterms:modified>
  <cp:category>HTML, CSS, Web Basics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