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6" r:id="rId4"/>
    <p:sldId id="288" r:id="rId5"/>
    <p:sldId id="281" r:id="rId6"/>
    <p:sldId id="282" r:id="rId7"/>
    <p:sldId id="258" r:id="rId8"/>
    <p:sldId id="289" r:id="rId9"/>
    <p:sldId id="270" r:id="rId10"/>
    <p:sldId id="262" r:id="rId11"/>
    <p:sldId id="260" r:id="rId12"/>
    <p:sldId id="261" r:id="rId13"/>
    <p:sldId id="273" r:id="rId14"/>
    <p:sldId id="274" r:id="rId15"/>
    <p:sldId id="275" r:id="rId16"/>
    <p:sldId id="276" r:id="rId17"/>
    <p:sldId id="277" r:id="rId18"/>
    <p:sldId id="278" r:id="rId19"/>
    <p:sldId id="287" r:id="rId20"/>
    <p:sldId id="286" r:id="rId21"/>
    <p:sldId id="279" r:id="rId22"/>
    <p:sldId id="26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6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9D90-BFC8-4A5B-966D-2AE57224207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DE13-B208-4DCB-8303-9C69D76C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060" y="2217068"/>
            <a:ext cx="9144000" cy="800441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OnvifSense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05655"/>
          </a:xfrm>
        </p:spPr>
        <p:txBody>
          <a:bodyPr>
            <a:normAutofit fontScale="47500" lnSpcReduction="20000"/>
          </a:bodyPr>
          <a:lstStyle/>
          <a:p>
            <a:r>
              <a:rPr lang="en-IN" sz="7200" dirty="0" smtClean="0"/>
              <a:t>PROJECT </a:t>
            </a:r>
            <a:r>
              <a:rPr lang="en-IN" sz="7200" dirty="0"/>
              <a:t>SEMINAR</a:t>
            </a:r>
          </a:p>
          <a:p>
            <a:r>
              <a:rPr lang="en-IN" sz="7200" dirty="0"/>
              <a:t>B.E. SEMESTER </a:t>
            </a:r>
            <a:r>
              <a:rPr lang="en-IN" sz="7200" dirty="0" smtClean="0"/>
              <a:t>II</a:t>
            </a:r>
            <a:endParaRPr lang="en-IN" sz="7200" dirty="0"/>
          </a:p>
          <a:p>
            <a:endParaRPr lang="en-IN" sz="7200" dirty="0"/>
          </a:p>
          <a:p>
            <a:r>
              <a:rPr lang="en-IN" sz="7200" dirty="0"/>
              <a:t>SMT. KASHIBAI NAVALE COLLEGE OF ENGINEERING,PUNE</a:t>
            </a:r>
          </a:p>
          <a:p>
            <a:endParaRPr lang="en-US" sz="7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1" y="321972"/>
            <a:ext cx="1947662" cy="13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Modes of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Important Types of Messages for Communication-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dirty="0" smtClean="0"/>
              <a:t> ONVIF::</a:t>
            </a:r>
            <a:r>
              <a:rPr lang="en-US" b="1" dirty="0" err="1" smtClean="0"/>
              <a:t>DiscoverySendProbe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This function composes and sends a WS-Discovery Probe for the         specified scopes and types.</a:t>
            </a:r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b="1" dirty="0" smtClean="0"/>
              <a:t> ONVIF::</a:t>
            </a:r>
            <a:r>
              <a:rPr lang="en-US" b="1" dirty="0" err="1" smtClean="0"/>
              <a:t>DiscoveryReadResponse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This function reads and processes responses to Probe messages, then updates </a:t>
            </a:r>
            <a:r>
              <a:rPr lang="en-US" dirty="0" err="1" smtClean="0"/>
              <a:t>probematcheslist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b="1" dirty="0" smtClean="0"/>
              <a:t> ONVIF::</a:t>
            </a:r>
            <a:r>
              <a:rPr lang="en-US" b="1" dirty="0" err="1" smtClean="0"/>
              <a:t>ProcessMatch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When processing the list of discovered devices, the probes are matched.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Modes Of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device shall be able to operate in two modes: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Discoverable (sends HELLO multicast and listens to </a:t>
            </a:r>
            <a:r>
              <a:rPr lang="en-IN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reponses</a:t>
            </a: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Non-discoverable (does not send HELLO and is inactive)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INTERNAL WORKING</a:t>
            </a:r>
            <a:endParaRPr lang="en-US" b="1" dirty="0"/>
          </a:p>
        </p:txBody>
      </p:sp>
      <p:pic>
        <p:nvPicPr>
          <p:cNvPr id="4" name="Content Placeholder 3" descr="C:\Users\Yogiraj\Desktop\Hell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18" y="1690688"/>
            <a:ext cx="6700747" cy="4411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738"/>
            <a:ext cx="10515600" cy="4554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Discovery algorithm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Initialize list to null , list will contain </a:t>
            </a:r>
            <a:r>
              <a:rPr lang="en-US" sz="2400" dirty="0" err="1" smtClean="0"/>
              <a:t>probematches</a:t>
            </a:r>
            <a:r>
              <a:rPr lang="en-US" sz="2400" dirty="0" smtClean="0"/>
              <a:t> for a particular probe that is being sent.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Send the probe containing scopes and types for the target service on multicast address and port.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Wait for the responses for a particular period of time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Now read the response for a particular probe , if response is not present already in the list, then add it otherwise ignore it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Process each </a:t>
            </a:r>
            <a:r>
              <a:rPr lang="en-US" sz="2400" dirty="0" err="1" smtClean="0"/>
              <a:t>probematch</a:t>
            </a:r>
            <a:r>
              <a:rPr lang="en-US" sz="2400" dirty="0" smtClean="0"/>
              <a:t> present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4131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10754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Pseudo code for Discovery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731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 Send WS-Discovery Probe, collect the responses and </a:t>
            </a:r>
            <a:r>
              <a:rPr lang="en-US" sz="1800" dirty="0" smtClean="0"/>
              <a:t>then  </a:t>
            </a:r>
            <a:r>
              <a:rPr lang="en-US" sz="1800" dirty="0"/>
              <a:t>process the responses.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probematch_type</a:t>
            </a:r>
            <a:r>
              <a:rPr lang="en-US" sz="1800" dirty="0" smtClean="0"/>
              <a:t> </a:t>
            </a:r>
            <a:r>
              <a:rPr lang="en-US" sz="1800" dirty="0" err="1"/>
              <a:t>probematcheslist</a:t>
            </a:r>
            <a:r>
              <a:rPr lang="en-US" sz="1800" dirty="0"/>
              <a:t>[]={};</a:t>
            </a:r>
          </a:p>
          <a:p>
            <a:pPr marL="0" indent="0">
              <a:buNone/>
            </a:pPr>
            <a:r>
              <a:rPr lang="en-US" sz="1800" dirty="0" smtClean="0"/>
              <a:t> probe </a:t>
            </a:r>
            <a:r>
              <a:rPr lang="en-US" sz="1800" dirty="0"/>
              <a:t>= ONVIF::</a:t>
            </a:r>
            <a:r>
              <a:rPr lang="en-US" sz="1800" dirty="0" err="1"/>
              <a:t>DiscoverySendProbe</a:t>
            </a:r>
            <a:r>
              <a:rPr lang="en-US" sz="1800" dirty="0"/>
              <a:t>(scopes, types</a:t>
            </a:r>
            <a:r>
              <a:rPr lang="en-US" sz="1800" dirty="0" smtClean="0"/>
              <a:t>);</a:t>
            </a:r>
            <a:r>
              <a:rPr lang="en-US" sz="1800" dirty="0"/>
              <a:t> // Send probe.</a:t>
            </a:r>
          </a:p>
          <a:p>
            <a:pPr marL="0" indent="0">
              <a:buNone/>
            </a:pPr>
            <a:r>
              <a:rPr lang="en-US" sz="1800" dirty="0" smtClean="0"/>
              <a:t>while </a:t>
            </a:r>
            <a:r>
              <a:rPr lang="en-US" sz="1800" dirty="0"/>
              <a:t>(</a:t>
            </a:r>
            <a:r>
              <a:rPr lang="en-US" sz="1800" dirty="0" err="1"/>
              <a:t>data_available_and_not_timeout</a:t>
            </a:r>
            <a:r>
              <a:rPr lang="en-US" sz="1800" dirty="0"/>
              <a:t>(</a:t>
            </a:r>
            <a:r>
              <a:rPr lang="en-US" sz="1800" dirty="0" err="1"/>
              <a:t>probe.net_handle</a:t>
            </a:r>
            <a:r>
              <a:rPr lang="en-US" sz="1800" dirty="0" smtClean="0"/>
              <a:t>)) </a:t>
            </a:r>
            <a:r>
              <a:rPr lang="en-US" sz="1800" dirty="0"/>
              <a:t>// Wait a while for responses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// This fetch next probe match so that we can put it into the </a:t>
            </a:r>
            <a:r>
              <a:rPr lang="en-US" sz="1800" dirty="0" smtClean="0"/>
              <a:t>list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probematch</a:t>
            </a:r>
            <a:r>
              <a:rPr lang="en-US" sz="1800" dirty="0"/>
              <a:t> = ONVIF::</a:t>
            </a:r>
            <a:r>
              <a:rPr lang="en-US" sz="1800" dirty="0" err="1"/>
              <a:t>DiscoveryReadResponse</a:t>
            </a:r>
            <a:r>
              <a:rPr lang="en-US" sz="1800" dirty="0"/>
              <a:t>(probe</a:t>
            </a:r>
            <a:r>
              <a:rPr lang="en-US" sz="1800" dirty="0" smtClean="0"/>
              <a:t>);     // </a:t>
            </a:r>
            <a:r>
              <a:rPr lang="en-US" sz="1800" dirty="0"/>
              <a:t>Store info about the match, first check for duplicates</a:t>
            </a:r>
          </a:p>
          <a:p>
            <a:pPr marL="0" indent="0">
              <a:buNone/>
            </a:pPr>
            <a:r>
              <a:rPr lang="en-US" sz="1800" dirty="0"/>
              <a:t>if (!</a:t>
            </a:r>
            <a:r>
              <a:rPr lang="en-US" sz="1800" dirty="0" err="1"/>
              <a:t>in_list</a:t>
            </a:r>
            <a:r>
              <a:rPr lang="en-US" sz="1800" dirty="0"/>
              <a:t>(</a:t>
            </a:r>
            <a:r>
              <a:rPr lang="en-US" sz="1800" dirty="0" err="1"/>
              <a:t>probematcheslist</a:t>
            </a:r>
            <a:r>
              <a:rPr lang="en-US" sz="1800" dirty="0"/>
              <a:t>, </a:t>
            </a:r>
            <a:r>
              <a:rPr lang="en-US" sz="1800" dirty="0" err="1"/>
              <a:t>probematch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err="1"/>
              <a:t>add_to_list</a:t>
            </a:r>
            <a:r>
              <a:rPr lang="en-US" sz="1800" dirty="0"/>
              <a:t>(</a:t>
            </a:r>
            <a:r>
              <a:rPr lang="en-US" sz="1800" dirty="0" err="1"/>
              <a:t>probematcheslist</a:t>
            </a:r>
            <a:r>
              <a:rPr lang="en-US" sz="1800" dirty="0"/>
              <a:t>, </a:t>
            </a:r>
            <a:r>
              <a:rPr lang="en-US" sz="1800" dirty="0" err="1"/>
              <a:t>probematch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foreach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probeMatch</a:t>
            </a:r>
            <a:r>
              <a:rPr lang="en-US" sz="1800" dirty="0"/>
              <a:t> in </a:t>
            </a:r>
            <a:r>
              <a:rPr lang="en-US" sz="1800" dirty="0" err="1"/>
              <a:t>probematcheslist</a:t>
            </a:r>
            <a:r>
              <a:rPr lang="en-US" sz="1800" dirty="0"/>
              <a:t>)       //// Process the responses.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ONVIF::</a:t>
            </a:r>
            <a:r>
              <a:rPr lang="en-US" sz="1800" dirty="0" err="1"/>
              <a:t>ProcessMatch</a:t>
            </a:r>
            <a:r>
              <a:rPr lang="en-US" sz="1800" dirty="0"/>
              <a:t>(</a:t>
            </a:r>
            <a:r>
              <a:rPr lang="en-US" sz="1800" dirty="0" err="1"/>
              <a:t>probeMatch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 for </a:t>
            </a:r>
            <a:r>
              <a:rPr lang="en-US" b="1" dirty="0"/>
              <a:t>S</a:t>
            </a:r>
            <a:r>
              <a:rPr lang="en-US" b="1" dirty="0" smtClean="0"/>
              <a:t>end Probe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Build </a:t>
            </a:r>
            <a:r>
              <a:rPr lang="en-US" dirty="0"/>
              <a:t>probe </a:t>
            </a:r>
            <a:r>
              <a:rPr lang="en-US" dirty="0" smtClean="0"/>
              <a:t>message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Provide </a:t>
            </a:r>
            <a:r>
              <a:rPr lang="en-US" dirty="0"/>
              <a:t>Types and Scopes. </a:t>
            </a:r>
          </a:p>
          <a:p>
            <a:pPr marL="0" indent="0">
              <a:buNone/>
            </a:pPr>
            <a:r>
              <a:rPr lang="en-US" dirty="0" smtClean="0"/>
              <a:t>4.invoke</a:t>
            </a:r>
            <a:endParaRPr lang="en-US" dirty="0"/>
          </a:p>
          <a:p>
            <a:pPr marL="0" indent="0">
              <a:buNone/>
            </a:pPr>
            <a:r>
              <a:rPr lang="da-DK" dirty="0" smtClean="0"/>
              <a:t>5.</a:t>
            </a:r>
            <a:r>
              <a:rPr lang="en-US" dirty="0" smtClean="0"/>
              <a:t>Return probe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Pseudo code for </a:t>
            </a:r>
            <a:r>
              <a:rPr lang="en-US" b="1" dirty="0" err="1" smtClean="0"/>
              <a:t>SendProbe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1635616"/>
            <a:ext cx="10515600" cy="47909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DiscoverySendProbe</a:t>
            </a:r>
            <a:r>
              <a:rPr lang="en-US" dirty="0"/>
              <a:t>(scopes, types)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Each probe should have a unique </a:t>
            </a:r>
            <a:r>
              <a:rPr lang="en-US" dirty="0" err="1"/>
              <a:t>MessageID</a:t>
            </a:r>
            <a:r>
              <a:rPr lang="en-US" dirty="0"/>
              <a:t> to be able to match</a:t>
            </a:r>
          </a:p>
          <a:p>
            <a:pPr marL="0" indent="0">
              <a:buNone/>
            </a:pPr>
            <a:r>
              <a:rPr lang="en-US" dirty="0"/>
              <a:t>// requests and responses. We store it in the probe place holder for later checking</a:t>
            </a:r>
          </a:p>
          <a:p>
            <a:pPr marL="0" indent="0">
              <a:buNone/>
            </a:pPr>
            <a:r>
              <a:rPr lang="en-US" dirty="0" err="1"/>
              <a:t>probe.MessageID</a:t>
            </a:r>
            <a:r>
              <a:rPr lang="en-US" dirty="0"/>
              <a:t> = "</a:t>
            </a:r>
            <a:r>
              <a:rPr lang="en-US" dirty="0" err="1"/>
              <a:t>uuid</a:t>
            </a:r>
            <a:r>
              <a:rPr lang="en-US" dirty="0"/>
              <a:t>:" + </a:t>
            </a:r>
            <a:r>
              <a:rPr lang="en-US" dirty="0" err="1"/>
              <a:t>App.uuidGenerate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Build probe message, we </a:t>
            </a:r>
            <a:r>
              <a:rPr lang="en-US" dirty="0" smtClean="0"/>
              <a:t>provide </a:t>
            </a:r>
            <a:r>
              <a:rPr lang="en-US" dirty="0" err="1" smtClean="0"/>
              <a:t>MessageID</a:t>
            </a:r>
            <a:r>
              <a:rPr lang="en-US" dirty="0"/>
              <a:t>, Types and Scopes. </a:t>
            </a:r>
          </a:p>
          <a:p>
            <a:pPr marL="0" indent="0">
              <a:buNone/>
            </a:pPr>
            <a:r>
              <a:rPr lang="en-US" dirty="0" smtClean="0"/>
              <a:t>message </a:t>
            </a:r>
            <a:r>
              <a:rPr lang="en-US" dirty="0"/>
              <a:t>= </a:t>
            </a:r>
            <a:r>
              <a:rPr lang="en-US" dirty="0" err="1"/>
              <a:t>App.BuildProbeMessage</a:t>
            </a:r>
            <a:r>
              <a:rPr lang="en-US" dirty="0"/>
              <a:t>(</a:t>
            </a:r>
            <a:r>
              <a:rPr lang="en-US" dirty="0" err="1"/>
              <a:t>probe.MessageID</a:t>
            </a:r>
            <a:r>
              <a:rPr lang="en-US" dirty="0"/>
              <a:t>, types, scopes);</a:t>
            </a:r>
          </a:p>
          <a:p>
            <a:pPr marL="0" indent="0">
              <a:buNone/>
            </a:pPr>
            <a:r>
              <a:rPr lang="en-US" dirty="0"/>
              <a:t>// Send probe to multicast address and port .</a:t>
            </a:r>
          </a:p>
          <a:p>
            <a:pPr marL="0" indent="0">
              <a:buNone/>
            </a:pPr>
            <a:r>
              <a:rPr lang="da-DK" dirty="0"/>
              <a:t>probe.net_handle = App.send_multicast("239.255.255.250", 3702, message);</a:t>
            </a:r>
          </a:p>
          <a:p>
            <a:pPr marL="0" indent="0">
              <a:buNone/>
            </a:pPr>
            <a:r>
              <a:rPr lang="en-US" dirty="0"/>
              <a:t>return probe;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5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 for </a:t>
            </a:r>
            <a:r>
              <a:rPr lang="en-US" b="1" dirty="0" err="1" smtClean="0"/>
              <a:t>ReadResponse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1.To update the </a:t>
            </a:r>
            <a:r>
              <a:rPr lang="en-US" dirty="0" err="1" smtClean="0"/>
              <a:t>Probematchlist</a:t>
            </a:r>
            <a:r>
              <a:rPr lang="en-US" dirty="0" smtClean="0"/>
              <a:t> which consists of responses matched to our probe messages we need the both body and header of the of response to process on it.</a:t>
            </a:r>
          </a:p>
          <a:p>
            <a:pPr marL="0" indent="0">
              <a:buNone/>
            </a:pPr>
            <a:r>
              <a:rPr lang="en-US" dirty="0" smtClean="0"/>
              <a:t>2.Check if it is response to the probe that we sent.</a:t>
            </a:r>
          </a:p>
          <a:p>
            <a:pPr marL="0" indent="0">
              <a:buNone/>
            </a:pPr>
            <a:r>
              <a:rPr lang="en-US" dirty="0" smtClean="0"/>
              <a:t>3.If it matches we update </a:t>
            </a:r>
            <a:r>
              <a:rPr lang="en-US" dirty="0" err="1" smtClean="0"/>
              <a:t>Probematchlist</a:t>
            </a:r>
            <a:r>
              <a:rPr lang="en-US" dirty="0" smtClean="0"/>
              <a:t> and pick up one of response from </a:t>
            </a:r>
            <a:r>
              <a:rPr lang="en-US" dirty="0" err="1" smtClean="0"/>
              <a:t>probematchlist</a:t>
            </a:r>
            <a:r>
              <a:rPr lang="en-US" dirty="0" smtClean="0"/>
              <a:t> to process.</a:t>
            </a:r>
          </a:p>
          <a:p>
            <a:pPr marL="0" indent="0">
              <a:buNone/>
            </a:pPr>
            <a:r>
              <a:rPr lang="en-US" dirty="0" smtClean="0"/>
              <a:t>4.Get the </a:t>
            </a:r>
            <a:r>
              <a:rPr lang="en-US" dirty="0" err="1" smtClean="0"/>
              <a:t>Xaddress</a:t>
            </a:r>
            <a:r>
              <a:rPr lang="en-US" dirty="0" smtClean="0"/>
              <a:t> which is space </a:t>
            </a:r>
            <a:r>
              <a:rPr lang="en-US" dirty="0" err="1" smtClean="0"/>
              <a:t>seperated</a:t>
            </a:r>
            <a:r>
              <a:rPr lang="en-US" dirty="0" smtClean="0"/>
              <a:t> list of URLs to device service.</a:t>
            </a:r>
          </a:p>
          <a:p>
            <a:pPr marL="0" indent="0">
              <a:buNone/>
            </a:pPr>
            <a:r>
              <a:rPr lang="en-US" dirty="0" smtClean="0"/>
              <a:t>5.Return </a:t>
            </a:r>
            <a:r>
              <a:rPr lang="en-US" dirty="0" err="1" smtClean="0"/>
              <a:t>Probematch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Pseudo code for </a:t>
            </a:r>
            <a:r>
              <a:rPr lang="en-US" b="1" dirty="0" err="1" smtClean="0"/>
              <a:t>ReadResponse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1386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DiscoveryReadResponse</a:t>
            </a:r>
            <a:r>
              <a:rPr lang="en-US" dirty="0"/>
              <a:t>(probe)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Read response and process </a:t>
            </a:r>
            <a:r>
              <a:rPr lang="en-US" dirty="0" smtClean="0"/>
              <a:t>it. We </a:t>
            </a:r>
            <a:r>
              <a:rPr lang="en-US" dirty="0"/>
              <a:t>need both the body and the Header:</a:t>
            </a:r>
          </a:p>
          <a:p>
            <a:pPr marL="0" indent="0">
              <a:buNone/>
            </a:pPr>
            <a:r>
              <a:rPr lang="en-US" dirty="0" err="1"/>
              <a:t>aProbeMatches</a:t>
            </a:r>
            <a:r>
              <a:rPr lang="en-US" dirty="0"/>
              <a:t> = </a:t>
            </a:r>
            <a:r>
              <a:rPr lang="en-US" dirty="0" err="1"/>
              <a:t>App.ReadProbeMatches</a:t>
            </a:r>
            <a:r>
              <a:rPr lang="en-US" dirty="0"/>
              <a:t>(</a:t>
            </a:r>
            <a:r>
              <a:rPr lang="en-US" dirty="0" err="1"/>
              <a:t>probe.net_handle</a:t>
            </a:r>
            <a:r>
              <a:rPr lang="en-US" dirty="0"/>
              <a:t>, Header);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Header.RelatesTo</a:t>
            </a:r>
            <a:r>
              <a:rPr lang="en-US" dirty="0"/>
              <a:t> != </a:t>
            </a:r>
            <a:r>
              <a:rPr lang="en-US" dirty="0" err="1"/>
              <a:t>probe.MessageID</a:t>
            </a:r>
            <a:r>
              <a:rPr lang="en-US" dirty="0" smtClean="0"/>
              <a:t>)      </a:t>
            </a:r>
            <a:r>
              <a:rPr lang="en-US" dirty="0"/>
              <a:t>// Check if this is a response to the probe we sent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return </a:t>
            </a:r>
            <a:r>
              <a:rPr lang="en-US" dirty="0"/>
              <a:t>-1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We pick what we need from the response:</a:t>
            </a:r>
          </a:p>
          <a:p>
            <a:pPr marL="0" indent="0">
              <a:buNone/>
            </a:pPr>
            <a:r>
              <a:rPr lang="en-US" dirty="0" err="1"/>
              <a:t>probematch.types</a:t>
            </a:r>
            <a:r>
              <a:rPr lang="en-US" dirty="0"/>
              <a:t> = </a:t>
            </a:r>
            <a:r>
              <a:rPr lang="en-US" dirty="0" err="1"/>
              <a:t>aProbeMatches.ProbeMatch.Types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probematch.scopes</a:t>
            </a:r>
            <a:r>
              <a:rPr lang="en-US" dirty="0"/>
              <a:t> = </a:t>
            </a:r>
            <a:r>
              <a:rPr lang="en-US" dirty="0" err="1"/>
              <a:t>aProbeMatches.ProbeMatch.Scopes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XAddrs</a:t>
            </a:r>
            <a:r>
              <a:rPr lang="en-US" dirty="0"/>
              <a:t> is a space separated list of URLs to the Device service:</a:t>
            </a:r>
          </a:p>
          <a:p>
            <a:pPr marL="0" indent="0">
              <a:buNone/>
            </a:pPr>
            <a:r>
              <a:rPr lang="en-US" dirty="0" err="1"/>
              <a:t>probematch.xaddrs</a:t>
            </a:r>
            <a:r>
              <a:rPr lang="en-US" dirty="0"/>
              <a:t> = </a:t>
            </a:r>
            <a:r>
              <a:rPr lang="en-US" dirty="0" err="1"/>
              <a:t>aProbeMatches.ProbeMatch.XAddrs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probematch.metadataversion</a:t>
            </a:r>
            <a:r>
              <a:rPr lang="en-US" dirty="0"/>
              <a:t> = </a:t>
            </a:r>
            <a:r>
              <a:rPr lang="en-US" dirty="0" err="1"/>
              <a:t>aProbeMatches.ProbeMatch.MetadataVersion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probematch.address</a:t>
            </a:r>
            <a:r>
              <a:rPr lang="en-US" dirty="0"/>
              <a:t> = </a:t>
            </a:r>
            <a:r>
              <a:rPr lang="en-US" dirty="0" err="1"/>
              <a:t>aProbeMatches.ProbeMatch.EndpointReference.Address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probematch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7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SOFTWARE AND HARDWARE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IN" b="1" i="1" dirty="0" smtClean="0"/>
              <a:t>HARDWARE REQUIREMENTS</a:t>
            </a:r>
            <a:r>
              <a:rPr lang="en-IN" b="1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IN" dirty="0"/>
              <a:t>	Process/RAM/HDD	:	</a:t>
            </a:r>
            <a:r>
              <a:rPr lang="en-US" dirty="0"/>
              <a:t>800 MHz, 128MB, 256MB</a:t>
            </a:r>
            <a:endParaRPr lang="en-US" sz="2400" dirty="0"/>
          </a:p>
          <a:p>
            <a:r>
              <a:rPr lang="en-IN" dirty="0"/>
              <a:t>	Windows XP SP3 operation system (or higher; Windows 7 recommended)</a:t>
            </a:r>
            <a:endParaRPr lang="en-US" sz="2400" dirty="0"/>
          </a:p>
          <a:p>
            <a:r>
              <a:rPr lang="en-IN" dirty="0"/>
              <a:t>          </a:t>
            </a:r>
            <a:r>
              <a:rPr lang="en-IN" dirty="0" smtClean="0"/>
              <a:t>   </a:t>
            </a:r>
            <a:r>
              <a:rPr lang="en-IN" dirty="0"/>
              <a:t>Microsoft .NET Framework 4</a:t>
            </a:r>
            <a:endParaRPr lang="en-US" sz="2400" dirty="0"/>
          </a:p>
          <a:p>
            <a:r>
              <a:rPr lang="en-IN" dirty="0"/>
              <a:t>            </a:t>
            </a:r>
            <a:r>
              <a:rPr lang="en-IN" dirty="0" smtClean="0"/>
              <a:t> 1 </a:t>
            </a:r>
            <a:r>
              <a:rPr lang="en-IN" dirty="0"/>
              <a:t>Gb RAM (2 Gb recommended)</a:t>
            </a:r>
            <a:endParaRPr lang="en-US" sz="2400" dirty="0"/>
          </a:p>
          <a:p>
            <a:r>
              <a:rPr lang="en-IN" dirty="0"/>
              <a:t>	Database Server	:	</a:t>
            </a:r>
            <a:r>
              <a:rPr lang="en-IN" dirty="0" smtClean="0"/>
              <a:t>SQLite </a:t>
            </a:r>
            <a:r>
              <a:rPr lang="en-IN" dirty="0"/>
              <a:t>Database System</a:t>
            </a:r>
            <a:endParaRPr lang="en-US" sz="2400" dirty="0"/>
          </a:p>
          <a:p>
            <a:r>
              <a:rPr lang="en-IN" dirty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sz="2900" b="1" dirty="0" smtClean="0"/>
              <a:t>2.         </a:t>
            </a:r>
            <a:r>
              <a:rPr lang="en-US" sz="2900" b="1" i="1" dirty="0" smtClean="0"/>
              <a:t>SOFTWARE SPECIFICATION:</a:t>
            </a:r>
            <a:endParaRPr lang="en-US" sz="2900" b="1" i="1" dirty="0"/>
          </a:p>
          <a:p>
            <a:endParaRPr lang="en-US" sz="2400" dirty="0"/>
          </a:p>
          <a:p>
            <a:r>
              <a:rPr lang="en-US" dirty="0"/>
              <a:t>	OS 			:	Windows 7.</a:t>
            </a:r>
            <a:endParaRPr lang="en-US" sz="2400" dirty="0"/>
          </a:p>
          <a:p>
            <a:r>
              <a:rPr lang="en-US" dirty="0"/>
              <a:t>	Front End/Back </a:t>
            </a:r>
            <a:r>
              <a:rPr lang="en-US" dirty="0" smtClean="0"/>
              <a:t>End    </a:t>
            </a:r>
            <a:r>
              <a:rPr lang="en-US" dirty="0"/>
              <a:t>	:	Visual Studio 2012</a:t>
            </a:r>
            <a:endParaRPr lang="en-US" sz="2400" dirty="0"/>
          </a:p>
          <a:p>
            <a:r>
              <a:rPr lang="en-US" dirty="0"/>
              <a:t>	Open-Source </a:t>
            </a:r>
            <a:r>
              <a:rPr lang="en-US" dirty="0" smtClean="0"/>
              <a:t>Repository         :  </a:t>
            </a:r>
            <a:r>
              <a:rPr lang="en-US" dirty="0"/>
              <a:t>	GSOAP Library	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OnvifSense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92" y="2653047"/>
            <a:ext cx="4643907" cy="35239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</a:t>
            </a:r>
          </a:p>
          <a:p>
            <a:endParaRPr lang="en-IN" dirty="0"/>
          </a:p>
          <a:p>
            <a:r>
              <a:rPr lang="en-IN" dirty="0" smtClean="0"/>
              <a:t>YOGIRAJ AWATI</a:t>
            </a:r>
            <a:endParaRPr lang="en-IN" dirty="0"/>
          </a:p>
          <a:p>
            <a:r>
              <a:rPr lang="en-IN" dirty="0" smtClean="0"/>
              <a:t>RAHUL GUTAL</a:t>
            </a:r>
            <a:endParaRPr lang="en-IN" dirty="0"/>
          </a:p>
          <a:p>
            <a:r>
              <a:rPr lang="en-IN" dirty="0" smtClean="0"/>
              <a:t>SAURABH TAWARE</a:t>
            </a:r>
            <a:endParaRPr lang="en-IN" dirty="0"/>
          </a:p>
          <a:p>
            <a:r>
              <a:rPr lang="en-IN" dirty="0" smtClean="0"/>
              <a:t>ABHIJEET BHINTADE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0910" y="1956240"/>
            <a:ext cx="41212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GUIDED </a:t>
            </a:r>
            <a:r>
              <a:rPr lang="en-IN" sz="3200" dirty="0"/>
              <a:t>BY</a:t>
            </a:r>
          </a:p>
          <a:p>
            <a:pPr algn="ctr"/>
            <a:r>
              <a:rPr lang="en-IN" sz="3200" dirty="0"/>
              <a:t> PROF. </a:t>
            </a:r>
            <a:r>
              <a:rPr lang="en-IN" sz="3200" dirty="0" smtClean="0"/>
              <a:t> S.P.PINGAT</a:t>
            </a:r>
          </a:p>
          <a:p>
            <a:pPr algn="ctr"/>
            <a:r>
              <a:rPr lang="en-IN" sz="3200" dirty="0" smtClean="0"/>
              <a:t>PROF. S.V.DABHADE</a:t>
            </a:r>
            <a:endParaRPr lang="en-IN" sz="3200" dirty="0"/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SPONSORED BY</a:t>
            </a:r>
          </a:p>
          <a:p>
            <a:pPr algn="ctr"/>
            <a:r>
              <a:rPr lang="en-IN" sz="3200" dirty="0" smtClean="0"/>
              <a:t>PERSISTENT SYSTEMS</a:t>
            </a:r>
          </a:p>
          <a:p>
            <a:pPr algn="ctr"/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79" y="5011037"/>
            <a:ext cx="1412386" cy="1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3758"/>
            <a:ext cx="10969487" cy="4613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TEST CASE 1: </a:t>
            </a:r>
          </a:p>
          <a:p>
            <a:r>
              <a:rPr lang="en-US" dirty="0"/>
              <a:t> </a:t>
            </a:r>
            <a:r>
              <a:rPr lang="en-US" dirty="0" smtClean="0"/>
              <a:t>      PRECONDITION: Device is in discoverable mode</a:t>
            </a:r>
          </a:p>
          <a:p>
            <a:r>
              <a:rPr lang="en-US" dirty="0"/>
              <a:t> </a:t>
            </a:r>
            <a:r>
              <a:rPr lang="en-US" dirty="0" smtClean="0"/>
              <a:t>      ACTION: Send request to system for the device</a:t>
            </a:r>
          </a:p>
          <a:p>
            <a:r>
              <a:rPr lang="en-US" dirty="0"/>
              <a:t> </a:t>
            </a:r>
            <a:r>
              <a:rPr lang="en-US" dirty="0" smtClean="0"/>
              <a:t>      POSTCONDITION: Device responds to the system request</a:t>
            </a:r>
          </a:p>
          <a:p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i="1" dirty="0" smtClean="0"/>
              <a:t>TEST CASE 2: </a:t>
            </a:r>
          </a:p>
          <a:p>
            <a:r>
              <a:rPr lang="en-US" dirty="0" smtClean="0"/>
              <a:t>       PRECONDITION: Device is in non discoverable mode</a:t>
            </a:r>
          </a:p>
          <a:p>
            <a:r>
              <a:rPr lang="en-US" dirty="0"/>
              <a:t> </a:t>
            </a:r>
            <a:r>
              <a:rPr lang="en-US" dirty="0" smtClean="0"/>
              <a:t>      ACTION: Send request to system for the device</a:t>
            </a:r>
          </a:p>
          <a:p>
            <a:r>
              <a:rPr lang="en-US" dirty="0" smtClean="0"/>
              <a:t>       POSTCONDITION: System displays non discoverable status of  device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48"/>
            <a:ext cx="10515600" cy="474981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minimize the need for polling, target services that wish to be discovered send an announcement.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Define specification for a multicast discovery protocol to locate services.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/>
              <a:t>Provides </a:t>
            </a:r>
            <a:r>
              <a:rPr lang="en-US" dirty="0"/>
              <a:t>the common base for a fully interoperable network implementation comprised of products from different network vendors.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The standard reuses existing relevant standards where available, and introduces new specifications only where necessary.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Domestic Security </a:t>
            </a:r>
            <a:r>
              <a:rPr lang="en-IN" dirty="0" smtClean="0"/>
              <a:t>purpose</a:t>
            </a:r>
          </a:p>
          <a:p>
            <a:endParaRPr lang="en-US" dirty="0"/>
          </a:p>
          <a:p>
            <a:r>
              <a:rPr lang="en-IN" dirty="0" smtClean="0"/>
              <a:t>For </a:t>
            </a:r>
            <a:r>
              <a:rPr lang="en-IN" dirty="0"/>
              <a:t>performing Interoperability between various devices all over the globe.      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/>
              <a:t>Video </a:t>
            </a:r>
            <a:r>
              <a:rPr lang="en-IN" dirty="0"/>
              <a:t>surveillance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ONVIF-Core-Specification-v240 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-discovery ’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 by Microsoft Corporation.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WorkshopForSEC_presentation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 by Axis Communications.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ONVIF_Recording_Control_Test_Specification_v1306 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whitepaper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ONVIF_Feature_Discovery_Specification_v1306_2 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ONVIF_Profile_C_Specification_RC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 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Sean J.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Barbeau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Miguel A. Labrador, Philip L. Winters, Rafael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Pérez,NevineLabibGeorggi</a:t>
            </a:r>
            <a:r>
              <a:rPr lang="en-IN" sz="2000" dirty="0" smtClean="0"/>
              <a:t>,   “</a:t>
            </a:r>
            <a:r>
              <a:rPr lang="en-IN" sz="2000" b="1" dirty="0" smtClean="0"/>
              <a:t>Distributed Multimedia Content Processing in ONVIF Surveillance System</a:t>
            </a:r>
            <a:r>
              <a:rPr lang="en-IN" sz="2000" dirty="0" smtClean="0"/>
              <a:t>”,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Magazine November 2006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PROBLEM STATEMENT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</a:t>
            </a:r>
            <a:r>
              <a:rPr lang="en-US" sz="3200" dirty="0" smtClean="0"/>
              <a:t>o provide a mechanism by devising a GUI application that facilitates interoperability between several network devices of different vendors and discovery of network devices implementing target services.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03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ABOUT ONVIF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58" y="1481070"/>
            <a:ext cx="10515600" cy="4712984"/>
          </a:xfrm>
        </p:spPr>
        <p:txBody>
          <a:bodyPr>
            <a:noAutofit/>
          </a:bodyPr>
          <a:lstStyle/>
          <a:p>
            <a:endParaRPr lang="en-US" sz="2000" b="0" i="0" u="none" strike="noStrike" baseline="0" dirty="0" smtClean="0"/>
          </a:p>
          <a:p>
            <a:r>
              <a:rPr lang="en-US" sz="3200" b="0" i="0" u="none" strike="noStrike" baseline="0" dirty="0" smtClean="0"/>
              <a:t>Open Network Video Interface Forum (ONVIF) is an open industry forum which was established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in 2008 by Axis Communications, Bosch Security Systems, and Sony Corporation.</a:t>
            </a:r>
          </a:p>
          <a:p>
            <a:r>
              <a:rPr lang="en-US" sz="3200" b="0" i="0" u="none" strike="noStrike" baseline="0" dirty="0" smtClean="0"/>
              <a:t> It is committed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to standardize communication between network devices to ensure interoperability between</a:t>
            </a:r>
            <a:r>
              <a:rPr lang="en-US" sz="3200" b="0" i="0" u="none" strike="noStrike" dirty="0" smtClean="0"/>
              <a:t> </a:t>
            </a:r>
            <a:r>
              <a:rPr lang="en-US" sz="3200" b="0" i="0" u="none" strike="noStrike" baseline="0" dirty="0" smtClean="0"/>
              <a:t>network products for the security market</a:t>
            </a:r>
            <a:r>
              <a:rPr lang="en-US" sz="2400" dirty="0"/>
              <a:t>.</a:t>
            </a:r>
            <a:endParaRPr lang="en-US" sz="2400" b="0" i="0" u="none" strike="noStrike" baseline="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4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To provide common base for fully interoperable network implementation.</a:t>
            </a:r>
          </a:p>
          <a:p>
            <a:pPr lvl="0"/>
            <a:r>
              <a:rPr lang="en-IN" dirty="0" smtClean="0"/>
              <a:t>Combine </a:t>
            </a:r>
            <a:r>
              <a:rPr lang="en-IN" dirty="0"/>
              <a:t>management of clients and network devices.</a:t>
            </a:r>
            <a:endParaRPr lang="en-US" dirty="0"/>
          </a:p>
          <a:p>
            <a:pPr lvl="0"/>
            <a:r>
              <a:rPr lang="en-IN" dirty="0"/>
              <a:t>Maintaining history of clients and </a:t>
            </a:r>
            <a:r>
              <a:rPr lang="en-IN" dirty="0" smtClean="0"/>
              <a:t>devices that implement target services.</a:t>
            </a:r>
            <a:endParaRPr lang="en-US" dirty="0"/>
          </a:p>
          <a:p>
            <a:pPr lvl="0"/>
            <a:r>
              <a:rPr lang="en-IN" dirty="0"/>
              <a:t>Maintaining capabilities and attributes of network devices. </a:t>
            </a:r>
            <a:endParaRPr lang="en-US" dirty="0"/>
          </a:p>
          <a:p>
            <a:pPr lvl="0"/>
            <a:r>
              <a:rPr lang="en-IN" dirty="0"/>
              <a:t>A simple framework that clearly defines management of clients and network devices</a:t>
            </a:r>
            <a:endParaRPr lang="en-US" dirty="0"/>
          </a:p>
          <a:p>
            <a:pPr lvl="0"/>
            <a:r>
              <a:rPr lang="en-IN" dirty="0"/>
              <a:t>Open source product that can be further improved.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decrease the complexity and increase efficiency of  </a:t>
            </a:r>
            <a:r>
              <a:rPr lang="en-US" dirty="0"/>
              <a:t>variety of tasks </a:t>
            </a:r>
            <a:r>
              <a:rPr lang="en-US" dirty="0" smtClean="0"/>
              <a:t>and make them easier </a:t>
            </a:r>
            <a:r>
              <a:rPr lang="en-US" dirty="0"/>
              <a:t>to express and run. </a:t>
            </a:r>
          </a:p>
          <a:p>
            <a:pPr marL="0" indent="0">
              <a:buNone/>
            </a:pPr>
            <a:r>
              <a:rPr lang="en-US" dirty="0"/>
              <a:t>These include:</a:t>
            </a:r>
          </a:p>
          <a:p>
            <a:pPr marL="0" indent="0">
              <a:buNone/>
            </a:pPr>
            <a:r>
              <a:rPr lang="en-US" dirty="0" smtClean="0"/>
              <a:t>•Administrator tasks.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•Multi-User tasks.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•Complex </a:t>
            </a:r>
            <a:r>
              <a:rPr lang="en-US" dirty="0"/>
              <a:t>activities </a:t>
            </a:r>
            <a:r>
              <a:rPr lang="en-US" dirty="0" smtClean="0"/>
              <a:t>by discovering devices in network.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•Authenticating tasks.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OVERVIEW</a:t>
            </a:r>
            <a:endParaRPr lang="en-US" b="1" dirty="0"/>
          </a:p>
        </p:txBody>
      </p:sp>
      <p:pic>
        <p:nvPicPr>
          <p:cNvPr id="4" name="Content Placeholder 3" descr="C:\Users\Yogiraj\Desktop\System 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8" y="1504060"/>
            <a:ext cx="6896456" cy="5153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SYSTEM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85" y="1284287"/>
            <a:ext cx="5530429" cy="5206665"/>
          </a:xfrm>
        </p:spPr>
      </p:pic>
    </p:spTree>
    <p:extLst>
      <p:ext uri="{BB962C8B-B14F-4D97-AF65-F5344CB8AC3E}">
        <p14:creationId xmlns:p14="http://schemas.microsoft.com/office/powerpoint/2010/main" val="310206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System’s Sequence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825625"/>
            <a:ext cx="8203842" cy="4351338"/>
          </a:xfrm>
        </p:spPr>
      </p:pic>
    </p:spTree>
    <p:extLst>
      <p:ext uri="{BB962C8B-B14F-4D97-AF65-F5344CB8AC3E}">
        <p14:creationId xmlns:p14="http://schemas.microsoft.com/office/powerpoint/2010/main" val="2874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977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OnvifSense</vt:lpstr>
      <vt:lpstr>OnvifSense</vt:lpstr>
      <vt:lpstr>PROBLEM STATEMENT</vt:lpstr>
      <vt:lpstr>ABOUT ONVIF</vt:lpstr>
      <vt:lpstr>OBJECTIVES</vt:lpstr>
      <vt:lpstr>SCOPE</vt:lpstr>
      <vt:lpstr>SYSTEM OVERVIEW</vt:lpstr>
      <vt:lpstr>SYSTEM ARCHITECTURE</vt:lpstr>
      <vt:lpstr>             System’s Sequence Diagram</vt:lpstr>
      <vt:lpstr>Modes of Communication</vt:lpstr>
      <vt:lpstr>Modes Of Operation</vt:lpstr>
      <vt:lpstr>INTERNAL WORKING</vt:lpstr>
      <vt:lpstr>Algorithms</vt:lpstr>
      <vt:lpstr>Pseudo code for Discovery</vt:lpstr>
      <vt:lpstr>Algorithm for Send Probe</vt:lpstr>
      <vt:lpstr>Pseudo code for SendProbe</vt:lpstr>
      <vt:lpstr>Algorithm for ReadResponse</vt:lpstr>
      <vt:lpstr>Pseudo code for ReadResponse </vt:lpstr>
      <vt:lpstr>SOFTWARE AND HARDWARE SPECIFICATION</vt:lpstr>
      <vt:lpstr>TEST CASES</vt:lpstr>
      <vt:lpstr>ADVANTAGES</vt:lpstr>
      <vt:lpstr>APPLICATIONS</vt:lpstr>
      <vt:lpstr>REFRENCES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ONVIF Device Discovery</dc:title>
  <dc:creator>Abhi</dc:creator>
  <cp:lastModifiedBy>Yogiraj Awati</cp:lastModifiedBy>
  <cp:revision>87</cp:revision>
  <dcterms:created xsi:type="dcterms:W3CDTF">2013-10-12T15:10:26Z</dcterms:created>
  <dcterms:modified xsi:type="dcterms:W3CDTF">2014-05-29T12:40:03Z</dcterms:modified>
</cp:coreProperties>
</file>