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3" r:id="rId16"/>
    <p:sldId id="269" r:id="rId17"/>
    <p:sldId id="270" r:id="rId18"/>
    <p:sldId id="271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3a513202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3a513202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23a513202f_0_22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3a513202f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3a513202f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23a513202f_0_50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0473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O_6Jk0QtKw&amp;ab_channel=KrishNaik" TargetMode="External"/><Relationship Id="rId3" Type="http://schemas.openxmlformats.org/officeDocument/2006/relationships/hyperlink" Target="https://arxiv.org/pdf/2010.12472.pdf" TargetMode="External"/><Relationship Id="rId7" Type="http://schemas.openxmlformats.org/officeDocument/2006/relationships/hyperlink" Target="http://www.adeveloperdiary.com/data-science/deep-learning/nlp/machine-translation-using-attention-with-pytor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231n.github.io/convolutional-networks/" TargetMode="External"/><Relationship Id="rId5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s://aclanthology.org/W18-5118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mathur5k10/Hinglish-Offensive-Text-Classification/blob/master/Hinglish_Profanity_List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071562" y="1714500"/>
            <a:ext cx="697388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908175" y="3716337"/>
            <a:ext cx="489743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 descr="IITKGP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187" y="500062"/>
            <a:ext cx="1338262" cy="1214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/>
          <p:nvPr/>
        </p:nvCxnSpPr>
        <p:spPr>
          <a:xfrm>
            <a:off x="1285875" y="2214562"/>
            <a:ext cx="6500812" cy="158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92" name="Google Shape;92;p13"/>
          <p:cNvSpPr txBox="1"/>
          <p:nvPr/>
        </p:nvSpPr>
        <p:spPr>
          <a:xfrm>
            <a:off x="1285875" y="2357437"/>
            <a:ext cx="6286500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project presentation of Information Retrieval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18E6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3F18E6"/>
                </a:solidFill>
                <a:latin typeface="Arial"/>
                <a:ea typeface="Arial"/>
                <a:cs typeface="Arial"/>
                <a:sym typeface="Arial"/>
              </a:rPr>
              <a:t>Topic : Offensive Query </a:t>
            </a:r>
            <a:r>
              <a:rPr lang="en-US" sz="1800" b="1" i="0" u="none" dirty="0" smtClean="0">
                <a:solidFill>
                  <a:srgbClr val="3F18E6"/>
                </a:solidFill>
                <a:latin typeface="Arial"/>
                <a:ea typeface="Arial"/>
                <a:cs typeface="Arial"/>
                <a:sym typeface="Arial"/>
              </a:rPr>
              <a:t>Detection on Tweets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Supervision: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Somak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Aditya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of Computer Science and Engineering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72000" y="4500562"/>
            <a:ext cx="3643312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Shubham Kumar Das (21CS60R28)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Rahul Mehta (21CS60R31)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Vamsikrishna Pilli (21CS60R51)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Sudharshan  (21CS60R02)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357312" y="4572000"/>
            <a:ext cx="2643187" cy="86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Mentored By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Neeraj Saini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(Final Year PG Student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1357312" y="4500562"/>
            <a:ext cx="635793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PERFORMANCE EVALUATION  </a:t>
            </a:r>
            <a:endParaRPr/>
          </a:p>
        </p:txBody>
      </p:sp>
      <p:cxnSp>
        <p:nvCxnSpPr>
          <p:cNvPr id="176" name="Google Shape;176;p22"/>
          <p:cNvCxnSpPr/>
          <p:nvPr/>
        </p:nvCxnSpPr>
        <p:spPr>
          <a:xfrm>
            <a:off x="928687" y="1428750"/>
            <a:ext cx="72866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77" name="Google Shape;177;p22"/>
          <p:cNvSpPr txBox="1"/>
          <p:nvPr/>
        </p:nvSpPr>
        <p:spPr>
          <a:xfrm>
            <a:off x="1000125" y="1714500"/>
            <a:ext cx="1500187" cy="3698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Model </a:t>
            </a:r>
            <a:endParaRPr/>
          </a:p>
        </p:txBody>
      </p:sp>
      <p:pic>
        <p:nvPicPr>
          <p:cNvPr id="178" name="Google Shape;178;p22" descr="lstm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8806" y="2214562"/>
            <a:ext cx="7174523" cy="1428750"/>
          </a:xfrm>
          <a:prstGeom prst="rect">
            <a:avLst/>
          </a:prstGeom>
          <a:noFill/>
          <a:ln w="28575" cap="flat" cmpd="sng">
            <a:solidFill>
              <a:srgbClr val="3F18E6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9" name="Google Shape;179;p22"/>
          <p:cNvSpPr txBox="1"/>
          <p:nvPr/>
        </p:nvSpPr>
        <p:spPr>
          <a:xfrm>
            <a:off x="1000125" y="3857625"/>
            <a:ext cx="2071687" cy="3698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 +CNN Model </a:t>
            </a:r>
            <a:endParaRPr/>
          </a:p>
        </p:txBody>
      </p:sp>
      <p:pic>
        <p:nvPicPr>
          <p:cNvPr id="180" name="Google Shape;180;p22" descr="lstm.jp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98806" y="4357687"/>
            <a:ext cx="7160456" cy="1428750"/>
          </a:xfrm>
          <a:prstGeom prst="rect">
            <a:avLst/>
          </a:prstGeom>
          <a:noFill/>
          <a:ln w="28575" cap="flat" cmpd="sng">
            <a:solidFill>
              <a:srgbClr val="3F18E6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PERFORMANCE EVALUATION  </a:t>
            </a:r>
            <a:endParaRPr/>
          </a:p>
        </p:txBody>
      </p:sp>
      <p:cxnSp>
        <p:nvCxnSpPr>
          <p:cNvPr id="186" name="Google Shape;186;p23"/>
          <p:cNvCxnSpPr/>
          <p:nvPr/>
        </p:nvCxnSpPr>
        <p:spPr>
          <a:xfrm>
            <a:off x="928687" y="1428750"/>
            <a:ext cx="72866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87" name="Google Shape;187;p23"/>
          <p:cNvSpPr txBox="1"/>
          <p:nvPr/>
        </p:nvSpPr>
        <p:spPr>
          <a:xfrm>
            <a:off x="1000125" y="1714500"/>
            <a:ext cx="2286000" cy="3698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LSTM+CNN Model </a:t>
            </a:r>
            <a:endParaRPr/>
          </a:p>
        </p:txBody>
      </p:sp>
      <p:pic>
        <p:nvPicPr>
          <p:cNvPr id="188" name="Google Shape;188;p23" descr="lstm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8806" y="2214562"/>
            <a:ext cx="7188591" cy="1428750"/>
          </a:xfrm>
          <a:prstGeom prst="rect">
            <a:avLst/>
          </a:prstGeom>
          <a:noFill/>
          <a:ln w="28575" cap="flat" cmpd="sng">
            <a:solidFill>
              <a:srgbClr val="3F18E6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ATTENTION MECHANISM  </a:t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>
            <a:off x="928687" y="1428750"/>
            <a:ext cx="72866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95" name="Google Shape;195;p24"/>
          <p:cNvSpPr txBox="1"/>
          <p:nvPr/>
        </p:nvSpPr>
        <p:spPr>
          <a:xfrm>
            <a:off x="1028260" y="5243292"/>
            <a:ext cx="7040789" cy="64629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https://arxiv.org/pdf/1409.0473.pdf</a:t>
            </a:r>
            <a:endParaRPr/>
          </a:p>
        </p:txBody>
      </p:sp>
      <p:pic>
        <p:nvPicPr>
          <p:cNvPr id="5" name="Picture 4" descr="BLU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45" y="1589649"/>
            <a:ext cx="6229350" cy="347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rgbClr val="262673"/>
                </a:solidFill>
              </a:rPr>
              <a:t>ADDING ATTENTION</a:t>
            </a:r>
            <a:r>
              <a:rPr lang="en-US" sz="2000" b="1" i="0" u="none" dirty="0" smtClean="0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>
            <a:off x="928687" y="1428750"/>
            <a:ext cx="72866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6" name="Rounded Rectangle 5"/>
          <p:cNvSpPr/>
          <p:nvPr/>
        </p:nvSpPr>
        <p:spPr>
          <a:xfrm>
            <a:off x="1012874" y="1758461"/>
            <a:ext cx="703384" cy="5627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8289" y="1727981"/>
            <a:ext cx="1448973" cy="32097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90537" y="1711569"/>
            <a:ext cx="961292" cy="31699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66800" y="4358639"/>
            <a:ext cx="703384" cy="5627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36320" y="3554436"/>
            <a:ext cx="703384" cy="5627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19908" y="2651760"/>
            <a:ext cx="703384" cy="513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e2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324623" y="1709224"/>
            <a:ext cx="961292" cy="31699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13342" y="2489982"/>
            <a:ext cx="548640" cy="15193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SOFTMAX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37830" y="1737360"/>
            <a:ext cx="837025" cy="31699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PREDICTION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758462" y="3826412"/>
            <a:ext cx="37982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770184" y="2909667"/>
            <a:ext cx="37982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84252" y="4611858"/>
            <a:ext cx="37982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758461" y="2039815"/>
            <a:ext cx="37982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19643" y="1941342"/>
            <a:ext cx="858129" cy="464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1366" y="3472375"/>
            <a:ext cx="858129" cy="464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43090" y="2766647"/>
            <a:ext cx="858129" cy="464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744" y="4213275"/>
            <a:ext cx="858129" cy="464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48443" y="1983545"/>
            <a:ext cx="464234" cy="37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02369" y="2783058"/>
            <a:ext cx="464234" cy="37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16438" y="3458308"/>
            <a:ext cx="464234" cy="37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74235" y="4260166"/>
            <a:ext cx="464234" cy="37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7" idx="2"/>
          </p:cNvCxnSpPr>
          <p:nvPr/>
        </p:nvCxnSpPr>
        <p:spPr>
          <a:xfrm rot="5400000">
            <a:off x="2704514" y="2542735"/>
            <a:ext cx="281354" cy="7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  <a:endCxn id="35" idx="0"/>
          </p:cNvCxnSpPr>
          <p:nvPr/>
        </p:nvCxnSpPr>
        <p:spPr>
          <a:xfrm rot="5400000">
            <a:off x="2745546" y="3345765"/>
            <a:ext cx="241495" cy="11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7" idx="0"/>
          </p:cNvCxnSpPr>
          <p:nvPr/>
        </p:nvCxnSpPr>
        <p:spPr>
          <a:xfrm rot="5400000">
            <a:off x="2753750" y="4097216"/>
            <a:ext cx="2321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</p:cNvCxnSpPr>
          <p:nvPr/>
        </p:nvCxnSpPr>
        <p:spPr>
          <a:xfrm>
            <a:off x="3277772" y="2173459"/>
            <a:ext cx="928468" cy="7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31698" y="2972973"/>
            <a:ext cx="928468" cy="7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345766" y="3648222"/>
            <a:ext cx="928468" cy="7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61359" y="4436013"/>
            <a:ext cx="928468" cy="7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951829" y="3235569"/>
            <a:ext cx="478300" cy="1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25551" y="1842868"/>
            <a:ext cx="154744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23207" y="2332893"/>
            <a:ext cx="154744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34930" y="2808850"/>
            <a:ext cx="154744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23207" y="3289497"/>
            <a:ext cx="154744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09139" y="3767798"/>
            <a:ext cx="154744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81821" y="2797127"/>
            <a:ext cx="96129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23207" y="2797127"/>
            <a:ext cx="154744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92727" y="4257823"/>
            <a:ext cx="154744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018629" y="3205089"/>
            <a:ext cx="478300" cy="1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918961" y="3205089"/>
            <a:ext cx="478300" cy="1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86264" y="5092505"/>
            <a:ext cx="984738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WORD </a:t>
            </a:r>
            <a:br>
              <a:rPr lang="en-US" sz="1000" b="1" dirty="0" smtClean="0"/>
            </a:br>
            <a:r>
              <a:rPr lang="en-US" sz="1000" b="1" dirty="0" smtClean="0"/>
              <a:t>EMBEDDING</a:t>
            </a:r>
            <a:endParaRPr 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318824" y="5104228"/>
            <a:ext cx="98473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LEARNING</a:t>
            </a:r>
            <a:br>
              <a:rPr lang="en-US" sz="1000" b="1" dirty="0" smtClean="0"/>
            </a:br>
            <a:r>
              <a:rPr lang="en-US" sz="1000" b="1" dirty="0" smtClean="0"/>
              <a:t>MODEL</a:t>
            </a:r>
            <a:endParaRPr 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922540" y="5090160"/>
            <a:ext cx="98473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ATTENTION</a:t>
            </a:r>
          </a:p>
          <a:p>
            <a:pPr algn="ctr"/>
            <a:r>
              <a:rPr lang="en-US" sz="1000" b="1" dirty="0" smtClean="0"/>
              <a:t>MECHANISM</a:t>
            </a:r>
            <a:endParaRPr 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98829" y="5101883"/>
            <a:ext cx="98473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LINEAR </a:t>
            </a:r>
            <a:br>
              <a:rPr lang="en-US" sz="1000" b="1" dirty="0" smtClean="0"/>
            </a:br>
            <a:r>
              <a:rPr lang="en-US" sz="1000" b="1" dirty="0" smtClean="0"/>
              <a:t>LAYER</a:t>
            </a:r>
            <a:endParaRPr lang="en-US" sz="1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639951" y="5144086"/>
            <a:ext cx="147710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CLASSIFICATION</a:t>
            </a:r>
            <a:endParaRPr lang="en-US" sz="1000" b="1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882727" y="5287107"/>
            <a:ext cx="478300" cy="1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3"/>
          </p:cNvCxnSpPr>
          <p:nvPr/>
        </p:nvCxnSpPr>
        <p:spPr>
          <a:xfrm flipV="1">
            <a:off x="3303562" y="5289453"/>
            <a:ext cx="607256" cy="1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3" idx="1"/>
          </p:cNvCxnSpPr>
          <p:nvPr/>
        </p:nvCxnSpPr>
        <p:spPr>
          <a:xfrm>
            <a:off x="4977620" y="5291798"/>
            <a:ext cx="321209" cy="1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6145239" y="5273039"/>
            <a:ext cx="478300" cy="1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PERFORMANCE ON ATTENTION MECHANISM  </a:t>
            </a:r>
            <a:endParaRPr/>
          </a:p>
        </p:txBody>
      </p:sp>
      <p:cxnSp>
        <p:nvCxnSpPr>
          <p:cNvPr id="201" name="Google Shape;201;p25"/>
          <p:cNvCxnSpPr/>
          <p:nvPr/>
        </p:nvCxnSpPr>
        <p:spPr>
          <a:xfrm>
            <a:off x="928687" y="1428750"/>
            <a:ext cx="72866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202" name="Google Shape;202;p25"/>
          <p:cNvSpPr txBox="1"/>
          <p:nvPr/>
        </p:nvSpPr>
        <p:spPr>
          <a:xfrm>
            <a:off x="971990" y="1672297"/>
            <a:ext cx="2286000" cy="3698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with Attention </a:t>
            </a:r>
            <a:endParaRPr/>
          </a:p>
        </p:txBody>
      </p:sp>
      <p:pic>
        <p:nvPicPr>
          <p:cNvPr id="203" name="Google Shape;203;p25" descr="lst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5" y="2214562"/>
            <a:ext cx="7000875" cy="1428750"/>
          </a:xfrm>
          <a:prstGeom prst="rect">
            <a:avLst/>
          </a:prstGeom>
          <a:noFill/>
          <a:ln w="28575" cap="flat" cmpd="sng">
            <a:solidFill>
              <a:srgbClr val="3F18E6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" name="Google Shape;202;p25"/>
          <p:cNvSpPr txBox="1"/>
          <p:nvPr/>
        </p:nvSpPr>
        <p:spPr>
          <a:xfrm>
            <a:off x="1011848" y="3780106"/>
            <a:ext cx="2955242" cy="3692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with Attention +CNN </a:t>
            </a:r>
            <a:endParaRPr/>
          </a:p>
        </p:txBody>
      </p:sp>
      <p:pic>
        <p:nvPicPr>
          <p:cNvPr id="8" name="Google Shape;203;p25" descr="lstm.jp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41009" y="4294235"/>
            <a:ext cx="6977576" cy="1515721"/>
          </a:xfrm>
          <a:prstGeom prst="rect">
            <a:avLst/>
          </a:prstGeom>
          <a:noFill/>
          <a:ln w="28575" cap="flat" cmpd="sng">
            <a:solidFill>
              <a:srgbClr val="3F18E6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cxnSp>
        <p:nvCxnSpPr>
          <p:cNvPr id="201" name="Google Shape;201;p25"/>
          <p:cNvCxnSpPr/>
          <p:nvPr/>
        </p:nvCxnSpPr>
        <p:spPr>
          <a:xfrm>
            <a:off x="928687" y="1428750"/>
            <a:ext cx="72866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9" name="Google Shape;200;p25"/>
          <p:cNvSpPr txBox="1"/>
          <p:nvPr/>
        </p:nvSpPr>
        <p:spPr>
          <a:xfrm>
            <a:off x="939312" y="983712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rgbClr val="262673"/>
                </a:solidFill>
              </a:rPr>
              <a:t>FINAL OUTPUT</a:t>
            </a:r>
            <a:r>
              <a:rPr lang="en-US" sz="2000" b="1" i="0" u="none" dirty="0" smtClean="0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66092" y="1889369"/>
          <a:ext cx="6682155" cy="370722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27385"/>
                <a:gridCol w="2227385"/>
                <a:gridCol w="2227385"/>
              </a:tblGrid>
              <a:tr h="455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 SCORE</a:t>
                      </a:r>
                      <a:endParaRPr lang="en-US" dirty="0"/>
                    </a:p>
                  </a:txBody>
                  <a:tcPr/>
                </a:tc>
              </a:tr>
              <a:tr h="455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LSTM Model </a:t>
                      </a:r>
                      <a:endParaRPr lang="en-US" dirty="0" smtClean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</a:tr>
              <a:tr h="455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RNN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</a:tr>
              <a:tr h="455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455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RNN+CNN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</a:tr>
              <a:tr h="455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LSTM+CNN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</a:tr>
              <a:tr h="455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LSTM with 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</a:tr>
              <a:tr h="455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LSTM with Attention +CNN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80160" y="4628271"/>
          <a:ext cx="6668086" cy="984738"/>
        </p:xfrm>
        <a:graphic>
          <a:graphicData uri="http://schemas.openxmlformats.org/drawingml/2006/table">
            <a:tbl>
              <a:tblPr/>
              <a:tblGrid>
                <a:gridCol w="6668086"/>
              </a:tblGrid>
              <a:tr h="9847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729350" y="1611075"/>
            <a:ext cx="7576500" cy="451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We considered multiclass labeling of offensive textual tweets in </a:t>
            </a:r>
            <a:r>
              <a:rPr lang="en-US" sz="1800" dirty="0" err="1"/>
              <a:t>Hindienglish</a:t>
            </a:r>
            <a:r>
              <a:rPr lang="en-US" sz="1800" dirty="0"/>
              <a:t> code switched language.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We propose the MIMCT model that uses multiple embeddings and secondary semantic features in a CNN-LSTM parallel channel architecture.</a:t>
            </a:r>
            <a:endParaRPr/>
          </a:p>
        </p:txBody>
      </p:sp>
      <p:sp>
        <p:nvSpPr>
          <p:cNvPr id="6" name="Google Shape;200;p25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rgbClr val="262673"/>
                </a:solidFill>
              </a:rPr>
              <a:t>CONCLUSION</a:t>
            </a:r>
            <a:r>
              <a:rPr lang="en-US" sz="2000" b="1" i="0" u="none" dirty="0" smtClean="0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72197" y="1322363"/>
            <a:ext cx="7244861" cy="70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815103" y="1654800"/>
            <a:ext cx="7554600" cy="388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640"/>
              </a:spcBef>
              <a:buSzPct val="100000"/>
              <a:buFont typeface="Wingdings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 smtClean="0"/>
              <a:t>We </a:t>
            </a:r>
            <a:r>
              <a:rPr lang="en-US" sz="1800" dirty="0"/>
              <a:t>haven't focused on the kind of offensiveness and the target situation/person/purpose</a:t>
            </a:r>
            <a:r>
              <a:rPr lang="en-US" sz="1800" dirty="0" smtClean="0"/>
              <a:t>.</a:t>
            </a:r>
          </a:p>
          <a:p>
            <a:pPr marL="0" indent="0" algn="just">
              <a:lnSpc>
                <a:spcPct val="115000"/>
              </a:lnSpc>
              <a:spcBef>
                <a:spcPts val="640"/>
              </a:spcBef>
              <a:buSzPct val="100000"/>
              <a:buFont typeface="Wingdings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 smtClean="0"/>
              <a:t>We can extend this model to multi-lingual setting.</a:t>
            </a:r>
            <a:endParaRPr sz="1800"/>
          </a:p>
        </p:txBody>
      </p:sp>
      <p:sp>
        <p:nvSpPr>
          <p:cNvPr id="4" name="Google Shape;200;p25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Future Work  </a:t>
            </a:r>
            <a:endParaRPr/>
          </a:p>
        </p:txBody>
      </p:sp>
      <p:cxnSp>
        <p:nvCxnSpPr>
          <p:cNvPr id="5" name="Google Shape;201;p25"/>
          <p:cNvCxnSpPr/>
          <p:nvPr/>
        </p:nvCxnSpPr>
        <p:spPr>
          <a:xfrm>
            <a:off x="928687" y="1428750"/>
            <a:ext cx="72866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928662" y="2500306"/>
            <a:ext cx="707236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DB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7B7BDB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cxnSp>
        <p:nvCxnSpPr>
          <p:cNvPr id="223" name="Google Shape;223;p28"/>
          <p:cNvCxnSpPr/>
          <p:nvPr/>
        </p:nvCxnSpPr>
        <p:spPr>
          <a:xfrm>
            <a:off x="1357312" y="3929062"/>
            <a:ext cx="6357937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>
            <a:off x="928687" y="1428750"/>
            <a:ext cx="7215187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03" name="Google Shape;103;p14"/>
          <p:cNvSpPr/>
          <p:nvPr/>
        </p:nvSpPr>
        <p:spPr>
          <a:xfrm>
            <a:off x="3272057" y="2396343"/>
            <a:ext cx="2143125" cy="235743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1272906" y="3267661"/>
            <a:ext cx="1143000" cy="6429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Tweets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215062" y="2197198"/>
            <a:ext cx="1428750" cy="57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Hateful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229130" y="4369556"/>
            <a:ext cx="1428750" cy="57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6215062" y="3239525"/>
            <a:ext cx="1428750" cy="57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Offensive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 flipV="1">
            <a:off x="5443317" y="3545058"/>
            <a:ext cx="380708" cy="107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cxnSp>
        <p:nvCxnSpPr>
          <p:cNvPr id="110" name="Google Shape;110;p14"/>
          <p:cNvCxnSpPr/>
          <p:nvPr/>
        </p:nvCxnSpPr>
        <p:spPr>
          <a:xfrm rot="5400000">
            <a:off x="4750593" y="3576162"/>
            <a:ext cx="2216150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cxnSp>
        <p:nvCxnSpPr>
          <p:cNvPr id="111" name="Google Shape;111;p14"/>
          <p:cNvCxnSpPr/>
          <p:nvPr/>
        </p:nvCxnSpPr>
        <p:spPr>
          <a:xfrm>
            <a:off x="5857875" y="2482948"/>
            <a:ext cx="357187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cxnSp>
        <p:nvCxnSpPr>
          <p:cNvPr id="112" name="Google Shape;112;p14"/>
          <p:cNvCxnSpPr/>
          <p:nvPr/>
        </p:nvCxnSpPr>
        <p:spPr>
          <a:xfrm>
            <a:off x="5871942" y="3539342"/>
            <a:ext cx="357187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cxnSp>
        <p:nvCxnSpPr>
          <p:cNvPr id="113" name="Google Shape;113;p14"/>
          <p:cNvCxnSpPr/>
          <p:nvPr/>
        </p:nvCxnSpPr>
        <p:spPr>
          <a:xfrm>
            <a:off x="5857875" y="4669374"/>
            <a:ext cx="357187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14" name="Google Shape;114;p14"/>
          <p:cNvSpPr/>
          <p:nvPr/>
        </p:nvSpPr>
        <p:spPr>
          <a:xfrm>
            <a:off x="1115963" y="4054573"/>
            <a:ext cx="1428750" cy="42862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170660" y="5199771"/>
            <a:ext cx="1714500" cy="42862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928469" y="1547446"/>
            <a:ext cx="714638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600" dirty="0" smtClean="0"/>
              <a:t>Proposing an approach that will automatically classifies the tweets in</a:t>
            </a:r>
          </a:p>
          <a:p>
            <a:pPr algn="just"/>
            <a:r>
              <a:rPr lang="en-US" sz="1600" dirty="0" smtClean="0"/>
              <a:t> </a:t>
            </a:r>
            <a:r>
              <a:rPr lang="en-US" sz="1600" dirty="0" smtClean="0"/>
              <a:t>   three classes : Hateful , Offensive and Clean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104" idx="3"/>
            <a:endCxn id="103" idx="1"/>
          </p:cNvCxnSpPr>
          <p:nvPr/>
        </p:nvCxnSpPr>
        <p:spPr>
          <a:xfrm flipV="1">
            <a:off x="2415906" y="3575062"/>
            <a:ext cx="856151" cy="1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785812" y="1428750"/>
            <a:ext cx="7429500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22" name="Google Shape;122;p15"/>
          <p:cNvSpPr txBox="1"/>
          <p:nvPr/>
        </p:nvSpPr>
        <p:spPr>
          <a:xfrm>
            <a:off x="785812" y="1571625"/>
            <a:ext cx="74295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Papers-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https://arxiv.org/pdf/2010.12472.pdf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https://aclanthology.org/W18-5118.pdf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RNN and LSTM 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http://colah.github.io/posts/2015-08-Understanding-LSTMs/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CNN-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https://cs231n.github.io/convolutional-networks/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attention mechanism 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http://www.adeveloperdiary.com/data-science/deep-learning/nlp/machine-translation-using-attention-with-pytorch/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word embedding-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https://www.youtube.com/watch?v=pO_6Jk0QtKw&amp;ab_channel=KrishNaik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DATASET USED-</a:t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>
            <a:off x="857250" y="1428750"/>
            <a:ext cx="72866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29" name="Google Shape;129;p16"/>
          <p:cNvSpPr txBox="1"/>
          <p:nvPr/>
        </p:nvSpPr>
        <p:spPr>
          <a:xfrm>
            <a:off x="857250" y="1643062"/>
            <a:ext cx="728662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Hinglish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Offensive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contains words spoken in Hindi (Indic) language but written in Roman script instead of the standard dev-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nagari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script.</a:t>
            </a:r>
          </a:p>
        </p:txBody>
      </p:sp>
      <p:pic>
        <p:nvPicPr>
          <p:cNvPr id="130" name="Google Shape;130;p16" descr="datase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437" y="2677916"/>
            <a:ext cx="6500812" cy="25574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55077" y="5528604"/>
            <a:ext cx="694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0 : “Clean”  1 :” Offensive”  2 : “Hateful”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WORK FLOW</a:t>
            </a:r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>
            <a:off x="928687" y="1357312"/>
            <a:ext cx="7215187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87" y="1700212"/>
            <a:ext cx="609600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PREPROCESSING &amp; WORD EMBEDDING</a:t>
            </a:r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928687" y="1428750"/>
            <a:ext cx="7215187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44" name="Google Shape;144;p18"/>
          <p:cNvSpPr txBox="1"/>
          <p:nvPr/>
        </p:nvSpPr>
        <p:spPr>
          <a:xfrm>
            <a:off x="1214437" y="1857375"/>
            <a:ext cx="6715125" cy="25241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Remove punctuations, user-mentions (@) ,URLs, numbers (0-9).</a:t>
            </a:r>
            <a:endParaRPr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Converting all tweets words into lowercase.</a:t>
            </a:r>
            <a:endParaRPr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Remove all stop words.</a:t>
            </a:r>
            <a:endParaRPr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Mapping from Hindi word to English  with the help of </a:t>
            </a:r>
            <a:r>
              <a:rPr lang="en-US" sz="2000" b="0" i="0" u="none">
                <a:solidFill>
                  <a:srgbClr val="3F18E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1" i="0" u="none">
                <a:solidFill>
                  <a:srgbClr val="3F18E6"/>
                </a:solidFill>
                <a:latin typeface="Arial"/>
                <a:ea typeface="Arial"/>
                <a:cs typeface="Arial"/>
                <a:sym typeface="Arial"/>
              </a:rPr>
              <a:t>Hinglish_Profanity_List”</a:t>
            </a:r>
            <a:r>
              <a:rPr lang="en-US" sz="2000" b="0" i="0" u="none">
                <a:solidFill>
                  <a:srgbClr val="3F18E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Word to Vector representation is done by </a:t>
            </a:r>
            <a:r>
              <a:rPr lang="en-US" sz="2000" b="1" i="0" u="none">
                <a:solidFill>
                  <a:srgbClr val="3F18E6"/>
                </a:solidFill>
                <a:latin typeface="Arial"/>
                <a:ea typeface="Arial"/>
                <a:cs typeface="Arial"/>
                <a:sym typeface="Arial"/>
              </a:rPr>
              <a:t>“GloVe”.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3F1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1214437" y="5000625"/>
            <a:ext cx="6715125" cy="9239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link for Hinglish_Profanity_List: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FFCC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https://github.com/pmathur5k10/Hinglish-Offensive-Text-Classification/blob/master/Hinglish_Profanity_List.csv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LEARNING MODELS </a:t>
            </a:r>
            <a:endParaRPr/>
          </a:p>
        </p:txBody>
      </p:sp>
      <p:cxnSp>
        <p:nvCxnSpPr>
          <p:cNvPr id="151" name="Google Shape;151;p19"/>
          <p:cNvCxnSpPr/>
          <p:nvPr/>
        </p:nvCxnSpPr>
        <p:spPr>
          <a:xfrm>
            <a:off x="928687" y="1428750"/>
            <a:ext cx="7143750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52" name="Google Shape;152;p19"/>
          <p:cNvSpPr txBox="1"/>
          <p:nvPr/>
        </p:nvSpPr>
        <p:spPr>
          <a:xfrm>
            <a:off x="1000125" y="1714500"/>
            <a:ext cx="700087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fed the vector representation of different words to our Learning Models. We mainly use following models for our classification- 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1857375" y="2928937"/>
            <a:ext cx="500062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Recurrent Neural Network (RNN)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Long Short Term Memory (LSTM)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Convolution Neural Network (CNN)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Combination of above.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071562" y="4357687"/>
            <a:ext cx="6858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train these learning models with help of train data set.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739" y="1420837"/>
            <a:ext cx="6865033" cy="46184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0;p19"/>
          <p:cNvSpPr txBox="1"/>
          <p:nvPr/>
        </p:nvSpPr>
        <p:spPr>
          <a:xfrm>
            <a:off x="800980" y="901651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 dirty="0" smtClean="0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ARCHITECTURE OF CNN+LSTM </a:t>
            </a:r>
            <a:endParaRPr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29994" y="1308295"/>
            <a:ext cx="7343335" cy="1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5754" y="5036234"/>
            <a:ext cx="26025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CNN –LSTM COMBINED 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857250" y="1000125"/>
            <a:ext cx="7358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PERFORMANCE EVALUATION  </a:t>
            </a:r>
            <a:endParaRPr/>
          </a:p>
        </p:txBody>
      </p:sp>
      <p:cxnSp>
        <p:nvCxnSpPr>
          <p:cNvPr id="166" name="Google Shape;166;p21"/>
          <p:cNvCxnSpPr/>
          <p:nvPr/>
        </p:nvCxnSpPr>
        <p:spPr>
          <a:xfrm>
            <a:off x="928687" y="1428750"/>
            <a:ext cx="728662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cxnSp>
      <p:sp>
        <p:nvSpPr>
          <p:cNvPr id="167" name="Google Shape;167;p21"/>
          <p:cNvSpPr txBox="1"/>
          <p:nvPr/>
        </p:nvSpPr>
        <p:spPr>
          <a:xfrm>
            <a:off x="1000125" y="1714500"/>
            <a:ext cx="1500187" cy="3698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Model </a:t>
            </a:r>
            <a:endParaRPr/>
          </a:p>
        </p:txBody>
      </p:sp>
      <p:pic>
        <p:nvPicPr>
          <p:cNvPr id="168" name="Google Shape;168;p21" descr="lst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5" y="2214562"/>
            <a:ext cx="6715125" cy="1428750"/>
          </a:xfrm>
          <a:prstGeom prst="rect">
            <a:avLst/>
          </a:prstGeom>
          <a:noFill/>
          <a:ln w="28575" cap="flat" cmpd="sng">
            <a:solidFill>
              <a:srgbClr val="3F18E6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69" name="Google Shape;169;p21"/>
          <p:cNvSpPr txBox="1"/>
          <p:nvPr/>
        </p:nvSpPr>
        <p:spPr>
          <a:xfrm>
            <a:off x="1000125" y="3857625"/>
            <a:ext cx="1500187" cy="3698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 Model </a:t>
            </a:r>
            <a:endParaRPr/>
          </a:p>
        </p:txBody>
      </p:sp>
      <p:pic>
        <p:nvPicPr>
          <p:cNvPr id="170" name="Google Shape;170;p21" descr="lstm.jp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12874" y="4357687"/>
            <a:ext cx="6710289" cy="1536676"/>
          </a:xfrm>
          <a:prstGeom prst="rect">
            <a:avLst/>
          </a:prstGeom>
          <a:noFill/>
          <a:ln w="28575" cap="flat" cmpd="sng">
            <a:solidFill>
              <a:srgbClr val="3F18E6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493</Words>
  <PresentationFormat>On-screen Show (4:3)</PresentationFormat>
  <Paragraphs>134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Diseño predeterminado</vt:lpstr>
      <vt:lpstr>INDIAN INSTITUTE OF TECHNOLOGY, KHARAGPUR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TECHNOLOGY, KHARAGPUR</dc:title>
  <cp:lastModifiedBy>Shubham Kumar Das</cp:lastModifiedBy>
  <cp:revision>19</cp:revision>
  <dcterms:modified xsi:type="dcterms:W3CDTF">2022-04-08T16:02:39Z</dcterms:modified>
</cp:coreProperties>
</file>