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56" r:id="rId2"/>
    <p:sldId id="257" r:id="rId3"/>
    <p:sldId id="264" r:id="rId4"/>
    <p:sldId id="266" r:id="rId5"/>
    <p:sldId id="259" r:id="rId6"/>
    <p:sldId id="260" r:id="rId7"/>
    <p:sldId id="262" r:id="rId8"/>
    <p:sldId id="263" r:id="rId9"/>
    <p:sldId id="267" r:id="rId10"/>
    <p:sldId id="268" r:id="rId11"/>
    <p:sldId id="269" r:id="rId12"/>
    <p:sldId id="270" r:id="rId13"/>
    <p:sldId id="271" r:id="rId14"/>
    <p:sldId id="261" r:id="rId15"/>
    <p:sldId id="25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63C16-3EA4-4271-9155-E24C57AC9309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103BF-5613-4E67-B012-31722C55E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85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103BF-5613-4E67-B012-31722C55EA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09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AC1BB1AF-3282-49B3-8695-962F92374340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67D2E11-87F2-4371-8DCA-E9CA0C48EF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BB1AF-3282-49B3-8695-962F92374340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D2E11-87F2-4371-8DCA-E9CA0C48EF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BB1AF-3282-49B3-8695-962F92374340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D2E11-87F2-4371-8DCA-E9CA0C48EF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BB1AF-3282-49B3-8695-962F92374340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D2E11-87F2-4371-8DCA-E9CA0C48EF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BB1AF-3282-49B3-8695-962F92374340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D2E11-87F2-4371-8DCA-E9CA0C48EF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BB1AF-3282-49B3-8695-962F92374340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D2E11-87F2-4371-8DCA-E9CA0C48EF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C1BB1AF-3282-49B3-8695-962F92374340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67D2E11-87F2-4371-8DCA-E9CA0C48EFB0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AC1BB1AF-3282-49B3-8695-962F92374340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667D2E11-87F2-4371-8DCA-E9CA0C48EF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BB1AF-3282-49B3-8695-962F92374340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D2E11-87F2-4371-8DCA-E9CA0C48EF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BB1AF-3282-49B3-8695-962F92374340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D2E11-87F2-4371-8DCA-E9CA0C48EF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BB1AF-3282-49B3-8695-962F92374340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D2E11-87F2-4371-8DCA-E9CA0C48EF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AC1BB1AF-3282-49B3-8695-962F92374340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667D2E11-87F2-4371-8DCA-E9CA0C48EFB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/>
              <a:t>Statistical Analysis of Major Air Pollutant </a:t>
            </a:r>
            <a:r>
              <a:rPr lang="en-US" b="1" dirty="0" smtClean="0"/>
              <a:t>Elements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5800" y="4114800"/>
            <a:ext cx="4953000" cy="1752600"/>
          </a:xfrm>
        </p:spPr>
        <p:txBody>
          <a:bodyPr/>
          <a:lstStyle/>
          <a:p>
            <a:r>
              <a:rPr lang="en-US" b="1" dirty="0"/>
              <a:t>Prepared By</a:t>
            </a:r>
          </a:p>
          <a:p>
            <a:r>
              <a:rPr lang="en-US" dirty="0"/>
              <a:t>Miao You</a:t>
            </a:r>
          </a:p>
          <a:p>
            <a:r>
              <a:rPr lang="en-US" dirty="0" err="1"/>
              <a:t>Sukanyaraj</a:t>
            </a:r>
            <a:r>
              <a:rPr lang="en-US" dirty="0"/>
              <a:t> </a:t>
            </a:r>
            <a:r>
              <a:rPr lang="en-US" dirty="0" err="1"/>
              <a:t>Govindaraaj</a:t>
            </a:r>
            <a:endParaRPr lang="en-US" dirty="0"/>
          </a:p>
          <a:p>
            <a:r>
              <a:rPr lang="en-US" dirty="0"/>
              <a:t>Rahul </a:t>
            </a:r>
            <a:r>
              <a:rPr lang="en-US" dirty="0" err="1"/>
              <a:t>Bhosale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150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ANOVA –Determine Pollutant Emission Variation by States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93336"/>
          </a:xfrm>
        </p:spPr>
        <p:txBody>
          <a:bodyPr>
            <a:norm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600" dirty="0" smtClean="0"/>
              <a:t>Determine how the emission of Pollutants vary by geographical  location of states – i.e. East Coast and West Coast.</a:t>
            </a:r>
          </a:p>
          <a:p>
            <a:pPr marL="109728" indent="0">
              <a:buClrTx/>
              <a:buNone/>
            </a:pPr>
            <a:endParaRPr lang="en-US" sz="1600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600" dirty="0" smtClean="0"/>
              <a:t>Grouped states and selected top 4 states with the maximum mean AQI for the each Pollutant types.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600" dirty="0" smtClean="0"/>
              <a:t>Selected two states on the West cost and two on the east coast from the top 4.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600" dirty="0" smtClean="0"/>
              <a:t>Performed </a:t>
            </a:r>
            <a:r>
              <a:rPr lang="en-US" sz="1600" dirty="0" err="1"/>
              <a:t>F</a:t>
            </a:r>
            <a:r>
              <a:rPr lang="en-US" sz="1600" dirty="0" err="1" smtClean="0"/>
              <a:t>ligner</a:t>
            </a:r>
            <a:r>
              <a:rPr lang="en-US" sz="1600" dirty="0" smtClean="0"/>
              <a:t> –test to check for differences in variances of Pollutants AQI Vs state location (East or West) 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600" dirty="0" smtClean="0"/>
              <a:t>Performed Single Factor ANOVA to determine if there is difference in the man AQI’s for each pollutants type based on location.</a:t>
            </a:r>
            <a:endParaRPr lang="en-US" sz="1600" dirty="0"/>
          </a:p>
          <a:p>
            <a:pPr marL="109728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63634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ANOVA –Determine Pollutant Emission Variation by States Location</a:t>
            </a: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43" y="2667000"/>
            <a:ext cx="4593051" cy="3697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05543" y="19050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p-values &gt; 0.05 in each of </a:t>
            </a:r>
            <a:r>
              <a:rPr lang="en-US" dirty="0" err="1" smtClean="0"/>
              <a:t>Fligner</a:t>
            </a:r>
            <a:r>
              <a:rPr lang="en-US" dirty="0" smtClean="0"/>
              <a:t> test for different pollutant types indicating homogeneity of Variances.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1" y="2228165"/>
            <a:ext cx="3378200" cy="2471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5867400" y="4343400"/>
            <a:ext cx="3047999" cy="230505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21783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ANOVA –Determine Pollutant Emission Variation by </a:t>
            </a:r>
            <a:r>
              <a:rPr lang="en-US" dirty="0" smtClean="0"/>
              <a:t>Geographical </a:t>
            </a:r>
            <a:r>
              <a:rPr lang="en-US" dirty="0"/>
              <a:t>Location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1200"/>
            <a:ext cx="6148824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885" y="1981199"/>
            <a:ext cx="2989944" cy="2390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771" y="4114800"/>
            <a:ext cx="3040743" cy="2430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3547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ANOVA –Determine Pollutant Emission Variation by States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600" dirty="0" smtClean="0"/>
              <a:t>The ANOVA on NO2, O3 and CO AQI have no significant p-vale indicating that there is no difference in the means.</a:t>
            </a:r>
          </a:p>
          <a:p>
            <a:pPr marL="109728" indent="0">
              <a:buClrTx/>
              <a:buNone/>
            </a:pPr>
            <a:endParaRPr lang="en-US" sz="1600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600" dirty="0" smtClean="0"/>
              <a:t>The ANOVA on SO2 AQI indicates a significant difference in the means.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600" dirty="0" smtClean="0"/>
              <a:t>Thus the geographical location has an impact only on the emission of SO2.</a:t>
            </a:r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626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05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 EPA [2016], US Pollution Data</a:t>
            </a:r>
            <a:r>
              <a:rPr lang="en-US" i="1" dirty="0"/>
              <a:t>, Reference taken from &lt;</a:t>
            </a:r>
            <a:r>
              <a:rPr lang="en-US" i="1" dirty="0" err="1" smtClean="0"/>
              <a:t>Kaggle:https</a:t>
            </a:r>
            <a:r>
              <a:rPr lang="en-US" i="1" dirty="0"/>
              <a:t>://www.kaggle.com/sogun3/uspollution/feed&gt;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761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1066800"/>
          </a:xfrm>
        </p:spPr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2511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The purpose of this project is to perform a statistical analysis on US Air pollution and how the air pollutants trended over the last 15 years in various US states and counties.</a:t>
            </a:r>
          </a:p>
          <a:p>
            <a:pPr marL="109728" indent="0">
              <a:buClr>
                <a:schemeClr val="tx1"/>
              </a:buClr>
              <a:buNone/>
            </a:pPr>
            <a:endParaRPr lang="en-US" sz="1600" dirty="0" smtClean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Perform exploratory analysis on determine the overall trend of air pollutants emission over a period of 15 years.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 smtClean="0"/>
              <a:t>ANOVA tests to determine</a:t>
            </a:r>
            <a:endParaRPr lang="en-US" sz="1600" dirty="0"/>
          </a:p>
          <a:p>
            <a:pPr lvl="1">
              <a:buClrTx/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schemeClr val="tx1"/>
                </a:solidFill>
              </a:rPr>
              <a:t>How </a:t>
            </a:r>
            <a:r>
              <a:rPr lang="en-US" sz="1600" dirty="0">
                <a:solidFill>
                  <a:schemeClr val="tx1"/>
                </a:solidFill>
              </a:rPr>
              <a:t>the emission of certain air pollutant varies for different </a:t>
            </a:r>
            <a:r>
              <a:rPr lang="en-US" sz="1600" dirty="0" smtClean="0">
                <a:solidFill>
                  <a:schemeClr val="tx1"/>
                </a:solidFill>
              </a:rPr>
              <a:t>state/city.</a:t>
            </a:r>
          </a:p>
          <a:p>
            <a:pPr lvl="1">
              <a:buClrTx/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schemeClr val="tx1"/>
                </a:solidFill>
              </a:rPr>
              <a:t>How </a:t>
            </a:r>
            <a:r>
              <a:rPr lang="en-US" sz="1600" dirty="0">
                <a:solidFill>
                  <a:schemeClr val="tx1"/>
                </a:solidFill>
              </a:rPr>
              <a:t>the emission of certain air pollutant varies for different </a:t>
            </a:r>
            <a:r>
              <a:rPr lang="en-US" sz="1600" dirty="0" smtClean="0">
                <a:solidFill>
                  <a:schemeClr val="tx1"/>
                </a:solidFill>
              </a:rPr>
              <a:t>season and identify any seasonality patterns.</a:t>
            </a:r>
          </a:p>
          <a:p>
            <a:pPr marL="411480" lvl="1" indent="0">
              <a:buClrTx/>
              <a:buNone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404622" indent="-285750">
              <a:buClrTx/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Regression Models to forecast /predict each air pollutants Air Quality Index.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endParaRPr lang="en-US" sz="1400" dirty="0"/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861674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1066800"/>
          </a:xfrm>
        </p:spPr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229600" cy="4325112"/>
          </a:xfrm>
        </p:spPr>
        <p:txBody>
          <a:bodyPr>
            <a:normAutofit/>
          </a:bodyPr>
          <a:lstStyle/>
          <a:p>
            <a:endParaRPr lang="en-US" sz="1600" dirty="0" smtClean="0"/>
          </a:p>
          <a:p>
            <a:pPr>
              <a:buClrTx/>
            </a:pPr>
            <a:r>
              <a:rPr lang="en-US" sz="1600" dirty="0" smtClean="0"/>
              <a:t>Dataset </a:t>
            </a:r>
            <a:r>
              <a:rPr lang="en-US" sz="1600" dirty="0"/>
              <a:t>is taken </a:t>
            </a:r>
            <a:r>
              <a:rPr lang="en-US" sz="1600" dirty="0" smtClean="0"/>
              <a:t>from U.S. EPA site which consists of pollutant levels collected from </a:t>
            </a:r>
            <a:r>
              <a:rPr lang="en-US" sz="1600" dirty="0"/>
              <a:t>multiple weather stations across </a:t>
            </a:r>
            <a:r>
              <a:rPr lang="en-US" sz="1600" dirty="0" smtClean="0"/>
              <a:t>USA.</a:t>
            </a:r>
          </a:p>
          <a:p>
            <a:pPr>
              <a:buClrTx/>
            </a:pPr>
            <a:endParaRPr lang="en-US" sz="1600" dirty="0" smtClean="0"/>
          </a:p>
          <a:p>
            <a:pPr>
              <a:buClrTx/>
            </a:pPr>
            <a:r>
              <a:rPr lang="en-US" sz="1600" dirty="0"/>
              <a:t>The </a:t>
            </a:r>
            <a:r>
              <a:rPr lang="en-US" sz="1600" dirty="0" smtClean="0"/>
              <a:t>dataset </a:t>
            </a:r>
            <a:r>
              <a:rPr lang="en-US" sz="1600" dirty="0"/>
              <a:t>contains City </a:t>
            </a:r>
            <a:r>
              <a:rPr lang="en-US" sz="1600" dirty="0" smtClean="0"/>
              <a:t>locations, Pollutant </a:t>
            </a:r>
            <a:r>
              <a:rPr lang="en-US" sz="1600" dirty="0"/>
              <a:t>index levels and statistics as given </a:t>
            </a:r>
            <a:r>
              <a:rPr lang="en-US" sz="1600" dirty="0" smtClean="0"/>
              <a:t>below. </a:t>
            </a:r>
            <a:endParaRPr lang="en-US" sz="1600" dirty="0"/>
          </a:p>
          <a:p>
            <a:pPr>
              <a:buClrTx/>
            </a:pPr>
            <a:endParaRPr lang="en-US" sz="1600" dirty="0" smtClean="0"/>
          </a:p>
          <a:p>
            <a:pPr>
              <a:buClrTx/>
            </a:pPr>
            <a:r>
              <a:rPr lang="en-US" sz="1600" dirty="0" smtClean="0"/>
              <a:t>Each </a:t>
            </a:r>
            <a:r>
              <a:rPr lang="en-US" sz="1600" dirty="0"/>
              <a:t>pollutant has 5 specific columns, For instance, for NO2: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</a:rPr>
              <a:t>   </a:t>
            </a:r>
            <a:r>
              <a:rPr lang="en-US" sz="1600" dirty="0">
                <a:solidFill>
                  <a:schemeClr val="tx1"/>
                </a:solidFill>
              </a:rPr>
              <a:t>NO2 Units : The units measured for </a:t>
            </a:r>
            <a:r>
              <a:rPr lang="en-US" sz="1600" dirty="0" smtClean="0">
                <a:solidFill>
                  <a:schemeClr val="tx1"/>
                </a:solidFill>
              </a:rPr>
              <a:t>NO2.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  </a:t>
            </a:r>
            <a:r>
              <a:rPr lang="en-US" sz="1600" dirty="0">
                <a:solidFill>
                  <a:schemeClr val="tx1"/>
                </a:solidFill>
              </a:rPr>
              <a:t>NO2 Mean : The arithmetic mean of concentration of NO2 within a given </a:t>
            </a:r>
            <a:r>
              <a:rPr lang="en-US" sz="1600" dirty="0" smtClean="0">
                <a:solidFill>
                  <a:schemeClr val="tx1"/>
                </a:solidFill>
              </a:rPr>
              <a:t>day.</a:t>
            </a:r>
            <a:endParaRPr lang="en-US" sz="1600" dirty="0">
              <a:solidFill>
                <a:schemeClr val="tx1"/>
              </a:solidFill>
            </a:endParaRP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</a:rPr>
              <a:t>   </a:t>
            </a:r>
            <a:r>
              <a:rPr lang="en-US" sz="1600" dirty="0">
                <a:solidFill>
                  <a:schemeClr val="tx1"/>
                </a:solidFill>
              </a:rPr>
              <a:t>NO2 AQI : The calculated air quality index of NO2 within a given </a:t>
            </a:r>
            <a:r>
              <a:rPr lang="en-US" sz="1600" dirty="0" smtClean="0">
                <a:solidFill>
                  <a:schemeClr val="tx1"/>
                </a:solidFill>
              </a:rPr>
              <a:t>day.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  NO2 </a:t>
            </a:r>
            <a:r>
              <a:rPr lang="en-US" sz="1600" dirty="0">
                <a:solidFill>
                  <a:schemeClr val="tx1"/>
                </a:solidFill>
              </a:rPr>
              <a:t>1st Max Value : The maximum value obtained for NO2 concentration in a given day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</a:rPr>
              <a:t>   NO2 </a:t>
            </a:r>
            <a:r>
              <a:rPr lang="en-US" sz="1600" dirty="0">
                <a:solidFill>
                  <a:schemeClr val="tx1"/>
                </a:solidFill>
              </a:rPr>
              <a:t>1st Max Hour : The hour when the maximum NO2 concentration was recorded in </a:t>
            </a:r>
            <a:r>
              <a:rPr lang="en-US" sz="1600" dirty="0" smtClean="0">
                <a:solidFill>
                  <a:schemeClr val="tx1"/>
                </a:solidFill>
              </a:rPr>
              <a:t>a given day.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32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ClrTx/>
              <a:buNone/>
            </a:pPr>
            <a:r>
              <a:rPr lang="en-US" sz="1800" b="1" dirty="0" smtClean="0"/>
              <a:t>Data </a:t>
            </a:r>
            <a:r>
              <a:rPr lang="en-US" sz="1800" b="1" dirty="0" smtClean="0"/>
              <a:t>Cleansing</a:t>
            </a:r>
          </a:p>
          <a:p>
            <a:pPr marL="109728" indent="0">
              <a:buClrTx/>
              <a:buNone/>
            </a:pPr>
            <a:endParaRPr lang="en-US" sz="1800" b="1" dirty="0" smtClean="0"/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/>
                </a:solidFill>
              </a:rPr>
              <a:t>Eliminated effects of duplicate rows for each date by aggregating and taking mean over the date variable.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/>
                </a:solidFill>
              </a:rPr>
              <a:t>Removed rows with N/A values using </a:t>
            </a:r>
            <a:r>
              <a:rPr lang="en-US" sz="1400" dirty="0" err="1" smtClean="0">
                <a:solidFill>
                  <a:schemeClr val="tx1"/>
                </a:solidFill>
              </a:rPr>
              <a:t>na.omit</a:t>
            </a:r>
            <a:r>
              <a:rPr lang="en-US" sz="1400" dirty="0" smtClean="0">
                <a:solidFill>
                  <a:schemeClr val="tx1"/>
                </a:solidFill>
              </a:rPr>
              <a:t>().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/>
                </a:solidFill>
              </a:rPr>
              <a:t>Studied the structure of data using summary statistics to select the relevant data for the analysis.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/>
                </a:solidFill>
              </a:rPr>
              <a:t>Selected only specific column values for relevant to the analysis such as states, Date Local, Pollutant AQI’s and Pollutant Means.</a:t>
            </a:r>
          </a:p>
          <a:p>
            <a:pPr marL="118872" indent="0">
              <a:buClrTx/>
              <a:buNone/>
            </a:pPr>
            <a:endParaRPr lang="en-US" sz="1600" dirty="0" smtClean="0"/>
          </a:p>
          <a:p>
            <a:pPr marL="118872" indent="0">
              <a:buClrTx/>
              <a:buNone/>
            </a:pPr>
            <a:r>
              <a:rPr lang="en-US" sz="1600" b="1" dirty="0" smtClean="0">
                <a:solidFill>
                  <a:schemeClr val="tx1"/>
                </a:solidFill>
              </a:rPr>
              <a:t>Exploratory Analysis</a:t>
            </a:r>
          </a:p>
          <a:p>
            <a:pPr marL="118872" indent="0">
              <a:buClrTx/>
              <a:buNone/>
            </a:pPr>
            <a:endParaRPr lang="en-US" sz="1600" b="1" dirty="0" smtClean="0">
              <a:solidFill>
                <a:schemeClr val="tx1"/>
              </a:solidFill>
            </a:endParaRP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/>
                </a:solidFill>
              </a:rPr>
              <a:t>Performed exploratory analysis on the data using </a:t>
            </a:r>
            <a:r>
              <a:rPr lang="en-US" sz="1400" dirty="0" err="1" smtClean="0">
                <a:solidFill>
                  <a:schemeClr val="tx1"/>
                </a:solidFill>
              </a:rPr>
              <a:t>ggplots</a:t>
            </a:r>
            <a:r>
              <a:rPr lang="en-US" sz="1400" dirty="0" smtClean="0">
                <a:solidFill>
                  <a:schemeClr val="tx1"/>
                </a:solidFill>
              </a:rPr>
              <a:t> to determine the variations/trends in data elements grouped by date and State variables.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849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14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Data Exploration - Visualization</a:t>
            </a:r>
            <a:r>
              <a:rPr lang="en-US" altLang="en-US" dirty="0"/>
              <a:t/>
            </a:r>
            <a:br>
              <a:rPr lang="en-US" alt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02936"/>
          </a:xfrm>
        </p:spPr>
        <p:txBody>
          <a:bodyPr/>
          <a:lstStyle/>
          <a:p>
            <a:r>
              <a:rPr lang="en-US" sz="1600" dirty="0" smtClean="0"/>
              <a:t>For </a:t>
            </a:r>
            <a:r>
              <a:rPr lang="en-US" sz="1600" dirty="0"/>
              <a:t>e</a:t>
            </a:r>
            <a:r>
              <a:rPr lang="en-US" sz="1600" dirty="0" smtClean="0"/>
              <a:t>xploratory  analysis of the data, plotted the 4 pollutants AQI mean over the period of 15 years.</a:t>
            </a:r>
          </a:p>
          <a:p>
            <a:pPr marL="109728" indent="0">
              <a:buNone/>
            </a:pPr>
            <a:endParaRPr lang="en-US" sz="1600" dirty="0" smtClean="0"/>
          </a:p>
          <a:p>
            <a:r>
              <a:rPr lang="en-US" sz="1600" dirty="0" smtClean="0"/>
              <a:t>The below visualizations indicate that AQI index of NO2, SO2 and Co have decreased over the years from 1999-2016 but the level of O3 indicates only minimum variation (decrease).</a:t>
            </a:r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356767"/>
            <a:ext cx="40386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389425"/>
            <a:ext cx="38862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2338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177213" cy="762000"/>
          </a:xfrm>
        </p:spPr>
        <p:txBody>
          <a:bodyPr/>
          <a:lstStyle/>
          <a:p>
            <a:r>
              <a:rPr lang="en-US" dirty="0" smtClean="0"/>
              <a:t>Data Exploration -</a:t>
            </a:r>
            <a:r>
              <a:rPr lang="en-US" altLang="en-US" dirty="0"/>
              <a:t> Visualization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2209800"/>
            <a:ext cx="4114799" cy="3289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4495800" y="2209800"/>
            <a:ext cx="3986213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62467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38200"/>
          </a:xfrm>
        </p:spPr>
        <p:txBody>
          <a:bodyPr/>
          <a:lstStyle/>
          <a:p>
            <a:r>
              <a:rPr lang="en-US" dirty="0" smtClean="0"/>
              <a:t>Data Exploration- Visualization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03" y="3034846"/>
            <a:ext cx="4446997" cy="355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686" y="3048000"/>
            <a:ext cx="4098917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1480066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Plots of the pollutants AQI variation by states.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boxplots shows larger values for NO2 and O3. While So2 has less AQI values for most of the states.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plots also indicates greater number of outliers present in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339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609600"/>
            <a:ext cx="8001000" cy="762000"/>
          </a:xfrm>
        </p:spPr>
        <p:txBody>
          <a:bodyPr/>
          <a:lstStyle/>
          <a:p>
            <a:r>
              <a:rPr lang="en-US" dirty="0"/>
              <a:t>Data Exploration- Visualization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55" y="2427301"/>
            <a:ext cx="4443945" cy="3552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407826"/>
            <a:ext cx="4468813" cy="357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4605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Plot of Top 4 States with MAX Mean AQIs for each Pollutant Type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42" y="2249729"/>
            <a:ext cx="3966771" cy="2169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107852"/>
            <a:ext cx="38100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28" y="4419600"/>
            <a:ext cx="38862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442" y="4193827"/>
            <a:ext cx="3956957" cy="2159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16002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 all 4 AQIs with the top 4 states that have the maximum mean AQI value over time. </a:t>
            </a:r>
            <a:r>
              <a:rPr lang="en-US" dirty="0" smtClean="0"/>
              <a:t>Took the monthly mean </a:t>
            </a:r>
            <a:r>
              <a:rPr lang="en-US" dirty="0"/>
              <a:t>values as the representative values.</a:t>
            </a:r>
          </a:p>
        </p:txBody>
      </p:sp>
    </p:spTree>
    <p:extLst>
      <p:ext uri="{BB962C8B-B14F-4D97-AF65-F5344CB8AC3E}">
        <p14:creationId xmlns:p14="http://schemas.microsoft.com/office/powerpoint/2010/main" val="1648532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235</TotalTime>
  <Words>714</Words>
  <Application>Microsoft Office PowerPoint</Application>
  <PresentationFormat>On-screen Show (4:3)</PresentationFormat>
  <Paragraphs>79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Urban</vt:lpstr>
      <vt:lpstr>Statistical Analysis of Major Air Pollutant Elements</vt:lpstr>
      <vt:lpstr>Project Overview</vt:lpstr>
      <vt:lpstr>Data</vt:lpstr>
      <vt:lpstr>Preliminary Analysis</vt:lpstr>
      <vt:lpstr>Data Exploration - Visualization </vt:lpstr>
      <vt:lpstr>Data Exploration - Visualization</vt:lpstr>
      <vt:lpstr>Data Exploration- Visualization</vt:lpstr>
      <vt:lpstr>Data Exploration- Visualization</vt:lpstr>
      <vt:lpstr>Plot of Top 4 States with MAX Mean AQIs for each Pollutant Type</vt:lpstr>
      <vt:lpstr>ANOVA –Determine Pollutant Emission Variation by States Location</vt:lpstr>
      <vt:lpstr>ANOVA –Determine Pollutant Emission Variation by States Location</vt:lpstr>
      <vt:lpstr>ANOVA –Determine Pollutant Emission Variation by Geographical Location</vt:lpstr>
      <vt:lpstr>ANOVA –Determine Pollutant Emission Variation by States Location</vt:lpstr>
      <vt:lpstr>Results</vt:lpstr>
      <vt:lpstr>References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Analysis of Major Air Pollutant elements</dc:title>
  <dc:creator>sukanya.raj@gmail.com</dc:creator>
  <cp:lastModifiedBy>sukanya.raj@gmail.com</cp:lastModifiedBy>
  <cp:revision>175</cp:revision>
  <dcterms:created xsi:type="dcterms:W3CDTF">2017-02-17T23:49:43Z</dcterms:created>
  <dcterms:modified xsi:type="dcterms:W3CDTF">2017-02-18T04:02:37Z</dcterms:modified>
</cp:coreProperties>
</file>