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E75A-3EE5-4C33-A6C1-E200BADFFE8B}"/>
              </a:ext>
            </a:extLst>
          </p:cNvPr>
          <p:cNvSpPr>
            <a:spLocks noGrp="1"/>
          </p:cNvSpPr>
          <p:nvPr>
            <p:ph type="ctrTitle"/>
          </p:nvPr>
        </p:nvSpPr>
        <p:spPr>
          <a:xfrm>
            <a:off x="559293" y="310719"/>
            <a:ext cx="11256886" cy="1921907"/>
          </a:xfrm>
        </p:spPr>
        <p:txBody>
          <a:bodyPr/>
          <a:lstStyle/>
          <a:p>
            <a:r>
              <a:rPr lang="en-US" dirty="0"/>
              <a:t>Convolutional </a:t>
            </a:r>
            <a:br>
              <a:rPr lang="en-US" dirty="0"/>
            </a:br>
            <a:r>
              <a:rPr lang="en-US" dirty="0"/>
              <a:t>neural  networks</a:t>
            </a:r>
          </a:p>
        </p:txBody>
      </p:sp>
      <p:grpSp>
        <p:nvGrpSpPr>
          <p:cNvPr id="5" name="Group 4">
            <a:extLst>
              <a:ext uri="{FF2B5EF4-FFF2-40B4-BE49-F238E27FC236}">
                <a16:creationId xmlns:a16="http://schemas.microsoft.com/office/drawing/2014/main" id="{B12AA8E3-1ABA-46BE-8A58-9C270537F3BF}"/>
              </a:ext>
            </a:extLst>
          </p:cNvPr>
          <p:cNvGrpSpPr/>
          <p:nvPr/>
        </p:nvGrpSpPr>
        <p:grpSpPr>
          <a:xfrm>
            <a:off x="802790" y="2968687"/>
            <a:ext cx="11107243" cy="2692429"/>
            <a:chOff x="802790" y="2968687"/>
            <a:chExt cx="11107243" cy="2692429"/>
          </a:xfrm>
          <a:scene3d>
            <a:camera prst="perspectiveRelaxedModerately" zoom="92000"/>
            <a:lightRig rig="balanced" dir="t">
              <a:rot lat="0" lon="0" rev="12700000"/>
            </a:lightRig>
          </a:scene3d>
        </p:grpSpPr>
        <p:sp>
          <p:nvSpPr>
            <p:cNvPr id="6" name="Freeform: Shape 5">
              <a:hlinkClick r:id="rId2" action="ppaction://hlinksldjump"/>
              <a:extLst>
                <a:ext uri="{FF2B5EF4-FFF2-40B4-BE49-F238E27FC236}">
                  <a16:creationId xmlns:a16="http://schemas.microsoft.com/office/drawing/2014/main" id="{25D9C445-772D-477C-93EC-F83D3A73CA28}"/>
                </a:ext>
              </a:extLst>
            </p:cNvPr>
            <p:cNvSpPr/>
            <p:nvPr/>
          </p:nvSpPr>
          <p:spPr>
            <a:xfrm>
              <a:off x="802790" y="2968687"/>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dirty="0" err="1">
                  <a:ln w="0"/>
                  <a:solidFill>
                    <a:schemeClr val="tx1"/>
                  </a:solidFill>
                  <a:effectLst>
                    <a:outerShdw blurRad="38100" dist="19050" dir="2700000" algn="tl" rotWithShape="0">
                      <a:schemeClr val="dk1">
                        <a:alpha val="40000"/>
                      </a:schemeClr>
                    </a:outerShdw>
                  </a:effectLst>
                </a:rPr>
                <a:t>Cnn</a:t>
              </a:r>
              <a:r>
                <a:rPr lang="en-US" sz="2400" kern="1200" baseline="0" dirty="0">
                  <a:ln w="0"/>
                  <a:solidFill>
                    <a:schemeClr val="tx1"/>
                  </a:solidFill>
                  <a:effectLst>
                    <a:outerShdw blurRad="38100" dist="19050" dir="2700000" algn="tl" rotWithShape="0">
                      <a:schemeClr val="dk1">
                        <a:alpha val="40000"/>
                      </a:schemeClr>
                    </a:outerShdw>
                  </a:effectLst>
                </a:rPr>
                <a:t> architecture drawing</a:t>
              </a:r>
              <a:endParaRPr lang="en-US" sz="2400" kern="1200" dirty="0">
                <a:ln w="0"/>
                <a:solidFill>
                  <a:schemeClr val="tx1"/>
                </a:solidFill>
                <a:effectLst>
                  <a:outerShdw blurRad="38100" dist="19050" dir="2700000" algn="tl" rotWithShape="0">
                    <a:schemeClr val="dk1">
                      <a:alpha val="40000"/>
                    </a:schemeClr>
                  </a:outerShdw>
                </a:effectLst>
              </a:endParaRPr>
            </a:p>
          </p:txBody>
        </p:sp>
        <p:sp>
          <p:nvSpPr>
            <p:cNvPr id="7" name="Freeform: Shape 6">
              <a:hlinkClick r:id="rId3" action="ppaction://hlinksldjump"/>
              <a:extLst>
                <a:ext uri="{FF2B5EF4-FFF2-40B4-BE49-F238E27FC236}">
                  <a16:creationId xmlns:a16="http://schemas.microsoft.com/office/drawing/2014/main" id="{67AA5CB2-D6D2-4CE6-8D6F-A9CABE4272B2}"/>
                </a:ext>
              </a:extLst>
            </p:cNvPr>
            <p:cNvSpPr/>
            <p:nvPr/>
          </p:nvSpPr>
          <p:spPr>
            <a:xfrm>
              <a:off x="3065376" y="2968687"/>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dirty="0">
                  <a:ln w="0"/>
                  <a:solidFill>
                    <a:schemeClr val="tx1"/>
                  </a:solidFill>
                  <a:effectLst>
                    <a:outerShdw blurRad="38100" dist="19050" dir="2700000" algn="tl" rotWithShape="0">
                      <a:schemeClr val="dk1">
                        <a:alpha val="40000"/>
                      </a:schemeClr>
                    </a:outerShdw>
                  </a:effectLst>
                </a:rPr>
                <a:t>Basic </a:t>
              </a:r>
              <a:r>
                <a:rPr lang="en-US" sz="2400" kern="1200" baseline="0" dirty="0" err="1">
                  <a:ln w="0"/>
                  <a:solidFill>
                    <a:schemeClr val="tx1"/>
                  </a:solidFill>
                  <a:effectLst>
                    <a:outerShdw blurRad="38100" dist="19050" dir="2700000" algn="tl" rotWithShape="0">
                      <a:schemeClr val="dk1">
                        <a:alpha val="40000"/>
                      </a:schemeClr>
                    </a:outerShdw>
                  </a:effectLst>
                </a:rPr>
                <a:t>cnn</a:t>
              </a:r>
              <a:r>
                <a:rPr lang="en-US" sz="2400" kern="1200" baseline="0" dirty="0">
                  <a:ln w="0"/>
                  <a:solidFill>
                    <a:schemeClr val="tx1"/>
                  </a:solidFill>
                  <a:effectLst>
                    <a:outerShdw blurRad="38100" dist="19050" dir="2700000" algn="tl" rotWithShape="0">
                      <a:schemeClr val="dk1">
                        <a:alpha val="40000"/>
                      </a:schemeClr>
                    </a:outerShdw>
                  </a:effectLst>
                </a:rPr>
                <a:t> architecture theory</a:t>
              </a:r>
              <a:endParaRPr lang="en-US" sz="2400" kern="1200" dirty="0">
                <a:ln w="0"/>
                <a:solidFill>
                  <a:schemeClr val="tx1"/>
                </a:solidFill>
                <a:effectLst>
                  <a:outerShdw blurRad="38100" dist="19050" dir="2700000" algn="tl" rotWithShape="0">
                    <a:schemeClr val="dk1">
                      <a:alpha val="40000"/>
                    </a:schemeClr>
                  </a:outerShdw>
                </a:effectLst>
              </a:endParaRPr>
            </a:p>
          </p:txBody>
        </p:sp>
        <p:sp>
          <p:nvSpPr>
            <p:cNvPr id="8" name="Freeform: Shape 7">
              <a:hlinkClick r:id="rId4" action="ppaction://hlinksldjump"/>
              <a:extLst>
                <a:ext uri="{FF2B5EF4-FFF2-40B4-BE49-F238E27FC236}">
                  <a16:creationId xmlns:a16="http://schemas.microsoft.com/office/drawing/2014/main" id="{4AB61439-55E1-4C79-90F8-6D3C07A361A0}"/>
                </a:ext>
              </a:extLst>
            </p:cNvPr>
            <p:cNvSpPr/>
            <p:nvPr/>
          </p:nvSpPr>
          <p:spPr>
            <a:xfrm>
              <a:off x="5327963" y="2968687"/>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Convolutional layers</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9" name="Freeform: Shape 8">
              <a:hlinkClick r:id="rId5" action="ppaction://hlinksldjump"/>
              <a:extLst>
                <a:ext uri="{FF2B5EF4-FFF2-40B4-BE49-F238E27FC236}">
                  <a16:creationId xmlns:a16="http://schemas.microsoft.com/office/drawing/2014/main" id="{25F0C48C-58EF-463A-916E-CB43732AD583}"/>
                </a:ext>
              </a:extLst>
            </p:cNvPr>
            <p:cNvSpPr/>
            <p:nvPr/>
          </p:nvSpPr>
          <p:spPr>
            <a:xfrm>
              <a:off x="7590550" y="2968687"/>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Strides and padding</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0" name="Freeform: Shape 9">
              <a:hlinkClick r:id="rId6" action="ppaction://hlinksldjump"/>
              <a:extLst>
                <a:ext uri="{FF2B5EF4-FFF2-40B4-BE49-F238E27FC236}">
                  <a16:creationId xmlns:a16="http://schemas.microsoft.com/office/drawing/2014/main" id="{14D4C84B-D7AC-41D7-AAFC-69B5A3B73B2B}"/>
                </a:ext>
              </a:extLst>
            </p:cNvPr>
            <p:cNvSpPr/>
            <p:nvPr/>
          </p:nvSpPr>
          <p:spPr>
            <a:xfrm>
              <a:off x="9853136" y="2968687"/>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Relu</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1" name="Freeform: Shape 10">
              <a:hlinkClick r:id="rId7" action="ppaction://hlinksldjump"/>
              <a:extLst>
                <a:ext uri="{FF2B5EF4-FFF2-40B4-BE49-F238E27FC236}">
                  <a16:creationId xmlns:a16="http://schemas.microsoft.com/office/drawing/2014/main" id="{0D156219-6DF9-47F0-B471-3F15EC8C25DA}"/>
                </a:ext>
              </a:extLst>
            </p:cNvPr>
            <p:cNvSpPr/>
            <p:nvPr/>
          </p:nvSpPr>
          <p:spPr>
            <a:xfrm>
              <a:off x="802790" y="4426978"/>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Pooling layers</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2" name="Freeform: Shape 11">
              <a:hlinkClick r:id="rId8" action="ppaction://hlinksldjump"/>
              <a:extLst>
                <a:ext uri="{FF2B5EF4-FFF2-40B4-BE49-F238E27FC236}">
                  <a16:creationId xmlns:a16="http://schemas.microsoft.com/office/drawing/2014/main" id="{C54FC0DA-EB0F-4D2D-A3C7-9A6B68EE36CD}"/>
                </a:ext>
              </a:extLst>
            </p:cNvPr>
            <p:cNvSpPr/>
            <p:nvPr/>
          </p:nvSpPr>
          <p:spPr>
            <a:xfrm>
              <a:off x="3065376" y="4408515"/>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Fully connected layers</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3" name="Freeform: Shape 12">
              <a:hlinkClick r:id="rId9" action="ppaction://hlinksldjump"/>
              <a:extLst>
                <a:ext uri="{FF2B5EF4-FFF2-40B4-BE49-F238E27FC236}">
                  <a16:creationId xmlns:a16="http://schemas.microsoft.com/office/drawing/2014/main" id="{34C15734-25CA-4635-8547-BC82D78EE726}"/>
                </a:ext>
              </a:extLst>
            </p:cNvPr>
            <p:cNvSpPr/>
            <p:nvPr/>
          </p:nvSpPr>
          <p:spPr>
            <a:xfrm>
              <a:off x="5327963" y="4408515"/>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Usage and applications</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4" name="Freeform: Shape 13">
              <a:hlinkClick r:id="rId10" action="ppaction://hlinksldjump"/>
              <a:extLst>
                <a:ext uri="{FF2B5EF4-FFF2-40B4-BE49-F238E27FC236}">
                  <a16:creationId xmlns:a16="http://schemas.microsoft.com/office/drawing/2014/main" id="{89CDAEC7-F13B-437F-A096-3C560E204461}"/>
                </a:ext>
              </a:extLst>
            </p:cNvPr>
            <p:cNvSpPr/>
            <p:nvPr/>
          </p:nvSpPr>
          <p:spPr>
            <a:xfrm>
              <a:off x="7590550" y="4408515"/>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Python libraries</a:t>
              </a:r>
              <a:endParaRPr lang="en-US" sz="2400" kern="1200">
                <a:ln w="0"/>
                <a:solidFill>
                  <a:schemeClr val="tx1"/>
                </a:solidFill>
                <a:effectLst>
                  <a:outerShdw blurRad="38100" dist="19050" dir="2700000" algn="tl" rotWithShape="0">
                    <a:schemeClr val="dk1">
                      <a:alpha val="40000"/>
                    </a:schemeClr>
                  </a:outerShdw>
                </a:effectLst>
              </a:endParaRPr>
            </a:p>
          </p:txBody>
        </p:sp>
        <p:sp>
          <p:nvSpPr>
            <p:cNvPr id="15" name="Freeform: Shape 14">
              <a:hlinkClick r:id="rId11" action="ppaction://hlinksldjump"/>
              <a:extLst>
                <a:ext uri="{FF2B5EF4-FFF2-40B4-BE49-F238E27FC236}">
                  <a16:creationId xmlns:a16="http://schemas.microsoft.com/office/drawing/2014/main" id="{8767EC6F-B8C4-417F-82C6-A7A87475FDA4}"/>
                </a:ext>
              </a:extLst>
            </p:cNvPr>
            <p:cNvSpPr/>
            <p:nvPr/>
          </p:nvSpPr>
          <p:spPr>
            <a:xfrm>
              <a:off x="9853136" y="4408515"/>
              <a:ext cx="2056897" cy="1234138"/>
            </a:xfrm>
            <a:prstGeom prst="roundRect">
              <a:avLst/>
            </a:prstGeom>
            <a:sp3d prstMaterial="plastic">
              <a:bevelT w="50800" h="50800"/>
              <a:bevelB w="50800" h="508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400" kern="1200" baseline="0">
                  <a:ln w="0"/>
                  <a:solidFill>
                    <a:schemeClr val="tx1"/>
                  </a:solidFill>
                  <a:effectLst>
                    <a:outerShdw blurRad="38100" dist="19050" dir="2700000" algn="tl" rotWithShape="0">
                      <a:schemeClr val="dk1">
                        <a:alpha val="40000"/>
                      </a:schemeClr>
                    </a:outerShdw>
                  </a:effectLst>
                </a:rPr>
                <a:t>syntax</a:t>
              </a:r>
              <a:endParaRPr lang="en-US" sz="2400" kern="120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897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98EA-3418-4740-93CE-B6F579C86293}"/>
              </a:ext>
            </a:extLst>
          </p:cNvPr>
          <p:cNvSpPr>
            <a:spLocks noGrp="1"/>
          </p:cNvSpPr>
          <p:nvPr>
            <p:ph type="title"/>
          </p:nvPr>
        </p:nvSpPr>
        <p:spPr/>
        <p:txBody>
          <a:bodyPr/>
          <a:lstStyle/>
          <a:p>
            <a:r>
              <a:rPr lang="en-US" dirty="0"/>
              <a:t>Python Libraries</a:t>
            </a:r>
          </a:p>
        </p:txBody>
      </p:sp>
      <p:sp>
        <p:nvSpPr>
          <p:cNvPr id="3" name="Content Placeholder 2">
            <a:extLst>
              <a:ext uri="{FF2B5EF4-FFF2-40B4-BE49-F238E27FC236}">
                <a16:creationId xmlns:a16="http://schemas.microsoft.com/office/drawing/2014/main" id="{BD2CB445-DEFE-4FA5-96B4-194AFC1814F6}"/>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accent2"/>
          </a:fontRef>
        </p:style>
        <p:txBody>
          <a:bodyPr>
            <a:normAutofit/>
          </a:bodyPr>
          <a:lstStyle/>
          <a:p>
            <a:r>
              <a:rPr lang="en-US" sz="3200" dirty="0"/>
              <a:t>Tensorflow</a:t>
            </a:r>
          </a:p>
          <a:p>
            <a:r>
              <a:rPr lang="en-US" sz="3200" dirty="0"/>
              <a:t>Keras</a:t>
            </a:r>
          </a:p>
          <a:p>
            <a:r>
              <a:rPr lang="en-US" sz="3200" dirty="0"/>
              <a:t>Keras.layers</a:t>
            </a:r>
          </a:p>
          <a:p>
            <a:r>
              <a:rPr lang="en-US" sz="3200" dirty="0"/>
              <a:t>Keras.models</a:t>
            </a:r>
          </a:p>
        </p:txBody>
      </p:sp>
    </p:spTree>
    <p:extLst>
      <p:ext uri="{BB962C8B-B14F-4D97-AF65-F5344CB8AC3E}">
        <p14:creationId xmlns:p14="http://schemas.microsoft.com/office/powerpoint/2010/main" val="132163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5852-3C62-4D6F-AEEC-FBFC322547C0}"/>
              </a:ext>
            </a:extLst>
          </p:cNvPr>
          <p:cNvSpPr>
            <a:spLocks noGrp="1"/>
          </p:cNvSpPr>
          <p:nvPr>
            <p:ph type="title"/>
          </p:nvPr>
        </p:nvSpPr>
        <p:spPr>
          <a:xfrm>
            <a:off x="2006354" y="-39949"/>
            <a:ext cx="9552373" cy="1500326"/>
          </a:xfrm>
        </p:spPr>
        <p:txBody>
          <a:bodyPr>
            <a:normAutofit/>
          </a:bodyPr>
          <a:lstStyle/>
          <a:p>
            <a:pPr algn="r"/>
            <a:r>
              <a:rPr lang="en-US" sz="6600" dirty="0"/>
              <a:t>Syntax</a:t>
            </a:r>
          </a:p>
        </p:txBody>
      </p:sp>
      <p:sp>
        <p:nvSpPr>
          <p:cNvPr id="5" name="Content Placeholder 4">
            <a:extLst>
              <a:ext uri="{FF2B5EF4-FFF2-40B4-BE49-F238E27FC236}">
                <a16:creationId xmlns:a16="http://schemas.microsoft.com/office/drawing/2014/main" id="{6BB2203E-25C9-4249-BE3E-449CDB951D9D}"/>
              </a:ext>
            </a:extLst>
          </p:cNvPr>
          <p:cNvSpPr>
            <a:spLocks noGrp="1"/>
          </p:cNvSpPr>
          <p:nvPr>
            <p:ph idx="1"/>
          </p:nvPr>
        </p:nvSpPr>
        <p:spPr>
          <a:xfrm>
            <a:off x="177553" y="710214"/>
            <a:ext cx="10565241" cy="5282212"/>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lnSpcReduction="10000"/>
          </a:bodyPr>
          <a:lstStyle/>
          <a:p>
            <a:pPr marL="0" indent="0">
              <a:buNone/>
            </a:pPr>
            <a:r>
              <a:rPr lang="en-US" sz="1600" dirty="0"/>
              <a:t>import tensorflow as tf</a:t>
            </a:r>
          </a:p>
          <a:p>
            <a:pPr marL="0" indent="0">
              <a:buNone/>
            </a:pPr>
            <a:r>
              <a:rPr lang="en-US" sz="1600" dirty="0"/>
              <a:t>from tensorflow.keras import datasets, layers, models</a:t>
            </a:r>
          </a:p>
          <a:p>
            <a:pPr marL="0" indent="0">
              <a:buNone/>
            </a:pPr>
            <a:r>
              <a:rPr lang="en-US" sz="1600" dirty="0"/>
              <a:t>(train_images, train_labels), (test_images, test_labels) = datasets.mnist.load_data()</a:t>
            </a:r>
          </a:p>
          <a:p>
            <a:pPr marL="0" indent="0">
              <a:buNone/>
            </a:pPr>
            <a:r>
              <a:rPr lang="fr-FR" sz="1600" dirty="0"/>
              <a:t>train_images = train_images.reshape((60000, 28, 28, 1))</a:t>
            </a:r>
          </a:p>
          <a:p>
            <a:pPr marL="0" indent="0">
              <a:buNone/>
            </a:pPr>
            <a:r>
              <a:rPr lang="fr-FR" sz="1600" dirty="0"/>
              <a:t>test_images = test_images.reshape((10000, 28, 28, 1))</a:t>
            </a:r>
          </a:p>
          <a:p>
            <a:pPr marL="0" indent="0">
              <a:buNone/>
            </a:pPr>
            <a:r>
              <a:rPr lang="en-US" sz="1600" dirty="0"/>
              <a:t>model = models.Sequential()</a:t>
            </a:r>
          </a:p>
          <a:p>
            <a:pPr marL="0" indent="0">
              <a:buNone/>
            </a:pPr>
            <a:r>
              <a:rPr lang="en-US" sz="1600" dirty="0"/>
              <a:t>model.add(layers.Conv2D(32, (3, 3), activation='relu', input_shape=(28, 28, 1)))</a:t>
            </a:r>
          </a:p>
          <a:p>
            <a:pPr marL="0" indent="0">
              <a:buNone/>
            </a:pPr>
            <a:r>
              <a:rPr lang="en-US" sz="1600" dirty="0"/>
              <a:t>model.add(layers.MaxPooling2D((2, 2)))</a:t>
            </a:r>
          </a:p>
          <a:p>
            <a:pPr marL="0" indent="0">
              <a:buNone/>
            </a:pPr>
            <a:r>
              <a:rPr lang="en-US" sz="1600" dirty="0"/>
              <a:t>model.add(layers.Flatten())</a:t>
            </a:r>
          </a:p>
          <a:p>
            <a:pPr marL="0" indent="0">
              <a:buNone/>
            </a:pPr>
            <a:r>
              <a:rPr lang="en-US" sz="1600" dirty="0"/>
              <a:t>model.add(layers.Dense(64, activation='relu'))</a:t>
            </a:r>
          </a:p>
          <a:p>
            <a:pPr marL="0" indent="0">
              <a:buNone/>
            </a:pPr>
            <a:r>
              <a:rPr lang="en-US" sz="1600" dirty="0"/>
              <a:t>model.add(layers.Dense(10, activation='softmax’))</a:t>
            </a:r>
          </a:p>
          <a:p>
            <a:pPr marL="0" indent="0">
              <a:buNone/>
            </a:pPr>
            <a:r>
              <a:rPr lang="en-US" sz="1600" dirty="0"/>
              <a:t>model.compile(optimizer='adam', loss='sparse_categorical_crossentropy', metrics=['accuracy'])</a:t>
            </a:r>
          </a:p>
          <a:p>
            <a:pPr marL="0" indent="0">
              <a:buNone/>
            </a:pPr>
            <a:r>
              <a:rPr lang="en-US" sz="1600" dirty="0"/>
              <a:t>model.fit(train_images, train_labels, epochs=5)</a:t>
            </a:r>
          </a:p>
          <a:p>
            <a:pPr marL="0" indent="0">
              <a:buNone/>
            </a:pPr>
            <a:endParaRPr lang="en-US" sz="1600" dirty="0"/>
          </a:p>
        </p:txBody>
      </p:sp>
    </p:spTree>
    <p:extLst>
      <p:ext uri="{BB962C8B-B14F-4D97-AF65-F5344CB8AC3E}">
        <p14:creationId xmlns:p14="http://schemas.microsoft.com/office/powerpoint/2010/main" val="113697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C06F9A-9D33-431D-BEA8-9F17D76AD27F}"/>
              </a:ext>
            </a:extLst>
          </p:cNvPr>
          <p:cNvPicPr>
            <a:picLocks noChangeAspect="1"/>
          </p:cNvPicPr>
          <p:nvPr/>
        </p:nvPicPr>
        <p:blipFill>
          <a:blip r:embed="rId2"/>
          <a:stretch>
            <a:fillRect/>
          </a:stretch>
        </p:blipFill>
        <p:spPr>
          <a:xfrm>
            <a:off x="287391" y="390618"/>
            <a:ext cx="11608687" cy="5468644"/>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29161C90-A55D-429B-964C-B44340BE1249}"/>
              </a:ext>
            </a:extLst>
          </p:cNvPr>
          <p:cNvSpPr txBox="1"/>
          <p:nvPr/>
        </p:nvSpPr>
        <p:spPr>
          <a:xfrm>
            <a:off x="287391" y="6205490"/>
            <a:ext cx="11221375" cy="369332"/>
          </a:xfrm>
          <a:prstGeom prst="rect">
            <a:avLst/>
          </a:prstGeom>
          <a:noFill/>
        </p:spPr>
        <p:txBody>
          <a:bodyPr wrap="square" rtlCol="0">
            <a:spAutoFit/>
          </a:bodyPr>
          <a:lstStyle/>
          <a:p>
            <a:pPr algn="ctr"/>
            <a:r>
              <a:rPr lang="en-US" dirty="0"/>
              <a:t>FULL CONVOLUTIONAL NEURAL NETWORK ARCHITECTURE</a:t>
            </a:r>
          </a:p>
        </p:txBody>
      </p:sp>
    </p:spTree>
    <p:extLst>
      <p:ext uri="{BB962C8B-B14F-4D97-AF65-F5344CB8AC3E}">
        <p14:creationId xmlns:p14="http://schemas.microsoft.com/office/powerpoint/2010/main" val="236844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16F1-7DF2-460D-9C67-10E994C4C631}"/>
              </a:ext>
            </a:extLst>
          </p:cNvPr>
          <p:cNvSpPr>
            <a:spLocks noGrp="1"/>
          </p:cNvSpPr>
          <p:nvPr>
            <p:ph type="title"/>
          </p:nvPr>
        </p:nvSpPr>
        <p:spPr>
          <a:xfrm>
            <a:off x="1450392" y="67672"/>
            <a:ext cx="9291215" cy="1441531"/>
          </a:xfrm>
        </p:spPr>
        <p:txBody>
          <a:bodyPr>
            <a:normAutofit/>
          </a:bodyPr>
          <a:lstStyle/>
          <a:p>
            <a:r>
              <a:rPr lang="en-US" sz="4400" dirty="0"/>
              <a:t>Basic theory</a:t>
            </a:r>
          </a:p>
        </p:txBody>
      </p:sp>
      <p:sp>
        <p:nvSpPr>
          <p:cNvPr id="3" name="Content Placeholder 2">
            <a:extLst>
              <a:ext uri="{FF2B5EF4-FFF2-40B4-BE49-F238E27FC236}">
                <a16:creationId xmlns:a16="http://schemas.microsoft.com/office/drawing/2014/main" id="{C363FDDC-7E84-4DFF-B400-6D4779A931D0}"/>
              </a:ext>
            </a:extLst>
          </p:cNvPr>
          <p:cNvSpPr>
            <a:spLocks noGrp="1"/>
          </p:cNvSpPr>
          <p:nvPr>
            <p:ph idx="1"/>
          </p:nvPr>
        </p:nvSpPr>
        <p:spPr>
          <a:xfrm>
            <a:off x="884807" y="1575788"/>
            <a:ext cx="10736063" cy="4310107"/>
          </a:xfrm>
        </p:spPr>
        <p:txBody>
          <a:bodyPr>
            <a:normAutofit/>
          </a:bodyPr>
          <a:lstStyle/>
          <a:p>
            <a:pPr marL="0" indent="0" algn="just">
              <a:buNone/>
            </a:pPr>
            <a:r>
              <a:rPr lang="en-US" sz="2400" dirty="0"/>
              <a:t>CNN image classifications takes an input image, process it and classify it under certain categories (Eg., Dog, Cat, Tiger, Lion). Computers sees an input image as array of pixels and it depends on the image resolution. Based on the image resolution, it will see h x w x d( h = Height, w = Width, d = Dimension)</a:t>
            </a:r>
          </a:p>
          <a:p>
            <a:pPr marL="0" indent="0" algn="just">
              <a:buNone/>
            </a:pPr>
            <a:r>
              <a:rPr lang="en-US" sz="2400" dirty="0"/>
              <a:t>Technically, deep learning CNN models to train and test, each input image will pass it through a series of convolution layers with filters (Kernals), Pooling, fully connected layers (FC) and apply Softmax function to classify an object with probabilistic values between 0 and 1.</a:t>
            </a:r>
          </a:p>
          <a:p>
            <a:pPr marL="0" indent="0" algn="just">
              <a:buNone/>
            </a:pPr>
            <a:endParaRPr lang="en-US" sz="2400" dirty="0"/>
          </a:p>
        </p:txBody>
      </p:sp>
    </p:spTree>
    <p:extLst>
      <p:ext uri="{BB962C8B-B14F-4D97-AF65-F5344CB8AC3E}">
        <p14:creationId xmlns:p14="http://schemas.microsoft.com/office/powerpoint/2010/main" val="409928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F945-BA3F-4835-8F5A-81EAB98221AC}"/>
              </a:ext>
            </a:extLst>
          </p:cNvPr>
          <p:cNvSpPr>
            <a:spLocks noGrp="1"/>
          </p:cNvSpPr>
          <p:nvPr>
            <p:ph type="title"/>
          </p:nvPr>
        </p:nvSpPr>
        <p:spPr>
          <a:xfrm>
            <a:off x="210675" y="201069"/>
            <a:ext cx="6873706" cy="784352"/>
          </a:xfrm>
        </p:spPr>
        <p:txBody>
          <a:bodyPr>
            <a:noAutofit/>
          </a:bodyPr>
          <a:lstStyle/>
          <a:p>
            <a:pPr algn="ctr"/>
            <a:r>
              <a:rPr lang="en-US" sz="3200" dirty="0"/>
              <a:t>Convolutional layers</a:t>
            </a:r>
          </a:p>
        </p:txBody>
      </p:sp>
      <p:pic>
        <p:nvPicPr>
          <p:cNvPr id="7" name="Content Placeholder 6">
            <a:extLst>
              <a:ext uri="{FF2B5EF4-FFF2-40B4-BE49-F238E27FC236}">
                <a16:creationId xmlns:a16="http://schemas.microsoft.com/office/drawing/2014/main" id="{8980514B-06D6-40B2-B097-7BCE2771A09E}"/>
              </a:ext>
            </a:extLst>
          </p:cNvPr>
          <p:cNvPicPr>
            <a:picLocks noGrp="1" noChangeAspect="1"/>
          </p:cNvPicPr>
          <p:nvPr>
            <p:ph idx="1"/>
          </p:nvPr>
        </p:nvPicPr>
        <p:blipFill>
          <a:blip r:embed="rId2"/>
          <a:stretch>
            <a:fillRect/>
          </a:stretch>
        </p:blipFill>
        <p:spPr>
          <a:xfrm>
            <a:off x="8672663" y="593245"/>
            <a:ext cx="3439886" cy="1893415"/>
          </a:xfrm>
        </p:spPr>
      </p:pic>
      <p:sp>
        <p:nvSpPr>
          <p:cNvPr id="4" name="Text Placeholder 3">
            <a:extLst>
              <a:ext uri="{FF2B5EF4-FFF2-40B4-BE49-F238E27FC236}">
                <a16:creationId xmlns:a16="http://schemas.microsoft.com/office/drawing/2014/main" id="{6C071859-5127-4E8F-9E7A-2D5EA74B6711}"/>
              </a:ext>
            </a:extLst>
          </p:cNvPr>
          <p:cNvSpPr>
            <a:spLocks noGrp="1"/>
          </p:cNvSpPr>
          <p:nvPr>
            <p:ph type="body" sz="half" idx="2"/>
          </p:nvPr>
        </p:nvSpPr>
        <p:spPr>
          <a:xfrm>
            <a:off x="210675" y="1395763"/>
            <a:ext cx="8469297" cy="4352528"/>
          </a:xfrm>
        </p:spPr>
        <p:txBody>
          <a:bodyPr>
            <a:normAutofit fontScale="92500" lnSpcReduction="10000"/>
          </a:bodyPr>
          <a:lstStyle/>
          <a:p>
            <a:r>
              <a:rPr lang="en-US" sz="2000" dirty="0"/>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p>
          <a:p>
            <a:r>
              <a:rPr lang="en-US" sz="2000" dirty="0"/>
              <a:t>Consider a 5 x 5 whose image pixel values are 0, 1 and filter matrix 3 x 3 as shown in figure in top right.</a:t>
            </a:r>
          </a:p>
          <a:p>
            <a:r>
              <a:rPr lang="en-US" sz="2000" dirty="0"/>
              <a:t>Then the convolution of 5 x 5 image matrix multiplies with 3 x 3 filter matrix which is called </a:t>
            </a:r>
            <a:r>
              <a:rPr lang="en-US" sz="2000" b="1" dirty="0"/>
              <a:t>“Feature Map”</a:t>
            </a:r>
            <a:r>
              <a:rPr lang="en-US" sz="2000" dirty="0"/>
              <a:t> as output shown in down below.</a:t>
            </a:r>
          </a:p>
          <a:p>
            <a:r>
              <a:rPr lang="en-US" sz="2000" dirty="0"/>
              <a:t>Convolution of an image with different filters can perform operations such as edge detection, blur and sharpen by applying filters.</a:t>
            </a:r>
          </a:p>
          <a:p>
            <a:br>
              <a:rPr lang="en-US" dirty="0"/>
            </a:br>
            <a:endParaRPr lang="en-US" dirty="0"/>
          </a:p>
        </p:txBody>
      </p:sp>
      <p:pic>
        <p:nvPicPr>
          <p:cNvPr id="5" name="Picture 4">
            <a:extLst>
              <a:ext uri="{FF2B5EF4-FFF2-40B4-BE49-F238E27FC236}">
                <a16:creationId xmlns:a16="http://schemas.microsoft.com/office/drawing/2014/main" id="{9813FD40-CB2C-4FFC-B1EB-B32639C5E04D}"/>
              </a:ext>
            </a:extLst>
          </p:cNvPr>
          <p:cNvPicPr>
            <a:picLocks noChangeAspect="1"/>
          </p:cNvPicPr>
          <p:nvPr/>
        </p:nvPicPr>
        <p:blipFill>
          <a:blip r:embed="rId3"/>
          <a:stretch>
            <a:fillRect/>
          </a:stretch>
        </p:blipFill>
        <p:spPr>
          <a:xfrm>
            <a:off x="8827706" y="3287491"/>
            <a:ext cx="2961966" cy="2552047"/>
          </a:xfrm>
          <a:prstGeom prst="rect">
            <a:avLst/>
          </a:prstGeom>
        </p:spPr>
      </p:pic>
      <p:pic>
        <p:nvPicPr>
          <p:cNvPr id="9" name="Picture 8">
            <a:extLst>
              <a:ext uri="{FF2B5EF4-FFF2-40B4-BE49-F238E27FC236}">
                <a16:creationId xmlns:a16="http://schemas.microsoft.com/office/drawing/2014/main" id="{FA1C3889-7BE3-44A5-B6A0-02DAB4B4C855}"/>
              </a:ext>
            </a:extLst>
          </p:cNvPr>
          <p:cNvPicPr>
            <a:picLocks noChangeAspect="1"/>
          </p:cNvPicPr>
          <p:nvPr/>
        </p:nvPicPr>
        <p:blipFill>
          <a:blip r:embed="rId4"/>
          <a:stretch>
            <a:fillRect/>
          </a:stretch>
        </p:blipFill>
        <p:spPr>
          <a:xfrm>
            <a:off x="8847011" y="3204839"/>
            <a:ext cx="3091190" cy="2260721"/>
          </a:xfrm>
          <a:prstGeom prst="rect">
            <a:avLst/>
          </a:prstGeom>
        </p:spPr>
      </p:pic>
    </p:spTree>
    <p:extLst>
      <p:ext uri="{BB962C8B-B14F-4D97-AF65-F5344CB8AC3E}">
        <p14:creationId xmlns:p14="http://schemas.microsoft.com/office/powerpoint/2010/main" val="407685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532AD-4D51-4106-BC8C-7EBDAB7B30DE}"/>
              </a:ext>
            </a:extLst>
          </p:cNvPr>
          <p:cNvSpPr>
            <a:spLocks noGrp="1"/>
          </p:cNvSpPr>
          <p:nvPr>
            <p:ph sz="half" idx="1"/>
          </p:nvPr>
        </p:nvSpPr>
        <p:spPr>
          <a:xfrm>
            <a:off x="178638" y="168676"/>
            <a:ext cx="5757347" cy="5885894"/>
          </a:xfrm>
        </p:spPr>
        <p:txBody>
          <a:bodyPr>
            <a:normAutofit/>
          </a:bodyPr>
          <a:lstStyle/>
          <a:p>
            <a:pPr marL="0" indent="0">
              <a:buNone/>
            </a:pPr>
            <a:r>
              <a:rPr lang="en-US" sz="2400" dirty="0"/>
              <a:t>STRIDES</a:t>
            </a:r>
          </a:p>
          <a:p>
            <a:pPr marL="0" indent="0">
              <a:buNone/>
            </a:pPr>
            <a:r>
              <a:rPr lang="en-US" dirty="0">
                <a:latin typeface="medium-content-serif-font"/>
              </a:rPr>
              <a:t>Stride is the number of pixels shifts over the input matrix. When the stride is 1 then we move the filters to 1 pixel at a time. When the stride is 2 then we move the filters to 2 pixels at a time and so on.</a:t>
            </a:r>
          </a:p>
          <a:p>
            <a:pPr marL="0" indent="0">
              <a:buNone/>
            </a:pPr>
            <a:r>
              <a:rPr lang="en-US" dirty="0">
                <a:latin typeface="medium-content-serif-font"/>
              </a:rPr>
              <a:t> The below figure shows convolution would work with a stride of 2.</a:t>
            </a:r>
            <a:endParaRPr lang="en-US" dirty="0"/>
          </a:p>
        </p:txBody>
      </p:sp>
      <p:pic>
        <p:nvPicPr>
          <p:cNvPr id="7" name="Content Placeholder 6">
            <a:extLst>
              <a:ext uri="{FF2B5EF4-FFF2-40B4-BE49-F238E27FC236}">
                <a16:creationId xmlns:a16="http://schemas.microsoft.com/office/drawing/2014/main" id="{DA014E8D-DE64-498E-ABE4-FA00B0B08429}"/>
              </a:ext>
            </a:extLst>
          </p:cNvPr>
          <p:cNvPicPr>
            <a:picLocks noGrp="1" noChangeAspect="1"/>
          </p:cNvPicPr>
          <p:nvPr>
            <p:ph sz="half" idx="2"/>
          </p:nvPr>
        </p:nvPicPr>
        <p:blipFill>
          <a:blip r:embed="rId2"/>
          <a:stretch>
            <a:fillRect/>
          </a:stretch>
        </p:blipFill>
        <p:spPr>
          <a:xfrm>
            <a:off x="2576681" y="3536718"/>
            <a:ext cx="5501999" cy="2517852"/>
          </a:xfrm>
        </p:spPr>
      </p:pic>
      <p:sp>
        <p:nvSpPr>
          <p:cNvPr id="9" name="TextBox 8">
            <a:extLst>
              <a:ext uri="{FF2B5EF4-FFF2-40B4-BE49-F238E27FC236}">
                <a16:creationId xmlns:a16="http://schemas.microsoft.com/office/drawing/2014/main" id="{8A430E38-0E6C-4CD7-BCCE-990D95D1D401}"/>
              </a:ext>
            </a:extLst>
          </p:cNvPr>
          <p:cNvSpPr txBox="1"/>
          <p:nvPr/>
        </p:nvSpPr>
        <p:spPr>
          <a:xfrm>
            <a:off x="5935985" y="168676"/>
            <a:ext cx="5924582" cy="3570208"/>
          </a:xfrm>
          <a:prstGeom prst="rect">
            <a:avLst/>
          </a:prstGeom>
          <a:noFill/>
        </p:spPr>
        <p:txBody>
          <a:bodyPr wrap="square" rtlCol="0">
            <a:spAutoFit/>
          </a:bodyPr>
          <a:lstStyle/>
          <a:p>
            <a:r>
              <a:rPr lang="en-US" sz="2400" dirty="0"/>
              <a:t>PADDING</a:t>
            </a:r>
          </a:p>
          <a:p>
            <a:endParaRPr lang="en-US" sz="2400" dirty="0"/>
          </a:p>
          <a:p>
            <a:r>
              <a:rPr lang="en-US" sz="2000" dirty="0">
                <a:latin typeface="medium-content-serif-font"/>
              </a:rPr>
              <a:t>Sometimes filter does not fit perfectly fit the input image. We have two options:</a:t>
            </a:r>
          </a:p>
          <a:p>
            <a:endParaRPr lang="en-US" sz="2000" dirty="0">
              <a:latin typeface="medium-content-serif-font"/>
            </a:endParaRPr>
          </a:p>
          <a:p>
            <a:pPr>
              <a:buFont typeface="Arial" panose="020B0604020202020204" pitchFamily="34" charset="0"/>
              <a:buChar char="•"/>
            </a:pPr>
            <a:r>
              <a:rPr lang="en-US" sz="2000" dirty="0">
                <a:latin typeface="medium-content-serif-font"/>
              </a:rPr>
              <a:t>Pad the picture with zeros (zero-padding) so that it fits</a:t>
            </a:r>
          </a:p>
          <a:p>
            <a:pPr>
              <a:buFont typeface="Arial" panose="020B0604020202020204" pitchFamily="34" charset="0"/>
              <a:buChar char="•"/>
            </a:pPr>
            <a:r>
              <a:rPr lang="en-US" sz="2000" dirty="0">
                <a:latin typeface="medium-content-serif-font"/>
              </a:rPr>
              <a:t>Drop the part of the image where the filter did not fit. </a:t>
            </a:r>
          </a:p>
          <a:p>
            <a:endParaRPr lang="en-US" sz="2000" dirty="0">
              <a:latin typeface="medium-content-serif-font"/>
            </a:endParaRPr>
          </a:p>
          <a:p>
            <a:r>
              <a:rPr lang="en-US" sz="2000" dirty="0">
                <a:latin typeface="medium-content-serif-font"/>
              </a:rPr>
              <a:t>This is called valid padding which keeps only valid part of the image.</a:t>
            </a:r>
          </a:p>
          <a:p>
            <a:endParaRPr lang="en-US" dirty="0"/>
          </a:p>
        </p:txBody>
      </p:sp>
    </p:spTree>
    <p:extLst>
      <p:ext uri="{BB962C8B-B14F-4D97-AF65-F5344CB8AC3E}">
        <p14:creationId xmlns:p14="http://schemas.microsoft.com/office/powerpoint/2010/main" val="39005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90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60E107-FA85-41ED-93F2-C9F10F5ED3D8}"/>
              </a:ext>
            </a:extLst>
          </p:cNvPr>
          <p:cNvSpPr>
            <a:spLocks noGrp="1"/>
          </p:cNvSpPr>
          <p:nvPr>
            <p:ph type="ctrTitle"/>
          </p:nvPr>
        </p:nvSpPr>
        <p:spPr>
          <a:xfrm>
            <a:off x="1777463" y="71021"/>
            <a:ext cx="8637073" cy="1376039"/>
          </a:xfrm>
        </p:spPr>
        <p:txBody>
          <a:bodyPr>
            <a:normAutofit fontScale="90000"/>
          </a:bodyPr>
          <a:lstStyle/>
          <a:p>
            <a:r>
              <a:rPr lang="en-US" sz="5400" dirty="0"/>
              <a:t>NON linearity</a:t>
            </a:r>
            <a:br>
              <a:rPr lang="en-US" sz="5400" dirty="0"/>
            </a:br>
            <a:r>
              <a:rPr lang="en-US" sz="5400" dirty="0"/>
              <a:t>(relu)</a:t>
            </a:r>
          </a:p>
        </p:txBody>
      </p:sp>
      <p:sp>
        <p:nvSpPr>
          <p:cNvPr id="6" name="Subtitle 5">
            <a:extLst>
              <a:ext uri="{FF2B5EF4-FFF2-40B4-BE49-F238E27FC236}">
                <a16:creationId xmlns:a16="http://schemas.microsoft.com/office/drawing/2014/main" id="{B222BBF2-6934-41BF-9074-41BC18F98B9B}"/>
              </a:ext>
            </a:extLst>
          </p:cNvPr>
          <p:cNvSpPr>
            <a:spLocks noGrp="1"/>
          </p:cNvSpPr>
          <p:nvPr>
            <p:ph type="subTitle" idx="1"/>
          </p:nvPr>
        </p:nvSpPr>
        <p:spPr>
          <a:xfrm>
            <a:off x="1777464" y="1615737"/>
            <a:ext cx="8637072" cy="3844030"/>
          </a:xfrm>
        </p:spPr>
        <p:txBody>
          <a:bodyPr/>
          <a:lstStyle/>
          <a:p>
            <a:pPr algn="l"/>
            <a:r>
              <a:rPr lang="en-US" dirty="0">
                <a:latin typeface="medium-content-serif-font"/>
              </a:rPr>
              <a:t>ReLU stands for Rectified Linear Unit for a non-linear operation. The output is </a:t>
            </a:r>
            <a:r>
              <a:rPr lang="en-US" b="1" i="1" dirty="0">
                <a:latin typeface="medium-content-serif-font"/>
              </a:rPr>
              <a:t>ƒ(x) = max(0,x).</a:t>
            </a:r>
            <a:endParaRPr lang="en-US" dirty="0">
              <a:latin typeface="medium-content-serif-font"/>
            </a:endParaRPr>
          </a:p>
          <a:p>
            <a:pPr algn="l"/>
            <a:r>
              <a:rPr lang="en-US" dirty="0">
                <a:latin typeface="medium-content-serif-font"/>
              </a:rPr>
              <a:t>Why ReLU is important : ReLU’s purpose is to introduce non-linearity in our ConvNet. Since, the real world data would want our ConvNet to learn would be non-negative linear values.</a:t>
            </a:r>
          </a:p>
          <a:p>
            <a:endParaRPr lang="en-US" dirty="0"/>
          </a:p>
        </p:txBody>
      </p:sp>
      <p:pic>
        <p:nvPicPr>
          <p:cNvPr id="8" name="Picture 7">
            <a:extLst>
              <a:ext uri="{FF2B5EF4-FFF2-40B4-BE49-F238E27FC236}">
                <a16:creationId xmlns:a16="http://schemas.microsoft.com/office/drawing/2014/main" id="{9F134D72-A580-4A4A-8A13-10E46D5B8C15}"/>
              </a:ext>
            </a:extLst>
          </p:cNvPr>
          <p:cNvPicPr>
            <a:picLocks noChangeAspect="1"/>
          </p:cNvPicPr>
          <p:nvPr/>
        </p:nvPicPr>
        <p:blipFill>
          <a:blip r:embed="rId2"/>
          <a:stretch>
            <a:fillRect/>
          </a:stretch>
        </p:blipFill>
        <p:spPr>
          <a:xfrm>
            <a:off x="3498380" y="3644469"/>
            <a:ext cx="5195240" cy="2452986"/>
          </a:xfrm>
          <a:prstGeom prst="rect">
            <a:avLst/>
          </a:prstGeom>
        </p:spPr>
      </p:pic>
    </p:spTree>
    <p:extLst>
      <p:ext uri="{BB962C8B-B14F-4D97-AF65-F5344CB8AC3E}">
        <p14:creationId xmlns:p14="http://schemas.microsoft.com/office/powerpoint/2010/main" val="198478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50EC-E285-4E33-9880-5341C5C2D8EB}"/>
              </a:ext>
            </a:extLst>
          </p:cNvPr>
          <p:cNvSpPr>
            <a:spLocks noGrp="1"/>
          </p:cNvSpPr>
          <p:nvPr>
            <p:ph type="title"/>
          </p:nvPr>
        </p:nvSpPr>
        <p:spPr>
          <a:xfrm>
            <a:off x="1451579" y="200837"/>
            <a:ext cx="9291215" cy="766829"/>
          </a:xfrm>
        </p:spPr>
        <p:txBody>
          <a:bodyPr/>
          <a:lstStyle/>
          <a:p>
            <a:r>
              <a:rPr lang="en-US" dirty="0"/>
              <a:t>Pooling layer</a:t>
            </a:r>
          </a:p>
        </p:txBody>
      </p:sp>
      <p:sp>
        <p:nvSpPr>
          <p:cNvPr id="3" name="Content Placeholder 2">
            <a:extLst>
              <a:ext uri="{FF2B5EF4-FFF2-40B4-BE49-F238E27FC236}">
                <a16:creationId xmlns:a16="http://schemas.microsoft.com/office/drawing/2014/main" id="{08D1137F-C01E-4114-9AA3-D9D55DF79758}"/>
              </a:ext>
            </a:extLst>
          </p:cNvPr>
          <p:cNvSpPr>
            <a:spLocks noGrp="1"/>
          </p:cNvSpPr>
          <p:nvPr>
            <p:ph idx="1"/>
          </p:nvPr>
        </p:nvSpPr>
        <p:spPr>
          <a:xfrm>
            <a:off x="1012054" y="1038688"/>
            <a:ext cx="10386873" cy="4927106"/>
          </a:xfrm>
        </p:spPr>
        <p:txBody>
          <a:bodyPr/>
          <a:lstStyle/>
          <a:p>
            <a:r>
              <a:rPr lang="en-US" dirty="0">
                <a:latin typeface="medium-content-serif-font"/>
              </a:rPr>
              <a:t>Pooling layers section would reduce the number of parameters when the images are too large. Spatial pooling also called subsampling or downsampling which reduces the dimensionality of each map but retains the important information. </a:t>
            </a:r>
          </a:p>
          <a:p>
            <a:r>
              <a:rPr lang="en-US" dirty="0">
                <a:latin typeface="medium-content-serif-font"/>
              </a:rPr>
              <a:t>Max pooling take the largest element from the rectified feature map. Taking the largest element could also take the average pooling. Sum of all elements in the feature map call as sum pooling.</a:t>
            </a:r>
          </a:p>
          <a:p>
            <a:pPr marL="0" indent="0">
              <a:buNone/>
            </a:pPr>
            <a:endParaRPr lang="en-US" dirty="0"/>
          </a:p>
        </p:txBody>
      </p:sp>
      <p:pic>
        <p:nvPicPr>
          <p:cNvPr id="5" name="Picture 4">
            <a:extLst>
              <a:ext uri="{FF2B5EF4-FFF2-40B4-BE49-F238E27FC236}">
                <a16:creationId xmlns:a16="http://schemas.microsoft.com/office/drawing/2014/main" id="{7F7F1B9B-FF2A-4663-9BBB-A058F8E90812}"/>
              </a:ext>
            </a:extLst>
          </p:cNvPr>
          <p:cNvPicPr>
            <a:picLocks noChangeAspect="1"/>
          </p:cNvPicPr>
          <p:nvPr/>
        </p:nvPicPr>
        <p:blipFill>
          <a:blip r:embed="rId2"/>
          <a:stretch>
            <a:fillRect/>
          </a:stretch>
        </p:blipFill>
        <p:spPr>
          <a:xfrm>
            <a:off x="3228975" y="3232119"/>
            <a:ext cx="5734050" cy="2733675"/>
          </a:xfrm>
          <a:prstGeom prst="rect">
            <a:avLst/>
          </a:prstGeom>
        </p:spPr>
      </p:pic>
    </p:spTree>
    <p:extLst>
      <p:ext uri="{BB962C8B-B14F-4D97-AF65-F5344CB8AC3E}">
        <p14:creationId xmlns:p14="http://schemas.microsoft.com/office/powerpoint/2010/main" val="84183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884B-33A8-4749-8092-92881B20CC27}"/>
              </a:ext>
            </a:extLst>
          </p:cNvPr>
          <p:cNvSpPr>
            <a:spLocks noGrp="1"/>
          </p:cNvSpPr>
          <p:nvPr>
            <p:ph type="title"/>
          </p:nvPr>
        </p:nvSpPr>
        <p:spPr>
          <a:xfrm>
            <a:off x="1450392" y="138694"/>
            <a:ext cx="9291215" cy="1049235"/>
          </a:xfrm>
        </p:spPr>
        <p:txBody>
          <a:bodyPr/>
          <a:lstStyle/>
          <a:p>
            <a:r>
              <a:rPr lang="en-US" dirty="0"/>
              <a:t>Fully connected layers</a:t>
            </a:r>
          </a:p>
        </p:txBody>
      </p:sp>
      <p:sp>
        <p:nvSpPr>
          <p:cNvPr id="3" name="Content Placeholder 2">
            <a:extLst>
              <a:ext uri="{FF2B5EF4-FFF2-40B4-BE49-F238E27FC236}">
                <a16:creationId xmlns:a16="http://schemas.microsoft.com/office/drawing/2014/main" id="{4CF2210D-C380-4DE3-918D-5601F2D01DAD}"/>
              </a:ext>
            </a:extLst>
          </p:cNvPr>
          <p:cNvSpPr>
            <a:spLocks noGrp="1"/>
          </p:cNvSpPr>
          <p:nvPr>
            <p:ph idx="1"/>
          </p:nvPr>
        </p:nvSpPr>
        <p:spPr>
          <a:xfrm>
            <a:off x="596685" y="1187929"/>
            <a:ext cx="10998627" cy="4873840"/>
          </a:xfrm>
        </p:spPr>
        <p:txBody>
          <a:bodyPr/>
          <a:lstStyle/>
          <a:p>
            <a:pPr marL="0" indent="0">
              <a:buNone/>
            </a:pPr>
            <a:r>
              <a:rPr lang="en-US" dirty="0">
                <a:latin typeface="medium-content-serif-font"/>
              </a:rPr>
              <a:t>The layer we call as FC layer, we flattened our matrix into vector and feed it into a fully connected layer like neural network.</a:t>
            </a:r>
          </a:p>
          <a:p>
            <a:pPr marL="0" indent="0">
              <a:buNone/>
            </a:pPr>
            <a:r>
              <a:rPr lang="en-US" dirty="0">
                <a:latin typeface="medium-content-serif-font"/>
              </a:rPr>
              <a:t>feature map matrix will be converted as vector (x1, x2, x3, …). With the fully connected layers, we combined these features together to create a model.</a:t>
            </a:r>
          </a:p>
          <a:p>
            <a:pPr marL="0" indent="0">
              <a:buNone/>
            </a:pPr>
            <a:br>
              <a:rPr lang="en-US" dirty="0"/>
            </a:br>
            <a:endParaRPr lang="en-US" dirty="0"/>
          </a:p>
        </p:txBody>
      </p:sp>
      <p:pic>
        <p:nvPicPr>
          <p:cNvPr id="6" name="Picture 5">
            <a:extLst>
              <a:ext uri="{FF2B5EF4-FFF2-40B4-BE49-F238E27FC236}">
                <a16:creationId xmlns:a16="http://schemas.microsoft.com/office/drawing/2014/main" id="{966DE365-F70D-4B4A-98A5-C51EFF7BDEDF}"/>
              </a:ext>
            </a:extLst>
          </p:cNvPr>
          <p:cNvPicPr>
            <a:picLocks noChangeAspect="1"/>
          </p:cNvPicPr>
          <p:nvPr/>
        </p:nvPicPr>
        <p:blipFill>
          <a:blip r:embed="rId2"/>
          <a:stretch>
            <a:fillRect/>
          </a:stretch>
        </p:blipFill>
        <p:spPr>
          <a:xfrm>
            <a:off x="3351042" y="2950160"/>
            <a:ext cx="5678657" cy="2857500"/>
          </a:xfrm>
          <a:prstGeom prst="rect">
            <a:avLst/>
          </a:prstGeom>
          <a:solidFill>
            <a:schemeClr val="tx1"/>
          </a:solidFill>
          <a:effectLst>
            <a:outerShdw dist="50800" sx="1000" sy="1000" algn="ctr" rotWithShape="0">
              <a:schemeClr val="tx1">
                <a:alpha val="0"/>
              </a:schemeClr>
            </a:outerShdw>
          </a:effectLst>
        </p:spPr>
      </p:pic>
    </p:spTree>
    <p:extLst>
      <p:ext uri="{BB962C8B-B14F-4D97-AF65-F5344CB8AC3E}">
        <p14:creationId xmlns:p14="http://schemas.microsoft.com/office/powerpoint/2010/main" val="41300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A812-83D8-4DBD-9D4E-9D7E6A73A872}"/>
              </a:ext>
            </a:extLst>
          </p:cNvPr>
          <p:cNvSpPr>
            <a:spLocks noGrp="1"/>
          </p:cNvSpPr>
          <p:nvPr>
            <p:ph type="title"/>
          </p:nvPr>
        </p:nvSpPr>
        <p:spPr>
          <a:xfrm>
            <a:off x="883408" y="422779"/>
            <a:ext cx="9291215" cy="1049235"/>
          </a:xfrm>
        </p:spPr>
        <p:txBody>
          <a:bodyPr>
            <a:normAutofit/>
          </a:bodyPr>
          <a:lstStyle/>
          <a:p>
            <a:pPr algn="l"/>
            <a:r>
              <a:rPr lang="en-US" sz="4800" dirty="0"/>
              <a:t>Usage and applications</a:t>
            </a:r>
          </a:p>
        </p:txBody>
      </p:sp>
      <p:sp>
        <p:nvSpPr>
          <p:cNvPr id="3" name="Content Placeholder 2">
            <a:extLst>
              <a:ext uri="{FF2B5EF4-FFF2-40B4-BE49-F238E27FC236}">
                <a16:creationId xmlns:a16="http://schemas.microsoft.com/office/drawing/2014/main" id="{05D16CB5-C1BE-4ED9-B949-E97C8A4D22D8}"/>
              </a:ext>
            </a:extLst>
          </p:cNvPr>
          <p:cNvSpPr>
            <a:spLocks noGrp="1"/>
          </p:cNvSpPr>
          <p:nvPr>
            <p:ph idx="1"/>
          </p:nvPr>
        </p:nvSpPr>
        <p:spPr>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p>
            <a:pPr lvl="1" algn="just"/>
            <a:r>
              <a:rPr lang="en-US" sz="2800" dirty="0"/>
              <a:t>IMAGE RECOGNITION</a:t>
            </a:r>
          </a:p>
          <a:p>
            <a:pPr lvl="1" algn="just"/>
            <a:r>
              <a:rPr lang="en-US" sz="2800" dirty="0"/>
              <a:t>IMAGE CLASSIFICATION</a:t>
            </a:r>
          </a:p>
          <a:p>
            <a:pPr lvl="1" algn="just"/>
            <a:r>
              <a:rPr lang="en-US" sz="2800" dirty="0"/>
              <a:t>OBJECT DETECTION</a:t>
            </a:r>
          </a:p>
          <a:p>
            <a:pPr lvl="1" algn="just"/>
            <a:r>
              <a:rPr lang="en-US" sz="2800" dirty="0"/>
              <a:t>RECOGNITION FACES</a:t>
            </a:r>
          </a:p>
          <a:p>
            <a:pPr lvl="1" algn="just"/>
            <a:r>
              <a:rPr lang="en-US" sz="2800" dirty="0"/>
              <a:t>APPLICATION OF FILTERS ON IMAGES</a:t>
            </a:r>
          </a:p>
        </p:txBody>
      </p:sp>
    </p:spTree>
    <p:extLst>
      <p:ext uri="{BB962C8B-B14F-4D97-AF65-F5344CB8AC3E}">
        <p14:creationId xmlns:p14="http://schemas.microsoft.com/office/powerpoint/2010/main" val="23601721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135</TotalTime>
  <Words>677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medium-content-serif-font</vt:lpstr>
      <vt:lpstr>Rockwell</vt:lpstr>
      <vt:lpstr>Gallery</vt:lpstr>
      <vt:lpstr>Convolutional  neural  networks</vt:lpstr>
      <vt:lpstr>PowerPoint Presentation</vt:lpstr>
      <vt:lpstr>Basic theory</vt:lpstr>
      <vt:lpstr>Convolutional layers</vt:lpstr>
      <vt:lpstr>PowerPoint Presentation</vt:lpstr>
      <vt:lpstr>NON linearity (relu)</vt:lpstr>
      <vt:lpstr>Pooling layer</vt:lpstr>
      <vt:lpstr>Fully connected layers</vt:lpstr>
      <vt:lpstr>Usage and applications</vt:lpstr>
      <vt:lpstr>Python Libraries</vt:lpstr>
      <vt:lpstr>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rahul harlalka</dc:creator>
  <cp:lastModifiedBy>rahul harlalka</cp:lastModifiedBy>
  <cp:revision>16</cp:revision>
  <dcterms:created xsi:type="dcterms:W3CDTF">2019-06-09T11:26:03Z</dcterms:created>
  <dcterms:modified xsi:type="dcterms:W3CDTF">2019-06-10T06:26:39Z</dcterms:modified>
</cp:coreProperties>
</file>