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7" r:id="rId7"/>
    <p:sldId id="266" r:id="rId8"/>
    <p:sldId id="291" r:id="rId9"/>
    <p:sldId id="292" r:id="rId10"/>
    <p:sldId id="293" r:id="rId11"/>
    <p:sldId id="294" r:id="rId12"/>
    <p:sldId id="295" r:id="rId13"/>
    <p:sldId id="296" r:id="rId14"/>
    <p:sldId id="290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D4065-03E7-479F-AB27-3BE2AB42A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4160158-6F19-4CED-991D-1476E7C11AD1}">
      <dgm:prSet/>
      <dgm:spPr/>
      <dgm:t>
        <a:bodyPr/>
        <a:lstStyle/>
        <a:p>
          <a:pPr rtl="0"/>
          <a:r>
            <a:rPr lang="en-US"/>
            <a:t>Business Objectives</a:t>
          </a:r>
          <a:endParaRPr lang="en-IN"/>
        </a:p>
      </dgm:t>
    </dgm:pt>
    <dgm:pt modelId="{9314F86F-1D9F-409B-B4F4-969C4B067D88}" type="parTrans" cxnId="{33B8AB4D-2072-4B85-A2AC-3844E3757D8B}">
      <dgm:prSet/>
      <dgm:spPr/>
      <dgm:t>
        <a:bodyPr/>
        <a:lstStyle/>
        <a:p>
          <a:endParaRPr lang="en-IN"/>
        </a:p>
      </dgm:t>
    </dgm:pt>
    <dgm:pt modelId="{BE8DAE46-7532-49F6-882B-F8FC6DE064EA}" type="sibTrans" cxnId="{33B8AB4D-2072-4B85-A2AC-3844E3757D8B}">
      <dgm:prSet/>
      <dgm:spPr/>
      <dgm:t>
        <a:bodyPr/>
        <a:lstStyle/>
        <a:p>
          <a:endParaRPr lang="en-IN"/>
        </a:p>
      </dgm:t>
    </dgm:pt>
    <dgm:pt modelId="{8387D487-8E6A-4A59-8B51-D5A7033EBE43}">
      <dgm:prSet/>
      <dgm:spPr/>
      <dgm:t>
        <a:bodyPr/>
        <a:lstStyle/>
        <a:p>
          <a:pPr rtl="0"/>
          <a:r>
            <a:rPr lang="en-US"/>
            <a:t>Data Preparation</a:t>
          </a:r>
          <a:endParaRPr lang="en-IN"/>
        </a:p>
      </dgm:t>
    </dgm:pt>
    <dgm:pt modelId="{CC1CEEB5-8B55-48E9-8CA4-B56E22E8C62B}" type="parTrans" cxnId="{BF6ACDF4-94DC-4546-8E50-4941AE06FDBA}">
      <dgm:prSet/>
      <dgm:spPr/>
      <dgm:t>
        <a:bodyPr/>
        <a:lstStyle/>
        <a:p>
          <a:endParaRPr lang="en-IN"/>
        </a:p>
      </dgm:t>
    </dgm:pt>
    <dgm:pt modelId="{0D2531FB-6880-4DD3-80CD-E3555E9C3FB7}" type="sibTrans" cxnId="{BF6ACDF4-94DC-4546-8E50-4941AE06FDBA}">
      <dgm:prSet/>
      <dgm:spPr/>
      <dgm:t>
        <a:bodyPr/>
        <a:lstStyle/>
        <a:p>
          <a:endParaRPr lang="en-IN"/>
        </a:p>
      </dgm:t>
    </dgm:pt>
    <dgm:pt modelId="{FDE5D74E-9681-464D-8A3D-B768C51920CC}">
      <dgm:prSet/>
      <dgm:spPr/>
      <dgm:t>
        <a:bodyPr/>
        <a:lstStyle/>
        <a:p>
          <a:pPr rtl="0"/>
          <a:r>
            <a:rPr lang="en-US"/>
            <a:t>Analysis</a:t>
          </a:r>
          <a:endParaRPr lang="en-IN"/>
        </a:p>
      </dgm:t>
    </dgm:pt>
    <dgm:pt modelId="{78106CE6-72A4-4D8C-A814-6A5E14E3DE73}" type="parTrans" cxnId="{AE36375F-3B51-4E03-A419-EB8FA9BE3681}">
      <dgm:prSet/>
      <dgm:spPr/>
      <dgm:t>
        <a:bodyPr/>
        <a:lstStyle/>
        <a:p>
          <a:endParaRPr lang="en-IN"/>
        </a:p>
      </dgm:t>
    </dgm:pt>
    <dgm:pt modelId="{61F885D6-2BF8-4ED3-84B7-07369E5D7E26}" type="sibTrans" cxnId="{AE36375F-3B51-4E03-A419-EB8FA9BE3681}">
      <dgm:prSet/>
      <dgm:spPr/>
      <dgm:t>
        <a:bodyPr/>
        <a:lstStyle/>
        <a:p>
          <a:endParaRPr lang="en-IN"/>
        </a:p>
      </dgm:t>
    </dgm:pt>
    <dgm:pt modelId="{EA53CE5B-FF35-4006-83D8-899EC3B088B6}">
      <dgm:prSet/>
      <dgm:spPr/>
      <dgm:t>
        <a:bodyPr/>
        <a:lstStyle/>
        <a:p>
          <a:pPr rtl="0"/>
          <a:r>
            <a:rPr lang="en-US"/>
            <a:t>Models</a:t>
          </a:r>
          <a:endParaRPr lang="en-IN"/>
        </a:p>
      </dgm:t>
    </dgm:pt>
    <dgm:pt modelId="{6D65192F-4CE1-49DA-8E93-3C340F605EFE}" type="parTrans" cxnId="{F72A7783-47F3-4751-9FC0-E18201CC74CE}">
      <dgm:prSet/>
      <dgm:spPr/>
      <dgm:t>
        <a:bodyPr/>
        <a:lstStyle/>
        <a:p>
          <a:endParaRPr lang="en-IN"/>
        </a:p>
      </dgm:t>
    </dgm:pt>
    <dgm:pt modelId="{CE6289F0-1043-42E3-8575-A0743C43997B}" type="sibTrans" cxnId="{F72A7783-47F3-4751-9FC0-E18201CC74CE}">
      <dgm:prSet/>
      <dgm:spPr/>
      <dgm:t>
        <a:bodyPr/>
        <a:lstStyle/>
        <a:p>
          <a:endParaRPr lang="en-IN"/>
        </a:p>
      </dgm:t>
    </dgm:pt>
    <dgm:pt modelId="{FAD03F86-2E39-4568-B444-174F7DC20479}">
      <dgm:prSet/>
      <dgm:spPr/>
      <dgm:t>
        <a:bodyPr/>
        <a:lstStyle/>
        <a:p>
          <a:pPr rtl="0"/>
          <a:r>
            <a:rPr lang="en-US"/>
            <a:t>Insights</a:t>
          </a:r>
          <a:endParaRPr lang="en-IN"/>
        </a:p>
      </dgm:t>
    </dgm:pt>
    <dgm:pt modelId="{00A2D0D2-2333-43B5-B010-A36EEB43DBFB}" type="parTrans" cxnId="{B4079F99-E42A-4174-8283-91870CB7177D}">
      <dgm:prSet/>
      <dgm:spPr/>
      <dgm:t>
        <a:bodyPr/>
        <a:lstStyle/>
        <a:p>
          <a:endParaRPr lang="en-IN"/>
        </a:p>
      </dgm:t>
    </dgm:pt>
    <dgm:pt modelId="{84F77EF8-188C-4253-ABC1-9CD3E46575F7}" type="sibTrans" cxnId="{B4079F99-E42A-4174-8283-91870CB7177D}">
      <dgm:prSet/>
      <dgm:spPr/>
      <dgm:t>
        <a:bodyPr/>
        <a:lstStyle/>
        <a:p>
          <a:endParaRPr lang="en-IN"/>
        </a:p>
      </dgm:t>
    </dgm:pt>
    <dgm:pt modelId="{A39F0C24-3AA9-47E1-9EBB-0A3C474609E4}" type="pres">
      <dgm:prSet presAssocID="{1DED4065-03E7-479F-AB27-3BE2AB42A0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BF8330-8F97-4BE3-9B69-EB5B52D2272B}" type="pres">
      <dgm:prSet presAssocID="{44160158-6F19-4CED-991D-1476E7C11AD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96D3D-2FBC-4A81-92CD-1198A0803514}" type="pres">
      <dgm:prSet presAssocID="{BE8DAE46-7532-49F6-882B-F8FC6DE064EA}" presName="spacer" presStyleCnt="0"/>
      <dgm:spPr/>
    </dgm:pt>
    <dgm:pt modelId="{398A6D98-81E9-42D6-9187-3D6E401B0291}" type="pres">
      <dgm:prSet presAssocID="{8387D487-8E6A-4A59-8B51-D5A7033EBE4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EAF36-3CB3-4487-ABA2-08DED845327D}" type="pres">
      <dgm:prSet presAssocID="{0D2531FB-6880-4DD3-80CD-E3555E9C3FB7}" presName="spacer" presStyleCnt="0"/>
      <dgm:spPr/>
    </dgm:pt>
    <dgm:pt modelId="{441704ED-ABF6-4C3F-9574-EBA35D0595CE}" type="pres">
      <dgm:prSet presAssocID="{FDE5D74E-9681-464D-8A3D-B768C51920C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2F8D5-D8B6-4B9F-ADC6-0A29FA12A22A}" type="pres">
      <dgm:prSet presAssocID="{61F885D6-2BF8-4ED3-84B7-07369E5D7E26}" presName="spacer" presStyleCnt="0"/>
      <dgm:spPr/>
    </dgm:pt>
    <dgm:pt modelId="{316449D9-1B42-4CA7-94A8-B8F7DF0035F3}" type="pres">
      <dgm:prSet presAssocID="{EA53CE5B-FF35-4006-83D8-899EC3B088B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DDB94-A77B-44CE-923E-D1BE075AFF5B}" type="pres">
      <dgm:prSet presAssocID="{CE6289F0-1043-42E3-8575-A0743C43997B}" presName="spacer" presStyleCnt="0"/>
      <dgm:spPr/>
    </dgm:pt>
    <dgm:pt modelId="{81B04754-6D93-4E08-B39C-10A5187EFE97}" type="pres">
      <dgm:prSet presAssocID="{FAD03F86-2E39-4568-B444-174F7DC2047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182E2-0DA9-4A9A-94D6-F8CCF2D6E50F}" type="presOf" srcId="{FDE5D74E-9681-464D-8A3D-B768C51920CC}" destId="{441704ED-ABF6-4C3F-9574-EBA35D0595CE}" srcOrd="0" destOrd="0" presId="urn:microsoft.com/office/officeart/2005/8/layout/vList2"/>
    <dgm:cxn modelId="{C6FDB7A8-7731-4D82-9314-C47E00B5E1CA}" type="presOf" srcId="{1DED4065-03E7-479F-AB27-3BE2AB42A072}" destId="{A39F0C24-3AA9-47E1-9EBB-0A3C474609E4}" srcOrd="0" destOrd="0" presId="urn:microsoft.com/office/officeart/2005/8/layout/vList2"/>
    <dgm:cxn modelId="{AE36375F-3B51-4E03-A419-EB8FA9BE3681}" srcId="{1DED4065-03E7-479F-AB27-3BE2AB42A072}" destId="{FDE5D74E-9681-464D-8A3D-B768C51920CC}" srcOrd="2" destOrd="0" parTransId="{78106CE6-72A4-4D8C-A814-6A5E14E3DE73}" sibTransId="{61F885D6-2BF8-4ED3-84B7-07369E5D7E26}"/>
    <dgm:cxn modelId="{B4079F99-E42A-4174-8283-91870CB7177D}" srcId="{1DED4065-03E7-479F-AB27-3BE2AB42A072}" destId="{FAD03F86-2E39-4568-B444-174F7DC20479}" srcOrd="4" destOrd="0" parTransId="{00A2D0D2-2333-43B5-B010-A36EEB43DBFB}" sibTransId="{84F77EF8-188C-4253-ABC1-9CD3E46575F7}"/>
    <dgm:cxn modelId="{FCEB084D-4C7B-4566-8A6B-14AA59D4FD53}" type="presOf" srcId="{FAD03F86-2E39-4568-B444-174F7DC20479}" destId="{81B04754-6D93-4E08-B39C-10A5187EFE97}" srcOrd="0" destOrd="0" presId="urn:microsoft.com/office/officeart/2005/8/layout/vList2"/>
    <dgm:cxn modelId="{BF6ACDF4-94DC-4546-8E50-4941AE06FDBA}" srcId="{1DED4065-03E7-479F-AB27-3BE2AB42A072}" destId="{8387D487-8E6A-4A59-8B51-D5A7033EBE43}" srcOrd="1" destOrd="0" parTransId="{CC1CEEB5-8B55-48E9-8CA4-B56E22E8C62B}" sibTransId="{0D2531FB-6880-4DD3-80CD-E3555E9C3FB7}"/>
    <dgm:cxn modelId="{33B8AB4D-2072-4B85-A2AC-3844E3757D8B}" srcId="{1DED4065-03E7-479F-AB27-3BE2AB42A072}" destId="{44160158-6F19-4CED-991D-1476E7C11AD1}" srcOrd="0" destOrd="0" parTransId="{9314F86F-1D9F-409B-B4F4-969C4B067D88}" sibTransId="{BE8DAE46-7532-49F6-882B-F8FC6DE064EA}"/>
    <dgm:cxn modelId="{F72A7783-47F3-4751-9FC0-E18201CC74CE}" srcId="{1DED4065-03E7-479F-AB27-3BE2AB42A072}" destId="{EA53CE5B-FF35-4006-83D8-899EC3B088B6}" srcOrd="3" destOrd="0" parTransId="{6D65192F-4CE1-49DA-8E93-3C340F605EFE}" sibTransId="{CE6289F0-1043-42E3-8575-A0743C43997B}"/>
    <dgm:cxn modelId="{7436BE27-F6FB-4699-9E39-B0A6E8C8DC0B}" type="presOf" srcId="{EA53CE5B-FF35-4006-83D8-899EC3B088B6}" destId="{316449D9-1B42-4CA7-94A8-B8F7DF0035F3}" srcOrd="0" destOrd="0" presId="urn:microsoft.com/office/officeart/2005/8/layout/vList2"/>
    <dgm:cxn modelId="{A814E118-62BD-4453-9178-30F4ADAD692E}" type="presOf" srcId="{44160158-6F19-4CED-991D-1476E7C11AD1}" destId="{A6BF8330-8F97-4BE3-9B69-EB5B52D2272B}" srcOrd="0" destOrd="0" presId="urn:microsoft.com/office/officeart/2005/8/layout/vList2"/>
    <dgm:cxn modelId="{E7108BD2-3DC3-4213-BB00-6268E98B8696}" type="presOf" srcId="{8387D487-8E6A-4A59-8B51-D5A7033EBE43}" destId="{398A6D98-81E9-42D6-9187-3D6E401B0291}" srcOrd="0" destOrd="0" presId="urn:microsoft.com/office/officeart/2005/8/layout/vList2"/>
    <dgm:cxn modelId="{562B38A2-E414-4350-8F5A-66F17B964082}" type="presParOf" srcId="{A39F0C24-3AA9-47E1-9EBB-0A3C474609E4}" destId="{A6BF8330-8F97-4BE3-9B69-EB5B52D2272B}" srcOrd="0" destOrd="0" presId="urn:microsoft.com/office/officeart/2005/8/layout/vList2"/>
    <dgm:cxn modelId="{5B676ABF-07DC-46CC-963B-972A329DDC0D}" type="presParOf" srcId="{A39F0C24-3AA9-47E1-9EBB-0A3C474609E4}" destId="{F8596D3D-2FBC-4A81-92CD-1198A0803514}" srcOrd="1" destOrd="0" presId="urn:microsoft.com/office/officeart/2005/8/layout/vList2"/>
    <dgm:cxn modelId="{E548A8DC-FF12-4DB4-B797-8EE088F712C8}" type="presParOf" srcId="{A39F0C24-3AA9-47E1-9EBB-0A3C474609E4}" destId="{398A6D98-81E9-42D6-9187-3D6E401B0291}" srcOrd="2" destOrd="0" presId="urn:microsoft.com/office/officeart/2005/8/layout/vList2"/>
    <dgm:cxn modelId="{CBB96F3B-6340-48F6-88E8-48610C3CBBAA}" type="presParOf" srcId="{A39F0C24-3AA9-47E1-9EBB-0A3C474609E4}" destId="{CA7EAF36-3CB3-4487-ABA2-08DED845327D}" srcOrd="3" destOrd="0" presId="urn:microsoft.com/office/officeart/2005/8/layout/vList2"/>
    <dgm:cxn modelId="{884B99B7-5FC1-40E3-BB03-730260164DE0}" type="presParOf" srcId="{A39F0C24-3AA9-47E1-9EBB-0A3C474609E4}" destId="{441704ED-ABF6-4C3F-9574-EBA35D0595CE}" srcOrd="4" destOrd="0" presId="urn:microsoft.com/office/officeart/2005/8/layout/vList2"/>
    <dgm:cxn modelId="{90A92A25-4D55-4FB5-AEC3-535672AD3D86}" type="presParOf" srcId="{A39F0C24-3AA9-47E1-9EBB-0A3C474609E4}" destId="{C652F8D5-D8B6-4B9F-ADC6-0A29FA12A22A}" srcOrd="5" destOrd="0" presId="urn:microsoft.com/office/officeart/2005/8/layout/vList2"/>
    <dgm:cxn modelId="{8AC47438-0421-424A-B411-8E310E004A9E}" type="presParOf" srcId="{A39F0C24-3AA9-47E1-9EBB-0A3C474609E4}" destId="{316449D9-1B42-4CA7-94A8-B8F7DF0035F3}" srcOrd="6" destOrd="0" presId="urn:microsoft.com/office/officeart/2005/8/layout/vList2"/>
    <dgm:cxn modelId="{10DB6D2C-C7BF-46F2-8E76-ADFF05805F72}" type="presParOf" srcId="{A39F0C24-3AA9-47E1-9EBB-0A3C474609E4}" destId="{916DDB94-A77B-44CE-923E-D1BE075AFF5B}" srcOrd="7" destOrd="0" presId="urn:microsoft.com/office/officeart/2005/8/layout/vList2"/>
    <dgm:cxn modelId="{46602F77-1A6D-42C2-BAAB-D8A06DC4513A}" type="presParOf" srcId="{A39F0C24-3AA9-47E1-9EBB-0A3C474609E4}" destId="{81B04754-6D93-4E08-B39C-10A5187EFE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0D62D-52CD-4AA0-8228-8357034B1EA3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3D1401-E03A-45C3-A597-F91E506E308D}">
      <dgm:prSet custT="1"/>
      <dgm:spPr/>
      <dgm:t>
        <a:bodyPr/>
        <a:lstStyle/>
        <a:p>
          <a:pPr rtl="0"/>
          <a:r>
            <a:rPr lang="en-US" sz="2400" dirty="0"/>
            <a:t>Find Key Insights in the data using Visual Analytics</a:t>
          </a:r>
          <a:endParaRPr lang="en-IN" sz="2400" dirty="0"/>
        </a:p>
      </dgm:t>
    </dgm:pt>
    <dgm:pt modelId="{365D7659-4C2E-4416-8BC8-0062170F2BDF}" type="parTrans" cxnId="{E54DFA8D-2365-4EA2-96CA-F1CAB171D429}">
      <dgm:prSet/>
      <dgm:spPr/>
      <dgm:t>
        <a:bodyPr/>
        <a:lstStyle/>
        <a:p>
          <a:endParaRPr lang="en-IN"/>
        </a:p>
      </dgm:t>
    </dgm:pt>
    <dgm:pt modelId="{4BA8BC71-B1AD-4B05-9960-7769489B232E}" type="sibTrans" cxnId="{E54DFA8D-2365-4EA2-96CA-F1CAB171D429}">
      <dgm:prSet/>
      <dgm:spPr/>
      <dgm:t>
        <a:bodyPr/>
        <a:lstStyle/>
        <a:p>
          <a:endParaRPr lang="en-IN"/>
        </a:p>
      </dgm:t>
    </dgm:pt>
    <dgm:pt modelId="{83933DA5-4C39-4141-8B62-C3E994B494CC}">
      <dgm:prSet custT="1"/>
      <dgm:spPr/>
      <dgm:t>
        <a:bodyPr/>
        <a:lstStyle/>
        <a:p>
          <a:pPr rtl="0"/>
          <a:r>
            <a:rPr lang="en-IN" sz="2400" dirty="0"/>
            <a:t>How to increase Revenue and reduce cost</a:t>
          </a:r>
        </a:p>
      </dgm:t>
    </dgm:pt>
    <dgm:pt modelId="{BFDB154C-6C73-4BE1-872C-2EA058F3A748}" type="parTrans" cxnId="{73839682-C35F-477E-8121-F3C7F16D8DCF}">
      <dgm:prSet/>
      <dgm:spPr/>
      <dgm:t>
        <a:bodyPr/>
        <a:lstStyle/>
        <a:p>
          <a:endParaRPr lang="en-IN"/>
        </a:p>
      </dgm:t>
    </dgm:pt>
    <dgm:pt modelId="{3641E8DF-D697-43A0-8B72-982E848BB20B}" type="sibTrans" cxnId="{73839682-C35F-477E-8121-F3C7F16D8DCF}">
      <dgm:prSet/>
      <dgm:spPr/>
      <dgm:t>
        <a:bodyPr/>
        <a:lstStyle/>
        <a:p>
          <a:endParaRPr lang="en-IN"/>
        </a:p>
      </dgm:t>
    </dgm:pt>
    <dgm:pt modelId="{0EF7AC98-D106-4CE8-BA6C-57F95AB02FE3}" type="pres">
      <dgm:prSet presAssocID="{BFC0D62D-52CD-4AA0-8228-8357034B1EA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F081FE-AC78-4E7E-B077-96601337B8AF}" type="pres">
      <dgm:prSet presAssocID="{263D1401-E03A-45C3-A597-F91E506E308D}" presName="linNode" presStyleCnt="0"/>
      <dgm:spPr/>
    </dgm:pt>
    <dgm:pt modelId="{1FCD48DA-7300-441D-AF22-90CEB7EE8063}" type="pres">
      <dgm:prSet presAssocID="{263D1401-E03A-45C3-A597-F91E506E308D}" presName="parentText" presStyleLbl="node1" presStyleIdx="0" presStyleCnt="2" custScaleX="1743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D4C0F-770E-4F0A-B643-6C8B13CC51E6}" type="pres">
      <dgm:prSet presAssocID="{4BA8BC71-B1AD-4B05-9960-7769489B232E}" presName="sp" presStyleCnt="0"/>
      <dgm:spPr/>
    </dgm:pt>
    <dgm:pt modelId="{5FC3FDE1-D2F0-4307-8CC2-27449C83D7C7}" type="pres">
      <dgm:prSet presAssocID="{83933DA5-4C39-4141-8B62-C3E994B494CC}" presName="linNode" presStyleCnt="0"/>
      <dgm:spPr/>
    </dgm:pt>
    <dgm:pt modelId="{01313DEE-BD65-43A8-A77D-7EFD8A02A352}" type="pres">
      <dgm:prSet presAssocID="{83933DA5-4C39-4141-8B62-C3E994B494CC}" presName="parentText" presStyleLbl="node1" presStyleIdx="1" presStyleCnt="2" custScaleX="173336" custLinFactNeighborX="894" custLinFactNeighborY="-10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3A0E39-E068-4137-8D32-4A4780A04F6A}" type="presOf" srcId="{BFC0D62D-52CD-4AA0-8228-8357034B1EA3}" destId="{0EF7AC98-D106-4CE8-BA6C-57F95AB02FE3}" srcOrd="0" destOrd="0" presId="urn:microsoft.com/office/officeart/2005/8/layout/vList5"/>
    <dgm:cxn modelId="{73839682-C35F-477E-8121-F3C7F16D8DCF}" srcId="{BFC0D62D-52CD-4AA0-8228-8357034B1EA3}" destId="{83933DA5-4C39-4141-8B62-C3E994B494CC}" srcOrd="1" destOrd="0" parTransId="{BFDB154C-6C73-4BE1-872C-2EA058F3A748}" sibTransId="{3641E8DF-D697-43A0-8B72-982E848BB20B}"/>
    <dgm:cxn modelId="{CC451055-DD86-413C-97A0-0923F5DF8E1C}" type="presOf" srcId="{263D1401-E03A-45C3-A597-F91E506E308D}" destId="{1FCD48DA-7300-441D-AF22-90CEB7EE8063}" srcOrd="0" destOrd="0" presId="urn:microsoft.com/office/officeart/2005/8/layout/vList5"/>
    <dgm:cxn modelId="{4E52E864-2B9B-44DB-9DA7-BAF2F72FA9EB}" type="presOf" srcId="{83933DA5-4C39-4141-8B62-C3E994B494CC}" destId="{01313DEE-BD65-43A8-A77D-7EFD8A02A352}" srcOrd="0" destOrd="0" presId="urn:microsoft.com/office/officeart/2005/8/layout/vList5"/>
    <dgm:cxn modelId="{E54DFA8D-2365-4EA2-96CA-F1CAB171D429}" srcId="{BFC0D62D-52CD-4AA0-8228-8357034B1EA3}" destId="{263D1401-E03A-45C3-A597-F91E506E308D}" srcOrd="0" destOrd="0" parTransId="{365D7659-4C2E-4416-8BC8-0062170F2BDF}" sibTransId="{4BA8BC71-B1AD-4B05-9960-7769489B232E}"/>
    <dgm:cxn modelId="{7FC2AF9D-4896-4806-9F6C-33895601F2FF}" type="presParOf" srcId="{0EF7AC98-D106-4CE8-BA6C-57F95AB02FE3}" destId="{E0F081FE-AC78-4E7E-B077-96601337B8AF}" srcOrd="0" destOrd="0" presId="urn:microsoft.com/office/officeart/2005/8/layout/vList5"/>
    <dgm:cxn modelId="{3282DE4C-AAEE-460F-AF80-C057FCA288D5}" type="presParOf" srcId="{E0F081FE-AC78-4E7E-B077-96601337B8AF}" destId="{1FCD48DA-7300-441D-AF22-90CEB7EE8063}" srcOrd="0" destOrd="0" presId="urn:microsoft.com/office/officeart/2005/8/layout/vList5"/>
    <dgm:cxn modelId="{940FB0D9-33D6-4CF2-9179-4C04A78E14CA}" type="presParOf" srcId="{0EF7AC98-D106-4CE8-BA6C-57F95AB02FE3}" destId="{2A9D4C0F-770E-4F0A-B643-6C8B13CC51E6}" srcOrd="1" destOrd="0" presId="urn:microsoft.com/office/officeart/2005/8/layout/vList5"/>
    <dgm:cxn modelId="{C53FA192-D9DF-49DD-9926-A17CFBE5E505}" type="presParOf" srcId="{0EF7AC98-D106-4CE8-BA6C-57F95AB02FE3}" destId="{5FC3FDE1-D2F0-4307-8CC2-27449C83D7C7}" srcOrd="2" destOrd="0" presId="urn:microsoft.com/office/officeart/2005/8/layout/vList5"/>
    <dgm:cxn modelId="{A9B3EFA6-8636-4DCF-AAEC-417CA1E5CCFE}" type="presParOf" srcId="{5FC3FDE1-D2F0-4307-8CC2-27449C83D7C7}" destId="{01313DEE-BD65-43A8-A77D-7EFD8A02A3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F8330-8F97-4BE3-9B69-EB5B52D2272B}">
      <dsp:nvSpPr>
        <dsp:cNvPr id="0" name=""/>
        <dsp:cNvSpPr/>
      </dsp:nvSpPr>
      <dsp:spPr>
        <a:xfrm>
          <a:off x="0" y="3237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Business Objectives</a:t>
          </a:r>
          <a:endParaRPr lang="en-IN" sz="2800" kern="1200"/>
        </a:p>
      </dsp:txBody>
      <dsp:txXfrm>
        <a:off x="31185" y="63555"/>
        <a:ext cx="9538830" cy="576449"/>
      </dsp:txXfrm>
    </dsp:sp>
    <dsp:sp modelId="{398A6D98-81E9-42D6-9187-3D6E401B0291}">
      <dsp:nvSpPr>
        <dsp:cNvPr id="0" name=""/>
        <dsp:cNvSpPr/>
      </dsp:nvSpPr>
      <dsp:spPr>
        <a:xfrm>
          <a:off x="0" y="75183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Data Preparation</a:t>
          </a:r>
          <a:endParaRPr lang="en-IN" sz="2800" kern="1200"/>
        </a:p>
      </dsp:txBody>
      <dsp:txXfrm>
        <a:off x="31185" y="783015"/>
        <a:ext cx="9538830" cy="576449"/>
      </dsp:txXfrm>
    </dsp:sp>
    <dsp:sp modelId="{441704ED-ABF6-4C3F-9574-EBA35D0595CE}">
      <dsp:nvSpPr>
        <dsp:cNvPr id="0" name=""/>
        <dsp:cNvSpPr/>
      </dsp:nvSpPr>
      <dsp:spPr>
        <a:xfrm>
          <a:off x="0" y="147129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Analysis</a:t>
          </a:r>
          <a:endParaRPr lang="en-IN" sz="2800" kern="1200"/>
        </a:p>
      </dsp:txBody>
      <dsp:txXfrm>
        <a:off x="31185" y="1502475"/>
        <a:ext cx="9538830" cy="576449"/>
      </dsp:txXfrm>
    </dsp:sp>
    <dsp:sp modelId="{316449D9-1B42-4CA7-94A8-B8F7DF0035F3}">
      <dsp:nvSpPr>
        <dsp:cNvPr id="0" name=""/>
        <dsp:cNvSpPr/>
      </dsp:nvSpPr>
      <dsp:spPr>
        <a:xfrm>
          <a:off x="0" y="219075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Models</a:t>
          </a:r>
          <a:endParaRPr lang="en-IN" sz="2800" kern="1200"/>
        </a:p>
      </dsp:txBody>
      <dsp:txXfrm>
        <a:off x="31185" y="2221935"/>
        <a:ext cx="9538830" cy="576449"/>
      </dsp:txXfrm>
    </dsp:sp>
    <dsp:sp modelId="{81B04754-6D93-4E08-B39C-10A5187EFE97}">
      <dsp:nvSpPr>
        <dsp:cNvPr id="0" name=""/>
        <dsp:cNvSpPr/>
      </dsp:nvSpPr>
      <dsp:spPr>
        <a:xfrm>
          <a:off x="0" y="2910210"/>
          <a:ext cx="9601200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Insights</a:t>
          </a:r>
          <a:endParaRPr lang="en-IN" sz="2800" kern="1200"/>
        </a:p>
      </dsp:txBody>
      <dsp:txXfrm>
        <a:off x="31185" y="2941395"/>
        <a:ext cx="9538830" cy="576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D48DA-7300-441D-AF22-90CEB7EE8063}">
      <dsp:nvSpPr>
        <dsp:cNvPr id="0" name=""/>
        <dsp:cNvSpPr/>
      </dsp:nvSpPr>
      <dsp:spPr>
        <a:xfrm>
          <a:off x="1787559" y="43"/>
          <a:ext cx="6026081" cy="17469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Find Key Insights in the data using Visual Analytics</a:t>
          </a:r>
          <a:endParaRPr lang="en-IN" sz="2400" kern="1200" dirty="0"/>
        </a:p>
      </dsp:txBody>
      <dsp:txXfrm>
        <a:off x="1872840" y="85324"/>
        <a:ext cx="5855519" cy="1576419"/>
      </dsp:txXfrm>
    </dsp:sp>
    <dsp:sp modelId="{01313DEE-BD65-43A8-A77D-7EFD8A02A352}">
      <dsp:nvSpPr>
        <dsp:cNvPr id="0" name=""/>
        <dsp:cNvSpPr/>
      </dsp:nvSpPr>
      <dsp:spPr>
        <a:xfrm>
          <a:off x="1818459" y="1815996"/>
          <a:ext cx="5991240" cy="17469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/>
            <a:t>How to increase Revenue and reduce cost</a:t>
          </a:r>
        </a:p>
      </dsp:txBody>
      <dsp:txXfrm>
        <a:off x="1903740" y="1901277"/>
        <a:ext cx="5820678" cy="1576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8BA5-2109-42E5-B646-923EB5184521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EE7FD-29A7-44E7-B797-CB58EC77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8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5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EE7FD-29A7-44E7-B797-CB58EC775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3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0285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222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5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13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BFE640B-402B-4F6B-8B07-52D13993B479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2B43C3-795E-46AE-9CA7-AA7C11A66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5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huljamadagni147/Visual-Analytics/blob/master/Krishna_Visual_Analytics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433484"/>
            <a:ext cx="8144134" cy="1673295"/>
          </a:xfrm>
        </p:spPr>
        <p:txBody>
          <a:bodyPr/>
          <a:lstStyle/>
          <a:p>
            <a:r>
              <a:rPr lang="en-US" dirty="0"/>
              <a:t>Bank Customer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5600"/>
            <a:ext cx="7300456" cy="2362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</a:p>
          <a:p>
            <a:r>
              <a:rPr lang="en-US" dirty="0"/>
              <a:t>		Submitted By: </a:t>
            </a:r>
            <a:r>
              <a:rPr lang="en-US" dirty="0" smtClean="0"/>
              <a:t>Rahul </a:t>
            </a:r>
            <a:r>
              <a:rPr lang="en-US" dirty="0" err="1" smtClean="0"/>
              <a:t>Hanumanth</a:t>
            </a:r>
            <a:r>
              <a:rPr lang="en-US" dirty="0" smtClean="0"/>
              <a:t> </a:t>
            </a:r>
            <a:r>
              <a:rPr lang="en-US" dirty="0" err="1" smtClean="0"/>
              <a:t>Kambadur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192" y="3029719"/>
            <a:ext cx="1952625" cy="781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18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Distribution of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Histogram ,it can be concluded</a:t>
            </a:r>
          </a:p>
          <a:p>
            <a:pPr marL="0" indent="0">
              <a:buNone/>
            </a:pPr>
            <a:r>
              <a:rPr lang="en-US" sz="2400" dirty="0"/>
              <a:t>that most of the customers are between </a:t>
            </a:r>
          </a:p>
          <a:p>
            <a:pPr marL="0" indent="0">
              <a:buNone/>
            </a:pPr>
            <a:r>
              <a:rPr lang="en-US" sz="2400" dirty="0"/>
              <a:t>Age 30 and 50 years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814" y="2453120"/>
            <a:ext cx="4496396" cy="37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Region wise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Histogram ,it can be concluded</a:t>
            </a:r>
          </a:p>
          <a:p>
            <a:pPr marL="0" indent="0">
              <a:buNone/>
            </a:pPr>
            <a:r>
              <a:rPr lang="en-US" sz="2400" dirty="0"/>
              <a:t>that Customers from England has highest sum</a:t>
            </a:r>
          </a:p>
          <a:p>
            <a:pPr marL="0" indent="0">
              <a:buNone/>
            </a:pPr>
            <a:r>
              <a:rPr lang="en-US" sz="2400" dirty="0"/>
              <a:t>Of balances.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112" y="2286000"/>
            <a:ext cx="4267590" cy="43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3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Job Classification wise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Histogram ,it can be concluded</a:t>
            </a:r>
          </a:p>
          <a:p>
            <a:pPr marL="0" indent="0">
              <a:buNone/>
            </a:pPr>
            <a:r>
              <a:rPr lang="en-US" sz="2400" dirty="0"/>
              <a:t>that Customers with White Color Job classification</a:t>
            </a:r>
          </a:p>
          <a:p>
            <a:pPr marL="0" indent="0">
              <a:buNone/>
            </a:pPr>
            <a:r>
              <a:rPr lang="en-US" sz="2400" dirty="0"/>
              <a:t>has highest sum of balances.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698" y="2286000"/>
            <a:ext cx="3860492" cy="40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4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Job Classification wise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Histogram ,it can be concluded</a:t>
            </a:r>
          </a:p>
          <a:p>
            <a:pPr marL="0" indent="0">
              <a:buNone/>
            </a:pPr>
            <a:r>
              <a:rPr lang="en-US" sz="2400" dirty="0"/>
              <a:t>that Customers with White Color Job classification</a:t>
            </a:r>
          </a:p>
          <a:p>
            <a:pPr marL="0" indent="0">
              <a:buNone/>
            </a:pPr>
            <a:r>
              <a:rPr lang="en-US" sz="2400" dirty="0"/>
              <a:t>has highest sum of balances.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698" y="2286000"/>
            <a:ext cx="3860492" cy="40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64182"/>
          </a:xfrm>
        </p:spPr>
        <p:txBody>
          <a:bodyPr/>
          <a:lstStyle/>
          <a:p>
            <a:r>
              <a:rPr lang="en-US" dirty="0"/>
              <a:t>The project is developed using Python and the python can be downloaded from the below GitHub Link: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github.com/rahuljamadagni147/Visual-Analytics/blob/master/Krishna_Visual_Analytics.ipynb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1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3275"/>
          </a:xfrm>
        </p:spPr>
        <p:txBody>
          <a:bodyPr/>
          <a:lstStyle/>
          <a:p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		</a:t>
            </a:r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68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5018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1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71642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1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034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7265"/>
            <a:ext cx="10515600" cy="442404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dataset contains Customer Data of ~4000 customers.</a:t>
            </a:r>
          </a:p>
          <a:p>
            <a:r>
              <a:rPr lang="en-US" dirty="0"/>
              <a:t>Following fields are available in the dataset:</a:t>
            </a:r>
          </a:p>
          <a:p>
            <a:pPr marL="800100" lvl="1" indent="-342900"/>
            <a:r>
              <a:rPr lang="en-US" u="sng" dirty="0"/>
              <a:t>Customer ID </a:t>
            </a:r>
            <a:r>
              <a:rPr lang="en-US" dirty="0"/>
              <a:t>– Unique Id of the customer</a:t>
            </a:r>
          </a:p>
          <a:p>
            <a:pPr marL="800100" lvl="1" indent="-342900"/>
            <a:r>
              <a:rPr lang="en-US" u="sng" dirty="0"/>
              <a:t>Name</a:t>
            </a:r>
            <a:r>
              <a:rPr lang="en-US" dirty="0"/>
              <a:t> – Customer Name</a:t>
            </a:r>
          </a:p>
          <a:p>
            <a:pPr marL="800100" lvl="1" indent="-342900"/>
            <a:r>
              <a:rPr lang="en-US" u="sng" dirty="0" err="1"/>
              <a:t>SurName</a:t>
            </a:r>
            <a:r>
              <a:rPr lang="en-US" dirty="0"/>
              <a:t> – </a:t>
            </a:r>
            <a:r>
              <a:rPr lang="en-US" dirty="0" err="1"/>
              <a:t>SurName</a:t>
            </a:r>
            <a:r>
              <a:rPr lang="en-US" dirty="0"/>
              <a:t> of the customer</a:t>
            </a:r>
          </a:p>
          <a:p>
            <a:pPr marL="800100" lvl="1" indent="-342900"/>
            <a:r>
              <a:rPr lang="en-US" u="sng" dirty="0"/>
              <a:t>Gender</a:t>
            </a:r>
            <a:r>
              <a:rPr lang="en-US" dirty="0"/>
              <a:t> – Gender of the customer</a:t>
            </a:r>
          </a:p>
          <a:p>
            <a:pPr marL="800100" lvl="1" indent="-342900"/>
            <a:r>
              <a:rPr lang="en-US" u="sng" dirty="0"/>
              <a:t>Age</a:t>
            </a:r>
            <a:r>
              <a:rPr lang="en-US" dirty="0"/>
              <a:t> – Age of the customer</a:t>
            </a:r>
          </a:p>
          <a:p>
            <a:pPr marL="800100" lvl="1" indent="-342900"/>
            <a:r>
              <a:rPr lang="en-US" u="sng" dirty="0"/>
              <a:t>Region</a:t>
            </a:r>
            <a:r>
              <a:rPr lang="en-US" dirty="0"/>
              <a:t> – Region of the customer</a:t>
            </a:r>
          </a:p>
          <a:p>
            <a:pPr marL="800100" lvl="1" indent="-342900"/>
            <a:r>
              <a:rPr lang="en-US" u="sng" dirty="0"/>
              <a:t>Job Classification</a:t>
            </a:r>
            <a:r>
              <a:rPr lang="en-US" dirty="0"/>
              <a:t> – Job Type of the customer</a:t>
            </a:r>
          </a:p>
          <a:p>
            <a:pPr marL="800100" lvl="1" indent="-342900"/>
            <a:r>
              <a:rPr lang="en-US" u="sng" dirty="0"/>
              <a:t>Date Joined</a:t>
            </a:r>
            <a:r>
              <a:rPr lang="en-US" dirty="0"/>
              <a:t> – The date when customer joined the bank</a:t>
            </a:r>
          </a:p>
          <a:p>
            <a:pPr marL="800100" lvl="1" indent="-342900"/>
            <a:r>
              <a:rPr lang="en-US" u="sng" dirty="0"/>
              <a:t>Balance</a:t>
            </a:r>
            <a:r>
              <a:rPr lang="en-US" dirty="0"/>
              <a:t> – Current balance of the customer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8428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 of Customers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bar plot, it is clear that </a:t>
            </a:r>
          </a:p>
          <a:p>
            <a:pPr marL="0" indent="0">
              <a:buNone/>
            </a:pPr>
            <a:r>
              <a:rPr lang="en-US" sz="2400" dirty="0"/>
              <a:t>England has highest number of customers</a:t>
            </a:r>
          </a:p>
          <a:p>
            <a:pPr marL="0" indent="0">
              <a:buNone/>
            </a:pPr>
            <a:r>
              <a:rPr lang="en-US" sz="2400" dirty="0"/>
              <a:t>And Northern Island has lowest number</a:t>
            </a:r>
          </a:p>
          <a:p>
            <a:pPr marL="0" indent="0">
              <a:buNone/>
            </a:pPr>
            <a:r>
              <a:rPr lang="en-US" sz="2400" dirty="0"/>
              <a:t>of customers.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64" y="1759527"/>
            <a:ext cx="5112100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 of Customers by Gender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0349" y="1678898"/>
            <a:ext cx="4751882" cy="4497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16747" y="2329934"/>
            <a:ext cx="4276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bar plot, it is clear that no of Male customers is greater than no of Female customers</a:t>
            </a:r>
          </a:p>
        </p:txBody>
      </p:sp>
    </p:spTree>
    <p:extLst>
      <p:ext uri="{BB962C8B-B14F-4D97-AF65-F5344CB8AC3E}">
        <p14:creationId xmlns:p14="http://schemas.microsoft.com/office/powerpoint/2010/main" val="152292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 of Customers by Job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the bar plot, it is clear that </a:t>
            </a:r>
          </a:p>
          <a:p>
            <a:pPr marL="0" indent="0">
              <a:buNone/>
            </a:pPr>
            <a:r>
              <a:rPr lang="en-US" sz="2400" dirty="0"/>
              <a:t>No of customers is highest for White </a:t>
            </a:r>
            <a:r>
              <a:rPr lang="en-US" sz="2400" dirty="0" err="1"/>
              <a:t>Colour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Job and is lowest for Other category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337" y="2286000"/>
            <a:ext cx="4796853" cy="4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201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1240</TotalTime>
  <Words>332</Words>
  <Application>Microsoft Office PowerPoint</Application>
  <PresentationFormat>Widescreen</PresentationFormat>
  <Paragraphs>70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Crop</vt:lpstr>
      <vt:lpstr>Bank Customer Analytics</vt:lpstr>
      <vt:lpstr>Agenda</vt:lpstr>
      <vt:lpstr>Business Objectives</vt:lpstr>
      <vt:lpstr>Data Understanding</vt:lpstr>
      <vt:lpstr>Brief about the dataset</vt:lpstr>
      <vt:lpstr>Data Analysis</vt:lpstr>
      <vt:lpstr>Check No of Customers by Region</vt:lpstr>
      <vt:lpstr>Check No of Customers by Gender</vt:lpstr>
      <vt:lpstr>Check No of Customers by Job Classification</vt:lpstr>
      <vt:lpstr>Check Distribution of Age</vt:lpstr>
      <vt:lpstr>Check Region wise Balance</vt:lpstr>
      <vt:lpstr>Check Job Classification wise Balance</vt:lpstr>
      <vt:lpstr>Check Job Classification wise Balance</vt:lpstr>
      <vt:lpstr>GitHub Link</vt:lpstr>
      <vt:lpstr>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analysis</dc:title>
  <dc:creator>Krishna Gopal Goswami</dc:creator>
  <cp:lastModifiedBy>Rahul Hanumath</cp:lastModifiedBy>
  <cp:revision>104</cp:revision>
  <dcterms:created xsi:type="dcterms:W3CDTF">2017-11-29T10:07:40Z</dcterms:created>
  <dcterms:modified xsi:type="dcterms:W3CDTF">2018-11-17T15:08:13Z</dcterms:modified>
</cp:coreProperties>
</file>