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6" r:id="rId1"/>
  </p:sldMasterIdLst>
  <p:notesMasterIdLst>
    <p:notesMasterId r:id="rId18"/>
  </p:notesMasterIdLst>
  <p:sldIdLst>
    <p:sldId id="256" r:id="rId2"/>
    <p:sldId id="258" r:id="rId3"/>
    <p:sldId id="283" r:id="rId4"/>
    <p:sldId id="259" r:id="rId5"/>
    <p:sldId id="271" r:id="rId6"/>
    <p:sldId id="272" r:id="rId7"/>
    <p:sldId id="273" r:id="rId8"/>
    <p:sldId id="274" r:id="rId9"/>
    <p:sldId id="275" r:id="rId10"/>
    <p:sldId id="276" r:id="rId11"/>
    <p:sldId id="278" r:id="rId12"/>
    <p:sldId id="284" r:id="rId13"/>
    <p:sldId id="280" r:id="rId14"/>
    <p:sldId id="281" r:id="rId15"/>
    <p:sldId id="28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7B7"/>
    <a:srgbClr val="F54949"/>
    <a:srgbClr val="F87C7C"/>
    <a:srgbClr val="F32929"/>
    <a:srgbClr val="9000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8ADD9-0C9B-475C-AED4-0C13ADABBD5E}" v="579" dt="2025-07-25T15:26:09.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706" autoAdjust="0"/>
  </p:normalViewPr>
  <p:slideViewPr>
    <p:cSldViewPr snapToGrid="0">
      <p:cViewPr varScale="1">
        <p:scale>
          <a:sx n="95" d="100"/>
          <a:sy n="95" d="100"/>
        </p:scale>
        <p:origin x="36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Jha" userId="489a3219b7f249a4" providerId="LiveId" clId="{DBD8ADD9-0C9B-475C-AED4-0C13ADABBD5E}"/>
    <pc:docChg chg="undo redo custSel addSld delSld modSld sldOrd">
      <pc:chgData name="Rahul Jha" userId="489a3219b7f249a4" providerId="LiveId" clId="{DBD8ADD9-0C9B-475C-AED4-0C13ADABBD5E}" dt="2025-07-25T15:30:50.330" v="5560" actId="1076"/>
      <pc:docMkLst>
        <pc:docMk/>
      </pc:docMkLst>
      <pc:sldChg chg="delSp modSp mod modTransition">
        <pc:chgData name="Rahul Jha" userId="489a3219b7f249a4" providerId="LiveId" clId="{DBD8ADD9-0C9B-475C-AED4-0C13ADABBD5E}" dt="2025-07-25T15:30:50.330" v="5560" actId="1076"/>
        <pc:sldMkLst>
          <pc:docMk/>
          <pc:sldMk cId="2065907596" sldId="256"/>
        </pc:sldMkLst>
        <pc:spChg chg="mod">
          <ac:chgData name="Rahul Jha" userId="489a3219b7f249a4" providerId="LiveId" clId="{DBD8ADD9-0C9B-475C-AED4-0C13ADABBD5E}" dt="2025-07-25T15:30:26.202" v="5556" actId="14100"/>
          <ac:spMkLst>
            <pc:docMk/>
            <pc:sldMk cId="2065907596" sldId="256"/>
            <ac:spMk id="2" creationId="{E59BE40D-8F0F-7E1C-CB17-965E3B74AE17}"/>
          </ac:spMkLst>
        </pc:spChg>
        <pc:spChg chg="mod">
          <ac:chgData name="Rahul Jha" userId="489a3219b7f249a4" providerId="LiveId" clId="{DBD8ADD9-0C9B-475C-AED4-0C13ADABBD5E}" dt="2025-07-25T15:30:50.330" v="5560" actId="1076"/>
          <ac:spMkLst>
            <pc:docMk/>
            <pc:sldMk cId="2065907596" sldId="256"/>
            <ac:spMk id="3" creationId="{6621E26E-2662-1A1B-5B3D-01B577AA3A52}"/>
          </ac:spMkLst>
        </pc:spChg>
        <pc:picChg chg="mod">
          <ac:chgData name="Rahul Jha" userId="489a3219b7f249a4" providerId="LiveId" clId="{DBD8ADD9-0C9B-475C-AED4-0C13ADABBD5E}" dt="2025-07-25T15:30:46.771" v="5559" actId="1076"/>
          <ac:picMkLst>
            <pc:docMk/>
            <pc:sldMk cId="2065907596" sldId="256"/>
            <ac:picMk id="6" creationId="{4F04E229-4244-B3D7-E9B7-8C9A49B1B5D9}"/>
          </ac:picMkLst>
        </pc:picChg>
      </pc:sldChg>
      <pc:sldChg chg="addSp delSp modSp mod">
        <pc:chgData name="Rahul Jha" userId="489a3219b7f249a4" providerId="LiveId" clId="{DBD8ADD9-0C9B-475C-AED4-0C13ADABBD5E}" dt="2025-07-25T15:23:21.496" v="5525" actId="404"/>
        <pc:sldMkLst>
          <pc:docMk/>
          <pc:sldMk cId="3257250367" sldId="258"/>
        </pc:sldMkLst>
        <pc:spChg chg="add mod">
          <ac:chgData name="Rahul Jha" userId="489a3219b7f249a4" providerId="LiveId" clId="{DBD8ADD9-0C9B-475C-AED4-0C13ADABBD5E}" dt="2025-07-24T01:12:31.828" v="1919" actId="1076"/>
          <ac:spMkLst>
            <pc:docMk/>
            <pc:sldMk cId="3257250367" sldId="258"/>
            <ac:spMk id="10" creationId="{C1C74C68-05C0-F481-B23B-DA6F7575C571}"/>
          </ac:spMkLst>
        </pc:spChg>
        <pc:spChg chg="add mod">
          <ac:chgData name="Rahul Jha" userId="489a3219b7f249a4" providerId="LiveId" clId="{DBD8ADD9-0C9B-475C-AED4-0C13ADABBD5E}" dt="2025-07-25T15:23:21.496" v="5525" actId="404"/>
          <ac:spMkLst>
            <pc:docMk/>
            <pc:sldMk cId="3257250367" sldId="258"/>
            <ac:spMk id="12" creationId="{797DD496-5A57-9809-BA1D-5C7BBC7F4558}"/>
          </ac:spMkLst>
        </pc:spChg>
        <pc:picChg chg="add mod">
          <ac:chgData name="Rahul Jha" userId="489a3219b7f249a4" providerId="LiveId" clId="{DBD8ADD9-0C9B-475C-AED4-0C13ADABBD5E}" dt="2025-07-24T01:09:42.130" v="1896" actId="1582"/>
          <ac:picMkLst>
            <pc:docMk/>
            <pc:sldMk cId="3257250367" sldId="258"/>
            <ac:picMk id="1026" creationId="{2574EB99-B4C5-C766-EA62-61389A82AF55}"/>
          </ac:picMkLst>
        </pc:picChg>
      </pc:sldChg>
      <pc:sldChg chg="addSp delSp modSp mod">
        <pc:chgData name="Rahul Jha" userId="489a3219b7f249a4" providerId="LiveId" clId="{DBD8ADD9-0C9B-475C-AED4-0C13ADABBD5E}" dt="2025-07-25T12:32:26.116" v="5370" actId="1076"/>
        <pc:sldMkLst>
          <pc:docMk/>
          <pc:sldMk cId="1687726348" sldId="259"/>
        </pc:sldMkLst>
        <pc:spChg chg="add del mod">
          <ac:chgData name="Rahul Jha" userId="489a3219b7f249a4" providerId="LiveId" clId="{DBD8ADD9-0C9B-475C-AED4-0C13ADABBD5E}" dt="2025-07-25T12:29:06.526" v="5224"/>
          <ac:spMkLst>
            <pc:docMk/>
            <pc:sldMk cId="1687726348" sldId="259"/>
            <ac:spMk id="2" creationId="{E031D5A3-7CCF-6D16-3885-429ADEFCE50F}"/>
          </ac:spMkLst>
        </pc:spChg>
        <pc:spChg chg="add del mod">
          <ac:chgData name="Rahul Jha" userId="489a3219b7f249a4" providerId="LiveId" clId="{DBD8ADD9-0C9B-475C-AED4-0C13ADABBD5E}" dt="2025-07-25T12:29:06.527" v="5226"/>
          <ac:spMkLst>
            <pc:docMk/>
            <pc:sldMk cId="1687726348" sldId="259"/>
            <ac:spMk id="3" creationId="{3D212488-F83B-9A8C-8D19-61299F56A0FD}"/>
          </ac:spMkLst>
        </pc:spChg>
        <pc:spChg chg="mod">
          <ac:chgData name="Rahul Jha" userId="489a3219b7f249a4" providerId="LiveId" clId="{DBD8ADD9-0C9B-475C-AED4-0C13ADABBD5E}" dt="2025-07-25T12:31:34.613" v="5321" actId="20577"/>
          <ac:spMkLst>
            <pc:docMk/>
            <pc:sldMk cId="1687726348" sldId="259"/>
            <ac:spMk id="4" creationId="{69F20F52-B6E5-489A-7FFE-7353F8584182}"/>
          </ac:spMkLst>
        </pc:spChg>
        <pc:spChg chg="add del mod">
          <ac:chgData name="Rahul Jha" userId="489a3219b7f249a4" providerId="LiveId" clId="{DBD8ADD9-0C9B-475C-AED4-0C13ADABBD5E}" dt="2025-07-25T12:29:06.528" v="5228"/>
          <ac:spMkLst>
            <pc:docMk/>
            <pc:sldMk cId="1687726348" sldId="259"/>
            <ac:spMk id="5" creationId="{3111234D-26F2-73CB-14C8-AB069301F819}"/>
          </ac:spMkLst>
        </pc:spChg>
        <pc:spChg chg="add del mod">
          <ac:chgData name="Rahul Jha" userId="489a3219b7f249a4" providerId="LiveId" clId="{DBD8ADD9-0C9B-475C-AED4-0C13ADABBD5E}" dt="2025-07-25T12:29:06.524" v="5222" actId="478"/>
          <ac:spMkLst>
            <pc:docMk/>
            <pc:sldMk cId="1687726348" sldId="259"/>
            <ac:spMk id="6" creationId="{B6E4FB92-7F5F-9FAA-FDDB-88A345285BD7}"/>
          </ac:spMkLst>
        </pc:spChg>
        <pc:spChg chg="add mod">
          <ac:chgData name="Rahul Jha" userId="489a3219b7f249a4" providerId="LiveId" clId="{DBD8ADD9-0C9B-475C-AED4-0C13ADABBD5E}" dt="2025-07-25T12:32:26.116" v="5370" actId="1076"/>
          <ac:spMkLst>
            <pc:docMk/>
            <pc:sldMk cId="1687726348" sldId="259"/>
            <ac:spMk id="7" creationId="{10D3ADB4-465F-42B9-745C-923169D97886}"/>
          </ac:spMkLst>
        </pc:spChg>
        <pc:spChg chg="add mod">
          <ac:chgData name="Rahul Jha" userId="489a3219b7f249a4" providerId="LiveId" clId="{DBD8ADD9-0C9B-475C-AED4-0C13ADABBD5E}" dt="2025-07-25T12:32:10.796" v="5369" actId="14100"/>
          <ac:spMkLst>
            <pc:docMk/>
            <pc:sldMk cId="1687726348" sldId="259"/>
            <ac:spMk id="8" creationId="{B86C1147-17E8-004B-9F8E-E1E6D1FA6719}"/>
          </ac:spMkLst>
        </pc:spChg>
      </pc:sldChg>
      <pc:sldChg chg="modSp del mod">
        <pc:chgData name="Rahul Jha" userId="489a3219b7f249a4" providerId="LiveId" clId="{DBD8ADD9-0C9B-475C-AED4-0C13ADABBD5E}" dt="2025-07-23T23:51:01.749" v="999" actId="47"/>
        <pc:sldMkLst>
          <pc:docMk/>
          <pc:sldMk cId="472831904" sldId="260"/>
        </pc:sldMkLst>
      </pc:sldChg>
      <pc:sldChg chg="addSp delSp">
        <pc:chgData name="Rahul Jha" userId="489a3219b7f249a4" providerId="LiveId" clId="{DBD8ADD9-0C9B-475C-AED4-0C13ADABBD5E}" dt="2025-07-04T11:58:52.298" v="124"/>
        <pc:sldMkLst>
          <pc:docMk/>
          <pc:sldMk cId="765745602" sldId="269"/>
        </pc:sldMkLst>
        <pc:picChg chg="add">
          <ac:chgData name="Rahul Jha" userId="489a3219b7f249a4" providerId="LiveId" clId="{DBD8ADD9-0C9B-475C-AED4-0C13ADABBD5E}" dt="2025-07-04T11:58:52.298" v="124"/>
          <ac:picMkLst>
            <pc:docMk/>
            <pc:sldMk cId="765745602" sldId="269"/>
            <ac:picMk id="1026" creationId="{DDA07D38-1D3A-F783-07D5-87C229BA5A99}"/>
          </ac:picMkLst>
        </pc:picChg>
      </pc:sldChg>
      <pc:sldChg chg="modSp del mod">
        <pc:chgData name="Rahul Jha" userId="489a3219b7f249a4" providerId="LiveId" clId="{DBD8ADD9-0C9B-475C-AED4-0C13ADABBD5E}" dt="2025-07-23T23:19:47.247" v="464" actId="47"/>
        <pc:sldMkLst>
          <pc:docMk/>
          <pc:sldMk cId="2029436229" sldId="270"/>
        </pc:sldMkLst>
      </pc:sldChg>
      <pc:sldChg chg="modSp mod">
        <pc:chgData name="Rahul Jha" userId="489a3219b7f249a4" providerId="LiveId" clId="{DBD8ADD9-0C9B-475C-AED4-0C13ADABBD5E}" dt="2025-07-25T12:32:59.651" v="5375" actId="20577"/>
        <pc:sldMkLst>
          <pc:docMk/>
          <pc:sldMk cId="1152121055" sldId="271"/>
        </pc:sldMkLst>
        <pc:spChg chg="mod">
          <ac:chgData name="Rahul Jha" userId="489a3219b7f249a4" providerId="LiveId" clId="{DBD8ADD9-0C9B-475C-AED4-0C13ADABBD5E}" dt="2025-07-25T12:32:59.651" v="5375" actId="20577"/>
          <ac:spMkLst>
            <pc:docMk/>
            <pc:sldMk cId="1152121055" sldId="271"/>
            <ac:spMk id="5" creationId="{0E64A53F-E7B7-5EE6-1F22-BE6B9F2B549D}"/>
          </ac:spMkLst>
        </pc:spChg>
      </pc:sldChg>
      <pc:sldChg chg="modSp mod">
        <pc:chgData name="Rahul Jha" userId="489a3219b7f249a4" providerId="LiveId" clId="{DBD8ADD9-0C9B-475C-AED4-0C13ADABBD5E}" dt="2025-07-25T12:03:43.342" v="4434" actId="1076"/>
        <pc:sldMkLst>
          <pc:docMk/>
          <pc:sldMk cId="3727703172" sldId="272"/>
        </pc:sldMkLst>
        <pc:spChg chg="mod">
          <ac:chgData name="Rahul Jha" userId="489a3219b7f249a4" providerId="LiveId" clId="{DBD8ADD9-0C9B-475C-AED4-0C13ADABBD5E}" dt="2025-07-25T12:03:43.342" v="4434" actId="1076"/>
          <ac:spMkLst>
            <pc:docMk/>
            <pc:sldMk cId="3727703172" sldId="272"/>
            <ac:spMk id="3" creationId="{C7F3AD00-4AEF-6B6B-8567-35858EFE82CE}"/>
          </ac:spMkLst>
        </pc:spChg>
        <pc:grpChg chg="mod">
          <ac:chgData name="Rahul Jha" userId="489a3219b7f249a4" providerId="LiveId" clId="{DBD8ADD9-0C9B-475C-AED4-0C13ADABBD5E}" dt="2025-07-25T12:03:37.883" v="4433" actId="1076"/>
          <ac:grpSpMkLst>
            <pc:docMk/>
            <pc:sldMk cId="3727703172" sldId="272"/>
            <ac:grpSpMk id="4" creationId="{935191B7-F845-B645-C7D2-D854DEF04A4C}"/>
          </ac:grpSpMkLst>
        </pc:grpChg>
        <pc:picChg chg="mod">
          <ac:chgData name="Rahul Jha" userId="489a3219b7f249a4" providerId="LiveId" clId="{DBD8ADD9-0C9B-475C-AED4-0C13ADABBD5E}" dt="2025-07-25T12:03:35.357" v="4432" actId="1076"/>
          <ac:picMkLst>
            <pc:docMk/>
            <pc:sldMk cId="3727703172" sldId="272"/>
            <ac:picMk id="2" creationId="{8F0DFD49-AE28-71D8-75DF-80BC0F660E20}"/>
          </ac:picMkLst>
        </pc:picChg>
      </pc:sldChg>
      <pc:sldChg chg="modSp mod">
        <pc:chgData name="Rahul Jha" userId="489a3219b7f249a4" providerId="LiveId" clId="{DBD8ADD9-0C9B-475C-AED4-0C13ADABBD5E}" dt="2025-07-25T15:27:52.683" v="5551" actId="14100"/>
        <pc:sldMkLst>
          <pc:docMk/>
          <pc:sldMk cId="1431174200" sldId="273"/>
        </pc:sldMkLst>
        <pc:spChg chg="mod">
          <ac:chgData name="Rahul Jha" userId="489a3219b7f249a4" providerId="LiveId" clId="{DBD8ADD9-0C9B-475C-AED4-0C13ADABBD5E}" dt="2025-07-25T15:21:36.968" v="5517" actId="403"/>
          <ac:spMkLst>
            <pc:docMk/>
            <pc:sldMk cId="1431174200" sldId="273"/>
            <ac:spMk id="3" creationId="{9C289D70-595C-B6FE-8CE9-727CC94400EE}"/>
          </ac:spMkLst>
        </pc:spChg>
        <pc:spChg chg="mod">
          <ac:chgData name="Rahul Jha" userId="489a3219b7f249a4" providerId="LiveId" clId="{DBD8ADD9-0C9B-475C-AED4-0C13ADABBD5E}" dt="2025-07-25T15:24:09.166" v="5532" actId="403"/>
          <ac:spMkLst>
            <pc:docMk/>
            <pc:sldMk cId="1431174200" sldId="273"/>
            <ac:spMk id="4" creationId="{57E75B2D-66EC-7076-BE7D-E466752EEB65}"/>
          </ac:spMkLst>
        </pc:spChg>
        <pc:graphicFrameChg chg="mod">
          <ac:chgData name="Rahul Jha" userId="489a3219b7f249a4" providerId="LiveId" clId="{DBD8ADD9-0C9B-475C-AED4-0C13ADABBD5E}" dt="2025-07-25T15:27:52.683" v="5551" actId="14100"/>
          <ac:graphicFrameMkLst>
            <pc:docMk/>
            <pc:sldMk cId="1431174200" sldId="273"/>
            <ac:graphicFrameMk id="5" creationId="{0C4CE953-DCA2-14CF-F31D-3894E2093690}"/>
          </ac:graphicFrameMkLst>
        </pc:graphicFrameChg>
      </pc:sldChg>
      <pc:sldChg chg="modSp mod setBg">
        <pc:chgData name="Rahul Jha" userId="489a3219b7f249a4" providerId="LiveId" clId="{DBD8ADD9-0C9B-475C-AED4-0C13ADABBD5E}" dt="2025-07-25T15:21:45.975" v="5518" actId="404"/>
        <pc:sldMkLst>
          <pc:docMk/>
          <pc:sldMk cId="2860243116" sldId="274"/>
        </pc:sldMkLst>
        <pc:spChg chg="mod">
          <ac:chgData name="Rahul Jha" userId="489a3219b7f249a4" providerId="LiveId" clId="{DBD8ADD9-0C9B-475C-AED4-0C13ADABBD5E}" dt="2025-07-25T15:21:45.975" v="5518" actId="404"/>
          <ac:spMkLst>
            <pc:docMk/>
            <pc:sldMk cId="2860243116" sldId="274"/>
            <ac:spMk id="6" creationId="{5232E7E5-D715-E6E9-946F-B89D01FA0C16}"/>
          </ac:spMkLst>
        </pc:spChg>
        <pc:spChg chg="mod">
          <ac:chgData name="Rahul Jha" userId="489a3219b7f249a4" providerId="LiveId" clId="{DBD8ADD9-0C9B-475C-AED4-0C13ADABBD5E}" dt="2025-07-25T15:13:18.327" v="5498" actId="1076"/>
          <ac:spMkLst>
            <pc:docMk/>
            <pc:sldMk cId="2860243116" sldId="274"/>
            <ac:spMk id="7" creationId="{A3072C58-3CA6-D418-102F-62EDA945D1A4}"/>
          </ac:spMkLst>
        </pc:spChg>
        <pc:graphicFrameChg chg="mod">
          <ac:chgData name="Rahul Jha" userId="489a3219b7f249a4" providerId="LiveId" clId="{DBD8ADD9-0C9B-475C-AED4-0C13ADABBD5E}" dt="2025-07-25T15:13:45.288" v="5501"/>
          <ac:graphicFrameMkLst>
            <pc:docMk/>
            <pc:sldMk cId="2860243116" sldId="274"/>
            <ac:graphicFrameMk id="2" creationId="{E8C85E29-8F44-F85F-7160-E61C5E27CE34}"/>
          </ac:graphicFrameMkLst>
        </pc:graphicFrameChg>
      </pc:sldChg>
      <pc:sldChg chg="addSp delSp modSp mod">
        <pc:chgData name="Rahul Jha" userId="489a3219b7f249a4" providerId="LiveId" clId="{DBD8ADD9-0C9B-475C-AED4-0C13ADABBD5E}" dt="2025-07-25T15:22:02.719" v="5521" actId="14100"/>
        <pc:sldMkLst>
          <pc:docMk/>
          <pc:sldMk cId="3856945141" sldId="275"/>
        </pc:sldMkLst>
        <pc:spChg chg="add mod">
          <ac:chgData name="Rahul Jha" userId="489a3219b7f249a4" providerId="LiveId" clId="{DBD8ADD9-0C9B-475C-AED4-0C13ADABBD5E}" dt="2025-07-25T15:11:17.998" v="5484" actId="1076"/>
          <ac:spMkLst>
            <pc:docMk/>
            <pc:sldMk cId="3856945141" sldId="275"/>
            <ac:spMk id="3" creationId="{EF568155-831C-0E53-4FC6-C3667AB785AD}"/>
          </ac:spMkLst>
        </pc:spChg>
        <pc:spChg chg="mod">
          <ac:chgData name="Rahul Jha" userId="489a3219b7f249a4" providerId="LiveId" clId="{DBD8ADD9-0C9B-475C-AED4-0C13ADABBD5E}" dt="2025-07-25T15:22:02.719" v="5521" actId="14100"/>
          <ac:spMkLst>
            <pc:docMk/>
            <pc:sldMk cId="3856945141" sldId="275"/>
            <ac:spMk id="5" creationId="{00402B37-156F-ECF8-A216-6A8044C63BF6}"/>
          </ac:spMkLst>
        </pc:spChg>
        <pc:spChg chg="del mod">
          <ac:chgData name="Rahul Jha" userId="489a3219b7f249a4" providerId="LiveId" clId="{DBD8ADD9-0C9B-475C-AED4-0C13ADABBD5E}" dt="2025-07-25T11:39:15.198" v="4150" actId="478"/>
          <ac:spMkLst>
            <pc:docMk/>
            <pc:sldMk cId="3856945141" sldId="275"/>
            <ac:spMk id="8" creationId="{CF12C4C5-E5A4-4CA3-EAA5-9EF03C04BA52}"/>
          </ac:spMkLst>
        </pc:spChg>
        <pc:graphicFrameChg chg="mod">
          <ac:chgData name="Rahul Jha" userId="489a3219b7f249a4" providerId="LiveId" clId="{DBD8ADD9-0C9B-475C-AED4-0C13ADABBD5E}" dt="2025-07-25T12:39:48.667" v="5448" actId="207"/>
          <ac:graphicFrameMkLst>
            <pc:docMk/>
            <pc:sldMk cId="3856945141" sldId="275"/>
            <ac:graphicFrameMk id="2" creationId="{B67646D8-2EE2-1450-D2EA-D43490497D82}"/>
          </ac:graphicFrameMkLst>
        </pc:graphicFrameChg>
      </pc:sldChg>
      <pc:sldChg chg="addSp delSp modSp mod">
        <pc:chgData name="Rahul Jha" userId="489a3219b7f249a4" providerId="LiveId" clId="{DBD8ADD9-0C9B-475C-AED4-0C13ADABBD5E}" dt="2025-07-25T15:22:11.476" v="5522" actId="403"/>
        <pc:sldMkLst>
          <pc:docMk/>
          <pc:sldMk cId="2370366008" sldId="276"/>
        </pc:sldMkLst>
        <pc:spChg chg="add mod">
          <ac:chgData name="Rahul Jha" userId="489a3219b7f249a4" providerId="LiveId" clId="{DBD8ADD9-0C9B-475C-AED4-0C13ADABBD5E}" dt="2025-07-25T11:51:49.657" v="4371" actId="1076"/>
          <ac:spMkLst>
            <pc:docMk/>
            <pc:sldMk cId="2370366008" sldId="276"/>
            <ac:spMk id="2" creationId="{3B62E55A-BE67-771B-2FF4-AB077564C5FC}"/>
          </ac:spMkLst>
        </pc:spChg>
        <pc:spChg chg="add mod">
          <ac:chgData name="Rahul Jha" userId="489a3219b7f249a4" providerId="LiveId" clId="{DBD8ADD9-0C9B-475C-AED4-0C13ADABBD5E}" dt="2025-07-25T11:59:59.384" v="4397" actId="1076"/>
          <ac:spMkLst>
            <pc:docMk/>
            <pc:sldMk cId="2370366008" sldId="276"/>
            <ac:spMk id="4" creationId="{1F24ACFB-E7F8-52D5-6BCA-49459B1465C8}"/>
          </ac:spMkLst>
        </pc:spChg>
        <pc:spChg chg="mod">
          <ac:chgData name="Rahul Jha" userId="489a3219b7f249a4" providerId="LiveId" clId="{DBD8ADD9-0C9B-475C-AED4-0C13ADABBD5E}" dt="2025-07-25T15:22:11.476" v="5522" actId="403"/>
          <ac:spMkLst>
            <pc:docMk/>
            <pc:sldMk cId="2370366008" sldId="276"/>
            <ac:spMk id="8" creationId="{65F3A43B-4C37-A124-86CB-3872F4606415}"/>
          </ac:spMkLst>
        </pc:spChg>
        <pc:spChg chg="del mod">
          <ac:chgData name="Rahul Jha" userId="489a3219b7f249a4" providerId="LiveId" clId="{DBD8ADD9-0C9B-475C-AED4-0C13ADABBD5E}" dt="2025-07-25T11:21:09.978" v="3373" actId="478"/>
          <ac:spMkLst>
            <pc:docMk/>
            <pc:sldMk cId="2370366008" sldId="276"/>
            <ac:spMk id="11" creationId="{9A8BED64-D10A-A0F3-F8EB-957455DEB45B}"/>
          </ac:spMkLst>
        </pc:spChg>
        <pc:graphicFrameChg chg="mod">
          <ac:chgData name="Rahul Jha" userId="489a3219b7f249a4" providerId="LiveId" clId="{DBD8ADD9-0C9B-475C-AED4-0C13ADABBD5E}" dt="2025-07-25T15:09:54.886" v="5472" actId="207"/>
          <ac:graphicFrameMkLst>
            <pc:docMk/>
            <pc:sldMk cId="2370366008" sldId="276"/>
            <ac:graphicFrameMk id="3" creationId="{7FD09BBE-20B6-0817-EE7B-6DE4E305360B}"/>
          </ac:graphicFrameMkLst>
        </pc:graphicFrameChg>
        <pc:graphicFrameChg chg="add mod">
          <ac:chgData name="Rahul Jha" userId="489a3219b7f249a4" providerId="LiveId" clId="{DBD8ADD9-0C9B-475C-AED4-0C13ADABBD5E}" dt="2025-07-25T15:10:28.783" v="5478"/>
          <ac:graphicFrameMkLst>
            <pc:docMk/>
            <pc:sldMk cId="2370366008" sldId="276"/>
            <ac:graphicFrameMk id="5" creationId="{270D2F54-DB84-D185-1607-15442859D912}"/>
          </ac:graphicFrameMkLst>
        </pc:graphicFrameChg>
        <pc:cxnChg chg="add del mod">
          <ac:chgData name="Rahul Jha" userId="489a3219b7f249a4" providerId="LiveId" clId="{DBD8ADD9-0C9B-475C-AED4-0C13ADABBD5E}" dt="2025-07-25T11:54:02.736" v="4376" actId="478"/>
          <ac:cxnSpMkLst>
            <pc:docMk/>
            <pc:sldMk cId="2370366008" sldId="276"/>
            <ac:cxnSpMk id="7" creationId="{C8A1FC96-6773-DBA2-D7D1-4B2D47925BB1}"/>
          </ac:cxnSpMkLst>
        </pc:cxnChg>
      </pc:sldChg>
      <pc:sldChg chg="addSp delSp modSp del mod">
        <pc:chgData name="Rahul Jha" userId="489a3219b7f249a4" providerId="LiveId" clId="{DBD8ADD9-0C9B-475C-AED4-0C13ADABBD5E}" dt="2025-07-25T11:58:49.160" v="4388" actId="47"/>
        <pc:sldMkLst>
          <pc:docMk/>
          <pc:sldMk cId="2082145688" sldId="277"/>
        </pc:sldMkLst>
        <pc:spChg chg="add del mod">
          <ac:chgData name="Rahul Jha" userId="489a3219b7f249a4" providerId="LiveId" clId="{DBD8ADD9-0C9B-475C-AED4-0C13ADABBD5E}" dt="2025-07-25T11:12:17.037" v="2792" actId="478"/>
          <ac:spMkLst>
            <pc:docMk/>
            <pc:sldMk cId="2082145688" sldId="277"/>
            <ac:spMk id="3" creationId="{BC8AAB90-4CD2-C822-DE7D-8FD66D665F95}"/>
          </ac:spMkLst>
        </pc:spChg>
        <pc:spChg chg="add del mod">
          <ac:chgData name="Rahul Jha" userId="489a3219b7f249a4" providerId="LiveId" clId="{DBD8ADD9-0C9B-475C-AED4-0C13ADABBD5E}" dt="2025-07-25T11:03:58.984" v="2177"/>
          <ac:spMkLst>
            <pc:docMk/>
            <pc:sldMk cId="2082145688" sldId="277"/>
            <ac:spMk id="4" creationId="{03C28B41-48BA-E5E2-8032-7E4238337307}"/>
          </ac:spMkLst>
        </pc:spChg>
        <pc:spChg chg="del mod">
          <ac:chgData name="Rahul Jha" userId="489a3219b7f249a4" providerId="LiveId" clId="{DBD8ADD9-0C9B-475C-AED4-0C13ADABBD5E}" dt="2025-07-25T11:24:06.487" v="3396" actId="478"/>
          <ac:spMkLst>
            <pc:docMk/>
            <pc:sldMk cId="2082145688" sldId="277"/>
            <ac:spMk id="6" creationId="{A932671E-92D4-83D9-747B-56220F14235D}"/>
          </ac:spMkLst>
        </pc:spChg>
        <pc:spChg chg="add mod">
          <ac:chgData name="Rahul Jha" userId="489a3219b7f249a4" providerId="LiveId" clId="{DBD8ADD9-0C9B-475C-AED4-0C13ADABBD5E}" dt="2025-07-25T11:50:05.924" v="4357" actId="113"/>
          <ac:spMkLst>
            <pc:docMk/>
            <pc:sldMk cId="2082145688" sldId="277"/>
            <ac:spMk id="7" creationId="{2E354455-1CB5-212B-6498-E15F09CFAF9E}"/>
          </ac:spMkLst>
        </pc:spChg>
        <pc:spChg chg="del mod">
          <ac:chgData name="Rahul Jha" userId="489a3219b7f249a4" providerId="LiveId" clId="{DBD8ADD9-0C9B-475C-AED4-0C13ADABBD5E}" dt="2025-07-25T11:02:40.152" v="2163" actId="478"/>
          <ac:spMkLst>
            <pc:docMk/>
            <pc:sldMk cId="2082145688" sldId="277"/>
            <ac:spMk id="9" creationId="{3992ACD6-4EDE-43E8-3C4A-6FA309AE99C3}"/>
          </ac:spMkLst>
        </pc:spChg>
        <pc:spChg chg="add del mod">
          <ac:chgData name="Rahul Jha" userId="489a3219b7f249a4" providerId="LiveId" clId="{DBD8ADD9-0C9B-475C-AED4-0C13ADABBD5E}" dt="2025-07-25T11:24:10.263" v="3397" actId="478"/>
          <ac:spMkLst>
            <pc:docMk/>
            <pc:sldMk cId="2082145688" sldId="277"/>
            <ac:spMk id="10" creationId="{532D05F5-810C-2FBC-837B-B9212AC1E544}"/>
          </ac:spMkLst>
        </pc:spChg>
        <pc:spChg chg="add mod">
          <ac:chgData name="Rahul Jha" userId="489a3219b7f249a4" providerId="LiveId" clId="{DBD8ADD9-0C9B-475C-AED4-0C13ADABBD5E}" dt="2025-07-25T11:24:49.942" v="3428" actId="115"/>
          <ac:spMkLst>
            <pc:docMk/>
            <pc:sldMk cId="2082145688" sldId="277"/>
            <ac:spMk id="11" creationId="{8D631536-08EE-5507-9BE5-3DEB5E5A8D4A}"/>
          </ac:spMkLst>
        </pc:spChg>
        <pc:graphicFrameChg chg="mod">
          <ac:chgData name="Rahul Jha" userId="489a3219b7f249a4" providerId="LiveId" clId="{DBD8ADD9-0C9B-475C-AED4-0C13ADABBD5E}" dt="2025-07-25T11:45:11.292" v="4318" actId="1035"/>
          <ac:graphicFrameMkLst>
            <pc:docMk/>
            <pc:sldMk cId="2082145688" sldId="277"/>
            <ac:graphicFrameMk id="2" creationId="{E08639FE-0D9F-1CB0-8C6E-8491BCA7AAF0}"/>
          </ac:graphicFrameMkLst>
        </pc:graphicFrameChg>
      </pc:sldChg>
      <pc:sldChg chg="addSp delSp modSp mod">
        <pc:chgData name="Rahul Jha" userId="489a3219b7f249a4" providerId="LiveId" clId="{DBD8ADD9-0C9B-475C-AED4-0C13ADABBD5E}" dt="2025-07-25T15:23:06.538" v="5524" actId="2711"/>
        <pc:sldMkLst>
          <pc:docMk/>
          <pc:sldMk cId="4009741257" sldId="278"/>
        </pc:sldMkLst>
        <pc:spChg chg="mod">
          <ac:chgData name="Rahul Jha" userId="489a3219b7f249a4" providerId="LiveId" clId="{DBD8ADD9-0C9B-475C-AED4-0C13ADABBD5E}" dt="2025-07-25T15:23:06.538" v="5524" actId="2711"/>
          <ac:spMkLst>
            <pc:docMk/>
            <pc:sldMk cId="4009741257" sldId="278"/>
            <ac:spMk id="6" creationId="{02A3A863-1BF2-7C48-FB55-F5190C1F5959}"/>
          </ac:spMkLst>
        </pc:spChg>
        <pc:spChg chg="mod">
          <ac:chgData name="Rahul Jha" userId="489a3219b7f249a4" providerId="LiveId" clId="{DBD8ADD9-0C9B-475C-AED4-0C13ADABBD5E}" dt="2025-07-25T12:07:49.351" v="4466" actId="1076"/>
          <ac:spMkLst>
            <pc:docMk/>
            <pc:sldMk cId="4009741257" sldId="278"/>
            <ac:spMk id="7" creationId="{F211589A-734A-9648-3A89-101DA68E19A9}"/>
          </ac:spMkLst>
        </pc:spChg>
        <pc:graphicFrameChg chg="del mod">
          <ac:chgData name="Rahul Jha" userId="489a3219b7f249a4" providerId="LiveId" clId="{DBD8ADD9-0C9B-475C-AED4-0C13ADABBD5E}" dt="2025-07-24T00:29:44.567" v="1468" actId="478"/>
          <ac:graphicFrameMkLst>
            <pc:docMk/>
            <pc:sldMk cId="4009741257" sldId="278"/>
            <ac:graphicFrameMk id="2" creationId="{04292FFE-B2D4-70D5-0595-97200E6977C5}"/>
          </ac:graphicFrameMkLst>
        </pc:graphicFrameChg>
        <pc:graphicFrameChg chg="add mod">
          <ac:chgData name="Rahul Jha" userId="489a3219b7f249a4" providerId="LiveId" clId="{DBD8ADD9-0C9B-475C-AED4-0C13ADABBD5E}" dt="2025-07-25T12:36:15.448" v="5398" actId="208"/>
          <ac:graphicFrameMkLst>
            <pc:docMk/>
            <pc:sldMk cId="4009741257" sldId="278"/>
            <ac:graphicFrameMk id="3" creationId="{31AF2FF4-90F4-454F-86B3-26D83B2EE66F}"/>
          </ac:graphicFrameMkLst>
        </pc:graphicFrameChg>
      </pc:sldChg>
      <pc:sldChg chg="modSp mod">
        <pc:chgData name="Rahul Jha" userId="489a3219b7f249a4" providerId="LiveId" clId="{DBD8ADD9-0C9B-475C-AED4-0C13ADABBD5E}" dt="2025-07-25T15:25:46.922" v="5544" actId="404"/>
        <pc:sldMkLst>
          <pc:docMk/>
          <pc:sldMk cId="2498343498" sldId="280"/>
        </pc:sldMkLst>
        <pc:spChg chg="mod">
          <ac:chgData name="Rahul Jha" userId="489a3219b7f249a4" providerId="LiveId" clId="{DBD8ADD9-0C9B-475C-AED4-0C13ADABBD5E}" dt="2025-07-25T15:25:46.922" v="5544" actId="404"/>
          <ac:spMkLst>
            <pc:docMk/>
            <pc:sldMk cId="2498343498" sldId="280"/>
            <ac:spMk id="5" creationId="{0BAD6220-176F-16AC-15F1-0F389E149DCE}"/>
          </ac:spMkLst>
        </pc:spChg>
        <pc:spChg chg="mod">
          <ac:chgData name="Rahul Jha" userId="489a3219b7f249a4" providerId="LiveId" clId="{DBD8ADD9-0C9B-475C-AED4-0C13ADABBD5E}" dt="2025-07-25T15:09:07.190" v="5470" actId="403"/>
          <ac:spMkLst>
            <pc:docMk/>
            <pc:sldMk cId="2498343498" sldId="280"/>
            <ac:spMk id="6" creationId="{3130F000-9E79-BEF7-3769-51D1770FC6AF}"/>
          </ac:spMkLst>
        </pc:spChg>
      </pc:sldChg>
      <pc:sldChg chg="addSp modSp mod">
        <pc:chgData name="Rahul Jha" userId="489a3219b7f249a4" providerId="LiveId" clId="{DBD8ADD9-0C9B-475C-AED4-0C13ADABBD5E}" dt="2025-07-25T15:26:34.276" v="5549" actId="403"/>
        <pc:sldMkLst>
          <pc:docMk/>
          <pc:sldMk cId="3944150916" sldId="281"/>
        </pc:sldMkLst>
        <pc:spChg chg="mod">
          <ac:chgData name="Rahul Jha" userId="489a3219b7f249a4" providerId="LiveId" clId="{DBD8ADD9-0C9B-475C-AED4-0C13ADABBD5E}" dt="2025-07-25T15:24:53.642" v="5537" actId="404"/>
          <ac:spMkLst>
            <pc:docMk/>
            <pc:sldMk cId="3944150916" sldId="281"/>
            <ac:spMk id="5" creationId="{7D178252-8A9D-DA61-C6A8-DFBA86182F0B}"/>
          </ac:spMkLst>
        </pc:spChg>
        <pc:spChg chg="mod">
          <ac:chgData name="Rahul Jha" userId="489a3219b7f249a4" providerId="LiveId" clId="{DBD8ADD9-0C9B-475C-AED4-0C13ADABBD5E}" dt="2025-07-25T15:26:34.276" v="5549" actId="403"/>
          <ac:spMkLst>
            <pc:docMk/>
            <pc:sldMk cId="3944150916" sldId="281"/>
            <ac:spMk id="7" creationId="{B718B759-6837-7ED2-ACA7-8806BAE2FF3E}"/>
          </ac:spMkLst>
        </pc:spChg>
        <pc:picChg chg="add mod">
          <ac:chgData name="Rahul Jha" userId="489a3219b7f249a4" providerId="LiveId" clId="{DBD8ADD9-0C9B-475C-AED4-0C13ADABBD5E}" dt="2025-07-25T15:26:23.191" v="5547" actId="1076"/>
          <ac:picMkLst>
            <pc:docMk/>
            <pc:sldMk cId="3944150916" sldId="281"/>
            <ac:picMk id="2" creationId="{A1DCFE6A-6E98-F18A-B682-9479BA6B06DE}"/>
          </ac:picMkLst>
        </pc:picChg>
      </pc:sldChg>
      <pc:sldChg chg="addSp delSp modSp mod">
        <pc:chgData name="Rahul Jha" userId="489a3219b7f249a4" providerId="LiveId" clId="{DBD8ADD9-0C9B-475C-AED4-0C13ADABBD5E}" dt="2025-07-25T15:25:33.424" v="5543" actId="208"/>
        <pc:sldMkLst>
          <pc:docMk/>
          <pc:sldMk cId="1712749551" sldId="282"/>
        </pc:sldMkLst>
        <pc:spChg chg="mod">
          <ac:chgData name="Rahul Jha" userId="489a3219b7f249a4" providerId="LiveId" clId="{DBD8ADD9-0C9B-475C-AED4-0C13ADABBD5E}" dt="2025-07-25T15:25:16.907" v="5541" actId="1076"/>
          <ac:spMkLst>
            <pc:docMk/>
            <pc:sldMk cId="1712749551" sldId="282"/>
            <ac:spMk id="7" creationId="{ECC7E8BC-BB45-5158-4FFF-FEAA5293FA32}"/>
          </ac:spMkLst>
        </pc:spChg>
        <pc:picChg chg="add del mod">
          <ac:chgData name="Rahul Jha" userId="489a3219b7f249a4" providerId="LiveId" clId="{DBD8ADD9-0C9B-475C-AED4-0C13ADABBD5E}" dt="2025-07-25T15:15:44.388" v="5502" actId="478"/>
          <ac:picMkLst>
            <pc:docMk/>
            <pc:sldMk cId="1712749551" sldId="282"/>
            <ac:picMk id="2" creationId="{E91E0456-DDB5-73AE-29C2-BB6A453695A2}"/>
          </ac:picMkLst>
        </pc:picChg>
        <pc:picChg chg="add del mod">
          <ac:chgData name="Rahul Jha" userId="489a3219b7f249a4" providerId="LiveId" clId="{DBD8ADD9-0C9B-475C-AED4-0C13ADABBD5E}" dt="2025-07-24T00:55:18.969" v="1704" actId="478"/>
          <ac:picMkLst>
            <pc:docMk/>
            <pc:sldMk cId="1712749551" sldId="282"/>
            <ac:picMk id="3" creationId="{2F8D1B79-49C1-5C90-92C8-77E6058B0FC0}"/>
          </ac:picMkLst>
        </pc:picChg>
        <pc:picChg chg="add mod">
          <ac:chgData name="Rahul Jha" userId="489a3219b7f249a4" providerId="LiveId" clId="{DBD8ADD9-0C9B-475C-AED4-0C13ADABBD5E}" dt="2025-07-25T15:25:33.424" v="5543" actId="208"/>
          <ac:picMkLst>
            <pc:docMk/>
            <pc:sldMk cId="1712749551" sldId="282"/>
            <ac:picMk id="4" creationId="{A61CF324-A416-5848-0949-664CABF325F2}"/>
          </ac:picMkLst>
        </pc:picChg>
      </pc:sldChg>
      <pc:sldChg chg="addSp delSp modSp new mod">
        <pc:chgData name="Rahul Jha" userId="489a3219b7f249a4" providerId="LiveId" clId="{DBD8ADD9-0C9B-475C-AED4-0C13ADABBD5E}" dt="2025-07-25T15:23:28.141" v="5526" actId="404"/>
        <pc:sldMkLst>
          <pc:docMk/>
          <pc:sldMk cId="2635684418" sldId="283"/>
        </pc:sldMkLst>
        <pc:spChg chg="mod">
          <ac:chgData name="Rahul Jha" userId="489a3219b7f249a4" providerId="LiveId" clId="{DBD8ADD9-0C9B-475C-AED4-0C13ADABBD5E}" dt="2025-07-25T15:23:28.141" v="5526" actId="404"/>
          <ac:spMkLst>
            <pc:docMk/>
            <pc:sldMk cId="2635684418" sldId="283"/>
            <ac:spMk id="2" creationId="{7C75E06C-CE48-1932-B415-1C8DFDECE312}"/>
          </ac:spMkLst>
        </pc:spChg>
        <pc:spChg chg="add mod">
          <ac:chgData name="Rahul Jha" userId="489a3219b7f249a4" providerId="LiveId" clId="{DBD8ADD9-0C9B-475C-AED4-0C13ADABBD5E}" dt="2025-07-25T12:05:22.589" v="4452" actId="1076"/>
          <ac:spMkLst>
            <pc:docMk/>
            <pc:sldMk cId="2635684418" sldId="283"/>
            <ac:spMk id="10" creationId="{7A8CD9CC-7F7B-0D43-B988-961BF781E0AD}"/>
          </ac:spMkLst>
        </pc:spChg>
        <pc:spChg chg="add mod">
          <ac:chgData name="Rahul Jha" userId="489a3219b7f249a4" providerId="LiveId" clId="{DBD8ADD9-0C9B-475C-AED4-0C13ADABBD5E}" dt="2025-07-25T12:05:26.545" v="4453" actId="1076"/>
          <ac:spMkLst>
            <pc:docMk/>
            <pc:sldMk cId="2635684418" sldId="283"/>
            <ac:spMk id="11" creationId="{E8FB0EB5-49B9-352F-19DF-FAEA11D6D79B}"/>
          </ac:spMkLst>
        </pc:spChg>
      </pc:sldChg>
      <pc:sldChg chg="addSp modSp new mod ord">
        <pc:chgData name="Rahul Jha" userId="489a3219b7f249a4" providerId="LiveId" clId="{DBD8ADD9-0C9B-475C-AED4-0C13ADABBD5E}" dt="2025-07-25T15:26:09.435" v="5546"/>
        <pc:sldMkLst>
          <pc:docMk/>
          <pc:sldMk cId="730140372" sldId="284"/>
        </pc:sldMkLst>
        <pc:spChg chg="add mod">
          <ac:chgData name="Rahul Jha" userId="489a3219b7f249a4" providerId="LiveId" clId="{DBD8ADD9-0C9B-475C-AED4-0C13ADABBD5E}" dt="2025-07-25T15:25:54.991" v="5545" actId="404"/>
          <ac:spMkLst>
            <pc:docMk/>
            <pc:sldMk cId="730140372" sldId="284"/>
            <ac:spMk id="2" creationId="{30C3DF10-9EBB-2F17-5863-BAF4694111BB}"/>
          </ac:spMkLst>
        </pc:spChg>
        <pc:graphicFrameChg chg="add mod">
          <ac:chgData name="Rahul Jha" userId="489a3219b7f249a4" providerId="LiveId" clId="{DBD8ADD9-0C9B-475C-AED4-0C13ADABBD5E}" dt="2025-07-25T15:26:09.435" v="5546"/>
          <ac:graphicFrameMkLst>
            <pc:docMk/>
            <pc:sldMk cId="730140372" sldId="284"/>
            <ac:graphicFrameMk id="3" creationId="{9C743687-A634-6A4E-7EB2-229628F67F5A}"/>
          </ac:graphicFrameMkLst>
        </pc:graphicFrameChg>
      </pc:sldChg>
      <pc:sldMasterChg chg="delSldLayout">
        <pc:chgData name="Rahul Jha" userId="489a3219b7f249a4" providerId="LiveId" clId="{DBD8ADD9-0C9B-475C-AED4-0C13ADABBD5E}" dt="2025-07-23T23:19:47.247" v="464" actId="47"/>
        <pc:sldMasterMkLst>
          <pc:docMk/>
          <pc:sldMasterMk cId="4177410327" sldId="2147484195"/>
        </pc:sldMasterMkLst>
        <pc:sldLayoutChg chg="del">
          <pc:chgData name="Rahul Jha" userId="489a3219b7f249a4" providerId="LiveId" clId="{DBD8ADD9-0C9B-475C-AED4-0C13ADABBD5E}" dt="2025-07-23T23:19:47.247" v="464" actId="47"/>
          <pc:sldLayoutMkLst>
            <pc:docMk/>
            <pc:sldMasterMk cId="4177410327" sldId="2147484195"/>
            <pc:sldLayoutMk cId="2169856753" sldId="2147484213"/>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89a3219b7f249a4/Desktop/Zomato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89a3219b7f249a4/Desktop/Zomato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89a3219b7f249a4/Desktop/Zomato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89a3219b7f249a4/Desktop/Zomato_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89a3219b7f249a4/Desktop/Zomato_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89a3219b7f249a4/Desktop/Zomato_Project_Rahul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Downloads\Copy%20of%20Zomato_Dat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[Zomato_Project.xlsx]Obj. Ques. 6,7,8,9,10,11,13!PivotTable3</c:name>
    <c:fmtId val="67"/>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US" sz="1400"/>
              <a:t>Count of restaurants vs. country</a:t>
            </a:r>
          </a:p>
        </c:rich>
      </c:tx>
      <c:layout>
        <c:manualLayout>
          <c:xMode val="edge"/>
          <c:yMode val="edge"/>
          <c:x val="0.23083973900199647"/>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US"/>
        </a:p>
      </c:txPr>
    </c:title>
    <c:autoTitleDeleted val="0"/>
    <c:pivotFmts>
      <c:pivotFmt>
        <c:idx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 Ques. 6,7,8,9,10,11,13'!$B$7</c:f>
              <c:strCache>
                <c:ptCount val="1"/>
                <c:pt idx="0">
                  <c:v>Total</c:v>
                </c:pt>
              </c:strCache>
            </c:strRef>
          </c:tx>
          <c:spPr>
            <a:solidFill>
              <a:schemeClr val="bg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 Ques. 6,7,8,9,10,11,13'!$A$8:$A$23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 Ques. 6,7,8,9,10,11,13'!$B$8:$B$23</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2A81-40E3-A925-551347585239}"/>
            </c:ext>
          </c:extLst>
        </c:ser>
        <c:dLbls>
          <c:showLegendKey val="0"/>
          <c:showVal val="0"/>
          <c:showCatName val="0"/>
          <c:showSerName val="0"/>
          <c:showPercent val="0"/>
          <c:showBubbleSize val="0"/>
        </c:dLbls>
        <c:gapWidth val="100"/>
        <c:overlap val="-24"/>
        <c:axId val="246620080"/>
        <c:axId val="246625360"/>
      </c:barChart>
      <c:catAx>
        <c:axId val="2466200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46625360"/>
        <c:crosses val="autoZero"/>
        <c:auto val="1"/>
        <c:lblAlgn val="ctr"/>
        <c:lblOffset val="100"/>
        <c:noMultiLvlLbl val="0"/>
      </c:catAx>
      <c:valAx>
        <c:axId val="24662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46620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[Zomato_Project.xlsx]Obj. Ques. 1,2,3,4!PivotTable31</c:name>
    <c:fmtId val="15"/>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US" sz="1400"/>
              <a:t>Average rating vs. Country</a:t>
            </a:r>
          </a:p>
        </c:rich>
      </c:tx>
      <c:layout>
        <c:manualLayout>
          <c:xMode val="edge"/>
          <c:yMode val="edge"/>
          <c:x val="0.27880115094445801"/>
          <c:y val="3.654756222926775E-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US"/>
        </a:p>
      </c:txPr>
    </c:title>
    <c:autoTitleDeleted val="0"/>
    <c:pivotFmts>
      <c:pivotFmt>
        <c:idx val="0"/>
        <c:spPr>
          <a:solidFill>
            <a:srgbClr val="FF0000"/>
          </a:solidFill>
          <a:ln>
            <a:solidFill>
              <a:srgbClr val="FF0000"/>
            </a:solid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 Ques. 1,2,3,4'!$B$81</c:f>
              <c:strCache>
                <c:ptCount val="1"/>
                <c:pt idx="0">
                  <c:v>Total</c:v>
                </c:pt>
              </c:strCache>
            </c:strRef>
          </c:tx>
          <c:spPr>
            <a:solidFill>
              <a:schemeClr val="bg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 Ques. 1,2,3,4'!$A$82:$A$97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 Ques. 1,2,3,4'!$B$82:$B$97</c:f>
              <c:numCache>
                <c:formatCode>0.00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7492-451C-B466-ACD7E6F16F82}"/>
            </c:ext>
          </c:extLst>
        </c:ser>
        <c:dLbls>
          <c:dLblPos val="outEnd"/>
          <c:showLegendKey val="0"/>
          <c:showVal val="1"/>
          <c:showCatName val="0"/>
          <c:showSerName val="0"/>
          <c:showPercent val="0"/>
          <c:showBubbleSize val="0"/>
        </c:dLbls>
        <c:gapWidth val="115"/>
        <c:axId val="875120799"/>
        <c:axId val="875104479"/>
      </c:barChart>
      <c:catAx>
        <c:axId val="8751207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dk1"/>
                </a:solidFill>
                <a:latin typeface="+mn-lt"/>
                <a:ea typeface="+mn-ea"/>
                <a:cs typeface="+mn-cs"/>
              </a:defRPr>
            </a:pPr>
            <a:endParaRPr lang="en-US"/>
          </a:p>
        </c:txPr>
        <c:crossAx val="875104479"/>
        <c:crosses val="autoZero"/>
        <c:auto val="1"/>
        <c:lblAlgn val="ctr"/>
        <c:lblOffset val="100"/>
        <c:noMultiLvlLbl val="0"/>
      </c:catAx>
      <c:valAx>
        <c:axId val="87510447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solidFill>
                <a:latin typeface="+mn-lt"/>
                <a:ea typeface="+mn-ea"/>
                <a:cs typeface="+mn-cs"/>
              </a:defRPr>
            </a:pPr>
            <a:endParaRPr lang="en-US"/>
          </a:p>
        </c:txPr>
        <c:crossAx val="87512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[Zomato_Project.xlsx]Obj. Ques. 6,7,8,9,10,11,13!PivotTable4</c:name>
    <c:fmtId val="19"/>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IN" sz="1400"/>
              <a:t>No. of restaurants opened in each year</a:t>
            </a:r>
          </a:p>
        </c:rich>
      </c:tx>
      <c:layout>
        <c:manualLayout>
          <c:xMode val="edge"/>
          <c:yMode val="edge"/>
          <c:x val="0.25143713943846874"/>
          <c:y val="1.5391518727812201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IN"/>
        </a:p>
      </c:txPr>
    </c:title>
    <c:autoTitleDeleted val="0"/>
    <c:pivotFmts>
      <c:pivotFmt>
        <c:idx val="0"/>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solidFill>
                      <a:schemeClr val="tx2">
                        <a:lumMod val="65000"/>
                        <a:lumOff val="35000"/>
                      </a:schemeClr>
                    </a:solidFill>
                  </a:ln>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solidFill>
                      <a:schemeClr val="tx2">
                        <a:lumMod val="65000"/>
                        <a:lumOff val="35000"/>
                      </a:schemeClr>
                    </a:solidFill>
                  </a:ln>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ln>
                    <a:solidFill>
                      <a:schemeClr val="tx2">
                        <a:lumMod val="65000"/>
                        <a:lumOff val="35000"/>
                      </a:schemeClr>
                    </a:solidFill>
                  </a:ln>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 Ques. 6,7,8,9,10,11,13'!$B$32</c:f>
              <c:strCache>
                <c:ptCount val="1"/>
                <c:pt idx="0">
                  <c:v>Total</c:v>
                </c:pt>
              </c:strCache>
            </c:strRef>
          </c:tx>
          <c:spPr>
            <a:solidFill>
              <a:schemeClr val="bg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 Ques. 6,7,8,9,10,11,13'!$A$33:$A$42</c:f>
              <c:strCache>
                <c:ptCount val="9"/>
                <c:pt idx="0">
                  <c:v>2010</c:v>
                </c:pt>
                <c:pt idx="1">
                  <c:v>2011</c:v>
                </c:pt>
                <c:pt idx="2">
                  <c:v>2012</c:v>
                </c:pt>
                <c:pt idx="3">
                  <c:v>2013</c:v>
                </c:pt>
                <c:pt idx="4">
                  <c:v>2014</c:v>
                </c:pt>
                <c:pt idx="5">
                  <c:v>2015</c:v>
                </c:pt>
                <c:pt idx="6">
                  <c:v>2016</c:v>
                </c:pt>
                <c:pt idx="7">
                  <c:v>2017</c:v>
                </c:pt>
                <c:pt idx="8">
                  <c:v>2018</c:v>
                </c:pt>
              </c:strCache>
            </c:strRef>
          </c:cat>
          <c:val>
            <c:numRef>
              <c:f>'Obj. Ques. 6,7,8,9,10,11,13'!$B$33:$B$42</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9064-4B60-8E6F-A44FE970ABFF}"/>
            </c:ext>
          </c:extLst>
        </c:ser>
        <c:dLbls>
          <c:dLblPos val="outEnd"/>
          <c:showLegendKey val="0"/>
          <c:showVal val="1"/>
          <c:showCatName val="0"/>
          <c:showSerName val="0"/>
          <c:showPercent val="0"/>
          <c:showBubbleSize val="0"/>
        </c:dLbls>
        <c:gapWidth val="100"/>
        <c:overlap val="-24"/>
        <c:axId val="966479536"/>
        <c:axId val="966479056"/>
      </c:barChart>
      <c:catAx>
        <c:axId val="96647953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966479056"/>
        <c:crosses val="autoZero"/>
        <c:auto val="1"/>
        <c:lblAlgn val="ctr"/>
        <c:lblOffset val="100"/>
        <c:noMultiLvlLbl val="0"/>
      </c:catAx>
      <c:valAx>
        <c:axId val="96647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966479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[Zomato_Project.xlsx]Restaurants Analysis and Sub.Q7!PivotTable1</c:name>
    <c:fmtId val="45"/>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US" sz="1400" u="none" dirty="0"/>
              <a:t>Online delivery status of restaurants</a:t>
            </a:r>
          </a:p>
        </c:rich>
      </c:tx>
      <c:layout>
        <c:manualLayout>
          <c:xMode val="edge"/>
          <c:yMode val="edge"/>
          <c:x val="0.22335488115136504"/>
          <c:y val="2.236157407407407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
        <c:idx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
        <c:idx val="9"/>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
        <c:idx val="12"/>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cene3d>
            <a:camera prst="orthographicFront">
              <a:rot lat="0" lon="0" rev="0"/>
            </a:camera>
            <a:lightRig rig="balanced"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'Restaurants Analysis and Sub.Q7'!$B$3</c:f>
              <c:strCache>
                <c:ptCount val="1"/>
                <c:pt idx="0">
                  <c:v>Total</c:v>
                </c:pt>
              </c:strCache>
            </c:strRef>
          </c:tx>
          <c:spPr>
            <a:solidFill>
              <a:srgbClr val="FF0000"/>
            </a:solidFill>
            <a:ln w="15875" cap="flat" cmpd="sng" algn="ctr">
              <a:solidFill>
                <a:schemeClr val="accent2">
                  <a:shade val="15000"/>
                </a:schemeClr>
              </a:solidFill>
              <a:prstDash val="solid"/>
            </a:ln>
            <a:effectLst/>
          </c:spPr>
          <c:dPt>
            <c:idx val="0"/>
            <c:bubble3D val="0"/>
            <c:explosion val="49"/>
            <c:spPr>
              <a:solidFill>
                <a:schemeClr val="bg2">
                  <a:lumMod val="75000"/>
                </a:schemeClr>
              </a:solidFill>
              <a:ln w="15875" cap="flat" cmpd="sng" algn="ctr">
                <a:solidFill>
                  <a:schemeClr val="accent2">
                    <a:shade val="15000"/>
                  </a:schemeClr>
                </a:solidFill>
                <a:prstDash val="solid"/>
              </a:ln>
              <a:effectLst/>
              <a:scene3d>
                <a:camera prst="orthographicFront">
                  <a:rot lat="0" lon="0" rev="0"/>
                </a:camera>
                <a:lightRig rig="balanced" dir="t">
                  <a:rot lat="0" lon="0" rev="1200000"/>
                </a:lightRig>
              </a:scene3d>
              <a:sp3d contourW="15875" prstMaterial="plastic">
                <a:bevelT w="25400" h="25400"/>
                <a:contourClr>
                  <a:schemeClr val="accent2">
                    <a:shade val="15000"/>
                  </a:schemeClr>
                </a:contourClr>
              </a:sp3d>
            </c:spPr>
            <c:extLst>
              <c:ext xmlns:c16="http://schemas.microsoft.com/office/drawing/2014/chart" uri="{C3380CC4-5D6E-409C-BE32-E72D297353CC}">
                <c16:uniqueId val="{00000001-2E1E-41F1-AEFB-36F08DBF0D1A}"/>
              </c:ext>
            </c:extLst>
          </c:dPt>
          <c:dPt>
            <c:idx val="1"/>
            <c:bubble3D val="0"/>
            <c:spPr>
              <a:solidFill>
                <a:schemeClr val="bg2">
                  <a:lumMod val="60000"/>
                  <a:lumOff val="40000"/>
                </a:schemeClr>
              </a:solidFill>
              <a:ln w="15875" cap="flat" cmpd="sng" algn="ctr">
                <a:solidFill>
                  <a:schemeClr val="accent2">
                    <a:shade val="15000"/>
                  </a:schemeClr>
                </a:solidFill>
                <a:prstDash val="solid"/>
              </a:ln>
              <a:effectLst/>
              <a:scene3d>
                <a:camera prst="orthographicFront">
                  <a:rot lat="0" lon="0" rev="0"/>
                </a:camera>
                <a:lightRig rig="balanced" dir="t">
                  <a:rot lat="0" lon="0" rev="1200000"/>
                </a:lightRig>
              </a:scene3d>
              <a:sp3d contourW="15875" prstMaterial="plastic">
                <a:bevelT w="25400" h="25400"/>
                <a:contourClr>
                  <a:schemeClr val="accent2">
                    <a:shade val="15000"/>
                  </a:schemeClr>
                </a:contourClr>
              </a:sp3d>
            </c:spPr>
            <c:extLst>
              <c:ext xmlns:c16="http://schemas.microsoft.com/office/drawing/2014/chart" uri="{C3380CC4-5D6E-409C-BE32-E72D297353CC}">
                <c16:uniqueId val="{00000003-2E1E-41F1-AEFB-36F08DBF0D1A}"/>
              </c:ext>
            </c:extLst>
          </c:dPt>
          <c:dLbls>
            <c:dLbl>
              <c:idx val="0"/>
              <c:layout>
                <c:manualLayout>
                  <c:x val="0"/>
                  <c:y val="6.4675925925925817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E1E-41F1-AEFB-36F08DBF0D1A}"/>
                </c:ext>
              </c:extLst>
            </c:dLbl>
            <c:dLbl>
              <c:idx val="1"/>
              <c:layout>
                <c:manualLayout>
                  <c:x val="-0.12361466325660699"/>
                  <c:y val="-5.3895982327284637E-17"/>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E1E-41F1-AEFB-36F08DBF0D1A}"/>
                </c:ext>
              </c:extLst>
            </c:dLbl>
            <c:spPr>
              <a:noFill/>
              <a:ln>
                <a:noFill/>
              </a:ln>
              <a:effectLst/>
            </c:spPr>
            <c:txPr>
              <a:bodyPr rot="0" spcFirstLastPara="1" vertOverflow="ellipsis" vert="horz" wrap="square" anchor="ctr" anchorCtr="1"/>
              <a:lstStyle/>
              <a:p>
                <a:pPr>
                  <a:defRPr sz="1200" b="1" i="0" u="sng"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'Restaurants Analysis and Sub.Q7'!$A$4:$A$6</c:f>
              <c:strCache>
                <c:ptCount val="2"/>
                <c:pt idx="0">
                  <c:v>No</c:v>
                </c:pt>
                <c:pt idx="1">
                  <c:v>Yes</c:v>
                </c:pt>
              </c:strCache>
            </c:strRef>
          </c:cat>
          <c:val>
            <c:numRef>
              <c:f>'Restaurants Analysis and Sub.Q7'!$B$4:$B$6</c:f>
              <c:numCache>
                <c:formatCode>General</c:formatCode>
                <c:ptCount val="2"/>
                <c:pt idx="0">
                  <c:v>7100</c:v>
                </c:pt>
                <c:pt idx="1">
                  <c:v>2451</c:v>
                </c:pt>
              </c:numCache>
            </c:numRef>
          </c:val>
          <c:extLst>
            <c:ext xmlns:c16="http://schemas.microsoft.com/office/drawing/2014/chart" uri="{C3380CC4-5D6E-409C-BE32-E72D297353CC}">
              <c16:uniqueId val="{00000004-2E1E-41F1-AEFB-36F08DBF0D1A}"/>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[Zomato_Project.xlsx]Restaurants Analysis and Sub.Q7!PivotTable2</c:name>
    <c:fmtId val="-1"/>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US" sz="1400"/>
              <a:t>Table booking status of restaurants</a:t>
            </a:r>
          </a:p>
        </c:rich>
      </c:tx>
      <c:layout>
        <c:manualLayout>
          <c:xMode val="edge"/>
          <c:yMode val="edge"/>
          <c:x val="0.21267737617135207"/>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p3d/>
        </c:spPr>
      </c:pivotFmt>
      <c:pivotFmt>
        <c:idx val="6"/>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p3d/>
        </c:spPr>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p3d/>
        </c:spPr>
      </c:pivotFmt>
      <c:pivotFmt>
        <c:idx val="9"/>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p3d/>
        </c:spPr>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a:sp3d/>
        </c:spPr>
      </c:pivotFmt>
      <c:pivotFmt>
        <c:idx val="12"/>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'Restaurants Analysis and Sub.Q7'!$B$19</c:f>
              <c:strCache>
                <c:ptCount val="1"/>
                <c:pt idx="0">
                  <c:v>Total</c:v>
                </c:pt>
              </c:strCache>
            </c:strRef>
          </c:tx>
          <c:spPr>
            <a:solidFill>
              <a:srgbClr val="FF0000"/>
            </a:solidFill>
          </c:spPr>
          <c:explosion val="30"/>
          <c:dPt>
            <c:idx val="0"/>
            <c:bubble3D val="0"/>
            <c:spPr>
              <a:solidFill>
                <a:schemeClr val="bg2">
                  <a:lumMod val="75000"/>
                </a:schemeClr>
              </a:soli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1-4481-4607-9575-0BBFA8D473D9}"/>
              </c:ext>
            </c:extLst>
          </c:dPt>
          <c:dPt>
            <c:idx val="1"/>
            <c:bubble3D val="0"/>
            <c:spPr>
              <a:solidFill>
                <a:schemeClr val="bg2">
                  <a:lumMod val="60000"/>
                  <a:lumOff val="40000"/>
                </a:schemeClr>
              </a:solidFill>
              <a:ln>
                <a:noFill/>
              </a:ln>
              <a:effectLst>
                <a:outerShdw blurRad="50800" dist="25400" dir="5400000" rotWithShape="0">
                  <a:srgbClr val="000000">
                    <a:alpha val="28000"/>
                  </a:srgbClr>
                </a:outerShdw>
              </a:effectLst>
              <a:sp3d/>
            </c:spPr>
            <c:extLst>
              <c:ext xmlns:c16="http://schemas.microsoft.com/office/drawing/2014/chart" uri="{C3380CC4-5D6E-409C-BE32-E72D297353CC}">
                <c16:uniqueId val="{00000003-4481-4607-9575-0BBFA8D473D9}"/>
              </c:ext>
            </c:extLst>
          </c:dPt>
          <c:dLbls>
            <c:dLbl>
              <c:idx val="0"/>
              <c:layout>
                <c:manualLayout>
                  <c:x val="0"/>
                  <c:y val="5.085096048563129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81-4607-9575-0BBFA8D473D9}"/>
                </c:ext>
              </c:extLst>
            </c:dLbl>
            <c:dLbl>
              <c:idx val="1"/>
              <c:layout>
                <c:manualLayout>
                  <c:x val="-0.17339917443460054"/>
                  <c:y val="0.1134367580064082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81-4607-9575-0BBFA8D473D9}"/>
                </c:ext>
              </c:extLst>
            </c:dLbl>
            <c:spPr>
              <a:noFill/>
              <a:ln>
                <a:noFill/>
              </a:ln>
              <a:effectLst/>
            </c:spPr>
            <c:txPr>
              <a:bodyPr rot="0" spcFirstLastPara="1" vertOverflow="ellipsis" vert="horz" wrap="square" anchor="ctr" anchorCtr="1"/>
              <a:lstStyle/>
              <a:p>
                <a:pPr>
                  <a:defRPr sz="1200" b="1" i="0" u="none" strike="noStrike" kern="1200" baseline="0">
                    <a:solidFill>
                      <a:schemeClr val="dk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'Restaurants Analysis and Sub.Q7'!$A$20:$A$22</c:f>
              <c:strCache>
                <c:ptCount val="2"/>
                <c:pt idx="0">
                  <c:v>No</c:v>
                </c:pt>
                <c:pt idx="1">
                  <c:v>Yes</c:v>
                </c:pt>
              </c:strCache>
            </c:strRef>
          </c:cat>
          <c:val>
            <c:numRef>
              <c:f>'Restaurants Analysis and Sub.Q7'!$B$20:$B$22</c:f>
              <c:numCache>
                <c:formatCode>General</c:formatCode>
                <c:ptCount val="2"/>
                <c:pt idx="0">
                  <c:v>8393</c:v>
                </c:pt>
                <c:pt idx="1">
                  <c:v>1158</c:v>
                </c:pt>
              </c:numCache>
            </c:numRef>
          </c:val>
          <c:extLst>
            <c:ext xmlns:c16="http://schemas.microsoft.com/office/drawing/2014/chart" uri="{C3380CC4-5D6E-409C-BE32-E72D297353CC}">
              <c16:uniqueId val="{00000004-4481-4607-9575-0BBFA8D473D9}"/>
            </c:ext>
          </c:extLst>
        </c:ser>
        <c:dLbls>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[Zomato_Project_Rahul_1.xlsx]Pivot tables for analysing!PivotTable29</c:name>
    <c:fmtId val="40"/>
  </c:pivotSource>
  <c:chart>
    <c:title>
      <c:tx>
        <c:rich>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r>
              <a:rPr lang="en-US" sz="1400" dirty="0"/>
              <a:t>Average of Average cost of two in common currency(INR) vs. Country</a:t>
            </a:r>
          </a:p>
          <a:p>
            <a:pPr>
              <a:defRPr sz="1400"/>
            </a:pPr>
            <a:endParaRPr lang="en-US" sz="1400" dirty="0"/>
          </a:p>
        </c:rich>
      </c:tx>
      <c:layout>
        <c:manualLayout>
          <c:xMode val="edge"/>
          <c:yMode val="edge"/>
          <c:x val="0.18174745814149615"/>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solidFill>
              <a:srgbClr val="FF0000"/>
            </a:solidFill>
            <a:ln w="9525">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solidFill>
              <a:srgbClr val="FF0000"/>
            </a:solidFill>
            <a:ln w="9525">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8000"/>
                </a:schemeClr>
              </a:gs>
              <a:gs pos="50000">
                <a:schemeClr val="accent1">
                  <a:tint val="98000"/>
                  <a:shade val="100000"/>
                  <a:satMod val="100000"/>
                  <a:lumMod val="100000"/>
                </a:schemeClr>
              </a:gs>
              <a:gs pos="100000">
                <a:schemeClr val="accent1">
                  <a:shade val="72000"/>
                  <a:satMod val="120000"/>
                  <a:lumMod val="100000"/>
                </a:schemeClr>
              </a:gs>
            </a:gsLst>
            <a:lin ang="5400000" scaled="0"/>
          </a:gradFill>
          <a:ln w="34925" cap="rnd">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symbol val="circle"/>
          <c:size val="6"/>
          <c:spPr>
            <a:solidFill>
              <a:srgbClr val="FF0000"/>
            </a:solidFill>
            <a:ln w="9525">
              <a:solidFill>
                <a:srgbClr val="FF0000"/>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 for analysing'!$C$146</c:f>
              <c:strCache>
                <c:ptCount val="1"/>
                <c:pt idx="0">
                  <c:v>Total</c:v>
                </c:pt>
              </c:strCache>
            </c:strRef>
          </c:tx>
          <c:spPr>
            <a:solidFill>
              <a:schemeClr val="bg2">
                <a:lumMod val="75000"/>
              </a:schemeClr>
            </a:solidFill>
            <a:ln>
              <a:solidFill>
                <a:schemeClr val="bg2">
                  <a:lumMod val="75000"/>
                </a:schemeClr>
              </a:solid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c:spPr>
          <c:invertIfNegative val="0"/>
          <c:dLbls>
            <c:spPr>
              <a:solidFill>
                <a:schemeClr val="lt1"/>
              </a:solidFill>
              <a:ln w="15875" cap="flat" cmpd="sng" algn="ctr">
                <a:solidFill>
                  <a:schemeClr val="bg1"/>
                </a:solidFill>
                <a:prstDash val="solid"/>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 for analysing'!$B$147:$B$162</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for analysing'!$C$147:$C$162</c:f>
              <c:numCache>
                <c:formatCode>"₹"\ #,##0</c:formatCode>
                <c:ptCount val="15"/>
                <c:pt idx="0">
                  <c:v>1353.4833333333336</c:v>
                </c:pt>
                <c:pt idx="1">
                  <c:v>2125.0399999999995</c:v>
                </c:pt>
                <c:pt idx="2">
                  <c:v>2292.4499999999998</c:v>
                </c:pt>
                <c:pt idx="3">
                  <c:v>623.37031900138697</c:v>
                </c:pt>
                <c:pt idx="4">
                  <c:v>1490.3095238095239</c:v>
                </c:pt>
                <c:pt idx="5">
                  <c:v>3620.7224999999999</c:v>
                </c:pt>
                <c:pt idx="6">
                  <c:v>2410.2272727272725</c:v>
                </c:pt>
                <c:pt idx="7">
                  <c:v>5314.0625</c:v>
                </c:pt>
                <c:pt idx="8">
                  <c:v>10505.3375</c:v>
                </c:pt>
                <c:pt idx="9">
                  <c:v>2014.72</c:v>
                </c:pt>
                <c:pt idx="10">
                  <c:v>688.75</c:v>
                </c:pt>
                <c:pt idx="11">
                  <c:v>184.9794117647059</c:v>
                </c:pt>
                <c:pt idx="12">
                  <c:v>3927.4333333333334</c:v>
                </c:pt>
                <c:pt idx="13">
                  <c:v>5591.1937500000004</c:v>
                </c:pt>
                <c:pt idx="14">
                  <c:v>2266.3387096774163</c:v>
                </c:pt>
              </c:numCache>
            </c:numRef>
          </c:val>
          <c:extLst>
            <c:ext xmlns:c16="http://schemas.microsoft.com/office/drawing/2014/chart" uri="{C3380CC4-5D6E-409C-BE32-E72D297353CC}">
              <c16:uniqueId val="{00000000-69E0-4E67-81FF-CF4E09B11EFC}"/>
            </c:ext>
          </c:extLst>
        </c:ser>
        <c:dLbls>
          <c:showLegendKey val="0"/>
          <c:showVal val="1"/>
          <c:showCatName val="0"/>
          <c:showSerName val="0"/>
          <c:showPercent val="0"/>
          <c:showBubbleSize val="0"/>
        </c:dLbls>
        <c:gapWidth val="150"/>
        <c:axId val="1951686239"/>
        <c:axId val="1951681439"/>
      </c:barChart>
      <c:catAx>
        <c:axId val="1951686239"/>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dk1"/>
                </a:solidFill>
                <a:latin typeface="+mn-lt"/>
                <a:ea typeface="+mn-ea"/>
                <a:cs typeface="+mn-cs"/>
              </a:defRPr>
            </a:pPr>
            <a:endParaRPr lang="en-US"/>
          </a:p>
        </c:txPr>
        <c:crossAx val="1951681439"/>
        <c:crosses val="autoZero"/>
        <c:auto val="1"/>
        <c:lblAlgn val="ctr"/>
        <c:lblOffset val="100"/>
        <c:noMultiLvlLbl val="0"/>
      </c:catAx>
      <c:valAx>
        <c:axId val="1951681439"/>
        <c:scaling>
          <c:orientation val="minMax"/>
        </c:scaling>
        <c:delete val="0"/>
        <c:axPos val="b"/>
        <c:majorGridlines>
          <c:spPr>
            <a:ln w="9525" cap="flat" cmpd="sng" algn="ctr">
              <a:solidFill>
                <a:schemeClr val="tx1">
                  <a:lumMod val="15000"/>
                  <a:lumOff val="85000"/>
                </a:schemeClr>
              </a:solidFill>
              <a:round/>
            </a:ln>
            <a:effectLst/>
          </c:spPr>
        </c:majorGridlines>
        <c:numFmt formatCode="&quot;₹&quot;\ #,##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dk1"/>
                </a:solidFill>
                <a:latin typeface="+mn-lt"/>
                <a:ea typeface="+mn-ea"/>
                <a:cs typeface="+mn-cs"/>
              </a:defRPr>
            </a:pPr>
            <a:endParaRPr lang="en-US"/>
          </a:p>
        </c:txPr>
        <c:crossAx val="195168623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Zomato_Data.xlsx]country description!PivotTable1</c:name>
    <c:fmtId val="-1"/>
  </c:pivotSource>
  <c:chart>
    <c:title>
      <c:tx>
        <c:rich>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r>
              <a:rPr lang="en-US" sz="1800" b="1" dirty="0"/>
              <a:t>Top 10 Cuisines based on Average rating</a:t>
            </a:r>
          </a:p>
        </c:rich>
      </c:tx>
      <c:layout>
        <c:manualLayout>
          <c:xMode val="edge"/>
          <c:yMode val="edge"/>
          <c:x val="0.3209074823464404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circle"/>
          <c:size val="6"/>
          <c:spPr>
            <a:solidFill>
              <a:schemeClr val="accent1">
                <a:alpha val="85000"/>
              </a:schemeClr>
            </a:solidFill>
            <a:ln w="9525">
              <a:noFill/>
              <a:round/>
            </a:ln>
            <a:effectLst/>
            <a:scene3d>
              <a:camera prst="orthographicFront">
                <a:rot lat="0" lon="0" rev="0"/>
              </a:camera>
              <a:lightRig rig="balanced" dir="t">
                <a:rot lat="0" lon="0" rev="1200000"/>
              </a:lightRig>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'country description'!$I$24</c:f>
              <c:strCache>
                <c:ptCount val="1"/>
                <c:pt idx="0">
                  <c:v>Total</c:v>
                </c:pt>
              </c:strCache>
            </c:strRef>
          </c:tx>
          <c:spPr>
            <a:solidFill>
              <a:schemeClr val="bg2">
                <a:lumMod val="75000"/>
              </a:schemeClr>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 description'!$H$25:$H$43</c:f>
              <c:strCache>
                <c:ptCount val="18"/>
                <c:pt idx="0">
                  <c:v>American, BBQ, Sandwich</c:v>
                </c:pt>
                <c:pt idx="1">
                  <c:v>American, Burger, Grill</c:v>
                </c:pt>
                <c:pt idx="2">
                  <c:v>American, Caribbean, Seafood</c:v>
                </c:pt>
                <c:pt idx="3">
                  <c:v>American, Coffee and Tea</c:v>
                </c:pt>
                <c:pt idx="4">
                  <c:v>American, Sandwich, Tea</c:v>
                </c:pt>
                <c:pt idx="5">
                  <c:v>BBQ, Breakfast, Southern</c:v>
                </c:pt>
                <c:pt idx="6">
                  <c:v>Burger, Bar Food, Steak</c:v>
                </c:pt>
                <c:pt idx="7">
                  <c:v>Continental, Indian</c:v>
                </c:pt>
                <c:pt idx="8">
                  <c:v>European, Asian, Indian</c:v>
                </c:pt>
                <c:pt idx="9">
                  <c:v>European, Contemporary</c:v>
                </c:pt>
                <c:pt idx="10">
                  <c:v>European, German</c:v>
                </c:pt>
                <c:pt idx="11">
                  <c:v>Hawaiian, Seafood</c:v>
                </c:pt>
                <c:pt idx="12">
                  <c:v>Italian, Bakery, Continental</c:v>
                </c:pt>
                <c:pt idx="13">
                  <c:v>Italian, Deli</c:v>
                </c:pt>
                <c:pt idx="14">
                  <c:v>Mexican, American, Healthy Food</c:v>
                </c:pt>
                <c:pt idx="15">
                  <c:v>Mughlai, Lucknowi</c:v>
                </c:pt>
                <c:pt idx="16">
                  <c:v>Sunda, Indonesian</c:v>
                </c:pt>
                <c:pt idx="17">
                  <c:v>World Cuisine</c:v>
                </c:pt>
              </c:strCache>
            </c:strRef>
          </c:cat>
          <c:val>
            <c:numRef>
              <c:f>'country description'!$I$25:$I$43</c:f>
              <c:numCache>
                <c:formatCode>General</c:formatCode>
                <c:ptCount val="18"/>
                <c:pt idx="0">
                  <c:v>4.9000000000000004</c:v>
                </c:pt>
                <c:pt idx="1">
                  <c:v>4.9000000000000004</c:v>
                </c:pt>
                <c:pt idx="2">
                  <c:v>4.9000000000000004</c:v>
                </c:pt>
                <c:pt idx="3">
                  <c:v>4.9000000000000004</c:v>
                </c:pt>
                <c:pt idx="4">
                  <c:v>4.9000000000000004</c:v>
                </c:pt>
                <c:pt idx="5">
                  <c:v>4.9000000000000004</c:v>
                </c:pt>
                <c:pt idx="6">
                  <c:v>4.9000000000000004</c:v>
                </c:pt>
                <c:pt idx="7">
                  <c:v>4.9000000000000004</c:v>
                </c:pt>
                <c:pt idx="8">
                  <c:v>4.9000000000000004</c:v>
                </c:pt>
                <c:pt idx="9">
                  <c:v>4.9000000000000004</c:v>
                </c:pt>
                <c:pt idx="10">
                  <c:v>4.9000000000000004</c:v>
                </c:pt>
                <c:pt idx="11">
                  <c:v>4.9000000000000004</c:v>
                </c:pt>
                <c:pt idx="12">
                  <c:v>4.9000000000000004</c:v>
                </c:pt>
                <c:pt idx="13">
                  <c:v>4.9000000000000004</c:v>
                </c:pt>
                <c:pt idx="14">
                  <c:v>4.9000000000000004</c:v>
                </c:pt>
                <c:pt idx="15">
                  <c:v>4.9000000000000004</c:v>
                </c:pt>
                <c:pt idx="16">
                  <c:v>4.9000000000000004</c:v>
                </c:pt>
                <c:pt idx="17">
                  <c:v>4.9000000000000004</c:v>
                </c:pt>
              </c:numCache>
            </c:numRef>
          </c:val>
          <c:extLst>
            <c:ext xmlns:c16="http://schemas.microsoft.com/office/drawing/2014/chart" uri="{C3380CC4-5D6E-409C-BE32-E72D297353CC}">
              <c16:uniqueId val="{00000000-5977-4745-A725-D0B57E86F0F6}"/>
            </c:ext>
          </c:extLst>
        </c:ser>
        <c:dLbls>
          <c:dLblPos val="inEnd"/>
          <c:showLegendKey val="0"/>
          <c:showVal val="1"/>
          <c:showCatName val="0"/>
          <c:showSerName val="0"/>
          <c:showPercent val="0"/>
          <c:showBubbleSize val="0"/>
        </c:dLbls>
        <c:gapWidth val="115"/>
        <c:overlap val="-20"/>
        <c:axId val="2008598095"/>
        <c:axId val="2008598575"/>
      </c:barChart>
      <c:catAx>
        <c:axId val="2008598095"/>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crossAx val="2008598575"/>
        <c:crosses val="autoZero"/>
        <c:auto val="1"/>
        <c:lblAlgn val="ctr"/>
        <c:lblOffset val="100"/>
        <c:noMultiLvlLbl val="0"/>
      </c:catAx>
      <c:valAx>
        <c:axId val="200859857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dk1"/>
                </a:solidFill>
                <a:latin typeface="+mn-lt"/>
                <a:ea typeface="+mn-ea"/>
                <a:cs typeface="+mn-cs"/>
              </a:defRPr>
            </a:pPr>
            <a:endParaRPr lang="en-US"/>
          </a:p>
        </c:txPr>
        <c:crossAx val="20085980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flat" cmpd="sng" algn="ctr">
      <a:solidFill>
        <a:schemeClr val="bg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9550B-CA17-41CD-915E-DDFA8549559F}" type="datetimeFigureOut">
              <a:rPr lang="en-IN" smtClean="0"/>
              <a:t>25-07-2025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121BC-BA97-4119-99F5-9055C4116E88}" type="slidenum">
              <a:rPr lang="en-IN" smtClean="0"/>
              <a:t>‹#›</a:t>
            </a:fld>
            <a:endParaRPr lang="en-IN"/>
          </a:p>
        </p:txBody>
      </p:sp>
    </p:spTree>
    <p:extLst>
      <p:ext uri="{BB962C8B-B14F-4D97-AF65-F5344CB8AC3E}">
        <p14:creationId xmlns:p14="http://schemas.microsoft.com/office/powerpoint/2010/main" val="1918298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A121BC-BA97-4119-99F5-9055C4116E88}" type="slidenum">
              <a:rPr lang="en-IN" smtClean="0"/>
              <a:t>2</a:t>
            </a:fld>
            <a:endParaRPr lang="en-IN"/>
          </a:p>
        </p:txBody>
      </p:sp>
    </p:spTree>
    <p:extLst>
      <p:ext uri="{BB962C8B-B14F-4D97-AF65-F5344CB8AC3E}">
        <p14:creationId xmlns:p14="http://schemas.microsoft.com/office/powerpoint/2010/main" val="23748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A121BC-BA97-4119-99F5-9055C4116E88}" type="slidenum">
              <a:rPr lang="en-IN" smtClean="0"/>
              <a:t>8</a:t>
            </a:fld>
            <a:endParaRPr lang="en-IN"/>
          </a:p>
        </p:txBody>
      </p:sp>
    </p:spTree>
    <p:extLst>
      <p:ext uri="{BB962C8B-B14F-4D97-AF65-F5344CB8AC3E}">
        <p14:creationId xmlns:p14="http://schemas.microsoft.com/office/powerpoint/2010/main" val="1479689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38619-151C-4F4B-9EF1-7DA3D513E3E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252405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18525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364495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107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2485199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38619-151C-4F4B-9EF1-7DA3D513E3E0}"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597474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F38619-151C-4F4B-9EF1-7DA3D513E3E0}"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806503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38619-151C-4F4B-9EF1-7DA3D513E3E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2460826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38619-151C-4F4B-9EF1-7DA3D513E3E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4142429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D9A-2D3C-8D02-D8BB-14A606EDB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79FB8-373F-156C-088D-C3540B4B3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527800-8DE8-C357-8044-81C5B8292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1B8B9C-A749-B616-CDD8-CA1583EB9CEC}"/>
              </a:ext>
            </a:extLst>
          </p:cNvPr>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a:extLst>
              <a:ext uri="{FF2B5EF4-FFF2-40B4-BE49-F238E27FC236}">
                <a16:creationId xmlns:a16="http://schemas.microsoft.com/office/drawing/2014/main" id="{71C269D1-6AC7-3D27-CADF-C15E6A5D8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2FD2C-F6F8-97D8-0598-DC4972A61101}"/>
              </a:ext>
            </a:extLst>
          </p:cNvPr>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4020066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38D8E-B6CD-5771-0513-16B284AB9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4B77A8-E64F-5562-CF50-EF0E419653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FF0C63-D48B-B136-F5A4-3EF476E00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44EE2-4889-EF34-70C5-2678F0A8DD07}"/>
              </a:ext>
            </a:extLst>
          </p:cNvPr>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a:extLst>
              <a:ext uri="{FF2B5EF4-FFF2-40B4-BE49-F238E27FC236}">
                <a16:creationId xmlns:a16="http://schemas.microsoft.com/office/drawing/2014/main" id="{931235C2-014D-013C-4C2B-C1C8EE535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4CF9C-5B66-B241-54C5-96A2367D0A4C}"/>
              </a:ext>
            </a:extLst>
          </p:cNvPr>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103618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38619-151C-4F4B-9EF1-7DA3D513E3E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356584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38619-151C-4F4B-9EF1-7DA3D513E3E0}"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102480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403298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38619-151C-4F4B-9EF1-7DA3D513E3E0}"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49642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38619-151C-4F4B-9EF1-7DA3D513E3E0}"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256872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8F38619-151C-4F4B-9EF1-7DA3D513E3E0}"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270856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428897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38619-151C-4F4B-9EF1-7DA3D513E3E0}"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5FA7DA-520F-4354-9A0E-E555FD2AFA37}" type="slidenum">
              <a:rPr lang="en-IN" smtClean="0"/>
              <a:t>‹#›</a:t>
            </a:fld>
            <a:endParaRPr lang="en-IN"/>
          </a:p>
        </p:txBody>
      </p:sp>
    </p:spTree>
    <p:extLst>
      <p:ext uri="{BB962C8B-B14F-4D97-AF65-F5344CB8AC3E}">
        <p14:creationId xmlns:p14="http://schemas.microsoft.com/office/powerpoint/2010/main" val="3963005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8F38619-151C-4F4B-9EF1-7DA3D513E3E0}" type="datetimeFigureOut">
              <a:rPr lang="en-IN" smtClean="0"/>
              <a:t>25-07-2025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35FA7DA-520F-4354-9A0E-E555FD2AFA37}" type="slidenum">
              <a:rPr lang="en-IN" smtClean="0"/>
              <a:t>‹#›</a:t>
            </a:fld>
            <a:endParaRPr lang="en-IN"/>
          </a:p>
        </p:txBody>
      </p:sp>
    </p:spTree>
    <p:extLst>
      <p:ext uri="{BB962C8B-B14F-4D97-AF65-F5344CB8AC3E}">
        <p14:creationId xmlns:p14="http://schemas.microsoft.com/office/powerpoint/2010/main" val="3817311673"/>
      </p:ext>
    </p:extLst>
  </p:cSld>
  <p:clrMap bg1="lt1" tx1="dk1" bg2="lt2" tx2="dk2" accent1="accent1" accent2="accent2" accent3="accent3" accent4="accent4" accent5="accent5" accent6="accent6" hlink="hlink" folHlink="folHlink"/>
  <p:sldLayoutIdLst>
    <p:sldLayoutId id="2147484347"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 id="2147484360" r:id="rId14"/>
    <p:sldLayoutId id="2147484361" r:id="rId15"/>
    <p:sldLayoutId id="2147484362" r:id="rId16"/>
    <p:sldLayoutId id="2147484363" r:id="rId17"/>
    <p:sldLayoutId id="2147484364" r:id="rId18"/>
    <p:sldLayoutId id="2147484365"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E40D-8F0F-7E1C-CB17-965E3B74AE17}"/>
              </a:ext>
            </a:extLst>
          </p:cNvPr>
          <p:cNvSpPr>
            <a:spLocks noGrp="1"/>
          </p:cNvSpPr>
          <p:nvPr>
            <p:ph type="ctrTitle"/>
          </p:nvPr>
        </p:nvSpPr>
        <p:spPr>
          <a:xfrm>
            <a:off x="56147" y="1"/>
            <a:ext cx="12352867" cy="657726"/>
          </a:xfrm>
        </p:spPr>
        <p:txBody>
          <a:bodyPr>
            <a:noAutofit/>
          </a:bodyPr>
          <a:lstStyle/>
          <a:p>
            <a:r>
              <a:rPr lang="en-US" sz="3600" b="1" u="sng" dirty="0">
                <a:solidFill>
                  <a:srgbClr val="FF0000"/>
                </a:solidFill>
                <a:latin typeface="Aptos Display" panose="020B0004020202020204" pitchFamily="34" charset="0"/>
              </a:rPr>
              <a:t>Zomato Restaurant Analysis</a:t>
            </a:r>
            <a:endParaRPr lang="en-IN" sz="3600" b="1" u="sng" dirty="0">
              <a:solidFill>
                <a:srgbClr val="FF0000"/>
              </a:solidFill>
              <a:latin typeface="Aptos Display" panose="020B0004020202020204" pitchFamily="34" charset="0"/>
            </a:endParaRPr>
          </a:p>
        </p:txBody>
      </p:sp>
      <p:sp>
        <p:nvSpPr>
          <p:cNvPr id="3" name="Subtitle 2">
            <a:extLst>
              <a:ext uri="{FF2B5EF4-FFF2-40B4-BE49-F238E27FC236}">
                <a16:creationId xmlns:a16="http://schemas.microsoft.com/office/drawing/2014/main" id="{6621E26E-2662-1A1B-5B3D-01B577AA3A52}"/>
              </a:ext>
            </a:extLst>
          </p:cNvPr>
          <p:cNvSpPr>
            <a:spLocks noGrp="1"/>
          </p:cNvSpPr>
          <p:nvPr>
            <p:ph type="subTitle" idx="1"/>
          </p:nvPr>
        </p:nvSpPr>
        <p:spPr>
          <a:xfrm>
            <a:off x="8507748" y="5385578"/>
            <a:ext cx="3323304" cy="774639"/>
          </a:xfrm>
        </p:spPr>
        <p:txBody>
          <a:bodyPr>
            <a:normAutofit/>
          </a:bodyPr>
          <a:lstStyle/>
          <a:p>
            <a:r>
              <a:rPr lang="en-US" sz="3600" b="1" u="sng" dirty="0">
                <a:solidFill>
                  <a:schemeClr val="tx1"/>
                </a:solidFill>
                <a:latin typeface="Aptos Display" panose="020B0004020202020204" pitchFamily="34" charset="0"/>
              </a:rPr>
              <a:t>By</a:t>
            </a:r>
            <a:r>
              <a:rPr lang="en-US" sz="3600" b="1" dirty="0">
                <a:solidFill>
                  <a:schemeClr val="tx1"/>
                </a:solidFill>
                <a:latin typeface="Aptos Display" panose="020B0004020202020204" pitchFamily="34" charset="0"/>
              </a:rPr>
              <a:t> : </a:t>
            </a:r>
            <a:r>
              <a:rPr lang="en-US" sz="3600" b="1" u="sng" dirty="0">
                <a:solidFill>
                  <a:schemeClr val="tx1"/>
                </a:solidFill>
                <a:latin typeface="Aptos Display" panose="020B0004020202020204" pitchFamily="34" charset="0"/>
              </a:rPr>
              <a:t>Rahul Jha</a:t>
            </a:r>
          </a:p>
          <a:p>
            <a:endParaRPr lang="en-IN" b="1" u="sng" dirty="0">
              <a:solidFill>
                <a:schemeClr val="tx1"/>
              </a:solidFill>
              <a:latin typeface="Aptos Display" panose="020B0004020202020204" pitchFamily="34" charset="0"/>
            </a:endParaRPr>
          </a:p>
        </p:txBody>
      </p:sp>
      <p:sp>
        <p:nvSpPr>
          <p:cNvPr id="4" name="AutoShape 4" descr="zomato (@zomato) / X">
            <a:extLst>
              <a:ext uri="{FF2B5EF4-FFF2-40B4-BE49-F238E27FC236}">
                <a16:creationId xmlns:a16="http://schemas.microsoft.com/office/drawing/2014/main" id="{B540E069-3F5F-095E-6D44-407466228BCE}"/>
              </a:ext>
            </a:extLst>
          </p:cNvPr>
          <p:cNvSpPr>
            <a:spLocks noChangeAspect="1" noChangeArrowheads="1"/>
          </p:cNvSpPr>
          <p:nvPr/>
        </p:nvSpPr>
        <p:spPr bwMode="auto">
          <a:xfrm>
            <a:off x="5353050" y="2705714"/>
            <a:ext cx="1485900"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4F04E229-4244-B3D7-E9B7-8C9A49B1B5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8818" y="1682388"/>
            <a:ext cx="4975860" cy="2943225"/>
          </a:xfrm>
          <a:prstGeom prst="rect">
            <a:avLst/>
          </a:prstGeom>
          <a:noFill/>
          <a:ln w="76200">
            <a:solidFill>
              <a:schemeClr val="tx1"/>
            </a:solidFill>
          </a:ln>
        </p:spPr>
      </p:pic>
    </p:spTree>
    <p:extLst>
      <p:ext uri="{BB962C8B-B14F-4D97-AF65-F5344CB8AC3E}">
        <p14:creationId xmlns:p14="http://schemas.microsoft.com/office/powerpoint/2010/main" val="206590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F3A43B-4C37-A124-86CB-3872F4606415}"/>
              </a:ext>
            </a:extLst>
          </p:cNvPr>
          <p:cNvSpPr txBox="1"/>
          <p:nvPr/>
        </p:nvSpPr>
        <p:spPr>
          <a:xfrm>
            <a:off x="0" y="0"/>
            <a:ext cx="12192000" cy="584775"/>
          </a:xfrm>
          <a:prstGeom prst="rect">
            <a:avLst/>
          </a:prstGeom>
          <a:noFill/>
        </p:spPr>
        <p:txBody>
          <a:bodyPr wrap="square">
            <a:spAutoFit/>
          </a:bodyPr>
          <a:lstStyle/>
          <a:p>
            <a:pPr algn="ctr"/>
            <a:r>
              <a:rPr lang="en-IN" sz="3200" b="1" dirty="0">
                <a:latin typeface="Aptos Display" panose="020B0004020202020204" pitchFamily="34" charset="0"/>
              </a:rPr>
              <a:t>           </a:t>
            </a:r>
            <a:r>
              <a:rPr lang="en-IN" sz="3200" b="1" u="sng" dirty="0">
                <a:latin typeface="Aptos Display" panose="020B0004020202020204" pitchFamily="34" charset="0"/>
              </a:rPr>
              <a:t>Online delivery and Table booking status</a:t>
            </a:r>
          </a:p>
        </p:txBody>
      </p:sp>
      <p:graphicFrame>
        <p:nvGraphicFramePr>
          <p:cNvPr id="3" name="Chart 2">
            <a:extLst>
              <a:ext uri="{FF2B5EF4-FFF2-40B4-BE49-F238E27FC236}">
                <a16:creationId xmlns:a16="http://schemas.microsoft.com/office/drawing/2014/main" id="{7FD09BBE-20B6-0817-EE7B-6DE4E305360B}"/>
              </a:ext>
            </a:extLst>
          </p:cNvPr>
          <p:cNvGraphicFramePr>
            <a:graphicFrameLocks/>
          </p:cNvGraphicFramePr>
          <p:nvPr>
            <p:extLst>
              <p:ext uri="{D42A27DB-BD31-4B8C-83A1-F6EECF244321}">
                <p14:modId xmlns:p14="http://schemas.microsoft.com/office/powerpoint/2010/main" val="1290340835"/>
              </p:ext>
            </p:extLst>
          </p:nvPr>
        </p:nvGraphicFramePr>
        <p:xfrm>
          <a:off x="1234440" y="1122786"/>
          <a:ext cx="2979420"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B62E55A-BE67-771B-2FF4-AB077564C5FC}"/>
              </a:ext>
            </a:extLst>
          </p:cNvPr>
          <p:cNvSpPr txBox="1"/>
          <p:nvPr/>
        </p:nvSpPr>
        <p:spPr>
          <a:xfrm>
            <a:off x="4578018" y="1159128"/>
            <a:ext cx="7684168" cy="2123658"/>
          </a:xfrm>
          <a:prstGeom prst="rect">
            <a:avLst/>
          </a:prstGeom>
          <a:noFill/>
        </p:spPr>
        <p:txBody>
          <a:bodyPr wrap="square" rtlCol="0">
            <a:spAutoFit/>
          </a:bodyPr>
          <a:lstStyle/>
          <a:p>
            <a:pPr marL="171450" indent="-171450">
              <a:buFont typeface="Arial" panose="020B0604020202020204" pitchFamily="34" charset="0"/>
              <a:buChar char="•"/>
            </a:pPr>
            <a:r>
              <a:rPr lang="en-IN" sz="1200" b="1" dirty="0">
                <a:latin typeface="Arial Rounded MT Bold" panose="020F0704030504030204" pitchFamily="34" charset="0"/>
              </a:rPr>
              <a:t>Out of 9551 restaurants only 2451 restaurants have facility for online delivery.</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the terms of percentage only 25.66% of the total restaurants has the online delivery available.</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Countries which supports online delivery are United Arab Emirates and India.</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United Arab Emirates 28 out of 60 restaurants give facility of online delivery which is highest in percentage which is 46.66%.</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India 2423 out of 8652 restaurants have online delivery indicating that approximately 28% of restaurants provide this service.</a:t>
            </a:r>
          </a:p>
        </p:txBody>
      </p:sp>
      <p:sp>
        <p:nvSpPr>
          <p:cNvPr id="4" name="TextBox 3">
            <a:extLst>
              <a:ext uri="{FF2B5EF4-FFF2-40B4-BE49-F238E27FC236}">
                <a16:creationId xmlns:a16="http://schemas.microsoft.com/office/drawing/2014/main" id="{1F24ACFB-E7F8-52D5-6BCA-49459B1465C8}"/>
              </a:ext>
            </a:extLst>
          </p:cNvPr>
          <p:cNvSpPr txBox="1"/>
          <p:nvPr/>
        </p:nvSpPr>
        <p:spPr>
          <a:xfrm>
            <a:off x="4655821" y="3798232"/>
            <a:ext cx="7347284" cy="2308324"/>
          </a:xfrm>
          <a:prstGeom prst="rect">
            <a:avLst/>
          </a:prstGeom>
          <a:noFill/>
        </p:spPr>
        <p:txBody>
          <a:bodyPr wrap="square" rtlCol="0">
            <a:spAutoFit/>
          </a:bodyPr>
          <a:lstStyle/>
          <a:p>
            <a:pPr marL="171450" indent="-171450">
              <a:buFont typeface="Arial" panose="020B0604020202020204" pitchFamily="34" charset="0"/>
              <a:buChar char="•"/>
            </a:pPr>
            <a:r>
              <a:rPr lang="en-IN" sz="1200" b="1" dirty="0">
                <a:latin typeface="Arial Rounded MT Bold" panose="020F0704030504030204" pitchFamily="34" charset="0"/>
              </a:rPr>
              <a:t>Out of 9551 restaurants, only 1158 restaurants have facility of table booking.</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the terms of percentage only 12.12% of the total restaurants has the table booking.</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Countries which supports table booking are India, Philippines, Qatar, South Africa,</a:t>
            </a:r>
          </a:p>
          <a:p>
            <a:r>
              <a:rPr lang="en-IN" sz="1200" b="1" dirty="0">
                <a:latin typeface="Arial Rounded MT Bold" panose="020F0704030504030204" pitchFamily="34" charset="0"/>
              </a:rPr>
              <a:t>     United Arab Emirates and United Kingdom.</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Philippines 14 out of 22 restaurants give facility of table booking which is highest in percentage i.e. 63.63%.</a:t>
            </a:r>
          </a:p>
          <a:p>
            <a:pPr marL="171450" indent="-171450">
              <a:buFont typeface="Arial" panose="020B0604020202020204" pitchFamily="34" charset="0"/>
              <a:buChar char="•"/>
            </a:pPr>
            <a:endParaRPr lang="en-IN" sz="1200" b="1" dirty="0">
              <a:latin typeface="Arial Rounded MT Bold" panose="020F0704030504030204" pitchFamily="34" charset="0"/>
            </a:endParaRPr>
          </a:p>
          <a:p>
            <a:pPr marL="171450" indent="-171450">
              <a:buFont typeface="Arial" panose="020B0604020202020204" pitchFamily="34" charset="0"/>
              <a:buChar char="•"/>
            </a:pPr>
            <a:r>
              <a:rPr lang="en-IN" sz="1200" b="1" dirty="0">
                <a:latin typeface="Arial Rounded MT Bold" panose="020F0704030504030204" pitchFamily="34" charset="0"/>
              </a:rPr>
              <a:t>In India 1110 out of 8652 restaurants have table booking, indicating that 12.84% of </a:t>
            </a:r>
          </a:p>
          <a:p>
            <a:r>
              <a:rPr lang="en-IN" sz="1200" b="1" dirty="0">
                <a:latin typeface="Arial Rounded MT Bold" panose="020F0704030504030204" pitchFamily="34" charset="0"/>
              </a:rPr>
              <a:t>    restaurants provide this service.</a:t>
            </a:r>
          </a:p>
        </p:txBody>
      </p:sp>
      <p:graphicFrame>
        <p:nvGraphicFramePr>
          <p:cNvPr id="5" name="Chart 4">
            <a:extLst>
              <a:ext uri="{FF2B5EF4-FFF2-40B4-BE49-F238E27FC236}">
                <a16:creationId xmlns:a16="http://schemas.microsoft.com/office/drawing/2014/main" id="{270D2F54-DB84-D185-1607-15442859D912}"/>
              </a:ext>
            </a:extLst>
          </p:cNvPr>
          <p:cNvGraphicFramePr>
            <a:graphicFrameLocks/>
          </p:cNvGraphicFramePr>
          <p:nvPr>
            <p:extLst>
              <p:ext uri="{D42A27DB-BD31-4B8C-83A1-F6EECF244321}">
                <p14:modId xmlns:p14="http://schemas.microsoft.com/office/powerpoint/2010/main" val="2318136310"/>
              </p:ext>
            </p:extLst>
          </p:nvPr>
        </p:nvGraphicFramePr>
        <p:xfrm>
          <a:off x="1234440" y="3872394"/>
          <a:ext cx="2988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36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A3A863-1BF2-7C48-FB55-F5190C1F5959}"/>
              </a:ext>
            </a:extLst>
          </p:cNvPr>
          <p:cNvSpPr txBox="1"/>
          <p:nvPr/>
        </p:nvSpPr>
        <p:spPr>
          <a:xfrm>
            <a:off x="0" y="0"/>
            <a:ext cx="12191999" cy="584775"/>
          </a:xfrm>
          <a:prstGeom prst="rect">
            <a:avLst/>
          </a:prstGeom>
          <a:noFill/>
        </p:spPr>
        <p:txBody>
          <a:bodyPr wrap="square" rtlCol="0">
            <a:spAutoFit/>
          </a:bodyPr>
          <a:lstStyle/>
          <a:p>
            <a:pPr algn="ctr"/>
            <a:r>
              <a:rPr lang="en-IN" sz="3200" b="1" u="sng" dirty="0">
                <a:latin typeface="Aptos Display" panose="020B0004020202020204" pitchFamily="34" charset="0"/>
              </a:rPr>
              <a:t>Average cost of two as per country</a:t>
            </a:r>
          </a:p>
        </p:txBody>
      </p:sp>
      <p:sp>
        <p:nvSpPr>
          <p:cNvPr id="7" name="TextBox 6">
            <a:extLst>
              <a:ext uri="{FF2B5EF4-FFF2-40B4-BE49-F238E27FC236}">
                <a16:creationId xmlns:a16="http://schemas.microsoft.com/office/drawing/2014/main" id="{F211589A-734A-9648-3A89-101DA68E19A9}"/>
              </a:ext>
            </a:extLst>
          </p:cNvPr>
          <p:cNvSpPr txBox="1"/>
          <p:nvPr/>
        </p:nvSpPr>
        <p:spPr>
          <a:xfrm>
            <a:off x="6010309" y="1338203"/>
            <a:ext cx="6093459" cy="4181594"/>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High-Cost Countries:</a:t>
            </a:r>
            <a:endPar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Singapore (10,505 INR)</a:t>
            </a: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United Kingdom (5,591 INR)</a:t>
            </a:r>
            <a:r>
              <a:rPr lang="en-IN" sz="1200" kern="100" dirty="0">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Qatar</a:t>
            </a:r>
          </a:p>
          <a:p>
            <a:pPr lvl="0">
              <a:lnSpc>
                <a:spcPct val="107000"/>
              </a:lnSpc>
              <a:spcAft>
                <a:spcPts val="800"/>
              </a:spcAft>
              <a:buSzPts val="1000"/>
              <a:tabLst>
                <a:tab pos="4572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(5,314 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are at the top of the chart, suggesting that dining</a:t>
            </a: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in these countries is more expensive compared to others. </a:t>
            </a:r>
          </a:p>
          <a:p>
            <a:pPr lvl="0">
              <a:lnSpc>
                <a:spcPct val="107000"/>
              </a:lnSpc>
              <a:spcAft>
                <a:spcPts val="800"/>
              </a:spcAft>
              <a:buSzPts val="1000"/>
              <a:tabLst>
                <a:tab pos="457200" algn="l"/>
              </a:tabLs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Arial" panose="020B0604020202020204" pitchFamily="34" charset="0"/>
              <a:buChar char="•"/>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Mid-Cost Countries:</a:t>
            </a:r>
            <a:endPar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United Kingdom (</a:t>
            </a: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5,591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Qatar (5,314 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and</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United Arab</a:t>
            </a: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Emirates (3,927 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reflect moderate costs for dining,</a:t>
            </a: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representing a balance between affordability and luxury dining.</a:t>
            </a:r>
          </a:p>
          <a:p>
            <a:pPr>
              <a:lnSpc>
                <a:spcPct val="107000"/>
              </a:lnSpc>
              <a:spcAft>
                <a:spcPts val="800"/>
              </a:spcAft>
            </a:pP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Low-Cost Countries:</a:t>
            </a:r>
            <a:endPar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Turkey (</a:t>
            </a: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185</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and</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India (623 INR)</a:t>
            </a:r>
            <a:r>
              <a:rPr lang="en-IN"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show the lowest dining</a:t>
            </a: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costs, suggesting that dining is relatively affordable in these</a:t>
            </a:r>
          </a:p>
          <a:p>
            <a:pPr lvl="0">
              <a:lnSpc>
                <a:spcPct val="107000"/>
              </a:lnSpc>
              <a:spcAft>
                <a:spcPts val="800"/>
              </a:spcAft>
              <a:buSzPts val="1000"/>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regions. </a:t>
            </a:r>
            <a:endParaRPr lang="en-IN" sz="1200" b="1" dirty="0"/>
          </a:p>
        </p:txBody>
      </p:sp>
      <p:graphicFrame>
        <p:nvGraphicFramePr>
          <p:cNvPr id="3" name="Chart 2">
            <a:extLst>
              <a:ext uri="{FF2B5EF4-FFF2-40B4-BE49-F238E27FC236}">
                <a16:creationId xmlns:a16="http://schemas.microsoft.com/office/drawing/2014/main" id="{31AF2FF4-90F4-454F-86B3-26D83B2EE66F}"/>
              </a:ext>
            </a:extLst>
          </p:cNvPr>
          <p:cNvGraphicFramePr>
            <a:graphicFrameLocks/>
          </p:cNvGraphicFramePr>
          <p:nvPr>
            <p:extLst>
              <p:ext uri="{D42A27DB-BD31-4B8C-83A1-F6EECF244321}">
                <p14:modId xmlns:p14="http://schemas.microsoft.com/office/powerpoint/2010/main" val="546125478"/>
              </p:ext>
            </p:extLst>
          </p:nvPr>
        </p:nvGraphicFramePr>
        <p:xfrm>
          <a:off x="400652" y="1338203"/>
          <a:ext cx="5245768" cy="4120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0974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3DF10-9EBB-2F17-5863-BAF4694111BB}"/>
              </a:ext>
            </a:extLst>
          </p:cNvPr>
          <p:cNvSpPr txBox="1"/>
          <p:nvPr/>
        </p:nvSpPr>
        <p:spPr>
          <a:xfrm>
            <a:off x="0" y="0"/>
            <a:ext cx="12192000" cy="584775"/>
          </a:xfrm>
          <a:prstGeom prst="rect">
            <a:avLst/>
          </a:prstGeom>
          <a:noFill/>
        </p:spPr>
        <p:txBody>
          <a:bodyPr wrap="square" rtlCol="0">
            <a:spAutoFit/>
          </a:bodyPr>
          <a:lstStyle/>
          <a:p>
            <a:pPr algn="ctr"/>
            <a:r>
              <a:rPr lang="en-IN" sz="3200" b="1" u="sng" dirty="0">
                <a:latin typeface="+mj-lt"/>
              </a:rPr>
              <a:t>Top 10 Cuisines Chart</a:t>
            </a:r>
          </a:p>
        </p:txBody>
      </p:sp>
      <p:graphicFrame>
        <p:nvGraphicFramePr>
          <p:cNvPr id="3" name="Content Placeholder 4">
            <a:extLst>
              <a:ext uri="{FF2B5EF4-FFF2-40B4-BE49-F238E27FC236}">
                <a16:creationId xmlns:a16="http://schemas.microsoft.com/office/drawing/2014/main" id="{9C743687-A634-6A4E-7EB2-229628F67F5A}"/>
              </a:ext>
            </a:extLst>
          </p:cNvPr>
          <p:cNvGraphicFramePr>
            <a:graphicFrameLocks/>
          </p:cNvGraphicFramePr>
          <p:nvPr>
            <p:extLst>
              <p:ext uri="{D42A27DB-BD31-4B8C-83A1-F6EECF244321}">
                <p14:modId xmlns:p14="http://schemas.microsoft.com/office/powerpoint/2010/main" val="2631044177"/>
              </p:ext>
            </p:extLst>
          </p:nvPr>
        </p:nvGraphicFramePr>
        <p:xfrm>
          <a:off x="1051560" y="1021080"/>
          <a:ext cx="9845040" cy="49301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014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AD6220-176F-16AC-15F1-0F389E149DCE}"/>
              </a:ext>
            </a:extLst>
          </p:cNvPr>
          <p:cNvSpPr txBox="1"/>
          <p:nvPr/>
        </p:nvSpPr>
        <p:spPr>
          <a:xfrm>
            <a:off x="0" y="0"/>
            <a:ext cx="12192000" cy="584775"/>
          </a:xfrm>
          <a:prstGeom prst="rect">
            <a:avLst/>
          </a:prstGeom>
          <a:noFill/>
        </p:spPr>
        <p:txBody>
          <a:bodyPr wrap="square" rtlCol="0">
            <a:spAutoFit/>
          </a:bodyPr>
          <a:lstStyle/>
          <a:p>
            <a:pPr algn="ctr"/>
            <a:r>
              <a:rPr lang="en-IN" sz="3200" b="1" u="sng" dirty="0">
                <a:latin typeface="Aptos Display" panose="020B0004020202020204" pitchFamily="34" charset="0"/>
              </a:rPr>
              <a:t>Top Insights</a:t>
            </a:r>
          </a:p>
        </p:txBody>
      </p:sp>
      <p:sp>
        <p:nvSpPr>
          <p:cNvPr id="6" name="TextBox 5">
            <a:extLst>
              <a:ext uri="{FF2B5EF4-FFF2-40B4-BE49-F238E27FC236}">
                <a16:creationId xmlns:a16="http://schemas.microsoft.com/office/drawing/2014/main" id="{3130F000-9E79-BEF7-3769-51D1770FC6AF}"/>
              </a:ext>
            </a:extLst>
          </p:cNvPr>
          <p:cNvSpPr txBox="1"/>
          <p:nvPr/>
        </p:nvSpPr>
        <p:spPr>
          <a:xfrm>
            <a:off x="184486" y="797154"/>
            <a:ext cx="12007514" cy="5680786"/>
          </a:xfrm>
          <a:prstGeom prst="rect">
            <a:avLst/>
          </a:prstGeom>
          <a:noFill/>
        </p:spPr>
        <p:txBody>
          <a:bodyPr wrap="square" rtlCol="0">
            <a:spAutoFit/>
          </a:bodyPr>
          <a:lstStyle/>
          <a:p>
            <a:pPr marL="342900" lvl="0" indent="-342900">
              <a:lnSpc>
                <a:spcPct val="107000"/>
              </a:lnSpc>
              <a:spcAft>
                <a:spcPts val="800"/>
              </a:spcAft>
              <a:buFont typeface="+mj-lt"/>
              <a:buAutoNum type="arabicPeriod"/>
              <a:tabLst>
                <a:tab pos="457200" algn="l"/>
              </a:tabLst>
            </a:pPr>
            <a:endParaRPr lang="en-IN" sz="1200" b="1" u="sng"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u="sng" kern="100" dirty="0">
                <a:latin typeface="Arial Rounded MT Bold" panose="020F0704030504030204" pitchFamily="34" charset="0"/>
                <a:ea typeface="Calibri" panose="020F0502020204030204" pitchFamily="34" charset="0"/>
                <a:cs typeface="Times New Roman" panose="02020603050405020304" pitchFamily="18" charset="0"/>
              </a:rPr>
              <a:t>India Dominates Restaurant Count:</a:t>
            </a:r>
          </a:p>
          <a:p>
            <a:pPr marL="628650" lvl="1" indent="-171450">
              <a:lnSpc>
                <a:spcPct val="107000"/>
              </a:lnSpc>
              <a:spcAft>
                <a:spcPts val="800"/>
              </a:spcAft>
              <a:buSzPts val="1000"/>
              <a:buFont typeface="Arial" panose="020B0604020202020204" pitchFamily="34" charset="0"/>
              <a:buChar char="•"/>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With 8,652 restaurants, India holds a substantial majority, accounting for over 90% of the total restaurant count (9,551). This suggests that India’s</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restaurant market is highly competitive, with numerous options for consumers, and likely shows a strong demand for dining services.</a:t>
            </a:r>
          </a:p>
          <a:p>
            <a:pPr lvl="1">
              <a:lnSpc>
                <a:spcPct val="107000"/>
              </a:lnSpc>
              <a:spcAft>
                <a:spcPts val="800"/>
              </a:spcAft>
              <a:buSzPts val="1000"/>
              <a:tabLst>
                <a:tab pos="914400" algn="l"/>
              </a:tabLs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u="sng" kern="100" dirty="0">
                <a:latin typeface="Arial Rounded MT Bold" panose="020F0704030504030204" pitchFamily="34" charset="0"/>
                <a:ea typeface="Calibri" panose="020F0502020204030204" pitchFamily="34" charset="0"/>
                <a:cs typeface="Times New Roman" panose="02020603050405020304" pitchFamily="18" charset="0"/>
              </a:rPr>
              <a:t>Average Ratings and High Performers:</a:t>
            </a:r>
            <a:endParaRPr lang="en-IN" sz="1200" u="sng" kern="100" dirty="0">
              <a:latin typeface="Arial Rounded MT Bold" panose="020F0704030504030204" pitchFamily="34" charset="0"/>
              <a:ea typeface="Calibri" panose="020F0502020204030204" pitchFamily="34" charset="0"/>
              <a:cs typeface="Times New Roman" panose="02020603050405020304" pitchFamily="18" charset="0"/>
            </a:endParaRPr>
          </a:p>
          <a:p>
            <a:pPr marL="628650" lvl="1" indent="-171450">
              <a:lnSpc>
                <a:spcPct val="107000"/>
              </a:lnSpc>
              <a:spcAft>
                <a:spcPts val="800"/>
              </a:spcAft>
              <a:buSzPts val="1000"/>
              <a:buFont typeface="Arial" panose="020B0604020202020204" pitchFamily="34" charset="0"/>
              <a:buChar char="•"/>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Philippines (4.47), Indonesia (4.29), and Turkey (4.3) have the highest average ratings for restaurants. This indicates that these countries maintain high</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standards for customer satisfaction and dining experiences, possibly reflecting good service quality, food standards, or cultural preferences for dining</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out.</a:t>
            </a:r>
          </a:p>
          <a:p>
            <a:pPr lvl="1">
              <a:lnSpc>
                <a:spcPct val="107000"/>
              </a:lnSpc>
              <a:spcAft>
                <a:spcPts val="800"/>
              </a:spcAft>
              <a:buSzPts val="1000"/>
              <a:tabLst>
                <a:tab pos="914400" algn="l"/>
              </a:tabLs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u="sng" kern="100" dirty="0">
                <a:latin typeface="Arial Rounded MT Bold" panose="020F0704030504030204" pitchFamily="34" charset="0"/>
                <a:ea typeface="Calibri" panose="020F0502020204030204" pitchFamily="34" charset="0"/>
                <a:cs typeface="Times New Roman" panose="02020603050405020304" pitchFamily="18" charset="0"/>
              </a:rPr>
              <a:t>Significant Price Differences Across Countries:</a:t>
            </a:r>
            <a:endParaRPr lang="en-IN" sz="1200" u="sng" kern="100" dirty="0">
              <a:latin typeface="Arial Rounded MT Bold" panose="020F07040305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The average cost for two in Singapore (10,505 INR) is nearly 60 times higher than that in Turkey (185 INR), reflecting massive regional disparities in the</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cost of dining. This indicates that restaurant operators need to carefully consider the economic conditions and pricing strategies when entering </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different markets.</a:t>
            </a:r>
          </a:p>
          <a:p>
            <a:pPr lvl="1">
              <a:lnSpc>
                <a:spcPct val="107000"/>
              </a:lnSpc>
              <a:spcAft>
                <a:spcPts val="800"/>
              </a:spcAft>
              <a:buSzPts val="1000"/>
              <a:tabLst>
                <a:tab pos="914400" algn="l"/>
              </a:tabLs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200" b="1" u="sng" kern="100" dirty="0">
                <a:latin typeface="Arial Rounded MT Bold" panose="020F0704030504030204" pitchFamily="34" charset="0"/>
                <a:ea typeface="Calibri" panose="020F0502020204030204" pitchFamily="34" charset="0"/>
                <a:cs typeface="Times New Roman" panose="02020603050405020304" pitchFamily="18" charset="0"/>
              </a:rPr>
              <a:t>Stable Growth in Restaurant Openings (2010-2018):</a:t>
            </a:r>
            <a:endParaRPr lang="en-IN" sz="1200" u="sng" kern="100" dirty="0">
              <a:latin typeface="Arial Rounded MT Bold" panose="020F07040305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Over the years, there has been a consistent growth in the number of restaurants from 2010 to 2018, with 2018 recording the highest number of new</a:t>
            </a:r>
          </a:p>
          <a:p>
            <a:pPr lvl="1">
              <a:lnSpc>
                <a:spcPct val="107000"/>
              </a:lnSpc>
              <a:spcAft>
                <a:spcPts val="800"/>
              </a:spcAft>
              <a:buSzPts val="1000"/>
              <a:tabLst>
                <a:tab pos="914400" algn="l"/>
              </a:tabLst>
            </a:pP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        restaurants (1,102). This points to a steady increase in the dining-out culture and overall restaurant market growth globally during that period.</a:t>
            </a:r>
          </a:p>
          <a:p>
            <a:endParaRPr lang="en-IN" sz="1200" dirty="0">
              <a:latin typeface="Arial Rounded MT Bold" panose="020F0704030504030204" pitchFamily="34" charset="0"/>
            </a:endParaRPr>
          </a:p>
        </p:txBody>
      </p:sp>
    </p:spTree>
    <p:extLst>
      <p:ext uri="{BB962C8B-B14F-4D97-AF65-F5344CB8AC3E}">
        <p14:creationId xmlns:p14="http://schemas.microsoft.com/office/powerpoint/2010/main" val="249834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178252-8A9D-DA61-C6A8-DFBA86182F0B}"/>
              </a:ext>
            </a:extLst>
          </p:cNvPr>
          <p:cNvSpPr txBox="1"/>
          <p:nvPr/>
        </p:nvSpPr>
        <p:spPr>
          <a:xfrm>
            <a:off x="0" y="0"/>
            <a:ext cx="12191999" cy="584775"/>
          </a:xfrm>
          <a:prstGeom prst="rect">
            <a:avLst/>
          </a:prstGeom>
          <a:noFill/>
        </p:spPr>
        <p:txBody>
          <a:bodyPr wrap="square" rtlCol="0">
            <a:spAutoFit/>
          </a:bodyPr>
          <a:lstStyle/>
          <a:p>
            <a:pPr algn="ctr"/>
            <a:r>
              <a:rPr lang="en-IN" sz="3200" b="1" dirty="0">
                <a:latin typeface="Aptos Display" panose="020B0004020202020204" pitchFamily="34" charset="0"/>
              </a:rPr>
              <a:t>     </a:t>
            </a:r>
            <a:r>
              <a:rPr lang="en-IN" sz="3200" b="1" u="sng" dirty="0">
                <a:latin typeface="Aptos Display" panose="020B0004020202020204" pitchFamily="34" charset="0"/>
              </a:rPr>
              <a:t>STRATEGIC RECOMMENDATIONS</a:t>
            </a:r>
          </a:p>
        </p:txBody>
      </p:sp>
      <p:sp>
        <p:nvSpPr>
          <p:cNvPr id="7" name="TextBox 6">
            <a:extLst>
              <a:ext uri="{FF2B5EF4-FFF2-40B4-BE49-F238E27FC236}">
                <a16:creationId xmlns:a16="http://schemas.microsoft.com/office/drawing/2014/main" id="{B718B759-6837-7ED2-ACA7-8806BAE2FF3E}"/>
              </a:ext>
            </a:extLst>
          </p:cNvPr>
          <p:cNvSpPr txBox="1"/>
          <p:nvPr/>
        </p:nvSpPr>
        <p:spPr>
          <a:xfrm>
            <a:off x="766232" y="1307457"/>
            <a:ext cx="10659534" cy="3320781"/>
          </a:xfrm>
          <a:prstGeom prst="rect">
            <a:avLst/>
          </a:prstGeom>
          <a:noFill/>
        </p:spPr>
        <p:txBody>
          <a:bodyPr wrap="square" rtlCol="0">
            <a:spAutoFit/>
          </a:bodyPr>
          <a:lstStyle/>
          <a:p>
            <a:pPr lvl="0" defTabSz="914400" eaLnBrk="0" fontAlgn="base" hangingPunct="0">
              <a:lnSpc>
                <a:spcPct val="200000"/>
              </a:lnSpc>
              <a:spcBef>
                <a:spcPct val="0"/>
              </a:spcBef>
              <a:spcAft>
                <a:spcPct val="0"/>
              </a:spcAft>
              <a:buFontTx/>
              <a:buChar char="•"/>
            </a:pPr>
            <a:r>
              <a:rPr lang="en-IN" sz="1400" b="1"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US" altLang="en-US" sz="1400" b="1" dirty="0">
                <a:solidFill>
                  <a:srgbClr val="000000"/>
                </a:solidFill>
                <a:latin typeface="Arial Rounded MT Bold" panose="020F0704030504030204" pitchFamily="34" charset="0"/>
              </a:rPr>
              <a:t>Open restaurants in high-potential, low-competition countries.</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Target markets with low restaurant density for easy entry.</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Leverage density analysis to identify growth areas.</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Expand strategically to boost profitability.</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Study competitors to craft unique positioning.</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Use customer sentiment to improve quality, pricing, and retention.</a:t>
            </a:r>
          </a:p>
          <a:p>
            <a:pPr lvl="0" defTabSz="914400" eaLnBrk="0" fontAlgn="base" hangingPunct="0">
              <a:lnSpc>
                <a:spcPct val="200000"/>
              </a:lnSpc>
              <a:spcBef>
                <a:spcPct val="0"/>
              </a:spcBef>
              <a:spcAft>
                <a:spcPct val="0"/>
              </a:spcAft>
              <a:buFontTx/>
              <a:buChar char="•"/>
            </a:pPr>
            <a:r>
              <a:rPr lang="en-US" altLang="en-US" sz="1400" b="1" dirty="0">
                <a:solidFill>
                  <a:srgbClr val="000000"/>
                </a:solidFill>
                <a:latin typeface="Arial Rounded MT Bold" panose="020F0704030504030204" pitchFamily="34" charset="0"/>
              </a:rPr>
              <a:t>Enable online delivery &amp; table booking to enhance satisfaction and ratings.</a:t>
            </a:r>
          </a:p>
          <a:p>
            <a:pPr>
              <a:lnSpc>
                <a:spcPct val="107000"/>
              </a:lnSpc>
              <a:spcAft>
                <a:spcPts val="800"/>
              </a:spcAft>
            </a:pPr>
            <a:endParaRPr lang="en-IN" sz="1400" b="1" dirty="0">
              <a:latin typeface="Arial Rounded MT Bold" panose="020F0704030504030204" pitchFamily="34" charset="0"/>
            </a:endParaRPr>
          </a:p>
        </p:txBody>
      </p:sp>
      <p:pic>
        <p:nvPicPr>
          <p:cNvPr id="2" name="Graphic 1" descr="CRM Customer Insights App">
            <a:extLst>
              <a:ext uri="{FF2B5EF4-FFF2-40B4-BE49-F238E27FC236}">
                <a16:creationId xmlns:a16="http://schemas.microsoft.com/office/drawing/2014/main" id="{A1DCFE6A-6E98-F18A-B682-9479BA6B06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7536" y="2368581"/>
            <a:ext cx="1198532" cy="1198532"/>
          </a:xfrm>
          <a:prstGeom prst="rect">
            <a:avLst/>
          </a:prstGeom>
        </p:spPr>
      </p:pic>
    </p:spTree>
    <p:extLst>
      <p:ext uri="{BB962C8B-B14F-4D97-AF65-F5344CB8AC3E}">
        <p14:creationId xmlns:p14="http://schemas.microsoft.com/office/powerpoint/2010/main" val="3944150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C7E8BC-BB45-5158-4FFF-FEAA5293FA32}"/>
              </a:ext>
            </a:extLst>
          </p:cNvPr>
          <p:cNvSpPr txBox="1"/>
          <p:nvPr/>
        </p:nvSpPr>
        <p:spPr>
          <a:xfrm>
            <a:off x="-64168" y="24063"/>
            <a:ext cx="12192000" cy="584775"/>
          </a:xfrm>
          <a:prstGeom prst="rect">
            <a:avLst/>
          </a:prstGeom>
          <a:noFill/>
        </p:spPr>
        <p:txBody>
          <a:bodyPr wrap="square" rtlCol="0">
            <a:spAutoFit/>
          </a:bodyPr>
          <a:lstStyle/>
          <a:p>
            <a:pPr algn="ctr"/>
            <a:r>
              <a:rPr lang="en-IN" sz="3200" b="1" u="sng" dirty="0">
                <a:latin typeface="Aptos Display" panose="020B0004020202020204" pitchFamily="34" charset="0"/>
              </a:rPr>
              <a:t>Dashboard</a:t>
            </a:r>
          </a:p>
        </p:txBody>
      </p:sp>
      <p:pic>
        <p:nvPicPr>
          <p:cNvPr id="4" name="Picture 3">
            <a:extLst>
              <a:ext uri="{FF2B5EF4-FFF2-40B4-BE49-F238E27FC236}">
                <a16:creationId xmlns:a16="http://schemas.microsoft.com/office/drawing/2014/main" id="{A61CF324-A416-5848-0949-664CABF32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5" y="520193"/>
            <a:ext cx="12015537" cy="6241554"/>
          </a:xfrm>
          <a:prstGeom prst="rect">
            <a:avLst/>
          </a:prstGeom>
          <a:ln>
            <a:solidFill>
              <a:schemeClr val="bg1"/>
            </a:solidFill>
          </a:ln>
        </p:spPr>
      </p:pic>
    </p:spTree>
    <p:extLst>
      <p:ext uri="{BB962C8B-B14F-4D97-AF65-F5344CB8AC3E}">
        <p14:creationId xmlns:p14="http://schemas.microsoft.com/office/powerpoint/2010/main" val="1712749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Thank You For Listening Pictures For Powerpoint Presentation">
            <a:extLst>
              <a:ext uri="{FF2B5EF4-FFF2-40B4-BE49-F238E27FC236}">
                <a16:creationId xmlns:a16="http://schemas.microsoft.com/office/drawing/2014/main" id="{DDA07D38-1D3A-F783-07D5-87C229BA5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4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1C74C68-05C0-F481-B23B-DA6F7575C571}"/>
              </a:ext>
            </a:extLst>
          </p:cNvPr>
          <p:cNvSpPr txBox="1"/>
          <p:nvPr/>
        </p:nvSpPr>
        <p:spPr>
          <a:xfrm>
            <a:off x="173565" y="498642"/>
            <a:ext cx="11962287" cy="1754326"/>
          </a:xfrm>
          <a:prstGeom prst="rect">
            <a:avLst/>
          </a:prstGeom>
          <a:noFill/>
        </p:spPr>
        <p:txBody>
          <a:bodyPr wrap="square">
            <a:spAutoFit/>
          </a:bodyPr>
          <a:lstStyle/>
          <a:p>
            <a:pPr rtl="0">
              <a:buNone/>
            </a:pPr>
            <a:r>
              <a:rPr lang="en-US" sz="1800" b="1" i="0" u="sng" strike="noStrike" dirty="0">
                <a:solidFill>
                  <a:srgbClr val="000000"/>
                </a:solidFill>
                <a:effectLst/>
                <a:latin typeface="Lato" panose="020F0502020204030203" pitchFamily="34" charset="0"/>
              </a:rPr>
              <a:t>Problem Statement</a:t>
            </a:r>
            <a:endParaRPr lang="en-US" b="1" u="sng" dirty="0">
              <a:effectLst/>
            </a:endParaRPr>
          </a:p>
          <a:p>
            <a:pPr rtl="0">
              <a:buNone/>
            </a:pPr>
            <a:br>
              <a:rPr lang="en-US" b="0" dirty="0">
                <a:effectLst/>
              </a:rPr>
            </a:br>
            <a:r>
              <a:rPr lang="en-US" sz="1800" b="1" i="0" u="none" strike="noStrike" dirty="0">
                <a:solidFill>
                  <a:srgbClr val="000000"/>
                </a:solidFill>
                <a:effectLst/>
                <a:latin typeface="Aptos Display" panose="020B0004020202020204" pitchFamily="34" charset="0"/>
              </a:rPr>
              <a:t>You are hired as a consultant data analyst by </a:t>
            </a:r>
            <a:r>
              <a:rPr lang="en-US" b="1" dirty="0">
                <a:solidFill>
                  <a:srgbClr val="000000"/>
                </a:solidFill>
                <a:latin typeface="Aptos Display" panose="020B0004020202020204" pitchFamily="34" charset="0"/>
              </a:rPr>
              <a:t>Z</a:t>
            </a:r>
            <a:r>
              <a:rPr lang="en-US" sz="1800" b="1" i="0" u="none" strike="noStrike" dirty="0">
                <a:solidFill>
                  <a:srgbClr val="000000"/>
                </a:solidFill>
                <a:effectLst/>
                <a:latin typeface="Aptos Display" panose="020B0004020202020204" pitchFamily="34" charset="0"/>
              </a:rPr>
              <a:t>omato where the team is looking for expansion and opening restaurants. Your task is to come up with strategies/suggestions about opening newer restaurants.</a:t>
            </a:r>
            <a:endParaRPr lang="en-US" b="1" dirty="0">
              <a:effectLst/>
              <a:latin typeface="Aptos Display" panose="020B0004020202020204" pitchFamily="34" charset="0"/>
            </a:endParaRPr>
          </a:p>
          <a:p>
            <a:pPr>
              <a:buNone/>
            </a:pPr>
            <a:br>
              <a:rPr lang="en-US" dirty="0"/>
            </a:br>
            <a:endParaRPr lang="en-IN" dirty="0"/>
          </a:p>
        </p:txBody>
      </p:sp>
      <p:sp>
        <p:nvSpPr>
          <p:cNvPr id="12" name="Title 11">
            <a:extLst>
              <a:ext uri="{FF2B5EF4-FFF2-40B4-BE49-F238E27FC236}">
                <a16:creationId xmlns:a16="http://schemas.microsoft.com/office/drawing/2014/main" id="{797DD496-5A57-9809-BA1D-5C7BBC7F4558}"/>
              </a:ext>
            </a:extLst>
          </p:cNvPr>
          <p:cNvSpPr>
            <a:spLocks noGrp="1"/>
          </p:cNvSpPr>
          <p:nvPr>
            <p:ph type="title"/>
          </p:nvPr>
        </p:nvSpPr>
        <p:spPr>
          <a:xfrm>
            <a:off x="-1" y="0"/>
            <a:ext cx="12135853" cy="634999"/>
          </a:xfrm>
        </p:spPr>
        <p:txBody>
          <a:bodyPr>
            <a:noAutofit/>
          </a:bodyPr>
          <a:lstStyle/>
          <a:p>
            <a:pPr algn="ctr"/>
            <a:r>
              <a:rPr lang="en-IN" sz="3200" b="1" u="sng" dirty="0">
                <a:latin typeface="Aptos Display" panose="020B0004020202020204" pitchFamily="34" charset="0"/>
              </a:rPr>
              <a:t>Aim of the project</a:t>
            </a:r>
          </a:p>
        </p:txBody>
      </p:sp>
      <p:pic>
        <p:nvPicPr>
          <p:cNvPr id="1026" name="Picture 2">
            <a:extLst>
              <a:ext uri="{FF2B5EF4-FFF2-40B4-BE49-F238E27FC236}">
                <a16:creationId xmlns:a16="http://schemas.microsoft.com/office/drawing/2014/main" id="{2574EB99-B4C5-C766-EA62-61389A82A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66" y="1913466"/>
            <a:ext cx="11201401" cy="486833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25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E06C-CE48-1932-B415-1C8DFDECE312}"/>
              </a:ext>
            </a:extLst>
          </p:cNvPr>
          <p:cNvSpPr>
            <a:spLocks noGrp="1"/>
          </p:cNvSpPr>
          <p:nvPr>
            <p:ph type="title"/>
          </p:nvPr>
        </p:nvSpPr>
        <p:spPr>
          <a:xfrm>
            <a:off x="0" y="0"/>
            <a:ext cx="12192000" cy="601579"/>
          </a:xfrm>
        </p:spPr>
        <p:txBody>
          <a:bodyPr>
            <a:noAutofit/>
          </a:bodyPr>
          <a:lstStyle/>
          <a:p>
            <a:pPr algn="ctr"/>
            <a:r>
              <a:rPr lang="en-IN" sz="3200" b="1" u="sng" dirty="0">
                <a:latin typeface="Aptos Display" panose="020B0004020202020204" pitchFamily="34" charset="0"/>
              </a:rPr>
              <a:t>Data overview</a:t>
            </a:r>
          </a:p>
        </p:txBody>
      </p:sp>
      <p:sp>
        <p:nvSpPr>
          <p:cNvPr id="10" name="TextBox 9">
            <a:extLst>
              <a:ext uri="{FF2B5EF4-FFF2-40B4-BE49-F238E27FC236}">
                <a16:creationId xmlns:a16="http://schemas.microsoft.com/office/drawing/2014/main" id="{7A8CD9CC-7F7B-0D43-B988-961BF781E0AD}"/>
              </a:ext>
            </a:extLst>
          </p:cNvPr>
          <p:cNvSpPr txBox="1"/>
          <p:nvPr/>
        </p:nvSpPr>
        <p:spPr>
          <a:xfrm>
            <a:off x="303998" y="843012"/>
            <a:ext cx="5093368" cy="5355312"/>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Restaurant ID: </a:t>
            </a:r>
            <a:r>
              <a:rPr lang="en-US" dirty="0"/>
              <a:t>Unique identifier for each restaurant.</a:t>
            </a:r>
            <a:endParaRPr lang="en-US" b="1" dirty="0"/>
          </a:p>
          <a:p>
            <a:pPr marL="285750" indent="-285750" fontAlgn="base">
              <a:buFont typeface="Arial" panose="020B0604020202020204" pitchFamily="34" charset="0"/>
              <a:buChar char="•"/>
            </a:pPr>
            <a:r>
              <a:rPr lang="en-US" b="1" dirty="0"/>
              <a:t>Restaurant Name: </a:t>
            </a:r>
            <a:r>
              <a:rPr lang="en-US" dirty="0"/>
              <a:t>The name of the restaurant.</a:t>
            </a:r>
            <a:endParaRPr lang="en-US" b="1" dirty="0"/>
          </a:p>
          <a:p>
            <a:pPr marL="285750" indent="-285750" fontAlgn="base">
              <a:buFont typeface="Arial" panose="020B0604020202020204" pitchFamily="34" charset="0"/>
              <a:buChar char="•"/>
            </a:pPr>
            <a:r>
              <a:rPr lang="en-US" b="1" dirty="0"/>
              <a:t>Country Code: </a:t>
            </a:r>
            <a:r>
              <a:rPr lang="en-US" dirty="0"/>
              <a:t>Country code of the location where the restaurant is situated.</a:t>
            </a:r>
            <a:endParaRPr lang="en-US" b="1" dirty="0"/>
          </a:p>
          <a:p>
            <a:pPr marL="285750" indent="-285750" fontAlgn="base">
              <a:buFont typeface="Arial" panose="020B0604020202020204" pitchFamily="34" charset="0"/>
              <a:buChar char="•"/>
            </a:pPr>
            <a:r>
              <a:rPr lang="en-US" b="1" dirty="0"/>
              <a:t>City: </a:t>
            </a:r>
            <a:r>
              <a:rPr lang="en-US" dirty="0"/>
              <a:t>The city where the restaurant is located.</a:t>
            </a:r>
            <a:endParaRPr lang="en-US" b="1" dirty="0"/>
          </a:p>
          <a:p>
            <a:pPr marL="285750" indent="-285750" fontAlgn="base">
              <a:buFont typeface="Arial" panose="020B0604020202020204" pitchFamily="34" charset="0"/>
              <a:buChar char="•"/>
            </a:pPr>
            <a:r>
              <a:rPr lang="en-US" b="1" dirty="0"/>
              <a:t>Address: </a:t>
            </a:r>
            <a:r>
              <a:rPr lang="en-US" dirty="0"/>
              <a:t>The specific address of the restaurant.</a:t>
            </a:r>
            <a:endParaRPr lang="en-US" b="1" dirty="0"/>
          </a:p>
          <a:p>
            <a:pPr marL="285750" indent="-285750" fontAlgn="base">
              <a:buFont typeface="Arial" panose="020B0604020202020204" pitchFamily="34" charset="0"/>
              <a:buChar char="•"/>
            </a:pPr>
            <a:r>
              <a:rPr lang="en-US" b="1" dirty="0"/>
              <a:t>Locality: </a:t>
            </a:r>
            <a:r>
              <a:rPr lang="en-US" dirty="0"/>
              <a:t>The locality or neighborhood where the restaurant is situated.</a:t>
            </a:r>
            <a:endParaRPr lang="en-US" b="1" dirty="0"/>
          </a:p>
          <a:p>
            <a:pPr marL="285750" indent="-285750" fontAlgn="base">
              <a:buFont typeface="Arial" panose="020B0604020202020204" pitchFamily="34" charset="0"/>
              <a:buChar char="•"/>
            </a:pPr>
            <a:r>
              <a:rPr lang="en-US" b="1" dirty="0"/>
              <a:t>Locality Verbose: </a:t>
            </a:r>
            <a:r>
              <a:rPr lang="en-US" dirty="0"/>
              <a:t>Detailed information about the locality.</a:t>
            </a:r>
            <a:endParaRPr lang="en-US" b="1" dirty="0"/>
          </a:p>
          <a:p>
            <a:pPr marL="285750" indent="-285750" fontAlgn="base">
              <a:buFont typeface="Arial" panose="020B0604020202020204" pitchFamily="34" charset="0"/>
              <a:buChar char="•"/>
            </a:pPr>
            <a:r>
              <a:rPr lang="en-US" b="1" dirty="0"/>
              <a:t>Longitude: </a:t>
            </a:r>
            <a:r>
              <a:rPr lang="en-US" dirty="0"/>
              <a:t>The geographical longitude coordinate of the restaurant.</a:t>
            </a:r>
            <a:endParaRPr lang="en-US" b="1" dirty="0"/>
          </a:p>
          <a:p>
            <a:pPr marL="285750" indent="-285750" fontAlgn="base">
              <a:buFont typeface="Arial" panose="020B0604020202020204" pitchFamily="34" charset="0"/>
              <a:buChar char="•"/>
            </a:pPr>
            <a:r>
              <a:rPr lang="en-US" b="1" dirty="0"/>
              <a:t>Latitude: </a:t>
            </a:r>
            <a:r>
              <a:rPr lang="en-US" dirty="0"/>
              <a:t>The geographical latitude coordinate of the restaurant.</a:t>
            </a:r>
            <a:endParaRPr lang="en-US" b="1" dirty="0"/>
          </a:p>
          <a:p>
            <a:pPr marL="285750" indent="-285750" fontAlgn="base">
              <a:buFont typeface="Arial" panose="020B0604020202020204" pitchFamily="34" charset="0"/>
              <a:buChar char="•"/>
            </a:pPr>
            <a:r>
              <a:rPr lang="en-US" b="1" dirty="0"/>
              <a:t>Cuisines: </a:t>
            </a:r>
            <a:r>
              <a:rPr lang="en-US" dirty="0"/>
              <a:t>The type of cuisine offered by the restaurant.</a:t>
            </a:r>
            <a:endParaRPr lang="en-US" b="1" dirty="0"/>
          </a:p>
          <a:p>
            <a:pPr marL="285750" indent="-285750">
              <a:buFont typeface="Arial" panose="020B0604020202020204" pitchFamily="34" charset="0"/>
              <a:buChar char="•"/>
            </a:pPr>
            <a:r>
              <a:rPr lang="en-US" b="1" dirty="0"/>
              <a:t>Currency: </a:t>
            </a:r>
            <a:r>
              <a:rPr lang="en-US" dirty="0"/>
              <a:t>The currency used for transactions in the restaurant.</a:t>
            </a:r>
            <a:endParaRPr lang="en-IN" dirty="0"/>
          </a:p>
        </p:txBody>
      </p:sp>
      <p:sp>
        <p:nvSpPr>
          <p:cNvPr id="11" name="TextBox 10">
            <a:extLst>
              <a:ext uri="{FF2B5EF4-FFF2-40B4-BE49-F238E27FC236}">
                <a16:creationId xmlns:a16="http://schemas.microsoft.com/office/drawing/2014/main" id="{E8FB0EB5-49B9-352F-19DF-FAEA11D6D79B}"/>
              </a:ext>
            </a:extLst>
          </p:cNvPr>
          <p:cNvSpPr txBox="1"/>
          <p:nvPr/>
        </p:nvSpPr>
        <p:spPr>
          <a:xfrm>
            <a:off x="6096000" y="843012"/>
            <a:ext cx="5093368" cy="5355312"/>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Has-Table-booking: </a:t>
            </a:r>
            <a:r>
              <a:rPr lang="en-US" dirty="0"/>
              <a:t>Indicates whether the restaurant has a table booking option (Yes/No).</a:t>
            </a:r>
            <a:endParaRPr lang="en-US" b="1" dirty="0"/>
          </a:p>
          <a:p>
            <a:pPr marL="285750" indent="-285750" fontAlgn="base">
              <a:buFont typeface="Arial" panose="020B0604020202020204" pitchFamily="34" charset="0"/>
              <a:buChar char="•"/>
            </a:pPr>
            <a:r>
              <a:rPr lang="en-US" b="1" dirty="0"/>
              <a:t>Has-Online-delivery: </a:t>
            </a:r>
            <a:r>
              <a:rPr lang="en-US" dirty="0"/>
              <a:t>Indicates whether the restaurant offers online delivery (Yes/No).</a:t>
            </a:r>
            <a:endParaRPr lang="en-US" b="1" dirty="0"/>
          </a:p>
          <a:p>
            <a:pPr marL="285750" indent="-285750" fontAlgn="base">
              <a:buFont typeface="Arial" panose="020B0604020202020204" pitchFamily="34" charset="0"/>
              <a:buChar char="•"/>
            </a:pPr>
            <a:r>
              <a:rPr lang="en-US" b="1" dirty="0"/>
              <a:t>Is-delivering-now: </a:t>
            </a:r>
            <a:r>
              <a:rPr lang="en-US" dirty="0"/>
              <a:t>Indicates whether the restaurant is currently delivering (Yes/No).</a:t>
            </a:r>
            <a:endParaRPr lang="en-US" b="1" dirty="0"/>
          </a:p>
          <a:p>
            <a:pPr marL="285750" indent="-285750" fontAlgn="base">
              <a:buFont typeface="Arial" panose="020B0604020202020204" pitchFamily="34" charset="0"/>
              <a:buChar char="•"/>
            </a:pPr>
            <a:r>
              <a:rPr lang="en-US" b="1" dirty="0"/>
              <a:t>Switch-to-order-menu: </a:t>
            </a:r>
            <a:r>
              <a:rPr lang="en-US" dirty="0"/>
              <a:t>Indicates whether users can switch to the order menu (Yes/No).</a:t>
            </a:r>
            <a:endParaRPr lang="en-US" b="1" dirty="0"/>
          </a:p>
          <a:p>
            <a:pPr marL="285750" indent="-285750" fontAlgn="base">
              <a:buFont typeface="Arial" panose="020B0604020202020204" pitchFamily="34" charset="0"/>
              <a:buChar char="•"/>
            </a:pPr>
            <a:r>
              <a:rPr lang="en-US" b="1" dirty="0"/>
              <a:t>Price-range: </a:t>
            </a:r>
            <a:r>
              <a:rPr lang="en-US" dirty="0"/>
              <a:t>A numeric value indicating the price range category of the restaurant.</a:t>
            </a:r>
            <a:endParaRPr lang="en-US" b="1" dirty="0"/>
          </a:p>
          <a:p>
            <a:pPr marL="285750" indent="-285750" fontAlgn="base">
              <a:buFont typeface="Arial" panose="020B0604020202020204" pitchFamily="34" charset="0"/>
              <a:buChar char="•"/>
            </a:pPr>
            <a:r>
              <a:rPr lang="en-US" b="1" dirty="0"/>
              <a:t>Votes: </a:t>
            </a:r>
            <a:r>
              <a:rPr lang="en-US" dirty="0"/>
              <a:t>The number of votes or ratings/(feedback) received by the restaurant.</a:t>
            </a:r>
            <a:endParaRPr lang="en-US" b="1" dirty="0"/>
          </a:p>
          <a:p>
            <a:pPr marL="285750" indent="-285750" fontAlgn="base">
              <a:buFont typeface="Arial" panose="020B0604020202020204" pitchFamily="34" charset="0"/>
              <a:buChar char="•"/>
            </a:pPr>
            <a:r>
              <a:rPr lang="en-US" b="1" dirty="0"/>
              <a:t>Average-Cost-for-two: </a:t>
            </a:r>
            <a:r>
              <a:rPr lang="en-US" dirty="0"/>
              <a:t>The average cost for two people dining at the restaurant.</a:t>
            </a:r>
            <a:endParaRPr lang="en-US" b="1" dirty="0"/>
          </a:p>
          <a:p>
            <a:pPr marL="285750" indent="-285750" fontAlgn="base">
              <a:buFont typeface="Arial" panose="020B0604020202020204" pitchFamily="34" charset="0"/>
              <a:buChar char="•"/>
            </a:pPr>
            <a:r>
              <a:rPr lang="en-US" b="1" dirty="0"/>
              <a:t>Rating: </a:t>
            </a:r>
            <a:r>
              <a:rPr lang="en-US" dirty="0"/>
              <a:t>The overall rating of the restaurant is based on user reviews.</a:t>
            </a:r>
            <a:endParaRPr lang="en-US" b="1" dirty="0"/>
          </a:p>
          <a:p>
            <a:pPr marL="285750" indent="-285750" fontAlgn="base">
              <a:buFont typeface="Arial" panose="020B0604020202020204" pitchFamily="34" charset="0"/>
              <a:buChar char="•"/>
            </a:pPr>
            <a:r>
              <a:rPr lang="en-US" b="1" dirty="0"/>
              <a:t>Date-key-opening: </a:t>
            </a:r>
            <a:r>
              <a:rPr lang="en-US" dirty="0"/>
              <a:t>The date when the restaurant was opened.</a:t>
            </a:r>
            <a:endParaRPr lang="en-US" b="1" dirty="0"/>
          </a:p>
          <a:p>
            <a:pPr marL="285750" indent="-285750" fontAlgn="base">
              <a:buFont typeface="Arial" panose="020B0604020202020204" pitchFamily="34" charset="0"/>
              <a:buChar char="•"/>
            </a:pPr>
            <a:endParaRPr lang="en-IN" dirty="0"/>
          </a:p>
        </p:txBody>
      </p:sp>
    </p:spTree>
    <p:extLst>
      <p:ext uri="{BB962C8B-B14F-4D97-AF65-F5344CB8AC3E}">
        <p14:creationId xmlns:p14="http://schemas.microsoft.com/office/powerpoint/2010/main" val="263568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F20F52-B6E5-489A-7FFE-7353F8584182}"/>
              </a:ext>
            </a:extLst>
          </p:cNvPr>
          <p:cNvSpPr>
            <a:spLocks noGrp="1"/>
          </p:cNvSpPr>
          <p:nvPr>
            <p:ph type="body" sz="half" idx="2"/>
          </p:nvPr>
        </p:nvSpPr>
        <p:spPr>
          <a:xfrm>
            <a:off x="0" y="0"/>
            <a:ext cx="12103768" cy="6489833"/>
          </a:xfrm>
          <a:prstGeom prst="rect">
            <a:avLst/>
          </a:prstGeom>
        </p:spPr>
        <p:txBody>
          <a:bodyPr>
            <a:normAutofit/>
          </a:bodyPr>
          <a:lstStyle/>
          <a:p>
            <a:r>
              <a:rPr lang="en-IN" sz="3800" dirty="0">
                <a:latin typeface="Aptos Display" panose="020B0004020202020204" pitchFamily="34" charset="0"/>
              </a:rPr>
              <a:t>                                </a:t>
            </a:r>
            <a:endParaRPr lang="en-IN" sz="1800" b="1" u="sng" dirty="0"/>
          </a:p>
          <a:p>
            <a:pPr marL="285750" indent="-285750" algn="l">
              <a:buFont typeface="Arial" panose="020B0604020202020204" pitchFamily="34" charset="0"/>
              <a:buChar char="•"/>
            </a:pPr>
            <a:r>
              <a:rPr lang="en-IN" b="1" cap="none" dirty="0">
                <a:latin typeface="Arial Rounded MT Bold" panose="020F0704030504030204" pitchFamily="34" charset="0"/>
              </a:rPr>
              <a:t>First I filled the missing values in the average cost of two column based on mode of the country’s average cost of two.</a:t>
            </a: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Then I filled the missing values in cuisines column by taking mode of countries most preferred cuisine.</a:t>
            </a: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Then I made the date column more presentable and easier to retrieve the data using =SUBSTITUTE(T2,”_”,”/”)</a:t>
            </a:r>
          </a:p>
          <a:p>
            <a:pPr marL="285750" indent="-285750" algn="l">
              <a:buFont typeface="Arial" panose="020B0604020202020204" pitchFamily="34" charset="0"/>
              <a:buChar char="•"/>
            </a:pPr>
            <a:r>
              <a:rPr lang="en-US" b="1" cap="none" dirty="0">
                <a:latin typeface="Arial Rounded MT Bold" panose="020F0704030504030204" pitchFamily="34" charset="0"/>
              </a:rPr>
              <a:t>I made a new column for all the currencies converted into one currency INR for better comparison.</a:t>
            </a:r>
            <a:endParaRPr kumimoji="0" lang="en-US" b="1" i="0" u="none" strike="noStrike" cap="none" normalizeH="0" baseline="0" dirty="0">
              <a:ln>
                <a:noFill/>
              </a:ln>
              <a:effectLst/>
              <a:latin typeface="Arial Rounded MT Bold" panose="020F0704030504030204" pitchFamily="34" charset="0"/>
            </a:endParaRPr>
          </a:p>
          <a:p>
            <a:endParaRPr kumimoji="0" lang="en-US" sz="2000" b="0" i="0" u="none" strike="noStrike" cap="none" normalizeH="0" baseline="0" dirty="0">
              <a:ln>
                <a:noFill/>
              </a:ln>
              <a:solidFill>
                <a:srgbClr val="002060"/>
              </a:solidFill>
              <a:effectLst/>
            </a:endParaRPr>
          </a:p>
          <a:p>
            <a:r>
              <a:rPr lang="en-IN" sz="3800" dirty="0">
                <a:latin typeface="Aptos Display" panose="020B0004020202020204" pitchFamily="34" charset="0"/>
              </a:rPr>
              <a:t>                                             </a:t>
            </a:r>
            <a:endParaRPr lang="en-IN" sz="2400" b="1" u="sng" dirty="0"/>
          </a:p>
          <a:p>
            <a:pPr marL="285750" indent="-285750" algn="l">
              <a:buFont typeface="Arial" panose="020B0604020202020204" pitchFamily="34" charset="0"/>
              <a:buChar char="•"/>
            </a:pPr>
            <a:endParaRPr kumimoji="0" lang="en-US" b="1" i="0" u="none" strike="noStrike" cap="none" normalizeH="0" baseline="0" dirty="0">
              <a:ln>
                <a:noFill/>
              </a:ln>
              <a:effectLst/>
              <a:latin typeface="Arial Rounded MT Bold" panose="020F0704030504030204" pitchFamily="34" charset="0"/>
            </a:endParaRP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Number of restaurants by country and year.</a:t>
            </a: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Price range distribution.</a:t>
            </a: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Average number of votes per country.</a:t>
            </a:r>
          </a:p>
          <a:p>
            <a:pPr marL="285750" indent="-285750" algn="l">
              <a:buFont typeface="Arial" panose="020B0604020202020204" pitchFamily="34" charset="0"/>
              <a:buChar char="•"/>
            </a:pPr>
            <a:r>
              <a:rPr kumimoji="0" lang="en-US" b="1" i="0" u="none" strike="noStrike" cap="none" normalizeH="0" baseline="0" dirty="0">
                <a:ln>
                  <a:noFill/>
                </a:ln>
                <a:effectLst/>
                <a:latin typeface="Arial Rounded MT Bold" panose="020F0704030504030204" pitchFamily="34" charset="0"/>
              </a:rPr>
              <a:t>Correlation between ratings and prices.</a:t>
            </a:r>
          </a:p>
          <a:p>
            <a:endParaRPr lang="en-IN" sz="1400" b="1" dirty="0">
              <a:solidFill>
                <a:srgbClr val="002060"/>
              </a:solidFill>
            </a:endParaRPr>
          </a:p>
          <a:p>
            <a:endParaRPr lang="en-IN" sz="1400" b="1" dirty="0">
              <a:solidFill>
                <a:srgbClr val="002060"/>
              </a:solidFill>
            </a:endParaRPr>
          </a:p>
          <a:p>
            <a:endParaRPr lang="en-IN" sz="1400" b="1" dirty="0">
              <a:solidFill>
                <a:srgbClr val="002060"/>
              </a:solidFill>
            </a:endParaRPr>
          </a:p>
        </p:txBody>
      </p:sp>
      <p:sp>
        <p:nvSpPr>
          <p:cNvPr id="7" name="TextBox 6">
            <a:extLst>
              <a:ext uri="{FF2B5EF4-FFF2-40B4-BE49-F238E27FC236}">
                <a16:creationId xmlns:a16="http://schemas.microsoft.com/office/drawing/2014/main" id="{10D3ADB4-465F-42B9-745C-923169D97886}"/>
              </a:ext>
            </a:extLst>
          </p:cNvPr>
          <p:cNvSpPr txBox="1"/>
          <p:nvPr/>
        </p:nvSpPr>
        <p:spPr>
          <a:xfrm>
            <a:off x="4268047" y="3429000"/>
            <a:ext cx="3200400" cy="461665"/>
          </a:xfrm>
          <a:prstGeom prst="rect">
            <a:avLst/>
          </a:prstGeom>
          <a:noFill/>
        </p:spPr>
        <p:txBody>
          <a:bodyPr wrap="square" rtlCol="0">
            <a:spAutoFit/>
          </a:bodyPr>
          <a:lstStyle/>
          <a:p>
            <a:pPr algn="ctr"/>
            <a:r>
              <a:rPr lang="en-IN" sz="2400" b="1" u="sng" dirty="0"/>
              <a:t>Visualization</a:t>
            </a:r>
          </a:p>
        </p:txBody>
      </p:sp>
      <p:sp>
        <p:nvSpPr>
          <p:cNvPr id="8" name="TextBox 7">
            <a:extLst>
              <a:ext uri="{FF2B5EF4-FFF2-40B4-BE49-F238E27FC236}">
                <a16:creationId xmlns:a16="http://schemas.microsoft.com/office/drawing/2014/main" id="{B86C1147-17E8-004B-9F8E-E1E6D1FA6719}"/>
              </a:ext>
            </a:extLst>
          </p:cNvPr>
          <p:cNvSpPr txBox="1"/>
          <p:nvPr/>
        </p:nvSpPr>
        <p:spPr>
          <a:xfrm>
            <a:off x="0" y="0"/>
            <a:ext cx="12191999" cy="461665"/>
          </a:xfrm>
          <a:prstGeom prst="rect">
            <a:avLst/>
          </a:prstGeom>
          <a:noFill/>
        </p:spPr>
        <p:txBody>
          <a:bodyPr wrap="square" rtlCol="0">
            <a:spAutoFit/>
          </a:bodyPr>
          <a:lstStyle/>
          <a:p>
            <a:pPr algn="ctr"/>
            <a:r>
              <a:rPr lang="en-IN" sz="2400" b="1" u="sng" dirty="0"/>
              <a:t>Data cleaning and preprocessing</a:t>
            </a:r>
          </a:p>
        </p:txBody>
      </p:sp>
    </p:spTree>
    <p:extLst>
      <p:ext uri="{BB962C8B-B14F-4D97-AF65-F5344CB8AC3E}">
        <p14:creationId xmlns:p14="http://schemas.microsoft.com/office/powerpoint/2010/main" val="168772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64A53F-E7B7-5EE6-1F22-BE6B9F2B549D}"/>
              </a:ext>
            </a:extLst>
          </p:cNvPr>
          <p:cNvSpPr txBox="1"/>
          <p:nvPr/>
        </p:nvSpPr>
        <p:spPr>
          <a:xfrm>
            <a:off x="240630" y="58734"/>
            <a:ext cx="11951369" cy="6093976"/>
          </a:xfrm>
          <a:prstGeom prst="rect">
            <a:avLst/>
          </a:prstGeom>
          <a:noFill/>
        </p:spPr>
        <p:txBody>
          <a:bodyPr wrap="square" rtlCol="0">
            <a:spAutoFit/>
          </a:bodyPr>
          <a:lstStyle/>
          <a:p>
            <a:r>
              <a:rPr lang="en-IN" sz="2400" b="1" dirty="0"/>
              <a:t>                                                     </a:t>
            </a:r>
            <a:r>
              <a:rPr lang="en-IN" sz="2400" b="1" u="sng" dirty="0"/>
              <a:t>Attribute Creation</a:t>
            </a:r>
          </a:p>
          <a:p>
            <a:endParaRPr lang="en-IN" sz="2400" b="1" dirty="0"/>
          </a:p>
          <a:p>
            <a:endParaRPr lang="en-IN" sz="2400" b="1" dirty="0"/>
          </a:p>
          <a:p>
            <a:pPr marL="285750" indent="-285750">
              <a:buFont typeface="Arial" panose="020B0604020202020204" pitchFamily="34" charset="0"/>
              <a:buChar char="•"/>
            </a:pPr>
            <a:r>
              <a:rPr lang="en-IN" b="1" dirty="0">
                <a:latin typeface="Aptos Display" panose="020B0004020202020204" pitchFamily="34" charset="0"/>
              </a:rPr>
              <a:t>I created a column with combining the currency symbols with average cost of two prices with If and Concatenate formula.</a:t>
            </a:r>
          </a:p>
          <a:p>
            <a:endParaRPr lang="en-IN" b="1" dirty="0">
              <a:latin typeface="Aptos Display" panose="020B0004020202020204" pitchFamily="34" charset="0"/>
            </a:endParaRPr>
          </a:p>
          <a:p>
            <a:pPr marL="285750" indent="-285750">
              <a:buFont typeface="Arial" panose="020B0604020202020204" pitchFamily="34" charset="0"/>
              <a:buChar char="•"/>
            </a:pPr>
            <a:r>
              <a:rPr lang="en-IN" b="1" dirty="0">
                <a:latin typeface="Aptos Display" panose="020B0004020202020204" pitchFamily="34" charset="0"/>
              </a:rPr>
              <a:t>I created a year column extracting year from the date that I have cleaned for creating a slicer for year in future.</a:t>
            </a:r>
          </a:p>
          <a:p>
            <a:endParaRPr kumimoji="0" lang="en-US" sz="2400" b="1" i="0" u="none" strike="noStrike" cap="none" normalizeH="0" baseline="0" dirty="0">
              <a:ln>
                <a:noFill/>
              </a:ln>
              <a:effectLst/>
            </a:endParaRPr>
          </a:p>
          <a:p>
            <a:endParaRPr lang="en-US" sz="2400" b="1" dirty="0"/>
          </a:p>
          <a:p>
            <a:r>
              <a:rPr kumimoji="0" lang="en-US" sz="2400" b="1" i="0" u="none" strike="noStrike" cap="none" normalizeH="0" baseline="0" dirty="0">
                <a:ln>
                  <a:noFill/>
                </a:ln>
                <a:effectLst/>
              </a:rPr>
              <a:t>                                             </a:t>
            </a:r>
            <a:r>
              <a:rPr kumimoji="0" lang="en-US" sz="2400" b="1" i="0" u="sng" strike="noStrike" cap="none" normalizeH="0" baseline="0" dirty="0">
                <a:ln>
                  <a:noFill/>
                </a:ln>
                <a:effectLst/>
              </a:rPr>
              <a:t>Insights and Recommendations</a:t>
            </a:r>
          </a:p>
          <a:p>
            <a:endParaRPr lang="en-US" sz="2400" b="1" dirty="0"/>
          </a:p>
          <a:p>
            <a:endParaRPr kumimoji="0" lang="en-US" sz="2400" b="1" i="0" u="none" strike="noStrike" cap="none" normalizeH="0" baseline="0" dirty="0">
              <a:ln>
                <a:noFill/>
              </a:ln>
              <a:effectLst/>
            </a:endParaRPr>
          </a:p>
          <a:p>
            <a:pPr marL="285750" indent="-285750">
              <a:buFont typeface="Arial" panose="020B0604020202020204" pitchFamily="34" charset="0"/>
              <a:buChar char="•"/>
            </a:pPr>
            <a:r>
              <a:rPr kumimoji="0" lang="en-US" b="1" i="0" u="none" strike="noStrike" cap="none" normalizeH="0" baseline="0" dirty="0">
                <a:ln>
                  <a:noFill/>
                </a:ln>
                <a:effectLst/>
                <a:latin typeface="Aptos Display" panose="020B0004020202020204" pitchFamily="34" charset="0"/>
              </a:rPr>
              <a:t>Used pivot tables to analyze restaurant counts and ratings in various countries.</a:t>
            </a:r>
          </a:p>
          <a:p>
            <a:endParaRPr kumimoji="0" lang="en-US" b="1" i="0" u="none" strike="noStrike" cap="none" normalizeH="0" baseline="0" dirty="0">
              <a:ln>
                <a:noFill/>
              </a:ln>
              <a:effectLst/>
              <a:latin typeface="Aptos Display" panose="020B0004020202020204" pitchFamily="34" charset="0"/>
            </a:endParaRPr>
          </a:p>
          <a:p>
            <a:pPr marL="285750" indent="-285750">
              <a:buFont typeface="Arial" panose="020B0604020202020204" pitchFamily="34" charset="0"/>
              <a:buChar char="•"/>
            </a:pPr>
            <a:r>
              <a:rPr kumimoji="0" lang="en-US" b="1" i="0" u="none" strike="noStrike" cap="none" normalizeH="0" baseline="0" dirty="0">
                <a:ln>
                  <a:noFill/>
                </a:ln>
                <a:effectLst/>
                <a:latin typeface="Aptos Display" panose="020B0004020202020204" pitchFamily="34" charset="0"/>
              </a:rPr>
              <a:t>Recommended countries like Australia, Canada</a:t>
            </a:r>
            <a:r>
              <a:rPr lang="en-US" b="1" dirty="0">
                <a:latin typeface="Aptos Display" panose="020B0004020202020204" pitchFamily="34" charset="0"/>
              </a:rPr>
              <a:t>, Indonesia, Philippines and South Africa</a:t>
            </a:r>
            <a:r>
              <a:rPr kumimoji="0" lang="en-US" b="1" i="0" u="none" strike="noStrike" cap="none" normalizeH="0" baseline="0" dirty="0">
                <a:ln>
                  <a:noFill/>
                </a:ln>
                <a:effectLst/>
                <a:latin typeface="Aptos Display" panose="020B0004020202020204" pitchFamily="34" charset="0"/>
              </a:rPr>
              <a:t> for new restaurant openings based on their lower competition and decent average ratings.</a:t>
            </a:r>
          </a:p>
          <a:p>
            <a:endParaRPr kumimoji="0" lang="en-US" b="1" i="0" u="none" strike="noStrike" cap="none" normalizeH="0" baseline="0" dirty="0">
              <a:ln>
                <a:noFill/>
              </a:ln>
              <a:effectLst/>
              <a:latin typeface="Aptos Display" panose="020B0004020202020204" pitchFamily="34" charset="0"/>
            </a:endParaRPr>
          </a:p>
          <a:p>
            <a:pPr marL="285750" indent="-285750">
              <a:buFont typeface="Arial" panose="020B0604020202020204" pitchFamily="34" charset="0"/>
              <a:buChar char="•"/>
            </a:pPr>
            <a:r>
              <a:rPr kumimoji="0" lang="en-US" b="1" i="0" u="none" strike="noStrike" cap="none" normalizeH="0" baseline="0" dirty="0">
                <a:ln>
                  <a:noFill/>
                </a:ln>
                <a:effectLst/>
                <a:latin typeface="Aptos Display" panose="020B0004020202020204" pitchFamily="34" charset="0"/>
              </a:rPr>
              <a:t>Analyzed the average number of voters for restaurants in each country to understand customer engagement levels</a:t>
            </a:r>
          </a:p>
          <a:p>
            <a:endParaRPr lang="en-IN" dirty="0"/>
          </a:p>
        </p:txBody>
      </p:sp>
    </p:spTree>
    <p:extLst>
      <p:ext uri="{BB962C8B-B14F-4D97-AF65-F5344CB8AC3E}">
        <p14:creationId xmlns:p14="http://schemas.microsoft.com/office/powerpoint/2010/main" val="115212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8F0DFD49-AE28-71D8-75DF-80BC0F660E20}"/>
              </a:ext>
            </a:extLst>
          </p:cNvPr>
          <p:cNvPicPr/>
          <p:nvPr/>
        </p:nvPicPr>
        <p:blipFill>
          <a:blip r:embed="rId2" cstate="print">
            <a:lum bright="70000" contrast="-70000"/>
          </a:blip>
          <a:stretch>
            <a:fillRect/>
          </a:stretch>
        </p:blipFill>
        <p:spPr>
          <a:xfrm>
            <a:off x="6819935" y="1446621"/>
            <a:ext cx="4059454" cy="4189532"/>
          </a:xfrm>
          <a:prstGeom prst="rect">
            <a:avLst/>
          </a:prstGeom>
        </p:spPr>
      </p:pic>
      <p:sp>
        <p:nvSpPr>
          <p:cNvPr id="3" name="object 32">
            <a:extLst>
              <a:ext uri="{FF2B5EF4-FFF2-40B4-BE49-F238E27FC236}">
                <a16:creationId xmlns:a16="http://schemas.microsoft.com/office/drawing/2014/main" id="{C7F3AD00-4AEF-6B6B-8567-35858EFE82CE}"/>
              </a:ext>
            </a:extLst>
          </p:cNvPr>
          <p:cNvSpPr txBox="1">
            <a:spLocks noGrp="1"/>
          </p:cNvSpPr>
          <p:nvPr/>
        </p:nvSpPr>
        <p:spPr>
          <a:xfrm>
            <a:off x="172251" y="2323032"/>
            <a:ext cx="6191591" cy="1458348"/>
          </a:xfrm>
          <a:prstGeom prst="rect">
            <a:avLst/>
          </a:prstGeom>
        </p:spPr>
        <p:txBody>
          <a:bodyPr vert="horz" wrap="square" lIns="0" tIns="42545" rIns="0" bIns="0" rtlCol="0">
            <a:spAutoFit/>
          </a:bodyPr>
          <a:lstStyle>
            <a:lvl1pPr>
              <a:defRPr sz="8200" b="1" i="0">
                <a:solidFill>
                  <a:srgbClr val="1B402E"/>
                </a:solidFill>
                <a:latin typeface="Trebuchet MS"/>
                <a:ea typeface="+mj-ea"/>
                <a:cs typeface="Trebuchet MS"/>
              </a:defRPr>
            </a:lvl1pPr>
          </a:lstStyle>
          <a:p>
            <a:pPr marL="12700" marR="5080">
              <a:lnSpc>
                <a:spcPts val="12530"/>
              </a:lnSpc>
              <a:spcBef>
                <a:spcPts val="335"/>
              </a:spcBef>
            </a:pPr>
            <a:r>
              <a:rPr sz="4800" u="sng" spc="-10" dirty="0">
                <a:solidFill>
                  <a:schemeClr val="tx1"/>
                </a:solidFill>
                <a:latin typeface="Aptos Display" panose="020B0004020202020204" pitchFamily="34" charset="0"/>
              </a:rPr>
              <a:t>INDUSTRY </a:t>
            </a:r>
            <a:r>
              <a:rPr sz="4800" u="sng" spc="385" dirty="0">
                <a:solidFill>
                  <a:schemeClr val="tx1"/>
                </a:solidFill>
                <a:latin typeface="Aptos Display" panose="020B0004020202020204" pitchFamily="34" charset="0"/>
              </a:rPr>
              <a:t>ANALYSIS</a:t>
            </a:r>
            <a:endParaRPr sz="4800" u="sng" dirty="0">
              <a:solidFill>
                <a:schemeClr val="tx1"/>
              </a:solidFill>
              <a:latin typeface="Aptos Display" panose="020B0004020202020204" pitchFamily="34" charset="0"/>
            </a:endParaRPr>
          </a:p>
        </p:txBody>
      </p:sp>
      <p:grpSp>
        <p:nvGrpSpPr>
          <p:cNvPr id="4" name="object 14">
            <a:extLst>
              <a:ext uri="{FF2B5EF4-FFF2-40B4-BE49-F238E27FC236}">
                <a16:creationId xmlns:a16="http://schemas.microsoft.com/office/drawing/2014/main" id="{935191B7-F845-B645-C7D2-D854DEF04A4C}"/>
              </a:ext>
            </a:extLst>
          </p:cNvPr>
          <p:cNvGrpSpPr/>
          <p:nvPr/>
        </p:nvGrpSpPr>
        <p:grpSpPr>
          <a:xfrm>
            <a:off x="7064687" y="1792506"/>
            <a:ext cx="3434394" cy="3107931"/>
            <a:chOff x="10676540" y="3173475"/>
            <a:chExt cx="5515894" cy="5085229"/>
          </a:xfrm>
        </p:grpSpPr>
        <p:sp>
          <p:nvSpPr>
            <p:cNvPr id="6" name="object 15">
              <a:extLst>
                <a:ext uri="{FF2B5EF4-FFF2-40B4-BE49-F238E27FC236}">
                  <a16:creationId xmlns:a16="http://schemas.microsoft.com/office/drawing/2014/main" id="{97FC2224-EFCB-FFC5-DD37-30FD37A751E9}"/>
                </a:ext>
              </a:extLst>
            </p:cNvPr>
            <p:cNvSpPr/>
            <p:nvPr/>
          </p:nvSpPr>
          <p:spPr>
            <a:xfrm>
              <a:off x="10676540" y="8258190"/>
              <a:ext cx="5515610" cy="0"/>
            </a:xfrm>
            <a:custGeom>
              <a:avLst/>
              <a:gdLst/>
              <a:ahLst/>
              <a:cxnLst/>
              <a:rect l="l" t="t" r="r" b="b"/>
              <a:pathLst>
                <a:path w="5515609">
                  <a:moveTo>
                    <a:pt x="0" y="0"/>
                  </a:moveTo>
                  <a:lnTo>
                    <a:pt x="5515480" y="0"/>
                  </a:lnTo>
                </a:path>
              </a:pathLst>
            </a:custGeom>
            <a:ln w="6809">
              <a:solidFill>
                <a:srgbClr val="FFFAF4"/>
              </a:solidFill>
            </a:ln>
          </p:spPr>
          <p:txBody>
            <a:bodyPr wrap="square" lIns="0" tIns="0" rIns="0" bIns="0" rtlCol="0"/>
            <a:lstStyle>
              <a:defPPr>
                <a:defRPr kern="0"/>
              </a:defPPr>
            </a:lstStyle>
            <a:p>
              <a:endParaRPr/>
            </a:p>
          </p:txBody>
        </p:sp>
        <p:sp>
          <p:nvSpPr>
            <p:cNvPr id="7" name="object 16">
              <a:extLst>
                <a:ext uri="{FF2B5EF4-FFF2-40B4-BE49-F238E27FC236}">
                  <a16:creationId xmlns:a16="http://schemas.microsoft.com/office/drawing/2014/main" id="{ECD3B38E-1BB2-63BE-0983-A3E14BBF327A}"/>
                </a:ext>
              </a:extLst>
            </p:cNvPr>
            <p:cNvSpPr/>
            <p:nvPr/>
          </p:nvSpPr>
          <p:spPr>
            <a:xfrm>
              <a:off x="10676540" y="4190418"/>
              <a:ext cx="4502785" cy="3051175"/>
            </a:xfrm>
            <a:custGeom>
              <a:avLst/>
              <a:gdLst/>
              <a:ahLst/>
              <a:cxnLst/>
              <a:rect l="l" t="t" r="r" b="b"/>
              <a:pathLst>
                <a:path w="4502784" h="3051175">
                  <a:moveTo>
                    <a:pt x="0" y="3050828"/>
                  </a:moveTo>
                  <a:lnTo>
                    <a:pt x="1125608" y="3050828"/>
                  </a:lnTo>
                </a:path>
                <a:path w="4502784" h="3051175">
                  <a:moveTo>
                    <a:pt x="2138656" y="3050828"/>
                  </a:moveTo>
                  <a:lnTo>
                    <a:pt x="2251218" y="3050828"/>
                  </a:lnTo>
                </a:path>
                <a:path w="4502784" h="3051175">
                  <a:moveTo>
                    <a:pt x="3264264" y="3050828"/>
                  </a:moveTo>
                  <a:lnTo>
                    <a:pt x="3376826" y="3050828"/>
                  </a:lnTo>
                </a:path>
                <a:path w="4502784" h="3051175">
                  <a:moveTo>
                    <a:pt x="4389872" y="3050828"/>
                  </a:moveTo>
                  <a:lnTo>
                    <a:pt x="4502433" y="3050828"/>
                  </a:lnTo>
                </a:path>
                <a:path w="4502784" h="3051175">
                  <a:moveTo>
                    <a:pt x="0" y="2033885"/>
                  </a:moveTo>
                  <a:lnTo>
                    <a:pt x="2251218" y="2033885"/>
                  </a:lnTo>
                </a:path>
                <a:path w="4502784" h="3051175">
                  <a:moveTo>
                    <a:pt x="3264264" y="2033885"/>
                  </a:moveTo>
                  <a:lnTo>
                    <a:pt x="3376826" y="2033885"/>
                  </a:lnTo>
                </a:path>
                <a:path w="4502784" h="3051175">
                  <a:moveTo>
                    <a:pt x="4389872" y="2033885"/>
                  </a:moveTo>
                  <a:lnTo>
                    <a:pt x="4502433" y="2033885"/>
                  </a:lnTo>
                </a:path>
                <a:path w="4502784" h="3051175">
                  <a:moveTo>
                    <a:pt x="0" y="1016942"/>
                  </a:moveTo>
                  <a:lnTo>
                    <a:pt x="3376826" y="1016942"/>
                  </a:lnTo>
                </a:path>
                <a:path w="4502784" h="3051175">
                  <a:moveTo>
                    <a:pt x="4389872" y="1016942"/>
                  </a:moveTo>
                  <a:lnTo>
                    <a:pt x="4502433" y="1016942"/>
                  </a:lnTo>
                </a:path>
                <a:path w="4502784" h="3051175">
                  <a:moveTo>
                    <a:pt x="0" y="0"/>
                  </a:moveTo>
                  <a:lnTo>
                    <a:pt x="4502433" y="0"/>
                  </a:lnTo>
                </a:path>
              </a:pathLst>
            </a:custGeom>
            <a:ln w="6809">
              <a:solidFill>
                <a:srgbClr val="FFFAF4"/>
              </a:solidFill>
            </a:ln>
          </p:spPr>
          <p:txBody>
            <a:bodyPr wrap="square" lIns="0" tIns="0" rIns="0" bIns="0" rtlCol="0"/>
            <a:lstStyle>
              <a:defPPr>
                <a:defRPr kern="0"/>
              </a:defPPr>
            </a:lstStyle>
            <a:p>
              <a:endParaRPr/>
            </a:p>
          </p:txBody>
        </p:sp>
        <p:sp>
          <p:nvSpPr>
            <p:cNvPr id="8" name="object 17">
              <a:extLst>
                <a:ext uri="{FF2B5EF4-FFF2-40B4-BE49-F238E27FC236}">
                  <a16:creationId xmlns:a16="http://schemas.microsoft.com/office/drawing/2014/main" id="{650A583E-072E-92E9-4250-FBF3131BAD95}"/>
                </a:ext>
              </a:extLst>
            </p:cNvPr>
            <p:cNvSpPr/>
            <p:nvPr/>
          </p:nvSpPr>
          <p:spPr>
            <a:xfrm>
              <a:off x="10676540" y="3173475"/>
              <a:ext cx="5515610" cy="0"/>
            </a:xfrm>
            <a:custGeom>
              <a:avLst/>
              <a:gdLst/>
              <a:ahLst/>
              <a:cxnLst/>
              <a:rect l="l" t="t" r="r" b="b"/>
              <a:pathLst>
                <a:path w="5515609">
                  <a:moveTo>
                    <a:pt x="0" y="0"/>
                  </a:moveTo>
                  <a:lnTo>
                    <a:pt x="5515480" y="0"/>
                  </a:lnTo>
                </a:path>
              </a:pathLst>
            </a:custGeom>
            <a:ln w="6809">
              <a:solidFill>
                <a:srgbClr val="FFFAF4"/>
              </a:solidFill>
            </a:ln>
          </p:spPr>
          <p:txBody>
            <a:bodyPr wrap="square" lIns="0" tIns="0" rIns="0" bIns="0" rtlCol="0"/>
            <a:lstStyle>
              <a:defPPr>
                <a:defRPr kern="0"/>
              </a:defPPr>
            </a:lstStyle>
            <a:p>
              <a:endParaRPr/>
            </a:p>
          </p:txBody>
        </p:sp>
        <p:sp>
          <p:nvSpPr>
            <p:cNvPr id="9" name="object 18">
              <a:extLst>
                <a:ext uri="{FF2B5EF4-FFF2-40B4-BE49-F238E27FC236}">
                  <a16:creationId xmlns:a16="http://schemas.microsoft.com/office/drawing/2014/main" id="{93730CAF-860E-404A-D59D-80F365562231}"/>
                </a:ext>
              </a:extLst>
            </p:cNvPr>
            <p:cNvSpPr/>
            <p:nvPr/>
          </p:nvSpPr>
          <p:spPr>
            <a:xfrm>
              <a:off x="10676541" y="7749718"/>
              <a:ext cx="1013460" cy="508634"/>
            </a:xfrm>
            <a:custGeom>
              <a:avLst/>
              <a:gdLst/>
              <a:ahLst/>
              <a:cxnLst/>
              <a:rect l="l" t="t" r="r" b="b"/>
              <a:pathLst>
                <a:path w="1013459" h="508634">
                  <a:moveTo>
                    <a:pt x="0" y="0"/>
                  </a:moveTo>
                  <a:lnTo>
                    <a:pt x="1013047" y="0"/>
                  </a:lnTo>
                  <a:lnTo>
                    <a:pt x="1013047" y="508471"/>
                  </a:lnTo>
                  <a:lnTo>
                    <a:pt x="0" y="508471"/>
                  </a:lnTo>
                  <a:lnTo>
                    <a:pt x="0" y="0"/>
                  </a:lnTo>
                  <a:close/>
                </a:path>
              </a:pathLst>
            </a:custGeom>
            <a:solidFill>
              <a:srgbClr val="FFFAF4"/>
            </a:solidFill>
          </p:spPr>
          <p:txBody>
            <a:bodyPr wrap="square" lIns="0" tIns="0" rIns="0" bIns="0" rtlCol="0"/>
            <a:lstStyle>
              <a:defPPr>
                <a:defRPr kern="0"/>
              </a:defPPr>
            </a:lstStyle>
            <a:p>
              <a:endParaRPr/>
            </a:p>
          </p:txBody>
        </p:sp>
        <p:sp>
          <p:nvSpPr>
            <p:cNvPr id="10" name="object 19">
              <a:extLst>
                <a:ext uri="{FF2B5EF4-FFF2-40B4-BE49-F238E27FC236}">
                  <a16:creationId xmlns:a16="http://schemas.microsoft.com/office/drawing/2014/main" id="{5CD0147D-82F3-599A-0BFE-1F7926ED9A9B}"/>
                </a:ext>
              </a:extLst>
            </p:cNvPr>
            <p:cNvSpPr/>
            <p:nvPr/>
          </p:nvSpPr>
          <p:spPr>
            <a:xfrm>
              <a:off x="10676541" y="7241246"/>
              <a:ext cx="1013460" cy="508634"/>
            </a:xfrm>
            <a:custGeom>
              <a:avLst/>
              <a:gdLst/>
              <a:ahLst/>
              <a:cxnLst/>
              <a:rect l="l" t="t" r="r" b="b"/>
              <a:pathLst>
                <a:path w="1013459" h="508634">
                  <a:moveTo>
                    <a:pt x="1013047" y="508471"/>
                  </a:moveTo>
                  <a:lnTo>
                    <a:pt x="0" y="508471"/>
                  </a:lnTo>
                  <a:lnTo>
                    <a:pt x="0" y="75720"/>
                  </a:lnTo>
                  <a:lnTo>
                    <a:pt x="16614" y="31592"/>
                  </a:lnTo>
                  <a:lnTo>
                    <a:pt x="54947" y="4131"/>
                  </a:lnTo>
                  <a:lnTo>
                    <a:pt x="75722" y="0"/>
                  </a:lnTo>
                  <a:lnTo>
                    <a:pt x="937324" y="0"/>
                  </a:lnTo>
                  <a:lnTo>
                    <a:pt x="981453" y="16614"/>
                  </a:lnTo>
                  <a:lnTo>
                    <a:pt x="1008914" y="54945"/>
                  </a:lnTo>
                  <a:lnTo>
                    <a:pt x="1013047" y="508471"/>
                  </a:lnTo>
                  <a:close/>
                </a:path>
              </a:pathLst>
            </a:custGeom>
            <a:solidFill>
              <a:srgbClr val="FFBD58"/>
            </a:solidFill>
          </p:spPr>
          <p:txBody>
            <a:bodyPr wrap="square" lIns="0" tIns="0" rIns="0" bIns="0" rtlCol="0"/>
            <a:lstStyle>
              <a:defPPr>
                <a:defRPr kern="0"/>
              </a:defPPr>
            </a:lstStyle>
            <a:p>
              <a:endParaRPr/>
            </a:p>
          </p:txBody>
        </p:sp>
        <p:sp>
          <p:nvSpPr>
            <p:cNvPr id="11" name="object 20">
              <a:extLst>
                <a:ext uri="{FF2B5EF4-FFF2-40B4-BE49-F238E27FC236}">
                  <a16:creationId xmlns:a16="http://schemas.microsoft.com/office/drawing/2014/main" id="{14D919E3-ACA9-C40E-2F03-CE670DF2726C}"/>
                </a:ext>
              </a:extLst>
            </p:cNvPr>
            <p:cNvSpPr/>
            <p:nvPr/>
          </p:nvSpPr>
          <p:spPr>
            <a:xfrm>
              <a:off x="11802149" y="7444635"/>
              <a:ext cx="1013460" cy="814069"/>
            </a:xfrm>
            <a:custGeom>
              <a:avLst/>
              <a:gdLst/>
              <a:ahLst/>
              <a:cxnLst/>
              <a:rect l="l" t="t" r="r" b="b"/>
              <a:pathLst>
                <a:path w="1013459" h="814070">
                  <a:moveTo>
                    <a:pt x="0" y="0"/>
                  </a:moveTo>
                  <a:lnTo>
                    <a:pt x="1013047" y="0"/>
                  </a:lnTo>
                  <a:lnTo>
                    <a:pt x="1013047" y="813554"/>
                  </a:lnTo>
                  <a:lnTo>
                    <a:pt x="0" y="813554"/>
                  </a:lnTo>
                  <a:lnTo>
                    <a:pt x="0" y="0"/>
                  </a:lnTo>
                  <a:close/>
                </a:path>
              </a:pathLst>
            </a:custGeom>
            <a:solidFill>
              <a:srgbClr val="FF904D"/>
            </a:solidFill>
          </p:spPr>
          <p:txBody>
            <a:bodyPr wrap="square" lIns="0" tIns="0" rIns="0" bIns="0" rtlCol="0"/>
            <a:lstStyle>
              <a:defPPr>
                <a:defRPr kern="0"/>
              </a:defPPr>
            </a:lstStyle>
            <a:p>
              <a:endParaRPr/>
            </a:p>
          </p:txBody>
        </p:sp>
        <p:sp>
          <p:nvSpPr>
            <p:cNvPr id="12" name="object 21">
              <a:extLst>
                <a:ext uri="{FF2B5EF4-FFF2-40B4-BE49-F238E27FC236}">
                  <a16:creationId xmlns:a16="http://schemas.microsoft.com/office/drawing/2014/main" id="{3FEE037F-3FEF-A082-6AEF-60AEB27A11B2}"/>
                </a:ext>
              </a:extLst>
            </p:cNvPr>
            <p:cNvSpPr/>
            <p:nvPr/>
          </p:nvSpPr>
          <p:spPr>
            <a:xfrm>
              <a:off x="11802149" y="6631081"/>
              <a:ext cx="1013460" cy="814069"/>
            </a:xfrm>
            <a:custGeom>
              <a:avLst/>
              <a:gdLst/>
              <a:ahLst/>
              <a:cxnLst/>
              <a:rect l="l" t="t" r="r" b="b"/>
              <a:pathLst>
                <a:path w="1013459" h="814070">
                  <a:moveTo>
                    <a:pt x="0" y="0"/>
                  </a:moveTo>
                  <a:lnTo>
                    <a:pt x="1013047" y="0"/>
                  </a:lnTo>
                  <a:lnTo>
                    <a:pt x="1013047" y="813554"/>
                  </a:lnTo>
                  <a:lnTo>
                    <a:pt x="0" y="813554"/>
                  </a:lnTo>
                  <a:lnTo>
                    <a:pt x="0" y="0"/>
                  </a:lnTo>
                  <a:close/>
                </a:path>
              </a:pathLst>
            </a:custGeom>
            <a:solidFill>
              <a:srgbClr val="FFFAF4"/>
            </a:solidFill>
          </p:spPr>
          <p:txBody>
            <a:bodyPr wrap="square" lIns="0" tIns="0" rIns="0" bIns="0" rtlCol="0"/>
            <a:lstStyle>
              <a:defPPr>
                <a:defRPr kern="0"/>
              </a:defPPr>
            </a:lstStyle>
            <a:p>
              <a:endParaRPr/>
            </a:p>
          </p:txBody>
        </p:sp>
        <p:sp>
          <p:nvSpPr>
            <p:cNvPr id="13" name="object 22">
              <a:extLst>
                <a:ext uri="{FF2B5EF4-FFF2-40B4-BE49-F238E27FC236}">
                  <a16:creationId xmlns:a16="http://schemas.microsoft.com/office/drawing/2014/main" id="{C4F4A6F2-E828-FDE0-CF2D-E5FEFD9E4224}"/>
                </a:ext>
              </a:extLst>
            </p:cNvPr>
            <p:cNvSpPr/>
            <p:nvPr/>
          </p:nvSpPr>
          <p:spPr>
            <a:xfrm>
              <a:off x="11802149" y="6224303"/>
              <a:ext cx="1013460" cy="407034"/>
            </a:xfrm>
            <a:custGeom>
              <a:avLst/>
              <a:gdLst/>
              <a:ahLst/>
              <a:cxnLst/>
              <a:rect l="l" t="t" r="r" b="b"/>
              <a:pathLst>
                <a:path w="1013459" h="407034">
                  <a:moveTo>
                    <a:pt x="1013047" y="406777"/>
                  </a:moveTo>
                  <a:lnTo>
                    <a:pt x="0" y="406777"/>
                  </a:lnTo>
                  <a:lnTo>
                    <a:pt x="0" y="75721"/>
                  </a:lnTo>
                  <a:lnTo>
                    <a:pt x="16614" y="31593"/>
                  </a:lnTo>
                  <a:lnTo>
                    <a:pt x="54945" y="4132"/>
                  </a:lnTo>
                  <a:lnTo>
                    <a:pt x="75722" y="0"/>
                  </a:lnTo>
                  <a:lnTo>
                    <a:pt x="937325" y="0"/>
                  </a:lnTo>
                  <a:lnTo>
                    <a:pt x="981453" y="16614"/>
                  </a:lnTo>
                  <a:lnTo>
                    <a:pt x="1008914" y="54945"/>
                  </a:lnTo>
                  <a:lnTo>
                    <a:pt x="1013047" y="406777"/>
                  </a:lnTo>
                  <a:close/>
                </a:path>
              </a:pathLst>
            </a:custGeom>
            <a:solidFill>
              <a:srgbClr val="FFBD58"/>
            </a:solidFill>
          </p:spPr>
          <p:txBody>
            <a:bodyPr wrap="square" lIns="0" tIns="0" rIns="0" bIns="0" rtlCol="0"/>
            <a:lstStyle>
              <a:defPPr>
                <a:defRPr kern="0"/>
              </a:defPPr>
            </a:lstStyle>
            <a:p>
              <a:endParaRPr/>
            </a:p>
          </p:txBody>
        </p:sp>
        <p:sp>
          <p:nvSpPr>
            <p:cNvPr id="14" name="object 23">
              <a:extLst>
                <a:ext uri="{FF2B5EF4-FFF2-40B4-BE49-F238E27FC236}">
                  <a16:creationId xmlns:a16="http://schemas.microsoft.com/office/drawing/2014/main" id="{1145A104-7941-A553-E512-E2F630896C49}"/>
                </a:ext>
              </a:extLst>
            </p:cNvPr>
            <p:cNvSpPr/>
            <p:nvPr/>
          </p:nvSpPr>
          <p:spPr>
            <a:xfrm>
              <a:off x="12927758" y="6732775"/>
              <a:ext cx="1013460" cy="1525905"/>
            </a:xfrm>
            <a:custGeom>
              <a:avLst/>
              <a:gdLst/>
              <a:ahLst/>
              <a:cxnLst/>
              <a:rect l="l" t="t" r="r" b="b"/>
              <a:pathLst>
                <a:path w="1013459" h="1525904">
                  <a:moveTo>
                    <a:pt x="1013046" y="1525413"/>
                  </a:moveTo>
                  <a:lnTo>
                    <a:pt x="0" y="1525413"/>
                  </a:lnTo>
                  <a:lnTo>
                    <a:pt x="0" y="0"/>
                  </a:lnTo>
                  <a:lnTo>
                    <a:pt x="1013046" y="0"/>
                  </a:lnTo>
                  <a:lnTo>
                    <a:pt x="1013046" y="1525413"/>
                  </a:lnTo>
                  <a:close/>
                </a:path>
              </a:pathLst>
            </a:custGeom>
            <a:solidFill>
              <a:srgbClr val="FF904D"/>
            </a:solidFill>
          </p:spPr>
          <p:txBody>
            <a:bodyPr wrap="square" lIns="0" tIns="0" rIns="0" bIns="0" rtlCol="0"/>
            <a:lstStyle>
              <a:defPPr>
                <a:defRPr kern="0"/>
              </a:defPPr>
            </a:lstStyle>
            <a:p>
              <a:endParaRPr/>
            </a:p>
          </p:txBody>
        </p:sp>
        <p:sp>
          <p:nvSpPr>
            <p:cNvPr id="15" name="object 24">
              <a:extLst>
                <a:ext uri="{FF2B5EF4-FFF2-40B4-BE49-F238E27FC236}">
                  <a16:creationId xmlns:a16="http://schemas.microsoft.com/office/drawing/2014/main" id="{C5E89D2F-2089-385D-6F82-329A1BB7D83D}"/>
                </a:ext>
              </a:extLst>
            </p:cNvPr>
            <p:cNvSpPr/>
            <p:nvPr/>
          </p:nvSpPr>
          <p:spPr>
            <a:xfrm>
              <a:off x="12927758" y="5715832"/>
              <a:ext cx="1013460" cy="1017269"/>
            </a:xfrm>
            <a:custGeom>
              <a:avLst/>
              <a:gdLst/>
              <a:ahLst/>
              <a:cxnLst/>
              <a:rect l="l" t="t" r="r" b="b"/>
              <a:pathLst>
                <a:path w="1013459" h="1017270">
                  <a:moveTo>
                    <a:pt x="1013046" y="1016942"/>
                  </a:moveTo>
                  <a:lnTo>
                    <a:pt x="0" y="1016942"/>
                  </a:lnTo>
                  <a:lnTo>
                    <a:pt x="0" y="0"/>
                  </a:lnTo>
                  <a:lnTo>
                    <a:pt x="1013046" y="0"/>
                  </a:lnTo>
                  <a:lnTo>
                    <a:pt x="1013046" y="1016942"/>
                  </a:lnTo>
                  <a:close/>
                </a:path>
              </a:pathLst>
            </a:custGeom>
            <a:solidFill>
              <a:srgbClr val="FFFAF4"/>
            </a:solidFill>
          </p:spPr>
          <p:txBody>
            <a:bodyPr wrap="square" lIns="0" tIns="0" rIns="0" bIns="0" rtlCol="0"/>
            <a:lstStyle>
              <a:defPPr>
                <a:defRPr kern="0"/>
              </a:defPPr>
            </a:lstStyle>
            <a:p>
              <a:endParaRPr/>
            </a:p>
          </p:txBody>
        </p:sp>
        <p:sp>
          <p:nvSpPr>
            <p:cNvPr id="16" name="object 25">
              <a:extLst>
                <a:ext uri="{FF2B5EF4-FFF2-40B4-BE49-F238E27FC236}">
                  <a16:creationId xmlns:a16="http://schemas.microsoft.com/office/drawing/2014/main" id="{831B9103-5EF4-4961-2458-2CA7B6426EB1}"/>
                </a:ext>
              </a:extLst>
            </p:cNvPr>
            <p:cNvSpPr/>
            <p:nvPr/>
          </p:nvSpPr>
          <p:spPr>
            <a:xfrm>
              <a:off x="12927758" y="5207361"/>
              <a:ext cx="1013460" cy="508634"/>
            </a:xfrm>
            <a:custGeom>
              <a:avLst/>
              <a:gdLst/>
              <a:ahLst/>
              <a:cxnLst/>
              <a:rect l="l" t="t" r="r" b="b"/>
              <a:pathLst>
                <a:path w="1013459" h="508635">
                  <a:moveTo>
                    <a:pt x="1013046" y="508471"/>
                  </a:moveTo>
                  <a:lnTo>
                    <a:pt x="0" y="508471"/>
                  </a:lnTo>
                  <a:lnTo>
                    <a:pt x="0" y="75710"/>
                  </a:lnTo>
                  <a:lnTo>
                    <a:pt x="16613" y="31593"/>
                  </a:lnTo>
                  <a:lnTo>
                    <a:pt x="54944" y="4132"/>
                  </a:lnTo>
                  <a:lnTo>
                    <a:pt x="75721" y="0"/>
                  </a:lnTo>
                  <a:lnTo>
                    <a:pt x="937324" y="0"/>
                  </a:lnTo>
                  <a:lnTo>
                    <a:pt x="981452" y="16614"/>
                  </a:lnTo>
                  <a:lnTo>
                    <a:pt x="1008913" y="54945"/>
                  </a:lnTo>
                  <a:lnTo>
                    <a:pt x="1013046" y="508471"/>
                  </a:lnTo>
                  <a:close/>
                </a:path>
              </a:pathLst>
            </a:custGeom>
            <a:solidFill>
              <a:srgbClr val="FFBD58"/>
            </a:solidFill>
          </p:spPr>
          <p:txBody>
            <a:bodyPr wrap="square" lIns="0" tIns="0" rIns="0" bIns="0" rtlCol="0"/>
            <a:lstStyle>
              <a:defPPr>
                <a:defRPr kern="0"/>
              </a:defPPr>
            </a:lstStyle>
            <a:p>
              <a:endParaRPr/>
            </a:p>
          </p:txBody>
        </p:sp>
        <p:sp>
          <p:nvSpPr>
            <p:cNvPr id="17" name="object 26">
              <a:extLst>
                <a:ext uri="{FF2B5EF4-FFF2-40B4-BE49-F238E27FC236}">
                  <a16:creationId xmlns:a16="http://schemas.microsoft.com/office/drawing/2014/main" id="{2C2F00BD-8408-5FE2-45F1-7F00F0C687CF}"/>
                </a:ext>
              </a:extLst>
            </p:cNvPr>
            <p:cNvSpPr/>
            <p:nvPr/>
          </p:nvSpPr>
          <p:spPr>
            <a:xfrm>
              <a:off x="14053366" y="6427692"/>
              <a:ext cx="1013460" cy="1830705"/>
            </a:xfrm>
            <a:custGeom>
              <a:avLst/>
              <a:gdLst/>
              <a:ahLst/>
              <a:cxnLst/>
              <a:rect l="l" t="t" r="r" b="b"/>
              <a:pathLst>
                <a:path w="1013459" h="1830704">
                  <a:moveTo>
                    <a:pt x="1013046" y="1830496"/>
                  </a:moveTo>
                  <a:lnTo>
                    <a:pt x="0" y="1830496"/>
                  </a:lnTo>
                  <a:lnTo>
                    <a:pt x="0" y="0"/>
                  </a:lnTo>
                  <a:lnTo>
                    <a:pt x="1013046" y="0"/>
                  </a:lnTo>
                  <a:lnTo>
                    <a:pt x="1013046" y="1830496"/>
                  </a:lnTo>
                  <a:close/>
                </a:path>
              </a:pathLst>
            </a:custGeom>
            <a:solidFill>
              <a:srgbClr val="FF904D"/>
            </a:solidFill>
          </p:spPr>
          <p:txBody>
            <a:bodyPr wrap="square" lIns="0" tIns="0" rIns="0" bIns="0" rtlCol="0"/>
            <a:lstStyle>
              <a:defPPr>
                <a:defRPr kern="0"/>
              </a:defPPr>
            </a:lstStyle>
            <a:p>
              <a:endParaRPr/>
            </a:p>
          </p:txBody>
        </p:sp>
        <p:sp>
          <p:nvSpPr>
            <p:cNvPr id="18" name="object 27">
              <a:extLst>
                <a:ext uri="{FF2B5EF4-FFF2-40B4-BE49-F238E27FC236}">
                  <a16:creationId xmlns:a16="http://schemas.microsoft.com/office/drawing/2014/main" id="{E0E26013-EE41-C4BB-AB51-886FF718089B}"/>
                </a:ext>
              </a:extLst>
            </p:cNvPr>
            <p:cNvSpPr/>
            <p:nvPr/>
          </p:nvSpPr>
          <p:spPr>
            <a:xfrm>
              <a:off x="14053366" y="5003972"/>
              <a:ext cx="1013460" cy="1424305"/>
            </a:xfrm>
            <a:custGeom>
              <a:avLst/>
              <a:gdLst/>
              <a:ahLst/>
              <a:cxnLst/>
              <a:rect l="l" t="t" r="r" b="b"/>
              <a:pathLst>
                <a:path w="1013459" h="1424304">
                  <a:moveTo>
                    <a:pt x="1013046" y="1423720"/>
                  </a:moveTo>
                  <a:lnTo>
                    <a:pt x="0" y="1423720"/>
                  </a:lnTo>
                  <a:lnTo>
                    <a:pt x="0" y="0"/>
                  </a:lnTo>
                  <a:lnTo>
                    <a:pt x="1013046" y="0"/>
                  </a:lnTo>
                  <a:lnTo>
                    <a:pt x="1013046" y="1423720"/>
                  </a:lnTo>
                  <a:close/>
                </a:path>
              </a:pathLst>
            </a:custGeom>
            <a:solidFill>
              <a:srgbClr val="FFFAF4"/>
            </a:solidFill>
          </p:spPr>
          <p:txBody>
            <a:bodyPr wrap="square" lIns="0" tIns="0" rIns="0" bIns="0" rtlCol="0"/>
            <a:lstStyle>
              <a:defPPr>
                <a:defRPr kern="0"/>
              </a:defPPr>
            </a:lstStyle>
            <a:p>
              <a:endParaRPr/>
            </a:p>
          </p:txBody>
        </p:sp>
        <p:sp>
          <p:nvSpPr>
            <p:cNvPr id="19" name="object 28">
              <a:extLst>
                <a:ext uri="{FF2B5EF4-FFF2-40B4-BE49-F238E27FC236}">
                  <a16:creationId xmlns:a16="http://schemas.microsoft.com/office/drawing/2014/main" id="{7944E5EF-771E-2871-5D47-3CB7FFF9CC94}"/>
                </a:ext>
              </a:extLst>
            </p:cNvPr>
            <p:cNvSpPr/>
            <p:nvPr/>
          </p:nvSpPr>
          <p:spPr>
            <a:xfrm>
              <a:off x="14053366" y="4190418"/>
              <a:ext cx="1013460" cy="814069"/>
            </a:xfrm>
            <a:custGeom>
              <a:avLst/>
              <a:gdLst/>
              <a:ahLst/>
              <a:cxnLst/>
              <a:rect l="l" t="t" r="r" b="b"/>
              <a:pathLst>
                <a:path w="1013459" h="814070">
                  <a:moveTo>
                    <a:pt x="1013046" y="813554"/>
                  </a:moveTo>
                  <a:lnTo>
                    <a:pt x="0" y="813554"/>
                  </a:lnTo>
                  <a:lnTo>
                    <a:pt x="0" y="75713"/>
                  </a:lnTo>
                  <a:lnTo>
                    <a:pt x="16613" y="31593"/>
                  </a:lnTo>
                  <a:lnTo>
                    <a:pt x="54945" y="4132"/>
                  </a:lnTo>
                  <a:lnTo>
                    <a:pt x="75720" y="0"/>
                  </a:lnTo>
                  <a:lnTo>
                    <a:pt x="937324" y="0"/>
                  </a:lnTo>
                  <a:lnTo>
                    <a:pt x="981452" y="16614"/>
                  </a:lnTo>
                  <a:lnTo>
                    <a:pt x="1008913" y="54945"/>
                  </a:lnTo>
                  <a:lnTo>
                    <a:pt x="1013046" y="813554"/>
                  </a:lnTo>
                  <a:close/>
                </a:path>
              </a:pathLst>
            </a:custGeom>
            <a:solidFill>
              <a:srgbClr val="FFBD58"/>
            </a:solidFill>
          </p:spPr>
          <p:txBody>
            <a:bodyPr wrap="square" lIns="0" tIns="0" rIns="0" bIns="0" rtlCol="0"/>
            <a:lstStyle>
              <a:defPPr>
                <a:defRPr kern="0"/>
              </a:defPPr>
            </a:lstStyle>
            <a:p>
              <a:endParaRPr/>
            </a:p>
          </p:txBody>
        </p:sp>
        <p:sp>
          <p:nvSpPr>
            <p:cNvPr id="20" name="object 29">
              <a:extLst>
                <a:ext uri="{FF2B5EF4-FFF2-40B4-BE49-F238E27FC236}">
                  <a16:creationId xmlns:a16="http://schemas.microsoft.com/office/drawing/2014/main" id="{1BD48CF6-E163-313A-0A18-E63AA888E8C3}"/>
                </a:ext>
              </a:extLst>
            </p:cNvPr>
            <p:cNvSpPr/>
            <p:nvPr/>
          </p:nvSpPr>
          <p:spPr>
            <a:xfrm>
              <a:off x="15178974" y="6020915"/>
              <a:ext cx="1013460" cy="2237740"/>
            </a:xfrm>
            <a:custGeom>
              <a:avLst/>
              <a:gdLst/>
              <a:ahLst/>
              <a:cxnLst/>
              <a:rect l="l" t="t" r="r" b="b"/>
              <a:pathLst>
                <a:path w="1013459" h="2237740">
                  <a:moveTo>
                    <a:pt x="0" y="0"/>
                  </a:moveTo>
                  <a:lnTo>
                    <a:pt x="1013047" y="0"/>
                  </a:lnTo>
                  <a:lnTo>
                    <a:pt x="1013047" y="2237273"/>
                  </a:lnTo>
                  <a:lnTo>
                    <a:pt x="0" y="2237273"/>
                  </a:lnTo>
                  <a:lnTo>
                    <a:pt x="0" y="0"/>
                  </a:lnTo>
                  <a:close/>
                </a:path>
              </a:pathLst>
            </a:custGeom>
            <a:solidFill>
              <a:srgbClr val="FF904D"/>
            </a:solidFill>
          </p:spPr>
          <p:txBody>
            <a:bodyPr wrap="square" lIns="0" tIns="0" rIns="0" bIns="0" rtlCol="0"/>
            <a:lstStyle>
              <a:defPPr>
                <a:defRPr kern="0"/>
              </a:defPPr>
            </a:lstStyle>
            <a:p>
              <a:endParaRPr/>
            </a:p>
          </p:txBody>
        </p:sp>
        <p:sp>
          <p:nvSpPr>
            <p:cNvPr id="21" name="object 30">
              <a:extLst>
                <a:ext uri="{FF2B5EF4-FFF2-40B4-BE49-F238E27FC236}">
                  <a16:creationId xmlns:a16="http://schemas.microsoft.com/office/drawing/2014/main" id="{D56AF2E2-4298-89BA-AEC5-DAF2B661EF3B}"/>
                </a:ext>
              </a:extLst>
            </p:cNvPr>
            <p:cNvSpPr/>
            <p:nvPr/>
          </p:nvSpPr>
          <p:spPr>
            <a:xfrm>
              <a:off x="15178974" y="3987029"/>
              <a:ext cx="1013460" cy="2033905"/>
            </a:xfrm>
            <a:custGeom>
              <a:avLst/>
              <a:gdLst/>
              <a:ahLst/>
              <a:cxnLst/>
              <a:rect l="l" t="t" r="r" b="b"/>
              <a:pathLst>
                <a:path w="1013459" h="2033904">
                  <a:moveTo>
                    <a:pt x="0" y="0"/>
                  </a:moveTo>
                  <a:lnTo>
                    <a:pt x="1013047" y="0"/>
                  </a:lnTo>
                  <a:lnTo>
                    <a:pt x="1013047" y="2033885"/>
                  </a:lnTo>
                  <a:lnTo>
                    <a:pt x="0" y="2033885"/>
                  </a:lnTo>
                  <a:lnTo>
                    <a:pt x="0" y="0"/>
                  </a:lnTo>
                  <a:close/>
                </a:path>
              </a:pathLst>
            </a:custGeom>
            <a:solidFill>
              <a:srgbClr val="FFFAF4"/>
            </a:solidFill>
          </p:spPr>
          <p:txBody>
            <a:bodyPr wrap="square" lIns="0" tIns="0" rIns="0" bIns="0" rtlCol="0"/>
            <a:lstStyle>
              <a:defPPr>
                <a:defRPr kern="0"/>
              </a:defPPr>
            </a:lstStyle>
            <a:p>
              <a:endParaRPr/>
            </a:p>
          </p:txBody>
        </p:sp>
        <p:sp>
          <p:nvSpPr>
            <p:cNvPr id="22" name="object 31">
              <a:extLst>
                <a:ext uri="{FF2B5EF4-FFF2-40B4-BE49-F238E27FC236}">
                  <a16:creationId xmlns:a16="http://schemas.microsoft.com/office/drawing/2014/main" id="{F7C9BBE8-C681-3370-9F1F-7AD095089DD8}"/>
                </a:ext>
              </a:extLst>
            </p:cNvPr>
            <p:cNvSpPr/>
            <p:nvPr/>
          </p:nvSpPr>
          <p:spPr>
            <a:xfrm>
              <a:off x="15178974" y="3173475"/>
              <a:ext cx="1013460" cy="814069"/>
            </a:xfrm>
            <a:custGeom>
              <a:avLst/>
              <a:gdLst/>
              <a:ahLst/>
              <a:cxnLst/>
              <a:rect l="l" t="t" r="r" b="b"/>
              <a:pathLst>
                <a:path w="1013459" h="814070">
                  <a:moveTo>
                    <a:pt x="1013047" y="813554"/>
                  </a:moveTo>
                  <a:lnTo>
                    <a:pt x="0" y="813554"/>
                  </a:lnTo>
                  <a:lnTo>
                    <a:pt x="0" y="75717"/>
                  </a:lnTo>
                  <a:lnTo>
                    <a:pt x="16614" y="31593"/>
                  </a:lnTo>
                  <a:lnTo>
                    <a:pt x="54945" y="4132"/>
                  </a:lnTo>
                  <a:lnTo>
                    <a:pt x="75721" y="0"/>
                  </a:lnTo>
                  <a:lnTo>
                    <a:pt x="937325" y="0"/>
                  </a:lnTo>
                  <a:lnTo>
                    <a:pt x="981453" y="16614"/>
                  </a:lnTo>
                  <a:lnTo>
                    <a:pt x="1008914" y="54945"/>
                  </a:lnTo>
                  <a:lnTo>
                    <a:pt x="1013047" y="813554"/>
                  </a:lnTo>
                  <a:close/>
                </a:path>
              </a:pathLst>
            </a:custGeom>
            <a:solidFill>
              <a:srgbClr val="FFBD58"/>
            </a:solidFill>
          </p:spPr>
          <p:txBody>
            <a:bodyPr wrap="square" lIns="0" tIns="0" rIns="0" bIns="0" rtlCol="0"/>
            <a:lstStyle>
              <a:defPPr>
                <a:defRPr kern="0"/>
              </a:defPPr>
            </a:lstStyle>
            <a:p>
              <a:endParaRPr/>
            </a:p>
          </p:txBody>
        </p:sp>
      </p:grpSp>
    </p:spTree>
    <p:extLst>
      <p:ext uri="{BB962C8B-B14F-4D97-AF65-F5344CB8AC3E}">
        <p14:creationId xmlns:p14="http://schemas.microsoft.com/office/powerpoint/2010/main" val="372770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89D70-595C-B6FE-8CE9-727CC94400EE}"/>
              </a:ext>
            </a:extLst>
          </p:cNvPr>
          <p:cNvSpPr txBox="1"/>
          <p:nvPr/>
        </p:nvSpPr>
        <p:spPr>
          <a:xfrm>
            <a:off x="0" y="0"/>
            <a:ext cx="12192000" cy="584775"/>
          </a:xfrm>
          <a:prstGeom prst="rect">
            <a:avLst/>
          </a:prstGeom>
          <a:noFill/>
        </p:spPr>
        <p:txBody>
          <a:bodyPr wrap="square" rtlCol="0">
            <a:spAutoFit/>
          </a:bodyPr>
          <a:lstStyle/>
          <a:p>
            <a:pPr algn="ctr"/>
            <a:r>
              <a:rPr lang="en-IN" sz="3200" b="1" u="sng" dirty="0">
                <a:latin typeface="Aptos Display" panose="020B0004020202020204" pitchFamily="34" charset="0"/>
              </a:rPr>
              <a:t>Country wise restaurant count</a:t>
            </a:r>
          </a:p>
        </p:txBody>
      </p:sp>
      <p:sp>
        <p:nvSpPr>
          <p:cNvPr id="4" name="TextBox 3">
            <a:extLst>
              <a:ext uri="{FF2B5EF4-FFF2-40B4-BE49-F238E27FC236}">
                <a16:creationId xmlns:a16="http://schemas.microsoft.com/office/drawing/2014/main" id="{57E75B2D-66EC-7076-BE7D-E466752EEB65}"/>
              </a:ext>
            </a:extLst>
          </p:cNvPr>
          <p:cNvSpPr txBox="1"/>
          <p:nvPr/>
        </p:nvSpPr>
        <p:spPr>
          <a:xfrm>
            <a:off x="4912495" y="1996011"/>
            <a:ext cx="7146774" cy="286597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Dominance of India: India stands out with a massive 90.6% share (8,652 restaurants out of 9,551). </a:t>
            </a:r>
          </a:p>
          <a:p>
            <a:pPr>
              <a:lnSpc>
                <a:spcPct val="107000"/>
              </a:lnSpc>
              <a:spcAft>
                <a:spcPts val="800"/>
              </a:spcAf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Potential for Expansion in Medium Markets: Countries like the United States, the United Kingdom, and South Africa have a moderate number of restaurants (between 60-434), suggesting a balanced market with potential room for growth</a:t>
            </a:r>
            <a:r>
              <a:rPr lang="en-IN" sz="1200" b="1" kern="100" dirty="0">
                <a:latin typeface="Arial Rounded MT Bold" panose="020F070403050403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b="1" kern="100" dirty="0">
              <a:latin typeface="Arial Rounded MT Bold" panose="020F07040305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 Smaller Markets: Countries like Qatar, Singapore, Sri Lanka, and Canada have fewer restaurants (ranging from 4-20). </a:t>
            </a:r>
          </a:p>
        </p:txBody>
      </p:sp>
      <p:graphicFrame>
        <p:nvGraphicFramePr>
          <p:cNvPr id="5" name="Chart 4">
            <a:extLst>
              <a:ext uri="{FF2B5EF4-FFF2-40B4-BE49-F238E27FC236}">
                <a16:creationId xmlns:a16="http://schemas.microsoft.com/office/drawing/2014/main" id="{0C4CE953-DCA2-14CF-F31D-3894E2093690}"/>
              </a:ext>
            </a:extLst>
          </p:cNvPr>
          <p:cNvGraphicFramePr>
            <a:graphicFrameLocks/>
          </p:cNvGraphicFramePr>
          <p:nvPr>
            <p:extLst>
              <p:ext uri="{D42A27DB-BD31-4B8C-83A1-F6EECF244321}">
                <p14:modId xmlns:p14="http://schemas.microsoft.com/office/powerpoint/2010/main" val="2873544017"/>
              </p:ext>
            </p:extLst>
          </p:nvPr>
        </p:nvGraphicFramePr>
        <p:xfrm>
          <a:off x="296379" y="1812758"/>
          <a:ext cx="4489383" cy="31923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117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32E7E5-D715-E6E9-946F-B89D01FA0C16}"/>
              </a:ext>
            </a:extLst>
          </p:cNvPr>
          <p:cNvSpPr txBox="1"/>
          <p:nvPr/>
        </p:nvSpPr>
        <p:spPr>
          <a:xfrm>
            <a:off x="0" y="-8021"/>
            <a:ext cx="12192000" cy="584775"/>
          </a:xfrm>
          <a:prstGeom prst="rect">
            <a:avLst/>
          </a:prstGeom>
          <a:noFill/>
        </p:spPr>
        <p:txBody>
          <a:bodyPr wrap="square" rtlCol="0">
            <a:spAutoFit/>
          </a:bodyPr>
          <a:lstStyle/>
          <a:p>
            <a:pPr algn="ctr"/>
            <a:r>
              <a:rPr lang="en-IN" sz="3200" b="1" u="sng" dirty="0">
                <a:latin typeface="Aptos Display" panose="020B0004020202020204" pitchFamily="34" charset="0"/>
              </a:rPr>
              <a:t>Average rating of restaurants country wise</a:t>
            </a:r>
          </a:p>
        </p:txBody>
      </p:sp>
      <p:sp>
        <p:nvSpPr>
          <p:cNvPr id="7" name="TextBox 6">
            <a:extLst>
              <a:ext uri="{FF2B5EF4-FFF2-40B4-BE49-F238E27FC236}">
                <a16:creationId xmlns:a16="http://schemas.microsoft.com/office/drawing/2014/main" id="{A3072C58-3CA6-D418-102F-62EDA945D1A4}"/>
              </a:ext>
            </a:extLst>
          </p:cNvPr>
          <p:cNvSpPr txBox="1"/>
          <p:nvPr/>
        </p:nvSpPr>
        <p:spPr>
          <a:xfrm>
            <a:off x="5087754" y="1747097"/>
            <a:ext cx="6753727" cy="3363806"/>
          </a:xfrm>
          <a:prstGeom prst="rect">
            <a:avLst/>
          </a:prstGeom>
          <a:noFill/>
        </p:spPr>
        <p:txBody>
          <a:bodyPr wrap="square" rtlCol="0">
            <a:spAutoFit/>
          </a:bodyPr>
          <a:lstStyle/>
          <a:p>
            <a:pPr>
              <a:lnSpc>
                <a:spcPct val="107000"/>
              </a:lnSpc>
              <a:spcAft>
                <a:spcPts val="800"/>
              </a:spcAf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India has an overwhelming number of restaurants but suffers from a relatively low average rating (2.77). This suggests that though the market is large, there may be quality or service-related issues.</a:t>
            </a:r>
          </a:p>
          <a:p>
            <a:pPr lvl="0">
              <a:lnSpc>
                <a:spcPct val="107000"/>
              </a:lnSpc>
              <a:spcAft>
                <a:spcPts val="800"/>
              </a:spcAft>
              <a:buSzPts val="1000"/>
              <a:tabLst>
                <a:tab pos="457200" algn="l"/>
              </a:tabLs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USA has a considerable number of restaurants (434) and a good rating (4.01). This suggests a well-established market with relatively stable feedback.</a:t>
            </a:r>
          </a:p>
          <a:p>
            <a:pPr lvl="0">
              <a:lnSpc>
                <a:spcPct val="107000"/>
              </a:lnSpc>
              <a:spcAft>
                <a:spcPts val="800"/>
              </a:spcAft>
              <a:buSzPts val="1000"/>
              <a:tabLst>
                <a:tab pos="457200" algn="l"/>
              </a:tabLs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Arial Rounded MT Bold" panose="020F0704030504030204" pitchFamily="34" charset="0"/>
                <a:ea typeface="Calibri" panose="020F0502020204030204" pitchFamily="34" charset="0"/>
                <a:cs typeface="Times New Roman" panose="02020603050405020304" pitchFamily="18" charset="0"/>
              </a:rPr>
              <a:t>Philippines (4.47), Indonesia (4.29), and New Zealand (4.26) show promising ratings with low restaurant counts. These countries could be attractive opportunities for new restaurants, as customer satisfaction is high, and competition is less intense.</a:t>
            </a:r>
          </a:p>
        </p:txBody>
      </p:sp>
      <p:graphicFrame>
        <p:nvGraphicFramePr>
          <p:cNvPr id="2" name="Chart 1">
            <a:extLst>
              <a:ext uri="{FF2B5EF4-FFF2-40B4-BE49-F238E27FC236}">
                <a16:creationId xmlns:a16="http://schemas.microsoft.com/office/drawing/2014/main" id="{E8C85E29-8F44-F85F-7160-E61C5E27CE34}"/>
              </a:ext>
            </a:extLst>
          </p:cNvPr>
          <p:cNvGraphicFramePr>
            <a:graphicFrameLocks/>
          </p:cNvGraphicFramePr>
          <p:nvPr>
            <p:extLst>
              <p:ext uri="{D42A27DB-BD31-4B8C-83A1-F6EECF244321}">
                <p14:modId xmlns:p14="http://schemas.microsoft.com/office/powerpoint/2010/main" val="431762838"/>
              </p:ext>
            </p:extLst>
          </p:nvPr>
        </p:nvGraphicFramePr>
        <p:xfrm>
          <a:off x="350519" y="1965960"/>
          <a:ext cx="4602481" cy="31449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024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402B37-156F-ECF8-A216-6A8044C63BF6}"/>
              </a:ext>
            </a:extLst>
          </p:cNvPr>
          <p:cNvSpPr txBox="1"/>
          <p:nvPr/>
        </p:nvSpPr>
        <p:spPr>
          <a:xfrm>
            <a:off x="1" y="0"/>
            <a:ext cx="12192000" cy="584775"/>
          </a:xfrm>
          <a:prstGeom prst="rect">
            <a:avLst/>
          </a:prstGeom>
          <a:noFill/>
        </p:spPr>
        <p:txBody>
          <a:bodyPr wrap="square" rtlCol="0">
            <a:spAutoFit/>
          </a:bodyPr>
          <a:lstStyle/>
          <a:p>
            <a:pPr algn="ctr"/>
            <a:r>
              <a:rPr lang="en-IN" sz="3200" b="1" u="sng" dirty="0">
                <a:latin typeface="Aptos Display" panose="020B0004020202020204" pitchFamily="34" charset="0"/>
              </a:rPr>
              <a:t>Year wise Count of restaurants</a:t>
            </a:r>
          </a:p>
        </p:txBody>
      </p:sp>
      <p:graphicFrame>
        <p:nvGraphicFramePr>
          <p:cNvPr id="2" name="Chart 1">
            <a:extLst>
              <a:ext uri="{FF2B5EF4-FFF2-40B4-BE49-F238E27FC236}">
                <a16:creationId xmlns:a16="http://schemas.microsoft.com/office/drawing/2014/main" id="{B67646D8-2EE2-1450-D2EA-D43490497D82}"/>
              </a:ext>
            </a:extLst>
          </p:cNvPr>
          <p:cNvGraphicFramePr>
            <a:graphicFrameLocks/>
          </p:cNvGraphicFramePr>
          <p:nvPr>
            <p:extLst>
              <p:ext uri="{D42A27DB-BD31-4B8C-83A1-F6EECF244321}">
                <p14:modId xmlns:p14="http://schemas.microsoft.com/office/powerpoint/2010/main" val="1861092445"/>
              </p:ext>
            </p:extLst>
          </p:nvPr>
        </p:nvGraphicFramePr>
        <p:xfrm>
          <a:off x="235016" y="1698140"/>
          <a:ext cx="5091364" cy="330051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F568155-831C-0E53-4FC6-C3667AB785AD}"/>
              </a:ext>
            </a:extLst>
          </p:cNvPr>
          <p:cNvSpPr txBox="1"/>
          <p:nvPr/>
        </p:nvSpPr>
        <p:spPr>
          <a:xfrm>
            <a:off x="5466749" y="1859339"/>
            <a:ext cx="6789420" cy="3139321"/>
          </a:xfrm>
          <a:prstGeom prst="rect">
            <a:avLst/>
          </a:prstGeom>
          <a:noFill/>
        </p:spPr>
        <p:txBody>
          <a:bodyPr wrap="square" rtlCol="0">
            <a:spAutoFit/>
          </a:bodyPr>
          <a:lstStyle/>
          <a:p>
            <a:pPr marL="171450" indent="-171450">
              <a:buFont typeface="Wingdings" panose="05000000000000000000" pitchFamily="2" charset="2"/>
              <a:buChar char="§"/>
            </a:pPr>
            <a:r>
              <a:rPr lang="en-IN" sz="1400" b="1" u="sng" dirty="0">
                <a:latin typeface="Arial Rounded MT Bold" panose="020F0704030504030204" pitchFamily="34" charset="0"/>
              </a:rPr>
              <a:t>Steady Growth : </a:t>
            </a:r>
          </a:p>
          <a:p>
            <a:endParaRPr lang="en-IN" sz="1200" dirty="0">
              <a:latin typeface="Arial Rounded MT Bold" panose="020F0704030504030204" pitchFamily="34" charset="0"/>
            </a:endParaRPr>
          </a:p>
          <a:p>
            <a:pPr marL="228600" indent="-228600">
              <a:buFont typeface="Arial" panose="020B0604020202020204" pitchFamily="34" charset="0"/>
              <a:buChar char="•"/>
            </a:pPr>
            <a:r>
              <a:rPr lang="en-IN" sz="1200" b="1" dirty="0">
                <a:latin typeface="Arial Rounded MT Bold" panose="020F0704030504030204" pitchFamily="34" charset="0"/>
              </a:rPr>
              <a:t>The number of restaurants remained fairly steady with slight ups and downs          indicating consistent growth in the industry. </a:t>
            </a:r>
          </a:p>
          <a:p>
            <a:pPr marL="228600" indent="-228600">
              <a:buFont typeface="Arial" panose="020B0604020202020204" pitchFamily="34" charset="0"/>
              <a:buChar char="•"/>
            </a:pPr>
            <a:endParaRPr lang="en-IN" sz="1200" b="1" dirty="0">
              <a:latin typeface="Arial Rounded MT Bold" panose="020F0704030504030204" pitchFamily="34" charset="0"/>
            </a:endParaRPr>
          </a:p>
          <a:p>
            <a:pPr marL="228600" indent="-228600">
              <a:buFont typeface="Arial" panose="020B0604020202020204" pitchFamily="34" charset="0"/>
              <a:buChar char="•"/>
            </a:pPr>
            <a:r>
              <a:rPr lang="en-IN" sz="1200" b="1" dirty="0">
                <a:latin typeface="Arial Rounded MT Bold" panose="020F0704030504030204" pitchFamily="34" charset="0"/>
              </a:rPr>
              <a:t>The overall trend is upward with 2018 showing the highest number of openings.</a:t>
            </a:r>
          </a:p>
          <a:p>
            <a:pPr marL="228600" indent="-228600">
              <a:buFont typeface="Arial" panose="020B0604020202020204" pitchFamily="34" charset="0"/>
              <a:buChar char="•"/>
            </a:pPr>
            <a:endParaRPr lang="en-IN" sz="1200" dirty="0">
              <a:latin typeface="Arial Rounded MT Bold" panose="020F0704030504030204" pitchFamily="34" charset="0"/>
            </a:endParaRPr>
          </a:p>
          <a:p>
            <a:endParaRPr lang="en-IN" sz="1200" dirty="0">
              <a:latin typeface="Arial Rounded MT Bold" panose="020F0704030504030204" pitchFamily="34" charset="0"/>
            </a:endParaRPr>
          </a:p>
          <a:p>
            <a:pPr marL="228600" indent="-228600">
              <a:buFont typeface="Arial" panose="020B0604020202020204" pitchFamily="34" charset="0"/>
              <a:buChar char="•"/>
            </a:pPr>
            <a:endParaRPr lang="en-IN" sz="1200" dirty="0">
              <a:latin typeface="Arial Rounded MT Bold" panose="020F0704030504030204" pitchFamily="34" charset="0"/>
            </a:endParaRPr>
          </a:p>
          <a:p>
            <a:pPr marL="171450" indent="-171450">
              <a:buFont typeface="Wingdings" panose="05000000000000000000" pitchFamily="2" charset="2"/>
              <a:buChar char="§"/>
            </a:pPr>
            <a:r>
              <a:rPr lang="en-IN" sz="1400" b="1" u="sng" dirty="0">
                <a:latin typeface="Arial Rounded MT Bold" panose="020F0704030504030204" pitchFamily="34" charset="0"/>
              </a:rPr>
              <a:t>Slowdowns and Peaks :</a:t>
            </a:r>
          </a:p>
          <a:p>
            <a:endParaRPr lang="en-IN" sz="1400" b="1" u="sng" dirty="0">
              <a:latin typeface="Arial Rounded MT Bold" panose="020F0704030504030204" pitchFamily="34" charset="0"/>
            </a:endParaRPr>
          </a:p>
          <a:p>
            <a:pPr marL="285750" indent="-285750">
              <a:buFont typeface="Arial" panose="020B0604020202020204" pitchFamily="34" charset="0"/>
              <a:buChar char="•"/>
            </a:pPr>
            <a:r>
              <a:rPr lang="en-IN" sz="1200" b="1" dirty="0">
                <a:latin typeface="Arial Rounded MT Bold" panose="020F0704030504030204" pitchFamily="34" charset="0"/>
              </a:rPr>
              <a:t>In year 2012 there is a drop in restaurant openings (1022), which might suggest economic or industry-specific challenges during that period.</a:t>
            </a:r>
          </a:p>
          <a:p>
            <a:pPr marL="285750" indent="-285750">
              <a:buFont typeface="Arial" panose="020B0604020202020204" pitchFamily="34" charset="0"/>
              <a:buChar char="•"/>
            </a:pPr>
            <a:endParaRPr lang="en-IN" sz="1200" b="1" dirty="0">
              <a:latin typeface="Arial Rounded MT Bold" panose="020F0704030504030204" pitchFamily="34" charset="0"/>
            </a:endParaRPr>
          </a:p>
          <a:p>
            <a:pPr marL="285750" indent="-285750">
              <a:buFont typeface="Arial" panose="020B0604020202020204" pitchFamily="34" charset="0"/>
              <a:buChar char="•"/>
            </a:pPr>
            <a:r>
              <a:rPr lang="en-IN" sz="1200" b="1" dirty="0">
                <a:latin typeface="Arial Rounded MT Bold" panose="020F0704030504030204" pitchFamily="34" charset="0"/>
              </a:rPr>
              <a:t>The peak in 2018 could indicate favourable market conditions or increased consumer demand at that time.</a:t>
            </a:r>
          </a:p>
        </p:txBody>
      </p:sp>
    </p:spTree>
    <p:extLst>
      <p:ext uri="{BB962C8B-B14F-4D97-AF65-F5344CB8AC3E}">
        <p14:creationId xmlns:p14="http://schemas.microsoft.com/office/powerpoint/2010/main" val="38569451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12353</TotalTime>
  <Words>1491</Words>
  <Application>Microsoft Office PowerPoint</Application>
  <PresentationFormat>Widescreen</PresentationFormat>
  <Paragraphs>168</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Display</vt:lpstr>
      <vt:lpstr>Arial</vt:lpstr>
      <vt:lpstr>Arial Rounded MT Bold</vt:lpstr>
      <vt:lpstr>Calibri</vt:lpstr>
      <vt:lpstr>Lato</vt:lpstr>
      <vt:lpstr>Symbol</vt:lpstr>
      <vt:lpstr>Tw Cen MT</vt:lpstr>
      <vt:lpstr>Wingdings</vt:lpstr>
      <vt:lpstr>Droplet</vt:lpstr>
      <vt:lpstr>Zomato Restaurant Analysis</vt:lpstr>
      <vt:lpstr>Aim of the project</vt:lpstr>
      <vt:lpstr>Data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Chandanshiv</dc:creator>
  <cp:lastModifiedBy>Rahul Jha</cp:lastModifiedBy>
  <cp:revision>18</cp:revision>
  <dcterms:created xsi:type="dcterms:W3CDTF">2024-09-14T13:18:13Z</dcterms:created>
  <dcterms:modified xsi:type="dcterms:W3CDTF">2025-07-25T15:30:50Z</dcterms:modified>
</cp:coreProperties>
</file>