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5750" r:id="rId5"/>
    <p:sldMasterId id="2147485758" r:id="rId6"/>
    <p:sldMasterId id="2147485774" r:id="rId7"/>
    <p:sldMasterId id="2147485777" r:id="rId8"/>
  </p:sldMasterIdLst>
  <p:notesMasterIdLst>
    <p:notesMasterId r:id="rId34"/>
  </p:notesMasterIdLst>
  <p:handoutMasterIdLst>
    <p:handoutMasterId r:id="rId35"/>
  </p:handoutMasterIdLst>
  <p:sldIdLst>
    <p:sldId id="415" r:id="rId9"/>
    <p:sldId id="257" r:id="rId10"/>
    <p:sldId id="1294" r:id="rId11"/>
    <p:sldId id="1327" r:id="rId12"/>
    <p:sldId id="439" r:id="rId13"/>
    <p:sldId id="1325" r:id="rId14"/>
    <p:sldId id="1326" r:id="rId15"/>
    <p:sldId id="441" r:id="rId16"/>
    <p:sldId id="442" r:id="rId17"/>
    <p:sldId id="444" r:id="rId18"/>
    <p:sldId id="1339" r:id="rId19"/>
    <p:sldId id="1329" r:id="rId20"/>
    <p:sldId id="446" r:id="rId21"/>
    <p:sldId id="447" r:id="rId22"/>
    <p:sldId id="448" r:id="rId23"/>
    <p:sldId id="1328" r:id="rId24"/>
    <p:sldId id="1330" r:id="rId25"/>
    <p:sldId id="1331" r:id="rId26"/>
    <p:sldId id="1295" r:id="rId27"/>
    <p:sldId id="1332" r:id="rId28"/>
    <p:sldId id="479" r:id="rId29"/>
    <p:sldId id="480" r:id="rId30"/>
    <p:sldId id="1335" r:id="rId31"/>
    <p:sldId id="482" r:id="rId32"/>
    <p:sldId id="483" r:id="rId33"/>
  </p:sldIdLst>
  <p:sldSz cx="10110788" cy="7583488"/>
  <p:notesSz cx="6794500" cy="9906000"/>
  <p:defaultTex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1069" userDrawn="1">
          <p15:clr>
            <a:srgbClr val="A4A3A4"/>
          </p15:clr>
        </p15:guide>
        <p15:guide id="3" orient="horz" pos="1357" userDrawn="1">
          <p15:clr>
            <a:srgbClr val="A4A3A4"/>
          </p15:clr>
        </p15:guide>
        <p15:guide id="4" orient="horz" pos="4405" userDrawn="1">
          <p15:clr>
            <a:srgbClr val="A4A3A4"/>
          </p15:clr>
        </p15:guide>
        <p15:guide id="5" orient="horz" pos="4117" userDrawn="1">
          <p15:clr>
            <a:srgbClr val="A4A3A4"/>
          </p15:clr>
        </p15:guide>
        <p15:guide id="6" orient="horz" pos="349" userDrawn="1">
          <p15:clr>
            <a:srgbClr val="A4A3A4"/>
          </p15:clr>
        </p15:guide>
        <p15:guide id="7" pos="3065" userDrawn="1">
          <p15:clr>
            <a:srgbClr val="A4A3A4"/>
          </p15:clr>
        </p15:guide>
        <p15:guide id="8" pos="473" userDrawn="1">
          <p15:clr>
            <a:srgbClr val="A4A3A4"/>
          </p15:clr>
        </p15:guide>
        <p15:guide id="9" pos="3281" userDrawn="1">
          <p15:clr>
            <a:srgbClr val="A4A3A4"/>
          </p15:clr>
        </p15:guide>
        <p15:guide id="10" pos="6041" userDrawn="1">
          <p15:clr>
            <a:srgbClr val="A4A3A4"/>
          </p15:clr>
        </p15:guide>
      </p15:sldGuideLst>
    </p:ext>
    <p:ext uri="{2D200454-40CA-4A62-9FC3-DE9A4176ACB9}">
      <p15:notesGuideLst xmlns=""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1D"/>
    <a:srgbClr val="FFB337"/>
    <a:srgbClr val="FFC361"/>
    <a:srgbClr val="29BDFF"/>
    <a:srgbClr val="00407F"/>
    <a:srgbClr val="FFFFFF"/>
    <a:srgbClr val="F48884"/>
    <a:srgbClr val="F06277"/>
    <a:srgbClr val="00AFEF"/>
    <a:srgbClr val="A7C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12" autoAdjust="0"/>
    <p:restoredTop sz="94291" autoAdjust="0"/>
  </p:normalViewPr>
  <p:slideViewPr>
    <p:cSldViewPr snapToGrid="0" snapToObjects="1" showGuides="1">
      <p:cViewPr>
        <p:scale>
          <a:sx n="86" d="100"/>
          <a:sy n="86" d="100"/>
        </p:scale>
        <p:origin x="-72" y="-72"/>
      </p:cViewPr>
      <p:guideLst>
        <p:guide orient="horz" pos="1069"/>
        <p:guide orient="horz" pos="1357"/>
        <p:guide orient="horz" pos="4405"/>
        <p:guide orient="horz" pos="4117"/>
        <p:guide orient="horz" pos="349"/>
        <p:guide pos="3065"/>
        <p:guide pos="473"/>
        <p:guide pos="3281"/>
        <p:guide pos="6041"/>
      </p:guideLst>
    </p:cSldViewPr>
  </p:slideViewPr>
  <p:outlineViewPr>
    <p:cViewPr>
      <p:scale>
        <a:sx n="33" d="100"/>
        <a:sy n="33" d="100"/>
      </p:scale>
      <p:origin x="0" y="-4920"/>
    </p:cViewPr>
  </p:outlineViewPr>
  <p:notesTextViewPr>
    <p:cViewPr>
      <p:scale>
        <a:sx n="3" d="2"/>
        <a:sy n="3" d="2"/>
      </p:scale>
      <p:origin x="0" y="0"/>
    </p:cViewPr>
  </p:notesTextViewPr>
  <p:sorterViewPr>
    <p:cViewPr>
      <p:scale>
        <a:sx n="60" d="100"/>
        <a:sy n="60" d="100"/>
      </p:scale>
      <p:origin x="0" y="0"/>
    </p:cViewPr>
  </p:sorterViewPr>
  <p:notesViewPr>
    <p:cSldViewPr snapToGrid="0" snapToObjects="1" showGuides="1">
      <p:cViewPr varScale="1">
        <p:scale>
          <a:sx n="49" d="100"/>
          <a:sy n="49" d="100"/>
        </p:scale>
        <p:origin x="2922" y="36"/>
      </p:cViewPr>
      <p:guideLst>
        <p:guide orient="horz" pos="3120"/>
        <p:guide pos="2140"/>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3CC7A5-195C-4FD6-B5D8-BB1D149E9754}" type="datetime1">
              <a:rPr lang="en-US"/>
              <a:pPr>
                <a:defRPr/>
              </a:pPr>
              <a:t>1/21/2020</a:t>
            </a:fld>
            <a:endParaRPr lang="en-GB"/>
          </a:p>
        </p:txBody>
      </p:sp>
      <p:sp>
        <p:nvSpPr>
          <p:cNvPr id="4" name="Footer Placeholder 3"/>
          <p:cNvSpPr>
            <a:spLocks noGrp="1"/>
          </p:cNvSpPr>
          <p:nvPr>
            <p:ph type="ftr" sz="quarter" idx="2"/>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E59131-C38B-482F-9701-86630C7D2377}" type="slidenum">
              <a:rPr lang="en-GB"/>
              <a:pPr>
                <a:defRPr/>
              </a:pPr>
              <a:t>‹#›</a:t>
            </a:fld>
            <a:endParaRPr lang="en-GB"/>
          </a:p>
        </p:txBody>
      </p:sp>
    </p:spTree>
    <p:extLst>
      <p:ext uri="{BB962C8B-B14F-4D97-AF65-F5344CB8AC3E}">
        <p14:creationId xmlns:p14="http://schemas.microsoft.com/office/powerpoint/2010/main" val="3478413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F8713C71-623D-4DF8-8FC8-49B48D3F9596}" type="datetime1">
              <a:rPr lang="en-US"/>
              <a:pPr>
                <a:defRPr/>
              </a:pPr>
              <a:t>1/21/2020</a:t>
            </a:fld>
            <a:endParaRPr lang="en-GB"/>
          </a:p>
        </p:txBody>
      </p:sp>
      <p:sp>
        <p:nvSpPr>
          <p:cNvPr id="4" name="Slide Image Placeholder 3"/>
          <p:cNvSpPr>
            <a:spLocks noGrp="1" noRot="1" noChangeAspect="1"/>
          </p:cNvSpPr>
          <p:nvPr>
            <p:ph type="sldImg" idx="2"/>
          </p:nvPr>
        </p:nvSpPr>
        <p:spPr>
          <a:xfrm>
            <a:off x="922338" y="742950"/>
            <a:ext cx="4949825" cy="37147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6230B9E-339E-4C05-815A-A8B279EF498A}" type="slidenum">
              <a:rPr lang="en-GB"/>
              <a:pPr>
                <a:defRPr/>
              </a:pPr>
              <a:t>‹#›</a:t>
            </a:fld>
            <a:endParaRPr lang="en-GB"/>
          </a:p>
        </p:txBody>
      </p:sp>
    </p:spTree>
    <p:extLst>
      <p:ext uri="{BB962C8B-B14F-4D97-AF65-F5344CB8AC3E}">
        <p14:creationId xmlns:p14="http://schemas.microsoft.com/office/powerpoint/2010/main" val="4111135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6741"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348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0222"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6965"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3706" algn="l" defTabSz="913480" rtl="0" eaLnBrk="1" latinLnBrk="0" hangingPunct="1">
      <a:defRPr sz="1200" kern="1200">
        <a:solidFill>
          <a:schemeClr val="tx1"/>
        </a:solidFill>
        <a:latin typeface="+mn-lt"/>
        <a:ea typeface="+mn-ea"/>
        <a:cs typeface="+mn-cs"/>
      </a:defRPr>
    </a:lvl6pPr>
    <a:lvl7pPr marL="2740445" algn="l" defTabSz="913480" rtl="0" eaLnBrk="1" latinLnBrk="0" hangingPunct="1">
      <a:defRPr sz="1200" kern="1200">
        <a:solidFill>
          <a:schemeClr val="tx1"/>
        </a:solidFill>
        <a:latin typeface="+mn-lt"/>
        <a:ea typeface="+mn-ea"/>
        <a:cs typeface="+mn-cs"/>
      </a:defRPr>
    </a:lvl7pPr>
    <a:lvl8pPr marL="3197187" algn="l" defTabSz="913480" rtl="0" eaLnBrk="1" latinLnBrk="0" hangingPunct="1">
      <a:defRPr sz="1200" kern="1200">
        <a:solidFill>
          <a:schemeClr val="tx1"/>
        </a:solidFill>
        <a:latin typeface="+mn-lt"/>
        <a:ea typeface="+mn-ea"/>
        <a:cs typeface="+mn-cs"/>
      </a:defRPr>
    </a:lvl8pPr>
    <a:lvl9pPr marL="3653929" algn="l" defTabSz="9134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0</a:t>
            </a:fld>
            <a:endParaRPr lang="en-GB" dirty="0"/>
          </a:p>
        </p:txBody>
      </p:sp>
    </p:spTree>
    <p:extLst>
      <p:ext uri="{BB962C8B-B14F-4D97-AF65-F5344CB8AC3E}">
        <p14:creationId xmlns:p14="http://schemas.microsoft.com/office/powerpoint/2010/main" val="376616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Continuous integration is software development practice in which</a:t>
            </a:r>
            <a:r>
              <a:rPr lang="en-US" sz="2000" b="1" dirty="0">
                <a:latin typeface="Arial" panose="020B0604020202020204" pitchFamily="34" charset="0"/>
                <a:cs typeface="Arial" panose="020B0604020202020204" pitchFamily="34" charset="0"/>
              </a:rPr>
              <a:t> team members integrate their work frequently</a:t>
            </a:r>
            <a:r>
              <a:rPr lang="en-US" sz="2000" dirty="0">
                <a:latin typeface="Arial" panose="020B0604020202020204" pitchFamily="34" charset="0"/>
                <a:cs typeface="Arial" panose="020B0604020202020204" pitchFamily="34" charset="0"/>
              </a:rPr>
              <a:t>, leading multiple integrations per day.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Each integration helps to </a:t>
            </a:r>
            <a:r>
              <a:rPr lang="en-US" sz="2000" b="1" dirty="0">
                <a:latin typeface="Arial" panose="020B0604020202020204" pitchFamily="34" charset="0"/>
                <a:cs typeface="Arial" panose="020B0604020202020204" pitchFamily="34" charset="0"/>
              </a:rPr>
              <a:t>reveals integrations errors </a:t>
            </a:r>
            <a:r>
              <a:rPr lang="en-US" sz="2000" dirty="0">
                <a:latin typeface="Arial" panose="020B0604020202020204" pitchFamily="34" charset="0"/>
                <a:cs typeface="Arial" panose="020B0604020202020204" pitchFamily="34" charset="0"/>
              </a:rPr>
              <a:t>in build success / failures as quickly as possible.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This </a:t>
            </a:r>
            <a:r>
              <a:rPr lang="en-US" sz="2000" b="1" dirty="0">
                <a:latin typeface="Arial" panose="020B0604020202020204" pitchFamily="34" charset="0"/>
                <a:cs typeface="Arial" panose="020B0604020202020204" pitchFamily="34" charset="0"/>
              </a:rPr>
              <a:t>helps in significantly reducing integration problems </a:t>
            </a:r>
            <a:r>
              <a:rPr lang="en-US" sz="2000" dirty="0">
                <a:latin typeface="Arial" panose="020B0604020202020204" pitchFamily="34" charset="0"/>
                <a:cs typeface="Arial" panose="020B0604020202020204" pitchFamily="34" charset="0"/>
              </a:rPr>
              <a:t>and delivery timeline.</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11</a:t>
            </a:fld>
            <a:endParaRPr lang="en-GB"/>
          </a:p>
        </p:txBody>
      </p:sp>
    </p:spTree>
    <p:extLst>
      <p:ext uri="{BB962C8B-B14F-4D97-AF65-F5344CB8AC3E}">
        <p14:creationId xmlns:p14="http://schemas.microsoft.com/office/powerpoint/2010/main" val="46741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N" sz="1600" b="1" dirty="0">
                <a:solidFill>
                  <a:schemeClr val="tx1"/>
                </a:solidFill>
              </a:rPr>
              <a:t>Apache Maven</a:t>
            </a:r>
            <a:r>
              <a:rPr lang="en-IN" dirty="0">
                <a:solidFill>
                  <a:schemeClr val="tx1"/>
                </a:solidFill>
              </a:rPr>
              <a:t> is a dependency management and a build automation tool, primarily used for Java applications. </a:t>
            </a:r>
          </a:p>
          <a:p>
            <a:pPr marL="342900" indent="-342900">
              <a:buFont typeface="Arial" panose="020B0604020202020204" pitchFamily="34" charset="0"/>
              <a:buChar char="•"/>
            </a:pPr>
            <a:r>
              <a:rPr lang="en-IN" b="1" dirty="0">
                <a:solidFill>
                  <a:schemeClr val="tx1"/>
                </a:solidFill>
              </a:rPr>
              <a:t>Maven continues to use XML files just like Ant but in a much more manageable way. </a:t>
            </a:r>
          </a:p>
          <a:p>
            <a:pPr marL="342900" indent="-342900">
              <a:buFont typeface="Arial" panose="020B0604020202020204" pitchFamily="34" charset="0"/>
              <a:buChar char="•"/>
            </a:pPr>
            <a:r>
              <a:rPr lang="en-IN" dirty="0">
                <a:solidFill>
                  <a:schemeClr val="tx1"/>
                </a:solidFill>
              </a:rPr>
              <a:t>Maven follows the rule of convention over configuration.</a:t>
            </a:r>
          </a:p>
          <a:p>
            <a:pPr marL="342900" indent="-342900">
              <a:buFont typeface="Arial" panose="020B0604020202020204" pitchFamily="34" charset="0"/>
              <a:buChar char="•"/>
            </a:pPr>
            <a:r>
              <a:rPr lang="en-IN" dirty="0">
                <a:solidFill>
                  <a:schemeClr val="tx1"/>
                </a:solidFill>
              </a:rPr>
              <a:t>Simply put, Maven allows us to focus on what our build should do, and gives us the framework to do it. </a:t>
            </a:r>
          </a:p>
          <a:p>
            <a:pPr marL="342900" indent="-342900">
              <a:buFont typeface="Arial" panose="020B0604020202020204" pitchFamily="34" charset="0"/>
              <a:buChar char="•"/>
            </a:pPr>
            <a:r>
              <a:rPr lang="en-IN" dirty="0">
                <a:solidFill>
                  <a:schemeClr val="tx1"/>
                </a:solidFill>
              </a:rPr>
              <a:t>Another positive aspect of Maven is that it provides built-in support for dependency management.</a:t>
            </a:r>
          </a:p>
          <a:p>
            <a:pPr marL="342900" indent="-342900">
              <a:buFont typeface="Arial" panose="020B0604020202020204" pitchFamily="34" charset="0"/>
              <a:buChar char="•"/>
            </a:pPr>
            <a:r>
              <a:rPr lang="en-IN" dirty="0">
                <a:solidFill>
                  <a:schemeClr val="tx1"/>
                </a:solidFill>
              </a:rPr>
              <a:t>Maven’s configuration file, containing build and dependency management instructions, is by convention called </a:t>
            </a:r>
            <a:r>
              <a:rPr lang="en-IN" i="1" dirty="0">
                <a:solidFill>
                  <a:schemeClr val="tx1"/>
                </a:solidFill>
              </a:rPr>
              <a:t>pom.xml</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Additionally, Maven also prescribes strict project structure, while Ant provides flexibility there as well.</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19</a:t>
            </a:fld>
            <a:endParaRPr lang="en-GB"/>
          </a:p>
        </p:txBody>
      </p:sp>
    </p:spTree>
    <p:extLst>
      <p:ext uri="{BB962C8B-B14F-4D97-AF65-F5344CB8AC3E}">
        <p14:creationId xmlns:p14="http://schemas.microsoft.com/office/powerpoint/2010/main" val="116611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solidFill>
                  <a:schemeClr val="tx1"/>
                </a:solidFill>
              </a:rPr>
              <a:t>One of the first things we can note about Gradle is that it’s not using XML files, unlike Ant or Maven.</a:t>
            </a:r>
          </a:p>
          <a:p>
            <a:pPr marL="342900" indent="-342900">
              <a:buFont typeface="Arial" panose="020B0604020202020204" pitchFamily="34" charset="0"/>
              <a:buChar char="•"/>
            </a:pPr>
            <a:r>
              <a:rPr lang="en-IN" dirty="0">
                <a:solidFill>
                  <a:schemeClr val="tx1"/>
                </a:solidFill>
              </a:rPr>
              <a:t>This was adopted by Gradle, which is using a </a:t>
            </a:r>
            <a:r>
              <a:rPr lang="en-IN" b="1" dirty="0">
                <a:solidFill>
                  <a:schemeClr val="tx1"/>
                </a:solidFill>
              </a:rPr>
              <a:t>DSL based on Groovy.</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This led to smaller configuration files with less clutter since the language was specifically designed to solve specific domain problems.</a:t>
            </a:r>
            <a:r>
              <a:rPr lang="en-IN" b="1" dirty="0">
                <a:solidFill>
                  <a:schemeClr val="tx1"/>
                </a:solidFill>
              </a:rPr>
              <a:t> </a:t>
            </a:r>
          </a:p>
          <a:p>
            <a:pPr marL="342900" indent="-342900">
              <a:buFont typeface="Arial" panose="020B0604020202020204" pitchFamily="34" charset="0"/>
              <a:buChar char="•"/>
            </a:pPr>
            <a:r>
              <a:rPr lang="en-IN" dirty="0">
                <a:solidFill>
                  <a:schemeClr val="tx1"/>
                </a:solidFill>
              </a:rPr>
              <a:t>Gradle’s configuration file is by convention called </a:t>
            </a:r>
            <a:r>
              <a:rPr lang="en-IN" i="1" dirty="0" err="1">
                <a:solidFill>
                  <a:schemeClr val="tx1"/>
                </a:solidFill>
              </a:rPr>
              <a:t>build.gradle</a:t>
            </a:r>
            <a:r>
              <a:rPr lang="en-IN" i="1" dirty="0">
                <a:solidFill>
                  <a:schemeClr val="tx1"/>
                </a:solidFill>
              </a:rPr>
              <a:t>.</a:t>
            </a:r>
          </a:p>
          <a:p>
            <a:pPr marL="342900" indent="-342900">
              <a:buFont typeface="Arial" panose="020B0604020202020204" pitchFamily="34" charset="0"/>
              <a:buChar char="•"/>
            </a:pPr>
            <a:r>
              <a:rPr lang="en-IN" dirty="0">
                <a:solidFill>
                  <a:schemeClr val="tx1"/>
                </a:solidFill>
              </a:rPr>
              <a:t>Gradle gave its build steps name </a:t>
            </a:r>
            <a:r>
              <a:rPr lang="en-IN" b="1" dirty="0">
                <a:solidFill>
                  <a:schemeClr val="tx1"/>
                </a:solidFill>
              </a:rPr>
              <a:t>“tasks”.</a:t>
            </a:r>
            <a:endParaRPr lang="en-IN"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22</a:t>
            </a:fld>
            <a:endParaRPr lang="en-GB"/>
          </a:p>
        </p:txBody>
      </p:sp>
    </p:spTree>
    <p:extLst>
      <p:ext uri="{BB962C8B-B14F-4D97-AF65-F5344CB8AC3E}">
        <p14:creationId xmlns:p14="http://schemas.microsoft.com/office/powerpoint/2010/main" val="77163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solidFill>
                  <a:prstClr val="black"/>
                </a:solidFill>
              </a:rPr>
              <a:pPr>
                <a:defRPr/>
              </a:pPr>
              <a:t>24</a:t>
            </a:fld>
            <a:endParaRPr lang="en-GB">
              <a:solidFill>
                <a:prstClr val="black"/>
              </a:solidFill>
            </a:endParaRPr>
          </a:p>
        </p:txBody>
      </p:sp>
    </p:spTree>
    <p:extLst>
      <p:ext uri="{BB962C8B-B14F-4D97-AF65-F5344CB8AC3E}">
        <p14:creationId xmlns:p14="http://schemas.microsoft.com/office/powerpoint/2010/main" val="22128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1782516848"/>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6"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7" name="Straight Connector 9"/>
          <p:cNvCxnSpPr>
            <a:cxnSpLocks noChangeShapeType="1"/>
          </p:cNvCxnSpPr>
          <p:nvPr userDrawn="1"/>
        </p:nvCxnSpPr>
        <p:spPr bwMode="auto">
          <a:xfrm flipH="1">
            <a:off x="541541" y="7042150"/>
            <a:ext cx="8569005"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9"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195774174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flipH="1">
            <a:off x="541541" y="7042150"/>
            <a:ext cx="8602459" cy="0"/>
          </a:xfrm>
          <a:prstGeom prst="line">
            <a:avLst/>
          </a:prstGeom>
          <a:noFill/>
          <a:ln w="6350">
            <a:solidFill>
              <a:schemeClr val="tx2"/>
            </a:solidFill>
            <a:round/>
            <a:headEnd/>
            <a:tailEnd/>
          </a:ln>
        </p:spPr>
      </p:cxnSp>
      <p:sp>
        <p:nvSpPr>
          <p:cNvPr id="17" name="Rectangle 2"/>
          <p:cNvSpPr>
            <a:spLocks noGrp="1" noChangeArrowheads="1"/>
          </p:cNvSpPr>
          <p:nvPr>
            <p:ph type="title"/>
          </p:nvPr>
        </p:nvSpPr>
        <p:spPr bwMode="auto">
          <a:xfrm>
            <a:off x="539953" y="504005"/>
            <a:ext cx="8487988" cy="756474"/>
          </a:xfrm>
          <a:prstGeom prst="rect">
            <a:avLst/>
          </a:prstGeom>
          <a:noFill/>
          <a:ln w="9525">
            <a:noFill/>
            <a:miter lim="800000"/>
            <a:headEnd/>
            <a:tailEnd/>
          </a:ln>
        </p:spPr>
        <p:txBody>
          <a:bodyPr/>
          <a:lstStyle>
            <a:lvl1pPr>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95756142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Tree>
    <p:extLst>
      <p:ext uri="{BB962C8B-B14F-4D97-AF65-F5344CB8AC3E}">
        <p14:creationId xmlns:p14="http://schemas.microsoft.com/office/powerpoint/2010/main" val="108622349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de positions">
    <p:spTree>
      <p:nvGrpSpPr>
        <p:cNvPr id="1" name=""/>
        <p:cNvGrpSpPr/>
        <p:nvPr/>
      </p:nvGrpSpPr>
      <p:grpSpPr>
        <a:xfrm>
          <a:off x="0" y="0"/>
          <a:ext cx="0" cy="0"/>
          <a:chOff x="0" y="0"/>
          <a:chExt cx="0" cy="0"/>
        </a:xfrm>
      </p:grpSpPr>
      <p:sp>
        <p:nvSpPr>
          <p:cNvPr id="3" name="TextBox 54"/>
          <p:cNvSpPr txBox="1">
            <a:spLocks noChangeArrowheads="1"/>
          </p:cNvSpPr>
          <p:nvPr userDrawn="1"/>
        </p:nvSpPr>
        <p:spPr bwMode="auto">
          <a:xfrm rot="16200000">
            <a:off x="-13115"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4" name="TextBox 54"/>
          <p:cNvSpPr txBox="1">
            <a:spLocks noChangeArrowheads="1"/>
          </p:cNvSpPr>
          <p:nvPr userDrawn="1"/>
        </p:nvSpPr>
        <p:spPr bwMode="auto">
          <a:xfrm rot="16200000">
            <a:off x="4351235"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5" name="TextBox 54"/>
          <p:cNvSpPr txBox="1">
            <a:spLocks noChangeArrowheads="1"/>
          </p:cNvSpPr>
          <p:nvPr userDrawn="1"/>
        </p:nvSpPr>
        <p:spPr bwMode="auto">
          <a:xfrm rot="16200000">
            <a:off x="4954884"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6" name="TextBox 54"/>
          <p:cNvSpPr txBox="1">
            <a:spLocks noChangeArrowheads="1"/>
          </p:cNvSpPr>
          <p:nvPr userDrawn="1"/>
        </p:nvSpPr>
        <p:spPr bwMode="auto">
          <a:xfrm rot="16200000">
            <a:off x="9256702"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7" name="TextBox 54"/>
          <p:cNvSpPr txBox="1">
            <a:spLocks noChangeArrowheads="1"/>
          </p:cNvSpPr>
          <p:nvPr userDrawn="1"/>
        </p:nvSpPr>
        <p:spPr bwMode="auto">
          <a:xfrm>
            <a:off x="-1424568" y="357796"/>
            <a:ext cx="134652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Logo top 9.03 cm (3.55 in)</a:t>
            </a:r>
          </a:p>
        </p:txBody>
      </p:sp>
      <p:sp>
        <p:nvSpPr>
          <p:cNvPr id="8" name="TextBox 54"/>
          <p:cNvSpPr txBox="1">
            <a:spLocks noChangeArrowheads="1"/>
          </p:cNvSpPr>
          <p:nvPr userDrawn="1"/>
        </p:nvSpPr>
        <p:spPr bwMode="auto">
          <a:xfrm rot="16200000">
            <a:off x="-607626" y="-942372"/>
            <a:ext cx="1493999"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rPr>
              <a:t>13.25 cm – identifier (5.51 in)</a:t>
            </a:r>
          </a:p>
        </p:txBody>
      </p:sp>
      <p:sp>
        <p:nvSpPr>
          <p:cNvPr id="9" name="TextBox 54"/>
          <p:cNvSpPr txBox="1">
            <a:spLocks noChangeArrowheads="1"/>
          </p:cNvSpPr>
          <p:nvPr userDrawn="1"/>
        </p:nvSpPr>
        <p:spPr bwMode="auto">
          <a:xfrm>
            <a:off x="-2630021" y="1558738"/>
            <a:ext cx="255198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without title content 5.72 cm (2.25 in)</a:t>
            </a:r>
          </a:p>
        </p:txBody>
      </p:sp>
      <p:sp>
        <p:nvSpPr>
          <p:cNvPr id="11" name="TextBox 54"/>
          <p:cNvSpPr txBox="1">
            <a:spLocks noChangeArrowheads="1"/>
          </p:cNvSpPr>
          <p:nvPr userDrawn="1"/>
        </p:nvSpPr>
        <p:spPr bwMode="auto">
          <a:xfrm>
            <a:off x="-2469725" y="1957199"/>
            <a:ext cx="2391681"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 title content 4.56 cm (1.80 in)</a:t>
            </a:r>
          </a:p>
        </p:txBody>
      </p:sp>
      <p:sp>
        <p:nvSpPr>
          <p:cNvPr id="12" name="TextBox 54"/>
          <p:cNvSpPr txBox="1">
            <a:spLocks noChangeArrowheads="1"/>
          </p:cNvSpPr>
          <p:nvPr userDrawn="1"/>
        </p:nvSpPr>
        <p:spPr bwMode="auto">
          <a:xfrm>
            <a:off x="-1796458" y="1068202"/>
            <a:ext cx="1718420"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Title box bottom 7.03 cm (2.77 in)</a:t>
            </a:r>
          </a:p>
        </p:txBody>
      </p:sp>
      <p:cxnSp>
        <p:nvCxnSpPr>
          <p:cNvPr id="14" name="Straight Connector 9"/>
          <p:cNvCxnSpPr>
            <a:cxnSpLocks noChangeShapeType="1"/>
          </p:cNvCxnSpPr>
          <p:nvPr userDrawn="1"/>
        </p:nvCxnSpPr>
        <p:spPr bwMode="auto">
          <a:xfrm flipH="1">
            <a:off x="541541" y="7042150"/>
            <a:ext cx="8487777" cy="0"/>
          </a:xfrm>
          <a:prstGeom prst="line">
            <a:avLst/>
          </a:prstGeom>
          <a:noFill/>
          <a:ln w="6350">
            <a:solidFill>
              <a:schemeClr val="tx2"/>
            </a:solidFill>
            <a:round/>
            <a:headEnd/>
            <a:tailEnd/>
          </a:ln>
        </p:spPr>
      </p:cxnSp>
      <p:sp>
        <p:nvSpPr>
          <p:cNvPr id="179" name="Title 178"/>
          <p:cNvSpPr>
            <a:spLocks noGrp="1"/>
          </p:cNvSpPr>
          <p:nvPr>
            <p:ph type="title"/>
          </p:nvPr>
        </p:nvSpPr>
        <p:spPr>
          <a:xfrm>
            <a:off x="539951" y="504005"/>
            <a:ext cx="8489367" cy="756474"/>
          </a:xfrm>
          <a:noFill/>
          <a:ln w="9525" algn="ctr">
            <a:noFill/>
            <a:miter lim="800000"/>
            <a:headEnd/>
            <a:tailEnd/>
          </a:ln>
        </p:spPr>
        <p:txBody>
          <a:bodyPr>
            <a:noAutofit/>
          </a:bodyPr>
          <a:lstStyle>
            <a:lvl1pPr>
              <a:tabLst/>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Tree>
    <p:extLst>
      <p:ext uri="{BB962C8B-B14F-4D97-AF65-F5344CB8AC3E}">
        <p14:creationId xmlns:p14="http://schemas.microsoft.com/office/powerpoint/2010/main" val="71076654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1E211F08-597D-4714-A231-927134E8151D}"/>
              </a:ext>
            </a:extLst>
          </p:cNvPr>
          <p:cNvSpPr>
            <a:spLocks noGrp="1" noChangeArrowheads="1"/>
          </p:cNvSpPr>
          <p:nvPr>
            <p:ph idx="1"/>
          </p:nvPr>
        </p:nvSpPr>
        <p:spPr bwMode="auto">
          <a:xfrm>
            <a:off x="539954" y="1728792"/>
            <a:ext cx="9029307"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a:extLst>
              <a:ext uri="{FF2B5EF4-FFF2-40B4-BE49-F238E27FC236}">
                <a16:creationId xmlns="" xmlns:a16="http://schemas.microsoft.com/office/drawing/2014/main" id="{BF0ECE30-A2A5-47A7-8449-8844D5A80371}"/>
              </a:ext>
            </a:extLst>
          </p:cNvPr>
          <p:cNvSpPr>
            <a:spLocks noGrp="1" noChangeArrowheads="1"/>
          </p:cNvSpPr>
          <p:nvPr>
            <p:ph type="title"/>
          </p:nvPr>
        </p:nvSpPr>
        <p:spPr bwMode="auto">
          <a:xfrm>
            <a:off x="223040" y="283976"/>
            <a:ext cx="8489367" cy="394772"/>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lvl1pPr>
              <a:defRPr sz="2400" b="1"/>
            </a:lvl1pPr>
          </a:lstStyle>
          <a:p>
            <a:pPr lvl="0"/>
            <a:endParaRPr lang="en-US" dirty="0"/>
          </a:p>
        </p:txBody>
      </p:sp>
    </p:spTree>
    <p:extLst>
      <p:ext uri="{BB962C8B-B14F-4D97-AF65-F5344CB8AC3E}">
        <p14:creationId xmlns:p14="http://schemas.microsoft.com/office/powerpoint/2010/main" val="300496439"/>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531984" y="7180589"/>
            <a:ext cx="1392066" cy="138499"/>
          </a:xfrm>
        </p:spPr>
        <p:txBody>
          <a:bodyPr/>
          <a:lstStyle/>
          <a:p>
            <a:fld id="{50D0BADA-45E7-4CA2-A310-ADB16ADB8D60}" type="datetime1">
              <a:rPr lang="en-IN" smtClean="0"/>
              <a:t>21-01-2020</a:t>
            </a:fld>
            <a:endParaRPr lang="en-IN"/>
          </a:p>
        </p:txBody>
      </p:sp>
      <p:sp>
        <p:nvSpPr>
          <p:cNvPr id="5" name="Footer Placeholder 4"/>
          <p:cNvSpPr>
            <a:spLocks noGrp="1"/>
          </p:cNvSpPr>
          <p:nvPr>
            <p:ph type="ftr" sz="quarter" idx="11"/>
          </p:nvPr>
        </p:nvSpPr>
        <p:spPr>
          <a:xfrm>
            <a:off x="2076959" y="7187741"/>
            <a:ext cx="2317454" cy="138499"/>
          </a:xfrm>
        </p:spPr>
        <p:txBody>
          <a:bodyPr/>
          <a:lstStyle/>
          <a:p>
            <a:r>
              <a:rPr lang="en-IN" dirty="0" smtClean="0"/>
              <a:t>www.automationfactory.in</a:t>
            </a:r>
            <a:endParaRPr lang="en-IN" dirty="0"/>
          </a:p>
        </p:txBody>
      </p:sp>
      <p:sp>
        <p:nvSpPr>
          <p:cNvPr id="6" name="Slide Number Placeholder 5"/>
          <p:cNvSpPr>
            <a:spLocks noGrp="1"/>
          </p:cNvSpPr>
          <p:nvPr>
            <p:ph type="sldNum" sz="quarter" idx="12"/>
          </p:nvPr>
        </p:nvSpPr>
        <p:spPr>
          <a:xfrm>
            <a:off x="7246065" y="7028770"/>
            <a:ext cx="2359184" cy="403751"/>
          </a:xfrm>
          <a:prstGeom prst="rect">
            <a:avLst/>
          </a:prstGeom>
        </p:spPr>
        <p:txBody>
          <a:bodyPr lIns="101105" tIns="50553" rIns="101105" bIns="50553"/>
          <a:lstStyle/>
          <a:p>
            <a:fld id="{EFA7C700-F74B-4EC0-A5AB-AE9C6C1CE388}" type="slidenum">
              <a:rPr lang="en-IN" smtClean="0"/>
              <a:t>‹#›</a:t>
            </a:fld>
            <a:endParaRPr lang="en-IN"/>
          </a:p>
        </p:txBody>
      </p:sp>
    </p:spTree>
    <p:extLst>
      <p:ext uri="{BB962C8B-B14F-4D97-AF65-F5344CB8AC3E}">
        <p14:creationId xmlns:p14="http://schemas.microsoft.com/office/powerpoint/2010/main" val="54468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42058302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85022604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8663707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427776501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09546360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49" y="1011132"/>
            <a:ext cx="8724973" cy="5980916"/>
          </a:xfrm>
          <a:prstGeom prst="rect">
            <a:avLst/>
          </a:prstGeom>
        </p:spPr>
        <p:txBody>
          <a:bodyPr lIns="91429" tIns="45714" rIns="91429" bIns="45714"/>
          <a:lstStyle>
            <a:lvl1pPr>
              <a:defRPr sz="2211">
                <a:latin typeface="Arial" panose="020B0604020202020204" pitchFamily="34" charset="0"/>
              </a:defRPr>
            </a:lvl1pPr>
            <a:lvl2pPr>
              <a:defRPr sz="1990">
                <a:latin typeface="Arial" panose="020B0604020202020204" pitchFamily="34" charset="0"/>
              </a:defRPr>
            </a:lvl2pPr>
            <a:lvl3pPr>
              <a:defRPr sz="1990">
                <a:latin typeface="Arial" panose="020B0604020202020204" pitchFamily="34" charset="0"/>
              </a:defRPr>
            </a:lvl3pPr>
            <a:lvl4pPr>
              <a:defRPr sz="1990">
                <a:latin typeface="Arial" panose="020B0604020202020204" pitchFamily="34" charset="0"/>
              </a:defRPr>
            </a:lvl4pPr>
            <a:lvl5pPr>
              <a:defRPr sz="199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45942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grpSp>
        <p:nvGrpSpPr>
          <p:cNvPr id="18" name="Group 23"/>
          <p:cNvGrpSpPr>
            <a:grpSpLocks/>
          </p:cNvGrpSpPr>
          <p:nvPr userDrawn="1"/>
        </p:nvGrpSpPr>
        <p:grpSpPr bwMode="auto">
          <a:xfrm>
            <a:off x="2" y="493725"/>
            <a:ext cx="1564544" cy="385176"/>
            <a:chOff x="0" y="222355"/>
            <a:chExt cx="1557930" cy="385367"/>
          </a:xfrm>
        </p:grpSpPr>
        <p:sp>
          <p:nvSpPr>
            <p:cNvPr id="19" name="TextBox 18"/>
            <p:cNvSpPr txBox="1"/>
            <p:nvPr userDrawn="1"/>
          </p:nvSpPr>
          <p:spPr bwMode="auto">
            <a:xfrm>
              <a:off x="0" y="438361"/>
              <a:ext cx="1420655" cy="169361"/>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 Resources</a:t>
              </a:r>
            </a:p>
          </p:txBody>
        </p:sp>
        <p:sp>
          <p:nvSpPr>
            <p:cNvPr id="20" name="TextBox 19"/>
            <p:cNvSpPr txBox="1"/>
            <p:nvPr userDrawn="1"/>
          </p:nvSpPr>
          <p:spPr bwMode="auto">
            <a:xfrm>
              <a:off x="0" y="222355"/>
              <a:ext cx="1557930" cy="230946"/>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64" y="3951027"/>
            <a:ext cx="8242491" cy="1001597"/>
          </a:xfrm>
        </p:spPr>
        <p:txBody>
          <a:bodyPr bIns="125874" anchor="b"/>
          <a:lstStyle>
            <a:lvl1pPr>
              <a:tabLst/>
              <a:defRPr sz="3200" b="0" baseline="0">
                <a:solidFill>
                  <a:srgbClr val="000000"/>
                </a:solidFill>
                <a:latin typeface="+mn-lt"/>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64" y="4952610"/>
            <a:ext cx="8242491" cy="647014"/>
          </a:xfrm>
        </p:spPr>
        <p:txBody>
          <a:bodyPr bIns="276920" anchor="b">
            <a:noAutofit/>
          </a:bodyPr>
          <a:lstStyle>
            <a:lvl1pPr eaLnBrk="0" hangingPunct="0">
              <a:spcBef>
                <a:spcPct val="0"/>
              </a:spcBef>
              <a:spcAft>
                <a:spcPts val="0"/>
              </a:spcAft>
              <a:defRPr b="0" baseline="0">
                <a:solidFill>
                  <a:srgbClr val="000000"/>
                </a:solidFill>
                <a:latin typeface="+mn-lt"/>
              </a:defRPr>
            </a:lvl1pPr>
            <a:lvl2pPr marL="0" lvl="1" eaLnBrk="0" hangingPunct="0">
              <a:spcBef>
                <a:spcPct val="0"/>
              </a:spcBef>
              <a:defRPr sz="1800">
                <a:solidFill>
                  <a:schemeClr val="tx2"/>
                </a:solidFill>
              </a:defRPr>
            </a:lvl2pPr>
          </a:lstStyle>
          <a:p>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
        <p:nvSpPr>
          <p:cNvPr id="2"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a:solidFill>
                  <a:srgbClr val="000000"/>
                </a:solidFill>
                <a:latin typeface="arial unicode ms" panose="020B0604020202020204" pitchFamily="34" charset="-128"/>
              </a:rPr>
              <a:t>For internal use only</a:t>
            </a:r>
            <a:endParaRPr lang="en-US" sz="850" b="0" i="0" u="none" baseline="0" dirty="0" err="1">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37230205"/>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grpSp>
        <p:nvGrpSpPr>
          <p:cNvPr id="19" name="Group 23"/>
          <p:cNvGrpSpPr>
            <a:grpSpLocks/>
          </p:cNvGrpSpPr>
          <p:nvPr userDrawn="1"/>
        </p:nvGrpSpPr>
        <p:grpSpPr bwMode="auto">
          <a:xfrm>
            <a:off x="2" y="493720"/>
            <a:ext cx="1564544" cy="385180"/>
            <a:chOff x="0" y="222355"/>
            <a:chExt cx="1557930" cy="385373"/>
          </a:xfrm>
        </p:grpSpPr>
        <p:sp>
          <p:nvSpPr>
            <p:cNvPr id="20" name="TextBox 24"/>
            <p:cNvSpPr txBox="1"/>
            <p:nvPr userDrawn="1"/>
          </p:nvSpPr>
          <p:spPr bwMode="auto">
            <a:xfrm>
              <a:off x="0" y="438366"/>
              <a:ext cx="1420655" cy="169362"/>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a:t>
              </a:r>
              <a:r>
                <a:rPr lang="en-US" sz="1100" baseline="0" dirty="0">
                  <a:solidFill>
                    <a:srgbClr val="0092D0"/>
                  </a:solidFill>
                  <a:latin typeface="+mn-lt"/>
                  <a:cs typeface="+mn-cs"/>
                </a:rPr>
                <a:t> Resources</a:t>
              </a:r>
              <a:endParaRPr lang="en-US" sz="1100" dirty="0">
                <a:solidFill>
                  <a:srgbClr val="0092D0"/>
                </a:solidFill>
                <a:latin typeface="+mn-lt"/>
                <a:cs typeface="+mn-cs"/>
              </a:endParaRPr>
            </a:p>
          </p:txBody>
        </p:sp>
        <p:sp>
          <p:nvSpPr>
            <p:cNvPr id="21" name="TextBox 25"/>
            <p:cNvSpPr txBox="1"/>
            <p:nvPr userDrawn="1"/>
          </p:nvSpPr>
          <p:spPr bwMode="auto">
            <a:xfrm>
              <a:off x="0" y="222355"/>
              <a:ext cx="1557930" cy="230948"/>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51" y="2149491"/>
            <a:ext cx="8242500" cy="1001597"/>
          </a:xfrm>
          <a:noFill/>
          <a:ln w="9525" algn="ctr">
            <a:noFill/>
            <a:miter lim="800000"/>
            <a:headEnd/>
            <a:tailEnd/>
          </a:ln>
        </p:spPr>
        <p:txBody>
          <a:bodyPr rIns="0" bIns="125874" anchor="b">
            <a:noAutofit/>
          </a:bodyPr>
          <a:lstStyle>
            <a:lvl1pPr algn="l" rtl="0" eaLnBrk="1" fontAlgn="base" hangingPunct="1">
              <a:lnSpc>
                <a:spcPct val="90000"/>
              </a:lnSpc>
              <a:spcBef>
                <a:spcPct val="0"/>
              </a:spcBef>
              <a:spcAft>
                <a:spcPct val="0"/>
              </a:spcAft>
              <a:tabLst/>
              <a:defRPr lang="en-GB" sz="3200" b="0" baseline="0" dirty="0">
                <a:solidFill>
                  <a:srgbClr val="000000"/>
                </a:solidFill>
                <a:latin typeface="+mn-lt"/>
                <a:ea typeface="ＭＳ Ｐゴシック" pitchFamily="34" charset="-128"/>
                <a:cs typeface="+mj-cs"/>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51" y="3151070"/>
            <a:ext cx="8242500" cy="982800"/>
          </a:xfrm>
          <a:noFill/>
          <a:ln w="9525" algn="ctr">
            <a:noFill/>
            <a:miter lim="800000"/>
            <a:headEnd/>
            <a:tailEnd/>
          </a:ln>
        </p:spPr>
        <p:txBody>
          <a:bodyPr bIns="276920" anchor="b">
            <a:noAutofit/>
          </a:bodyPr>
          <a:lstStyle>
            <a:lvl1pPr marL="0" indent="0" algn="l" rtl="0" eaLnBrk="0" fontAlgn="base" hangingPunct="0">
              <a:spcBef>
                <a:spcPct val="0"/>
              </a:spcBef>
              <a:spcAft>
                <a:spcPts val="0"/>
              </a:spcAft>
              <a:defRPr lang="en-US" sz="2200" b="0" kern="1200" baseline="0" noProof="0" dirty="0" smtClean="0">
                <a:solidFill>
                  <a:srgbClr val="000000"/>
                </a:solidFill>
                <a:latin typeface="+mn-lt"/>
                <a:ea typeface="+mn-ea"/>
                <a:cs typeface="+mn-cs"/>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57974418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80157"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41788" y="1730377"/>
            <a:ext cx="9029774" cy="4741200"/>
          </a:xfrm>
        </p:spPr>
        <p:txBody>
          <a:bodyPr/>
          <a:lstStyle>
            <a:lvl1pPr marL="0" indent="0">
              <a:defRPr baseline="0">
                <a:solidFill>
                  <a:srgbClr val="0092D0"/>
                </a:solidFill>
              </a:defRPr>
            </a:lvl1pPr>
            <a:lvl2pPr>
              <a:defRPr baseline="0"/>
            </a:lvl2pPr>
            <a:lvl3pPr>
              <a:defRPr baseline="0"/>
            </a:lvl3pPr>
            <a:lvl4pPr>
              <a:defRPr baseline="0"/>
            </a:lvl4pPr>
            <a:lvl5pPr>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1" y="504005"/>
            <a:ext cx="8489367" cy="756474"/>
          </a:xfrm>
          <a:prstGeom prst="rect">
            <a:avLst/>
          </a:prstGeom>
          <a:noFill/>
          <a:ln w="9525">
            <a:noFill/>
            <a:miter lim="800000"/>
            <a:headEnd/>
            <a:tailEnd/>
          </a:ln>
        </p:spPr>
        <p:txBody>
          <a:bodyPr/>
          <a:lstStyle>
            <a:lvl1pPr>
              <a:tabLst/>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34600671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6" name="Straight Connector 9"/>
          <p:cNvCxnSpPr>
            <a:cxnSpLocks noChangeShapeType="1"/>
          </p:cNvCxnSpPr>
          <p:nvPr userDrawn="1"/>
        </p:nvCxnSpPr>
        <p:spPr bwMode="auto">
          <a:xfrm flipH="1" flipV="1">
            <a:off x="541541" y="7042150"/>
            <a:ext cx="8486404"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39944" y="2149202"/>
            <a:ext cx="9029774" cy="4320000"/>
          </a:xfrm>
        </p:spPr>
        <p:txBody>
          <a:bodyPr/>
          <a:lstStyle>
            <a:lvl1pPr>
              <a:defRPr>
                <a:solidFill>
                  <a:srgbClr val="0092D0"/>
                </a:solidFill>
              </a:defRPr>
            </a:lvl1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7" y="504005"/>
            <a:ext cx="8487988" cy="756474"/>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54"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255190352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cxnSp>
        <p:nvCxnSpPr>
          <p:cNvPr id="4"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5" name="Straight Connector 9"/>
          <p:cNvCxnSpPr>
            <a:cxnSpLocks noChangeShapeType="1"/>
          </p:cNvCxnSpPr>
          <p:nvPr userDrawn="1"/>
        </p:nvCxnSpPr>
        <p:spPr bwMode="auto">
          <a:xfrm flipH="1">
            <a:off x="541541" y="7042150"/>
            <a:ext cx="8613610"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6"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69236931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91308"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noFill/>
            <a:miter lim="800000"/>
            <a:headEnd/>
            <a:tailEnd/>
          </a:ln>
        </p:spPr>
        <p:txBody>
          <a:bodyPr/>
          <a:lstStyle>
            <a:lvl1pPr>
              <a:defRPr lang="en-US" sz="2600" kern="1200" noProof="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
        <p:nvSpPr>
          <p:cNvPr id="3" name="Content Placeholder 2"/>
          <p:cNvSpPr>
            <a:spLocks noGrp="1"/>
          </p:cNvSpPr>
          <p:nvPr>
            <p:ph sz="half" idx="1"/>
          </p:nvPr>
        </p:nvSpPr>
        <p:spPr>
          <a:xfrm>
            <a:off x="540508" y="1729456"/>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1728003"/>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409777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content titles and areas">
    <p:spTree>
      <p:nvGrpSpPr>
        <p:cNvPr id="1" name=""/>
        <p:cNvGrpSpPr/>
        <p:nvPr/>
      </p:nvGrpSpPr>
      <p:grpSpPr>
        <a:xfrm>
          <a:off x="0" y="0"/>
          <a:ext cx="0" cy="0"/>
          <a:chOff x="0" y="0"/>
          <a:chExt cx="0" cy="0"/>
        </a:xfrm>
      </p:grpSpPr>
      <p:cxnSp>
        <p:nvCxnSpPr>
          <p:cNvPr id="7"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8"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9" name="Straight Connector 10"/>
          <p:cNvCxnSpPr>
            <a:cxnSpLocks noChangeShapeType="1"/>
          </p:cNvCxnSpPr>
          <p:nvPr userDrawn="1"/>
        </p:nvCxnSpPr>
        <p:spPr bwMode="auto">
          <a:xfrm flipH="1" flipV="1">
            <a:off x="541541" y="7042150"/>
            <a:ext cx="8624761"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lgn="ctr">
            <a:noFill/>
            <a:miter lim="800000"/>
            <a:headEnd/>
            <a:tailEnd/>
          </a:ln>
        </p:spPr>
        <p:txBody>
          <a:bodyPr>
            <a:noAutofit/>
          </a:bodyPr>
          <a:lstStyle>
            <a:lvl1pPr>
              <a:defRPr lang="en-US"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3" name="Content Placeholder 2"/>
          <p:cNvSpPr>
            <a:spLocks noGrp="1"/>
          </p:cNvSpPr>
          <p:nvPr>
            <p:ph sz="half" idx="1"/>
          </p:nvPr>
        </p:nvSpPr>
        <p:spPr>
          <a:xfrm>
            <a:off x="541795"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6"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68"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a:t>Click to edit Master text styles</a:t>
            </a:r>
          </a:p>
        </p:txBody>
      </p:sp>
    </p:spTree>
    <p:extLst>
      <p:ext uri="{BB962C8B-B14F-4D97-AF65-F5344CB8AC3E}">
        <p14:creationId xmlns:p14="http://schemas.microsoft.com/office/powerpoint/2010/main" val="373334818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4247493739"/>
      </p:ext>
    </p:extLst>
  </p:cSld>
  <p:clrMap bg1="dk2" tx1="lt1" bg2="dk1" tx2="lt2" accent1="accent1" accent2="accent2" accent3="accent3" accent4="accent4" accent5="accent5" accent6="accent6" hlink="hlink" folHlink="folHlink"/>
  <p:sldLayoutIdLst>
    <p:sldLayoutId id="2147485752" r:id="rId1"/>
    <p:sldLayoutId id="2147485645"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9951" y="503253"/>
            <a:ext cx="8489367" cy="757237"/>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539952" y="1728791"/>
            <a:ext cx="9029308"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531984" y="7444994"/>
            <a:ext cx="1392066" cy="138499"/>
          </a:xfrm>
          <a:prstGeom prst="rect">
            <a:avLst/>
          </a:prstGeom>
        </p:spPr>
        <p:txBody>
          <a:bodyPr vert="horz" wrap="square" lIns="0" tIns="0" rIns="0" bIns="0" numCol="1" anchor="b" anchorCtr="0" compatLnSpc="1">
            <a:prstTxWarp prst="textNoShape">
              <a:avLst/>
            </a:prstTxWarp>
            <a:spAutoFit/>
          </a:bodyPr>
          <a:lstStyle>
            <a:lvl1pPr>
              <a:defRPr sz="900">
                <a:solidFill>
                  <a:schemeClr val="bg1"/>
                </a:solidFill>
              </a:defRPr>
            </a:lvl1pPr>
          </a:lstStyle>
          <a:p>
            <a:pPr>
              <a:defRPr/>
            </a:pPr>
            <a:fld id="{AC7EC29F-3C07-48A7-9CA5-B16C494F07AA}" type="datetime1">
              <a:rPr lang="en-IN" smtClean="0"/>
              <a:t>21-01-2020</a:t>
            </a:fld>
            <a:endParaRPr lang="en-US"/>
          </a:p>
        </p:txBody>
      </p:sp>
      <p:sp>
        <p:nvSpPr>
          <p:cNvPr id="12" name="Footer Placeholder 11"/>
          <p:cNvSpPr>
            <a:spLocks noGrp="1"/>
          </p:cNvSpPr>
          <p:nvPr>
            <p:ph type="ftr" sz="quarter" idx="3"/>
          </p:nvPr>
        </p:nvSpPr>
        <p:spPr>
          <a:xfrm>
            <a:off x="2076959" y="7444994"/>
            <a:ext cx="2317454" cy="138499"/>
          </a:xfrm>
          <a:prstGeom prst="rect">
            <a:avLst/>
          </a:prstGeom>
        </p:spPr>
        <p:txBody>
          <a:bodyPr vert="horz" wrap="square" lIns="0" tIns="0" rIns="0" bIns="0" rtlCol="0" anchor="b" anchorCtr="0">
            <a:spAutoFit/>
          </a:bodyPr>
          <a:lstStyle>
            <a:lvl1pPr algn="l">
              <a:defRPr sz="900">
                <a:solidFill>
                  <a:schemeClr val="bg1"/>
                </a:solidFill>
                <a:latin typeface="Arial" charset="0"/>
                <a:ea typeface="+mn-ea"/>
                <a:cs typeface="Arial" charset="0"/>
              </a:defRPr>
            </a:lvl1pPr>
          </a:lstStyle>
          <a:p>
            <a:pPr>
              <a:defRPr/>
            </a:pPr>
            <a:r>
              <a:rPr lang="en-US" smtClean="0"/>
              <a:t>www.automationfactory.in</a:t>
            </a:r>
            <a:endParaRPr lang="en-US"/>
          </a:p>
        </p:txBody>
      </p:sp>
      <p:sp>
        <p:nvSpPr>
          <p:cNvPr id="3"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dirty="0" smtClean="0">
                <a:solidFill>
                  <a:srgbClr val="000000"/>
                </a:solidFill>
                <a:latin typeface="arial unicode ms" panose="020B0604020202020204" pitchFamily="34" charset="-128"/>
              </a:rPr>
              <a:t>www.automationfactory.in</a:t>
            </a:r>
            <a:endParaRPr lang="en-US" sz="850" b="0" i="0" u="none" baseline="0" dirty="0">
              <a:solidFill>
                <a:srgbClr val="000000"/>
              </a:solidFill>
              <a:latin typeface="arial unicode ms" panose="020B0604020202020204" pitchFamily="34" charset="-128"/>
            </a:endParaRPr>
          </a:p>
        </p:txBody>
      </p:sp>
      <p:cxnSp>
        <p:nvCxnSpPr>
          <p:cNvPr id="9"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
        <p:nvSpPr>
          <p:cNvPr id="11" name="Slide Number Placeholder 7"/>
          <p:cNvSpPr txBox="1">
            <a:spLocks/>
          </p:cNvSpPr>
          <p:nvPr userDrawn="1"/>
        </p:nvSpPr>
        <p:spPr>
          <a:xfrm>
            <a:off x="4785428" y="7064283"/>
            <a:ext cx="541536" cy="312738"/>
          </a:xfrm>
          <a:prstGeom prst="rect">
            <a:avLst/>
          </a:prstGeom>
        </p:spPr>
        <p:txBody>
          <a:bodyPr/>
          <a:ls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a:lstStyle>
          <a:p>
            <a:pPr>
              <a:defRPr/>
            </a:pPr>
            <a:fld id="{A14B9CBE-E2BF-4D02-A5BE-9A98A21C9C67}" type="slidenum">
              <a:rPr lang="en-US" sz="1600" smtClean="0"/>
              <a:pPr>
                <a:defRPr/>
              </a:pPr>
              <a:t>‹#›</a:t>
            </a:fld>
            <a:endParaRPr lang="en-US" sz="1600" dirty="0"/>
          </a:p>
        </p:txBody>
      </p:sp>
    </p:spTree>
    <p:extLst>
      <p:ext uri="{BB962C8B-B14F-4D97-AF65-F5344CB8AC3E}">
        <p14:creationId xmlns:p14="http://schemas.microsoft.com/office/powerpoint/2010/main" val="1610939321"/>
      </p:ext>
    </p:extLst>
  </p:cSld>
  <p:clrMap bg1="dk2" tx1="lt1" bg2="dk1" tx2="lt2" accent1="accent1" accent2="accent2" accent3="accent3" accent4="accent4" accent5="accent5" accent6="accent6" hlink="hlink" folHlink="folHlink"/>
  <p:sldLayoutIdLst>
    <p:sldLayoutId id="2147485759" r:id="rId1"/>
    <p:sldLayoutId id="2147485760" r:id="rId2"/>
    <p:sldLayoutId id="2147485761" r:id="rId3"/>
    <p:sldLayoutId id="2147485762" r:id="rId4"/>
    <p:sldLayoutId id="2147485763" r:id="rId5"/>
    <p:sldLayoutId id="2147485764" r:id="rId6"/>
    <p:sldLayoutId id="2147485765" r:id="rId7"/>
    <p:sldLayoutId id="2147485766" r:id="rId8"/>
    <p:sldLayoutId id="2147485767" r:id="rId9"/>
    <p:sldLayoutId id="2147485768" r:id="rId10"/>
    <p:sldLayoutId id="2147485769" r:id="rId11"/>
    <p:sldLayoutId id="2147485772" r:id="rId12"/>
    <p:sldLayoutId id="2147485773" r:id="rId13"/>
  </p:sldLayoutIdLst>
  <p:transition>
    <p:wipe dir="r"/>
  </p:transition>
  <p:hf sldNum="0" hdr="0" dt="0"/>
  <p:txStyles>
    <p:titleStyle>
      <a:lvl1pPr algn="l" rtl="0" eaLnBrk="0" fontAlgn="base" hangingPunct="0">
        <a:lnSpc>
          <a:spcPct val="90000"/>
        </a:lnSpc>
        <a:spcBef>
          <a:spcPct val="0"/>
        </a:spcBef>
        <a:spcAft>
          <a:spcPct val="0"/>
        </a:spcAft>
        <a:defRPr sz="2600" kern="120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031" algn="l" rtl="0" eaLnBrk="1" fontAlgn="base" hangingPunct="1">
        <a:lnSpc>
          <a:spcPct val="90000"/>
        </a:lnSpc>
        <a:spcBef>
          <a:spcPct val="0"/>
        </a:spcBef>
        <a:spcAft>
          <a:spcPct val="0"/>
        </a:spcAft>
        <a:tabLst>
          <a:tab pos="735047" algn="l"/>
        </a:tabLst>
        <a:defRPr sz="2600" b="1">
          <a:solidFill>
            <a:schemeClr val="tx1"/>
          </a:solidFill>
          <a:latin typeface="Arial" charset="0"/>
        </a:defRPr>
      </a:lvl6pPr>
      <a:lvl7pPr marL="1008066" algn="l" rtl="0" eaLnBrk="1" fontAlgn="base" hangingPunct="1">
        <a:lnSpc>
          <a:spcPct val="90000"/>
        </a:lnSpc>
        <a:spcBef>
          <a:spcPct val="0"/>
        </a:spcBef>
        <a:spcAft>
          <a:spcPct val="0"/>
        </a:spcAft>
        <a:tabLst>
          <a:tab pos="735047" algn="l"/>
        </a:tabLst>
        <a:defRPr sz="2600" b="1">
          <a:solidFill>
            <a:schemeClr val="tx1"/>
          </a:solidFill>
          <a:latin typeface="Arial" charset="0"/>
        </a:defRPr>
      </a:lvl7pPr>
      <a:lvl8pPr marL="1512095" algn="l" rtl="0" eaLnBrk="1" fontAlgn="base" hangingPunct="1">
        <a:lnSpc>
          <a:spcPct val="90000"/>
        </a:lnSpc>
        <a:spcBef>
          <a:spcPct val="0"/>
        </a:spcBef>
        <a:spcAft>
          <a:spcPct val="0"/>
        </a:spcAft>
        <a:tabLst>
          <a:tab pos="735047" algn="l"/>
        </a:tabLst>
        <a:defRPr sz="2600" b="1">
          <a:solidFill>
            <a:schemeClr val="tx1"/>
          </a:solidFill>
          <a:latin typeface="Arial" charset="0"/>
        </a:defRPr>
      </a:lvl8pPr>
      <a:lvl9pPr marL="2016126" algn="l" rtl="0" eaLnBrk="1" fontAlgn="base" hangingPunct="1">
        <a:lnSpc>
          <a:spcPct val="90000"/>
        </a:lnSpc>
        <a:spcBef>
          <a:spcPct val="0"/>
        </a:spcBef>
        <a:spcAft>
          <a:spcPct val="0"/>
        </a:spcAft>
        <a:tabLst>
          <a:tab pos="735047"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ＭＳ Ｐゴシック" pitchFamily="-109" charset="-128"/>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defRPr>
      </a:lvl2pPr>
      <a:lvl3pPr marL="447203" indent="-442442"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4402" indent="-442442"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1606" indent="-44720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033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436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08393"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2426"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608287311"/>
      </p:ext>
    </p:extLst>
  </p:cSld>
  <p:clrMap bg1="dk2" tx1="lt1" bg2="dk1" tx2="lt2" accent1="accent1" accent2="accent2" accent3="accent3" accent4="accent4" accent5="accent5" accent6="accent6" hlink="hlink" folHlink="folHlink"/>
  <p:sldLayoutIdLst>
    <p:sldLayoutId id="2147485775" r:id="rId1"/>
    <p:sldLayoutId id="2147485776"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1682235849"/>
      </p:ext>
    </p:extLst>
  </p:cSld>
  <p:clrMap bg1="dk2" tx1="lt1" bg2="dk1" tx2="lt2" accent1="accent1" accent2="accent2" accent3="accent3" accent4="accent4" accent5="accent5" accent6="accent6" hlink="hlink" folHlink="folHlink"/>
  <p:sldLayoutIdLst>
    <p:sldLayoutId id="2147485778" r:id="rId1"/>
    <p:sldLayoutId id="2147485779" r:id="rId2"/>
    <p:sldLayoutId id="2147485780" r:id="rId3"/>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jpe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15.xml"/><Relationship Id="rId4" Type="http://schemas.openxmlformats.org/officeDocument/2006/relationships/hyperlink" Target="http://maven.apache.org/xsd/maven-4.0.0.xs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76851B39-C7CF-4BB2-9A9B-43FECE83BF36}"/>
              </a:ext>
            </a:extLst>
          </p:cNvPr>
          <p:cNvSpPr txBox="1">
            <a:spLocks/>
          </p:cNvSpPr>
          <p:nvPr/>
        </p:nvSpPr>
        <p:spPr>
          <a:xfrm>
            <a:off x="178835" y="1084262"/>
            <a:ext cx="5674414" cy="1299709"/>
          </a:xfrm>
          <a:prstGeom prst="rect">
            <a:avLst/>
          </a:prstGeom>
        </p:spPr>
        <p:txBody>
          <a:bodyPr lIns="91349" tIns="45675" rIns="91349" bIns="45675"/>
          <a:lstStyle/>
          <a:p>
            <a:pPr defTabSz="913430" eaLnBrk="0" hangingPunct="0">
              <a:spcBef>
                <a:spcPts val="300"/>
              </a:spcBef>
              <a:defRPr/>
            </a:pPr>
            <a:r>
              <a:rPr lang="en-GB" sz="4000" b="1" dirty="0">
                <a:latin typeface="+mn-lt"/>
                <a:ea typeface="ＭＳ Ｐゴシック" pitchFamily="34" charset="-128"/>
                <a:cs typeface="ＭＳ Ｐゴシック" pitchFamily="-109" charset="-128"/>
              </a:rPr>
              <a:t>Dev-Ops</a:t>
            </a: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1710601"/>
            <a:ext cx="8870696" cy="5004752"/>
          </a:xfrm>
        </p:spPr>
        <p:txBody>
          <a:bodyPr>
            <a:normAutofit/>
          </a:bodyPr>
          <a:lstStyle/>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Market Competition </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Ever-changing Business Needs</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Quick to Market Requirement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Tight delivery deadlines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code works on my machine” – blame game</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Disconnect </a:t>
            </a:r>
            <a:r>
              <a:rPr lang="en-US" sz="2000" dirty="0" err="1">
                <a:latin typeface="Arial" panose="020B0604020202020204" pitchFamily="34" charset="0"/>
                <a:cs typeface="Arial" panose="020B0604020202020204" pitchFamily="34" charset="0"/>
              </a:rPr>
              <a:t>bet’n</a:t>
            </a:r>
            <a:r>
              <a:rPr lang="en-US" sz="2000" dirty="0">
                <a:latin typeface="Arial" panose="020B0604020202020204" pitchFamily="34" charset="0"/>
                <a:cs typeface="Arial" panose="020B0604020202020204" pitchFamily="34" charset="0"/>
              </a:rPr>
              <a:t> Development and Operations team.</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Conflict Scenarios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during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after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about performance</a:t>
            </a: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 xmlns:a16="http://schemas.microsoft.com/office/drawing/2014/main" id="{ED144C47-33EC-4E03-A9DA-165DED225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4483103"/>
            <a:ext cx="3350759" cy="250983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4692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2399166"/>
            <a:ext cx="4114800" cy="3661500"/>
          </a:xfrm>
        </p:spPr>
        <p:txBody>
          <a:bodyPr>
            <a:normAutofit/>
          </a:bodyPr>
          <a:lstStyle/>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Advantages of agile processes like Scrum, Kanban are often nullified because of the obstacles to collaboration, processes, and tools that are build up in front of operations. </a:t>
            </a:r>
          </a:p>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Thus, achieving delivery timelines for a sprint becomes challenging.</a:t>
            </a:r>
          </a:p>
        </p:txBody>
      </p:sp>
      <p:sp>
        <p:nvSpPr>
          <p:cNvPr id="4" name="Rectangle 3">
            <a:extLst>
              <a:ext uri="{FF2B5EF4-FFF2-40B4-BE49-F238E27FC236}">
                <a16:creationId xmlns="" xmlns:a16="http://schemas.microsoft.com/office/drawing/2014/main"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 xmlns:a16="http://schemas.microsoft.com/office/drawing/2014/main" id="{6B872CE3-6A33-4EBA-B79B-CFA10C97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365" y="2284866"/>
            <a:ext cx="6096000" cy="3429000"/>
          </a:xfrm>
          <a:prstGeom prst="rect">
            <a:avLst/>
          </a:prstGeom>
          <a:ln>
            <a:noFill/>
          </a:ln>
          <a:effectLst>
            <a:outerShdw blurRad="292100" dist="139700" dir="2700000" algn="tl" rotWithShape="0">
              <a:srgbClr val="333333">
                <a:alpha val="65000"/>
              </a:srgbClr>
            </a:outerShdw>
          </a:effectLst>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00907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835917F-7DD5-40E2-9538-CDE5A5254D02}"/>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Continuous Testing enabled with, continuous integration.</a:t>
            </a:r>
          </a:p>
        </p:txBody>
      </p:sp>
      <p:sp>
        <p:nvSpPr>
          <p:cNvPr id="8" name="Rectangle 7">
            <a:extLst>
              <a:ext uri="{FF2B5EF4-FFF2-40B4-BE49-F238E27FC236}">
                <a16:creationId xmlns="" xmlns:a16="http://schemas.microsoft.com/office/drawing/2014/main" id="{AFAD3EEF-5CD0-409C-92FE-6FFE0C8C743C}"/>
              </a:ext>
            </a:extLst>
          </p:cNvPr>
          <p:cNvSpPr/>
          <p:nvPr/>
        </p:nvSpPr>
        <p:spPr>
          <a:xfrm>
            <a:off x="197153" y="5172880"/>
            <a:ext cx="9392936" cy="326922"/>
          </a:xfrm>
          <a:prstGeom prst="rect">
            <a:avLst/>
          </a:prstGeom>
          <a:solidFill>
            <a:srgbClr val="00407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dirty="0">
                <a:solidFill>
                  <a:srgbClr val="FFFFFF"/>
                </a:solidFill>
                <a:latin typeface="Trebuchet MS" panose="020B0603020202020204" pitchFamily="34" charset="0"/>
              </a:rPr>
              <a:t>WHAT PURPOSE DOES THIS SERVE?</a:t>
            </a:r>
          </a:p>
        </p:txBody>
      </p:sp>
      <p:sp>
        <p:nvSpPr>
          <p:cNvPr id="10" name="Rectangle 34">
            <a:extLst>
              <a:ext uri="{FF2B5EF4-FFF2-40B4-BE49-F238E27FC236}">
                <a16:creationId xmlns="" xmlns:a16="http://schemas.microsoft.com/office/drawing/2014/main" id="{39E1AD91-C291-4DB2-A495-DA6305FD5943}"/>
              </a:ext>
            </a:extLst>
          </p:cNvPr>
          <p:cNvSpPr>
            <a:spLocks noChangeArrowheads="1"/>
          </p:cNvSpPr>
          <p:nvPr/>
        </p:nvSpPr>
        <p:spPr bwMode="auto">
          <a:xfrm>
            <a:off x="712234" y="5614804"/>
            <a:ext cx="4161392"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Each integration helps to reveals integrations errors in build success / failures as quickly as possible. </a:t>
            </a:r>
          </a:p>
        </p:txBody>
      </p:sp>
      <p:sp>
        <p:nvSpPr>
          <p:cNvPr id="11" name="Rectangle 34">
            <a:extLst>
              <a:ext uri="{FF2B5EF4-FFF2-40B4-BE49-F238E27FC236}">
                <a16:creationId xmlns="" xmlns:a16="http://schemas.microsoft.com/office/drawing/2014/main" id="{9DA577B7-A9EC-405B-B4F3-DC38A02C7344}"/>
              </a:ext>
            </a:extLst>
          </p:cNvPr>
          <p:cNvSpPr>
            <a:spLocks noChangeArrowheads="1"/>
          </p:cNvSpPr>
          <p:nvPr/>
        </p:nvSpPr>
        <p:spPr bwMode="auto">
          <a:xfrm>
            <a:off x="5751301" y="5597273"/>
            <a:ext cx="3838787"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Helps in significantly reducing integration problems and delivery timeline.</a:t>
            </a:r>
          </a:p>
        </p:txBody>
      </p:sp>
      <p:sp>
        <p:nvSpPr>
          <p:cNvPr id="12" name="Rectangle 34">
            <a:extLst>
              <a:ext uri="{FF2B5EF4-FFF2-40B4-BE49-F238E27FC236}">
                <a16:creationId xmlns="" xmlns:a16="http://schemas.microsoft.com/office/drawing/2014/main" id="{0C0827A3-237A-44CE-9C4F-28F526A8D879}"/>
              </a:ext>
            </a:extLst>
          </p:cNvPr>
          <p:cNvSpPr>
            <a:spLocks noChangeArrowheads="1"/>
          </p:cNvSpPr>
          <p:nvPr/>
        </p:nvSpPr>
        <p:spPr bwMode="auto">
          <a:xfrm>
            <a:off x="197154" y="5594046"/>
            <a:ext cx="477359" cy="1280160"/>
          </a:xfrm>
          <a:prstGeom prst="rect">
            <a:avLst/>
          </a:prstGeom>
          <a:solidFill>
            <a:schemeClr val="accent6">
              <a:lumMod val="75000"/>
            </a:schemeClr>
          </a:solidFill>
          <a:ln w="25400" algn="ctr">
            <a:noFill/>
            <a:miter lim="800000"/>
            <a:headEnd/>
            <a:tailEnd/>
          </a:ln>
        </p:spPr>
        <p:txBody>
          <a:bodyPr anchor="ctr"/>
          <a:lstStyle/>
          <a:p>
            <a:pPr algn="ctr" defTabSz="457200"/>
            <a:r>
              <a:rPr lang="en-US" b="1" dirty="0">
                <a:solidFill>
                  <a:srgbClr val="FFFFFF"/>
                </a:solidFill>
                <a:latin typeface="Trebuchet MS" panose="020B0603020202020204" pitchFamily="34" charset="0"/>
              </a:rPr>
              <a:t>1</a:t>
            </a:r>
          </a:p>
        </p:txBody>
      </p:sp>
      <p:sp>
        <p:nvSpPr>
          <p:cNvPr id="13" name="Rectangle 12">
            <a:extLst>
              <a:ext uri="{FF2B5EF4-FFF2-40B4-BE49-F238E27FC236}">
                <a16:creationId xmlns="" xmlns:a16="http://schemas.microsoft.com/office/drawing/2014/main" id="{526C6E68-979D-4FD9-AE77-2DEF5FEE37CE}"/>
              </a:ext>
            </a:extLst>
          </p:cNvPr>
          <p:cNvSpPr/>
          <p:nvPr/>
        </p:nvSpPr>
        <p:spPr>
          <a:xfrm>
            <a:off x="5236221" y="5605346"/>
            <a:ext cx="477359" cy="1280160"/>
          </a:xfrm>
          <a:prstGeom prst="rect">
            <a:avLst/>
          </a:prstGeom>
          <a:solidFill>
            <a:schemeClr val="accent6">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Trebuchet MS" panose="020B0603020202020204" pitchFamily="34" charset="0"/>
              </a:rPr>
              <a:t>2</a:t>
            </a:r>
          </a:p>
        </p:txBody>
      </p:sp>
      <p:sp>
        <p:nvSpPr>
          <p:cNvPr id="7" name="Rectangle 6">
            <a:extLst>
              <a:ext uri="{FF2B5EF4-FFF2-40B4-BE49-F238E27FC236}">
                <a16:creationId xmlns="" xmlns:a16="http://schemas.microsoft.com/office/drawing/2014/main" id="{32EC5940-80E2-4381-B5E2-A06C2A86AAF7}"/>
              </a:ext>
            </a:extLst>
          </p:cNvPr>
          <p:cNvSpPr/>
          <p:nvPr/>
        </p:nvSpPr>
        <p:spPr>
          <a:xfrm>
            <a:off x="458344" y="2048991"/>
            <a:ext cx="2872685" cy="2554545"/>
          </a:xfrm>
          <a:prstGeom prst="rect">
            <a:avLst/>
          </a:prstGeom>
        </p:spPr>
        <p:txBody>
          <a:bodyPr wrap="square">
            <a:spAutoFit/>
          </a:bodyPr>
          <a:lstStyle/>
          <a:p>
            <a:pPr marL="0" lvl="2" indent="0"/>
            <a:r>
              <a:rPr lang="en-US" dirty="0">
                <a:latin typeface="Arial" panose="020B0604020202020204" pitchFamily="34" charset="0"/>
                <a:cs typeface="Arial" panose="020B0604020202020204" pitchFamily="34" charset="0"/>
              </a:rPr>
              <a:t>Continuous integration is software development practice in which</a:t>
            </a:r>
            <a:r>
              <a:rPr lang="en-US" b="1" dirty="0">
                <a:latin typeface="Arial" panose="020B0604020202020204" pitchFamily="34" charset="0"/>
                <a:cs typeface="Arial" panose="020B0604020202020204" pitchFamily="34" charset="0"/>
              </a:rPr>
              <a:t> team members integrate their work frequently</a:t>
            </a:r>
            <a:r>
              <a:rPr lang="en-US" dirty="0">
                <a:latin typeface="Arial" panose="020B0604020202020204" pitchFamily="34" charset="0"/>
                <a:cs typeface="Arial" panose="020B0604020202020204" pitchFamily="34" charset="0"/>
              </a:rPr>
              <a:t>, leading multiple integrations per day. </a:t>
            </a:r>
          </a:p>
        </p:txBody>
      </p:sp>
      <p:pic>
        <p:nvPicPr>
          <p:cNvPr id="15" name="Picture 3">
            <a:extLst>
              <a:ext uri="{FF2B5EF4-FFF2-40B4-BE49-F238E27FC236}">
                <a16:creationId xmlns="" xmlns:a16="http://schemas.microsoft.com/office/drawing/2014/main" id="{C0430872-7395-4185-92BA-BF50C89E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990" y="1878642"/>
            <a:ext cx="6744023" cy="31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for QA</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4509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P spid="1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41BF9E5E-374B-42F0-9622-EEA334AD4351}"/>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19"/>
            <a:ext cx="9029308" cy="4741862"/>
          </a:xfrm>
        </p:spPr>
        <p:txBody>
          <a:bodyPr/>
          <a:lstStyle/>
          <a:p>
            <a:r>
              <a:rPr lang="en-US" b="1" dirty="0"/>
              <a:t>Integrated Environment Provisioning</a:t>
            </a:r>
          </a:p>
          <a:p>
            <a:pPr marL="342900" lvl="1" indent="-342900">
              <a:buFont typeface="Arial" panose="020B0604020202020204" pitchFamily="34" charset="0"/>
              <a:buChar char="•"/>
            </a:pPr>
            <a:r>
              <a:rPr lang="en-US" dirty="0"/>
              <a:t>Dynamic Environment Provisioning</a:t>
            </a:r>
          </a:p>
          <a:p>
            <a:pPr marL="342900" lvl="1" indent="-342900">
              <a:buFont typeface="Arial" panose="020B0604020202020204" pitchFamily="34" charset="0"/>
              <a:buChar char="•"/>
            </a:pPr>
            <a:r>
              <a:rPr lang="en-US" dirty="0"/>
              <a:t>Containerized App Deployment and Data Center Management</a:t>
            </a:r>
          </a:p>
          <a:p>
            <a:r>
              <a:rPr lang="en-US" b="1" dirty="0"/>
              <a:t>Continuous Application Deployment</a:t>
            </a:r>
          </a:p>
          <a:p>
            <a:pPr marL="342900" lvl="1" indent="-342900">
              <a:buFont typeface="Arial" panose="020B0604020202020204" pitchFamily="34" charset="0"/>
              <a:buChar char="•"/>
            </a:pPr>
            <a:r>
              <a:rPr lang="en-US" dirty="0"/>
              <a:t>Single Click Deployment</a:t>
            </a:r>
          </a:p>
          <a:p>
            <a:r>
              <a:rPr lang="en-US" b="1" dirty="0"/>
              <a:t>Continuous Monitoring </a:t>
            </a:r>
          </a:p>
          <a:p>
            <a:pPr marL="342900" lvl="1" indent="-342900">
              <a:buFont typeface="Arial" panose="020B0604020202020204" pitchFamily="34" charset="0"/>
              <a:buChar char="•"/>
            </a:pPr>
            <a:r>
              <a:rPr lang="en-US" dirty="0"/>
              <a:t>Performance Monitoring</a:t>
            </a:r>
          </a:p>
          <a:p>
            <a:pPr marL="342900" lvl="1" indent="-342900">
              <a:buFont typeface="Arial" panose="020B0604020202020204" pitchFamily="34" charset="0"/>
              <a:buChar char="•"/>
            </a:pPr>
            <a:r>
              <a:rPr lang="en-US" dirty="0"/>
              <a:t>System and Application Monitoring</a:t>
            </a:r>
          </a:p>
          <a:p>
            <a:pPr marL="342900" lvl="1" indent="-342900">
              <a:buFont typeface="Arial" panose="020B0604020202020204" pitchFamily="34" charset="0"/>
              <a:buChar char="•"/>
            </a:pPr>
            <a:r>
              <a:rPr lang="en-US" dirty="0"/>
              <a:t>Log Analysis</a:t>
            </a:r>
          </a:p>
          <a:p>
            <a:pPr lvl="1"/>
            <a:endParaRPr lang="en-US" dirty="0"/>
          </a:p>
          <a:p>
            <a:endParaRPr lang="en-IN" sz="2700" dirty="0"/>
          </a:p>
        </p:txBody>
      </p:sp>
      <p:pic>
        <p:nvPicPr>
          <p:cNvPr id="9" name="Picture 8">
            <a:extLst>
              <a:ext uri="{FF2B5EF4-FFF2-40B4-BE49-F238E27FC236}">
                <a16:creationId xmlns="" xmlns:a16="http://schemas.microsoft.com/office/drawing/2014/main" id="{CD60BB31-9892-45FB-A584-D777BFCB84F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2200" y="3915907"/>
            <a:ext cx="3118757" cy="3118757"/>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for IT Operations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0898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67658107-7170-4F86-BFD5-A53DFF769004}"/>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23"/>
            <a:ext cx="9029308" cy="4741862"/>
          </a:xfrm>
        </p:spPr>
        <p:txBody>
          <a:bodyPr>
            <a:normAutofit/>
          </a:bodyPr>
          <a:lstStyle/>
          <a:p>
            <a:r>
              <a:rPr lang="en-US" b="1" dirty="0"/>
              <a:t>Quick to Market</a:t>
            </a:r>
          </a:p>
          <a:p>
            <a:pPr marL="342900" lvl="1" indent="-342900">
              <a:buFont typeface="Arial" panose="020B0604020202020204" pitchFamily="34" charset="0"/>
              <a:buChar char="•"/>
            </a:pPr>
            <a:r>
              <a:rPr lang="en-US" dirty="0"/>
              <a:t>Agility</a:t>
            </a:r>
          </a:p>
          <a:p>
            <a:r>
              <a:rPr lang="en-US" b="1" dirty="0"/>
              <a:t>Environment stability</a:t>
            </a:r>
          </a:p>
          <a:p>
            <a:pPr marL="342900" lvl="1" indent="-342900">
              <a:buFont typeface="Arial" panose="020B0604020202020204" pitchFamily="34" charset="0"/>
              <a:buChar char="•"/>
            </a:pPr>
            <a:r>
              <a:rPr lang="en-US" dirty="0"/>
              <a:t>Fast recovery</a:t>
            </a:r>
          </a:p>
          <a:p>
            <a:pPr marL="342900" lvl="1" indent="-342900">
              <a:buFont typeface="Arial" panose="020B0604020202020204" pitchFamily="34" charset="0"/>
              <a:buChar char="•"/>
            </a:pPr>
            <a:r>
              <a:rPr lang="en-US" dirty="0"/>
              <a:t>Fully automated deployments</a:t>
            </a:r>
          </a:p>
          <a:p>
            <a:r>
              <a:rPr lang="en-US" b="1" dirty="0"/>
              <a:t>Customer satisfaction</a:t>
            </a:r>
          </a:p>
          <a:p>
            <a:pPr marL="342900" lvl="1" indent="-342900">
              <a:buFont typeface="Arial" panose="020B0604020202020204" pitchFamily="34" charset="0"/>
              <a:buChar char="•"/>
            </a:pPr>
            <a:r>
              <a:rPr lang="en-US" dirty="0"/>
              <a:t>Improvement in product quality</a:t>
            </a:r>
          </a:p>
          <a:p>
            <a:pPr marL="342900" lvl="1" indent="-342900">
              <a:buFont typeface="Arial" panose="020B0604020202020204" pitchFamily="34" charset="0"/>
              <a:buChar char="•"/>
            </a:pPr>
            <a:r>
              <a:rPr lang="en-US" dirty="0"/>
              <a:t>Quick turn around time</a:t>
            </a:r>
          </a:p>
        </p:txBody>
      </p:sp>
      <p:pic>
        <p:nvPicPr>
          <p:cNvPr id="11" name="Picture 10">
            <a:extLst>
              <a:ext uri="{FF2B5EF4-FFF2-40B4-BE49-F238E27FC236}">
                <a16:creationId xmlns="" xmlns:a16="http://schemas.microsoft.com/office/drawing/2014/main" id="{BBE7BA81-2523-4D90-AFBE-0EDAA5483183}"/>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09733" y="3641392"/>
            <a:ext cx="3380355" cy="338035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for Business Owners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37772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2975" y="892111"/>
            <a:ext cx="7583062" cy="6100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26278" y="4869598"/>
            <a:ext cx="2261535" cy="1179311"/>
          </a:xfrm>
          <a:prstGeom prst="rect">
            <a:avLst/>
          </a:prstGeom>
          <a:noFill/>
          <a:ln>
            <a:noFill/>
          </a:ln>
        </p:spPr>
        <p:txBody>
          <a:bodyPr wrap="square" lIns="101105" tIns="50553" rIns="101105" bIns="50553" rtlCol="0">
            <a:spAutoFit/>
          </a:bodyPr>
          <a:lstStyle/>
          <a:p>
            <a:pPr algn="r"/>
            <a:r>
              <a:rPr lang="en-US" sz="1400" b="1" dirty="0">
                <a:latin typeface="Arial" panose="020B0604020202020204" pitchFamily="34" charset="0"/>
                <a:cs typeface="Arial" panose="020B0604020202020204" pitchFamily="34" charset="0"/>
              </a:rPr>
              <a:t>Source: </a:t>
            </a:r>
            <a:r>
              <a:rPr lang="en-US" sz="1400" i="1" dirty="0">
                <a:latin typeface="Arial" panose="020B0604020202020204" pitchFamily="34" charset="0"/>
                <a:cs typeface="Arial" panose="020B0604020202020204" pitchFamily="34" charset="0"/>
              </a:rPr>
              <a:t>Continuous Delivery: Reliable Software Releases through Build, Test, and Deployment Automation</a:t>
            </a:r>
          </a:p>
        </p:txBody>
      </p:sp>
      <p:sp>
        <p:nvSpPr>
          <p:cNvPr id="6"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Continuous Delivery Pipeline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62592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FB160743-E405-4F83-8ABA-7DBF4B7A70B3}"/>
              </a:ext>
            </a:extLst>
          </p:cNvPr>
          <p:cNvGrpSpPr/>
          <p:nvPr/>
        </p:nvGrpSpPr>
        <p:grpSpPr>
          <a:xfrm>
            <a:off x="380999" y="1245160"/>
            <a:ext cx="3048840" cy="2644558"/>
            <a:chOff x="380999" y="1245160"/>
            <a:chExt cx="3048840" cy="2644558"/>
          </a:xfrm>
        </p:grpSpPr>
        <p:sp>
          <p:nvSpPr>
            <p:cNvPr id="11" name="Rectangle 10">
              <a:extLst>
                <a:ext uri="{FF2B5EF4-FFF2-40B4-BE49-F238E27FC236}">
                  <a16:creationId xmlns="" xmlns:a16="http://schemas.microsoft.com/office/drawing/2014/main" id="{095E84F1-3BCB-4C8A-B592-ECE276EBBF73}"/>
                </a:ext>
              </a:extLst>
            </p:cNvPr>
            <p:cNvSpPr/>
            <p:nvPr/>
          </p:nvSpPr>
          <p:spPr>
            <a:xfrm>
              <a:off x="38099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3" name="Rectangle 12">
              <a:extLst>
                <a:ext uri="{FF2B5EF4-FFF2-40B4-BE49-F238E27FC236}">
                  <a16:creationId xmlns="" xmlns:a16="http://schemas.microsoft.com/office/drawing/2014/main" id="{16DBF80D-12E1-457A-B5EE-1B3B70B70665}"/>
                </a:ext>
              </a:extLst>
            </p:cNvPr>
            <p:cNvSpPr/>
            <p:nvPr/>
          </p:nvSpPr>
          <p:spPr bwMode="auto">
            <a:xfrm>
              <a:off x="38099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Establishing DevOps Culture</a:t>
              </a:r>
            </a:p>
          </p:txBody>
        </p:sp>
        <p:pic>
          <p:nvPicPr>
            <p:cNvPr id="20" name="Picture 19">
              <a:extLst>
                <a:ext uri="{FF2B5EF4-FFF2-40B4-BE49-F238E27FC236}">
                  <a16:creationId xmlns="" xmlns:a16="http://schemas.microsoft.com/office/drawing/2014/main" id="{C64D0ADC-08B7-43B2-95DD-2BB4900B4331}"/>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68737" y="1374321"/>
              <a:ext cx="1415774" cy="1415774"/>
            </a:xfrm>
            <a:prstGeom prst="rect">
              <a:avLst/>
            </a:prstGeom>
          </p:spPr>
        </p:pic>
      </p:grpSp>
      <p:grpSp>
        <p:nvGrpSpPr>
          <p:cNvPr id="34" name="Group 33">
            <a:extLst>
              <a:ext uri="{FF2B5EF4-FFF2-40B4-BE49-F238E27FC236}">
                <a16:creationId xmlns="" xmlns:a16="http://schemas.microsoft.com/office/drawing/2014/main" id="{1CA5B3AD-2360-48BA-AC50-648B70007892}"/>
              </a:ext>
            </a:extLst>
          </p:cNvPr>
          <p:cNvGrpSpPr/>
          <p:nvPr/>
        </p:nvGrpSpPr>
        <p:grpSpPr>
          <a:xfrm>
            <a:off x="380999" y="3955240"/>
            <a:ext cx="3048840" cy="2644558"/>
            <a:chOff x="380999" y="3955240"/>
            <a:chExt cx="3048840" cy="2644558"/>
          </a:xfrm>
        </p:grpSpPr>
        <p:sp>
          <p:nvSpPr>
            <p:cNvPr id="10" name="Rectangle 9">
              <a:extLst>
                <a:ext uri="{FF2B5EF4-FFF2-40B4-BE49-F238E27FC236}">
                  <a16:creationId xmlns="" xmlns:a16="http://schemas.microsoft.com/office/drawing/2014/main" id="{E6944DDB-AE03-4C92-BE92-DB29F5138DF1}"/>
                </a:ext>
              </a:extLst>
            </p:cNvPr>
            <p:cNvSpPr/>
            <p:nvPr/>
          </p:nvSpPr>
          <p:spPr>
            <a:xfrm>
              <a:off x="38099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6" name="Rectangle 15">
              <a:extLst>
                <a:ext uri="{FF2B5EF4-FFF2-40B4-BE49-F238E27FC236}">
                  <a16:creationId xmlns="" xmlns:a16="http://schemas.microsoft.com/office/drawing/2014/main" id="{4FE6E316-5FA3-4C6B-8662-82AA74F887ED}"/>
                </a:ext>
              </a:extLst>
            </p:cNvPr>
            <p:cNvSpPr/>
            <p:nvPr/>
          </p:nvSpPr>
          <p:spPr bwMode="auto">
            <a:xfrm>
              <a:off x="38099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Application Complexity</a:t>
              </a:r>
            </a:p>
          </p:txBody>
        </p:sp>
        <p:pic>
          <p:nvPicPr>
            <p:cNvPr id="22" name="Picture 21">
              <a:extLst>
                <a:ext uri="{FF2B5EF4-FFF2-40B4-BE49-F238E27FC236}">
                  <a16:creationId xmlns="" xmlns:a16="http://schemas.microsoft.com/office/drawing/2014/main" id="{DB85FABA-332F-40C5-B820-06EA61BF298D}"/>
                </a:ext>
              </a:extLst>
            </p:cNvPr>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71964" y="4187470"/>
              <a:ext cx="1191199" cy="1197817"/>
            </a:xfrm>
            <a:prstGeom prst="rect">
              <a:avLst/>
            </a:prstGeom>
          </p:spPr>
        </p:pic>
      </p:grpSp>
      <p:grpSp>
        <p:nvGrpSpPr>
          <p:cNvPr id="36" name="Group 35">
            <a:extLst>
              <a:ext uri="{FF2B5EF4-FFF2-40B4-BE49-F238E27FC236}">
                <a16:creationId xmlns="" xmlns:a16="http://schemas.microsoft.com/office/drawing/2014/main" id="{57C49E00-C9CC-42E8-B735-F217591C3AD1}"/>
              </a:ext>
            </a:extLst>
          </p:cNvPr>
          <p:cNvGrpSpPr/>
          <p:nvPr/>
        </p:nvGrpSpPr>
        <p:grpSpPr>
          <a:xfrm>
            <a:off x="6648058" y="3955240"/>
            <a:ext cx="3048840" cy="2644558"/>
            <a:chOff x="6648058" y="3955240"/>
            <a:chExt cx="3048840" cy="2644558"/>
          </a:xfrm>
        </p:grpSpPr>
        <p:sp>
          <p:nvSpPr>
            <p:cNvPr id="12" name="Rectangle 11">
              <a:extLst>
                <a:ext uri="{FF2B5EF4-FFF2-40B4-BE49-F238E27FC236}">
                  <a16:creationId xmlns="" xmlns:a16="http://schemas.microsoft.com/office/drawing/2014/main" id="{04A605DF-9259-44CD-853A-A9ABDD6D1369}"/>
                </a:ext>
              </a:extLst>
            </p:cNvPr>
            <p:cNvSpPr/>
            <p:nvPr/>
          </p:nvSpPr>
          <p:spPr>
            <a:xfrm>
              <a:off x="6648058"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8" name="Rectangle 17">
              <a:extLst>
                <a:ext uri="{FF2B5EF4-FFF2-40B4-BE49-F238E27FC236}">
                  <a16:creationId xmlns="" xmlns:a16="http://schemas.microsoft.com/office/drawing/2014/main" id="{26777098-1EA3-4BFA-9563-AD9FCA2A5254}"/>
                </a:ext>
              </a:extLst>
            </p:cNvPr>
            <p:cNvSpPr/>
            <p:nvPr/>
          </p:nvSpPr>
          <p:spPr bwMode="auto">
            <a:xfrm>
              <a:off x="6648058"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Availability of Skillset</a:t>
              </a:r>
            </a:p>
          </p:txBody>
        </p:sp>
        <p:pic>
          <p:nvPicPr>
            <p:cNvPr id="24" name="Picture 23">
              <a:extLst>
                <a:ext uri="{FF2B5EF4-FFF2-40B4-BE49-F238E27FC236}">
                  <a16:creationId xmlns="" xmlns:a16="http://schemas.microsoft.com/office/drawing/2014/main" id="{8BBBD689-96DD-4C1D-958C-EF4DCC6B887A}"/>
                </a:ext>
              </a:extLst>
            </p:cNvPr>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4188364"/>
              <a:ext cx="1322416" cy="1322416"/>
            </a:xfrm>
            <a:prstGeom prst="rect">
              <a:avLst/>
            </a:prstGeom>
          </p:spPr>
        </p:pic>
      </p:grpSp>
      <p:grpSp>
        <p:nvGrpSpPr>
          <p:cNvPr id="33" name="Group 32">
            <a:extLst>
              <a:ext uri="{FF2B5EF4-FFF2-40B4-BE49-F238E27FC236}">
                <a16:creationId xmlns="" xmlns:a16="http://schemas.microsoft.com/office/drawing/2014/main" id="{BEC1C506-48BF-4C2A-AE0B-047052505405}"/>
              </a:ext>
            </a:extLst>
          </p:cNvPr>
          <p:cNvGrpSpPr/>
          <p:nvPr/>
        </p:nvGrpSpPr>
        <p:grpSpPr>
          <a:xfrm>
            <a:off x="6648058" y="1245160"/>
            <a:ext cx="3048840" cy="2644558"/>
            <a:chOff x="6648058" y="1245160"/>
            <a:chExt cx="3048840" cy="2644558"/>
          </a:xfrm>
        </p:grpSpPr>
        <p:sp>
          <p:nvSpPr>
            <p:cNvPr id="8" name="Rectangle 7">
              <a:extLst>
                <a:ext uri="{FF2B5EF4-FFF2-40B4-BE49-F238E27FC236}">
                  <a16:creationId xmlns="" xmlns:a16="http://schemas.microsoft.com/office/drawing/2014/main" id="{BA510F71-F6AA-4479-BFE7-CDFFF63EEE97}"/>
                </a:ext>
              </a:extLst>
            </p:cNvPr>
            <p:cNvSpPr/>
            <p:nvPr/>
          </p:nvSpPr>
          <p:spPr>
            <a:xfrm>
              <a:off x="6648058"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5" name="Rectangle 14">
              <a:extLst>
                <a:ext uri="{FF2B5EF4-FFF2-40B4-BE49-F238E27FC236}">
                  <a16:creationId xmlns="" xmlns:a16="http://schemas.microsoft.com/office/drawing/2014/main" id="{C9D54170-D5DB-46FC-AB4E-016F9A257368}"/>
                </a:ext>
              </a:extLst>
            </p:cNvPr>
            <p:cNvSpPr/>
            <p:nvPr/>
          </p:nvSpPr>
          <p:spPr bwMode="auto">
            <a:xfrm>
              <a:off x="6648058"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Environment Upgradation (standardization)</a:t>
              </a:r>
            </a:p>
          </p:txBody>
        </p:sp>
        <p:pic>
          <p:nvPicPr>
            <p:cNvPr id="26" name="Picture 25">
              <a:extLst>
                <a:ext uri="{FF2B5EF4-FFF2-40B4-BE49-F238E27FC236}">
                  <a16:creationId xmlns="" xmlns:a16="http://schemas.microsoft.com/office/drawing/2014/main" id="{F000C051-8E4A-4B64-BE1B-6E716B78478C}"/>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1285793"/>
              <a:ext cx="1539679" cy="1539679"/>
            </a:xfrm>
            <a:prstGeom prst="rect">
              <a:avLst/>
            </a:prstGeom>
          </p:spPr>
        </p:pic>
      </p:grpSp>
      <p:grpSp>
        <p:nvGrpSpPr>
          <p:cNvPr id="32" name="Group 31">
            <a:extLst>
              <a:ext uri="{FF2B5EF4-FFF2-40B4-BE49-F238E27FC236}">
                <a16:creationId xmlns="" xmlns:a16="http://schemas.microsoft.com/office/drawing/2014/main" id="{71F28659-7AC6-4C6A-82DD-244AE987605E}"/>
              </a:ext>
            </a:extLst>
          </p:cNvPr>
          <p:cNvGrpSpPr/>
          <p:nvPr/>
        </p:nvGrpSpPr>
        <p:grpSpPr>
          <a:xfrm>
            <a:off x="3514529" y="1245160"/>
            <a:ext cx="3048840" cy="2644558"/>
            <a:chOff x="3514529" y="1245160"/>
            <a:chExt cx="3048840" cy="2644558"/>
          </a:xfrm>
        </p:grpSpPr>
        <p:sp>
          <p:nvSpPr>
            <p:cNvPr id="7" name="Rectangle 6">
              <a:extLst>
                <a:ext uri="{FF2B5EF4-FFF2-40B4-BE49-F238E27FC236}">
                  <a16:creationId xmlns="" xmlns:a16="http://schemas.microsoft.com/office/drawing/2014/main" id="{C4200171-3C65-43FB-98C1-3E64A19E08C9}"/>
                </a:ext>
              </a:extLst>
            </p:cNvPr>
            <p:cNvSpPr/>
            <p:nvPr/>
          </p:nvSpPr>
          <p:spPr>
            <a:xfrm>
              <a:off x="351452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b="1" dirty="0">
                <a:solidFill>
                  <a:srgbClr val="035642"/>
                </a:solidFill>
                <a:latin typeface="Cambria" pitchFamily="18" charset="0"/>
              </a:endParaRPr>
            </a:p>
          </p:txBody>
        </p:sp>
        <p:sp>
          <p:nvSpPr>
            <p:cNvPr id="14" name="Rectangle 13">
              <a:extLst>
                <a:ext uri="{FF2B5EF4-FFF2-40B4-BE49-F238E27FC236}">
                  <a16:creationId xmlns="" xmlns:a16="http://schemas.microsoft.com/office/drawing/2014/main" id="{9B0B4E0F-411F-41E5-BFF9-C0DF67B9B864}"/>
                </a:ext>
              </a:extLst>
            </p:cNvPr>
            <p:cNvSpPr/>
            <p:nvPr/>
          </p:nvSpPr>
          <p:spPr bwMode="auto">
            <a:xfrm>
              <a:off x="351452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Implementing Change in Application Development Environment.</a:t>
              </a:r>
            </a:p>
          </p:txBody>
        </p:sp>
        <p:pic>
          <p:nvPicPr>
            <p:cNvPr id="28" name="Picture 27">
              <a:extLst>
                <a:ext uri="{FF2B5EF4-FFF2-40B4-BE49-F238E27FC236}">
                  <a16:creationId xmlns="" xmlns:a16="http://schemas.microsoft.com/office/drawing/2014/main" id="{FB083D74-1E60-424B-A2DC-80D0656EB48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42400" y="1359349"/>
              <a:ext cx="1392568" cy="1392568"/>
            </a:xfrm>
            <a:prstGeom prst="rect">
              <a:avLst/>
            </a:prstGeom>
          </p:spPr>
        </p:pic>
      </p:grpSp>
      <p:grpSp>
        <p:nvGrpSpPr>
          <p:cNvPr id="35" name="Group 34">
            <a:extLst>
              <a:ext uri="{FF2B5EF4-FFF2-40B4-BE49-F238E27FC236}">
                <a16:creationId xmlns="" xmlns:a16="http://schemas.microsoft.com/office/drawing/2014/main" id="{763B84E9-3C9E-4DC4-816C-006F315F6B23}"/>
              </a:ext>
            </a:extLst>
          </p:cNvPr>
          <p:cNvGrpSpPr/>
          <p:nvPr/>
        </p:nvGrpSpPr>
        <p:grpSpPr>
          <a:xfrm>
            <a:off x="3514529" y="3955240"/>
            <a:ext cx="3048840" cy="2644558"/>
            <a:chOff x="3514529" y="3955240"/>
            <a:chExt cx="3048840" cy="2644558"/>
          </a:xfrm>
        </p:grpSpPr>
        <p:sp>
          <p:nvSpPr>
            <p:cNvPr id="9" name="Rectangle 8">
              <a:extLst>
                <a:ext uri="{FF2B5EF4-FFF2-40B4-BE49-F238E27FC236}">
                  <a16:creationId xmlns="" xmlns:a16="http://schemas.microsoft.com/office/drawing/2014/main" id="{F26A82B0-1D11-473A-9E9A-1ADD382DC379}"/>
                </a:ext>
              </a:extLst>
            </p:cNvPr>
            <p:cNvSpPr/>
            <p:nvPr/>
          </p:nvSpPr>
          <p:spPr>
            <a:xfrm>
              <a:off x="351452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7" name="Rectangle 16">
              <a:extLst>
                <a:ext uri="{FF2B5EF4-FFF2-40B4-BE49-F238E27FC236}">
                  <a16:creationId xmlns="" xmlns:a16="http://schemas.microsoft.com/office/drawing/2014/main" id="{7424B689-0498-4D5D-961D-3870CB365C8C}"/>
                </a:ext>
              </a:extLst>
            </p:cNvPr>
            <p:cNvSpPr/>
            <p:nvPr/>
          </p:nvSpPr>
          <p:spPr bwMode="auto">
            <a:xfrm>
              <a:off x="351452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Budget</a:t>
              </a:r>
            </a:p>
          </p:txBody>
        </p:sp>
        <p:pic>
          <p:nvPicPr>
            <p:cNvPr id="30" name="Picture 29">
              <a:extLst>
                <a:ext uri="{FF2B5EF4-FFF2-40B4-BE49-F238E27FC236}">
                  <a16:creationId xmlns="" xmlns:a16="http://schemas.microsoft.com/office/drawing/2014/main" id="{7F83D811-E762-4A0A-A566-929397B7B57B}"/>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84147" y="4056491"/>
              <a:ext cx="1461031" cy="1461031"/>
            </a:xfrm>
            <a:prstGeom prst="rect">
              <a:avLst/>
            </a:prstGeom>
          </p:spPr>
        </p:pic>
      </p:grpSp>
      <p:sp>
        <p:nvSpPr>
          <p:cNvPr id="2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Challenges in Implementing DevOps!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124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7C766396-A5BD-4C61-9CBE-726F26B0F79A}"/>
              </a:ext>
            </a:extLst>
          </p:cNvPr>
          <p:cNvCxnSpPr/>
          <p:nvPr/>
        </p:nvCxnSpPr>
        <p:spPr>
          <a:xfrm rot="5400000">
            <a:off x="7868209" y="4459380"/>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30D1B365-4206-487C-BDEC-C2939F0C181D}"/>
              </a:ext>
            </a:extLst>
          </p:cNvPr>
          <p:cNvCxnSpPr/>
          <p:nvPr/>
        </p:nvCxnSpPr>
        <p:spPr>
          <a:xfrm>
            <a:off x="1522878" y="4120963"/>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2C3525A0-6CC7-4EA2-B9B0-1002AC6B0A98}"/>
              </a:ext>
            </a:extLst>
          </p:cNvPr>
          <p:cNvCxnSpPr/>
          <p:nvPr/>
        </p:nvCxnSpPr>
        <p:spPr>
          <a:xfrm rot="5400000">
            <a:off x="4526335" y="4501683"/>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Rounded Rectangle 14">
            <a:extLst>
              <a:ext uri="{FF2B5EF4-FFF2-40B4-BE49-F238E27FC236}">
                <a16:creationId xmlns="" xmlns:a16="http://schemas.microsoft.com/office/drawing/2014/main" id="{88DBDEB3-4CA8-4732-B3E4-0D5219BADBFA}"/>
              </a:ext>
            </a:extLst>
          </p:cNvPr>
          <p:cNvSpPr/>
          <p:nvPr/>
        </p:nvSpPr>
        <p:spPr>
          <a:xfrm>
            <a:off x="338417" y="4882403"/>
            <a:ext cx="3130363"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ysClr val="windowText" lastClr="000000"/>
                </a:solidFill>
                <a:latin typeface="+mj-lt"/>
              </a:rPr>
              <a:t>Options</a:t>
            </a:r>
            <a:r>
              <a:rPr lang="en-US" sz="1800" dirty="0">
                <a:solidFill>
                  <a:sysClr val="windowText" lastClr="000000"/>
                </a:solidFill>
                <a:latin typeface="+mj-lt"/>
              </a:rPr>
              <a:t> of substituting a exiting tools should be taken solicitously. No Fancy ideas.</a:t>
            </a:r>
          </a:p>
        </p:txBody>
      </p:sp>
      <p:sp>
        <p:nvSpPr>
          <p:cNvPr id="13" name="Rounded Rectangle 15">
            <a:extLst>
              <a:ext uri="{FF2B5EF4-FFF2-40B4-BE49-F238E27FC236}">
                <a16:creationId xmlns="" xmlns:a16="http://schemas.microsoft.com/office/drawing/2014/main" id="{637130AE-BD38-41D8-980B-5CAC6C8E02E1}"/>
              </a:ext>
            </a:extLst>
          </p:cNvPr>
          <p:cNvSpPr/>
          <p:nvPr/>
        </p:nvSpPr>
        <p:spPr>
          <a:xfrm>
            <a:off x="3637989" y="4882403"/>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dirty="0">
                <a:solidFill>
                  <a:schemeClr val="tx1"/>
                </a:solidFill>
                <a:latin typeface="+mj-lt"/>
              </a:rPr>
              <a:t>Give </a:t>
            </a:r>
            <a:r>
              <a:rPr lang="en-US" sz="1800" b="1" dirty="0">
                <a:solidFill>
                  <a:schemeClr val="tx1"/>
                </a:solidFill>
                <a:latin typeface="+mj-lt"/>
              </a:rPr>
              <a:t>equal importance </a:t>
            </a:r>
            <a:r>
              <a:rPr lang="en-US" sz="1800" dirty="0">
                <a:solidFill>
                  <a:schemeClr val="tx1"/>
                </a:solidFill>
                <a:latin typeface="+mj-lt"/>
              </a:rPr>
              <a:t>to log analysis, report generation and circulation.</a:t>
            </a:r>
          </a:p>
        </p:txBody>
      </p:sp>
      <p:sp>
        <p:nvSpPr>
          <p:cNvPr id="14" name="Rounded Rectangle 18">
            <a:extLst>
              <a:ext uri="{FF2B5EF4-FFF2-40B4-BE49-F238E27FC236}">
                <a16:creationId xmlns="" xmlns:a16="http://schemas.microsoft.com/office/drawing/2014/main" id="{5588255B-77A6-4756-8826-AEB4CE26CC00}"/>
              </a:ext>
            </a:extLst>
          </p:cNvPr>
          <p:cNvSpPr/>
          <p:nvPr/>
        </p:nvSpPr>
        <p:spPr>
          <a:xfrm>
            <a:off x="7022165" y="4882403"/>
            <a:ext cx="3040924"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bg1"/>
                </a:solidFill>
                <a:latin typeface="+mj-lt"/>
              </a:rPr>
              <a:t>Mindset</a:t>
            </a:r>
            <a:r>
              <a:rPr lang="en-US" sz="1800" dirty="0">
                <a:solidFill>
                  <a:schemeClr val="bg1"/>
                </a:solidFill>
                <a:latin typeface="+mj-lt"/>
              </a:rPr>
              <a:t> to adapt to changes.</a:t>
            </a:r>
          </a:p>
        </p:txBody>
      </p:sp>
      <p:cxnSp>
        <p:nvCxnSpPr>
          <p:cNvPr id="17" name="Straight Connector 16">
            <a:extLst>
              <a:ext uri="{FF2B5EF4-FFF2-40B4-BE49-F238E27FC236}">
                <a16:creationId xmlns="" xmlns:a16="http://schemas.microsoft.com/office/drawing/2014/main" id="{CA9BEF7D-22C6-4A68-BBA6-5428D0454FAD}"/>
              </a:ext>
            </a:extLst>
          </p:cNvPr>
          <p:cNvCxnSpPr/>
          <p:nvPr/>
        </p:nvCxnSpPr>
        <p:spPr>
          <a:xfrm rot="5400000">
            <a:off x="7614396" y="3190314"/>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71BBB19-04A4-4956-8CCC-10E628B0AED0}"/>
              </a:ext>
            </a:extLst>
          </p:cNvPr>
          <p:cNvCxnSpPr/>
          <p:nvPr/>
        </p:nvCxnSpPr>
        <p:spPr>
          <a:xfrm>
            <a:off x="1269065" y="2851897"/>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067E3642-9AA7-451B-B86F-16D9B49C01C6}"/>
              </a:ext>
            </a:extLst>
          </p:cNvPr>
          <p:cNvCxnSpPr/>
          <p:nvPr/>
        </p:nvCxnSpPr>
        <p:spPr>
          <a:xfrm rot="5400000">
            <a:off x="4272522" y="3232617"/>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6BFA3703-EB38-4E1D-BEBB-02E38E37B137}"/>
              </a:ext>
            </a:extLst>
          </p:cNvPr>
          <p:cNvSpPr/>
          <p:nvPr/>
        </p:nvSpPr>
        <p:spPr>
          <a:xfrm>
            <a:off x="296114" y="3740243"/>
            <a:ext cx="253813" cy="253813"/>
          </a:xfrm>
          <a:prstGeom prst="ellipse">
            <a:avLst/>
          </a:prstGeom>
          <a:solidFill>
            <a:schemeClr val="accent2">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800" dirty="0">
              <a:latin typeface="+mj-lt"/>
            </a:endParaRPr>
          </a:p>
        </p:txBody>
      </p:sp>
      <p:sp>
        <p:nvSpPr>
          <p:cNvPr id="22" name="Rounded Rectangle 22">
            <a:extLst>
              <a:ext uri="{FF2B5EF4-FFF2-40B4-BE49-F238E27FC236}">
                <a16:creationId xmlns="" xmlns:a16="http://schemas.microsoft.com/office/drawing/2014/main" id="{D08FF845-4668-419F-A9DA-58F473A2A4D6}"/>
              </a:ext>
            </a:extLst>
          </p:cNvPr>
          <p:cNvSpPr/>
          <p:nvPr/>
        </p:nvSpPr>
        <p:spPr>
          <a:xfrm>
            <a:off x="84603" y="1413622"/>
            <a:ext cx="3130363"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chemeClr val="bg1"/>
                </a:solidFill>
                <a:latin typeface="+mj-lt"/>
              </a:rPr>
              <a:t>Active partnership </a:t>
            </a:r>
            <a:r>
              <a:rPr lang="en-US" sz="1800" dirty="0">
                <a:solidFill>
                  <a:schemeClr val="bg1"/>
                </a:solidFill>
                <a:latin typeface="+mj-lt"/>
              </a:rPr>
              <a:t>and close coordination among the stake holders in establishing DevOps culture.</a:t>
            </a:r>
          </a:p>
        </p:txBody>
      </p:sp>
      <p:sp>
        <p:nvSpPr>
          <p:cNvPr id="23" name="Rounded Rectangle 25">
            <a:extLst>
              <a:ext uri="{FF2B5EF4-FFF2-40B4-BE49-F238E27FC236}">
                <a16:creationId xmlns="" xmlns:a16="http://schemas.microsoft.com/office/drawing/2014/main" id="{402BAC53-0BA6-4B06-A88B-60300E49F239}"/>
              </a:ext>
            </a:extLst>
          </p:cNvPr>
          <p:cNvSpPr/>
          <p:nvPr/>
        </p:nvSpPr>
        <p:spPr>
          <a:xfrm>
            <a:off x="3384175" y="1413622"/>
            <a:ext cx="3040924"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ysClr val="windowText" lastClr="000000"/>
                </a:solidFill>
                <a:latin typeface="+mj-lt"/>
              </a:rPr>
              <a:t>Implement DevOps </a:t>
            </a:r>
            <a:r>
              <a:rPr lang="en-US" sz="1800" dirty="0">
                <a:solidFill>
                  <a:sysClr val="windowText" lastClr="000000"/>
                </a:solidFill>
                <a:latin typeface="+mj-lt"/>
              </a:rPr>
              <a:t>in totality. Avoid partial implementation, can become a reason for failure. </a:t>
            </a:r>
          </a:p>
        </p:txBody>
      </p:sp>
      <p:sp>
        <p:nvSpPr>
          <p:cNvPr id="24" name="Rounded Rectangle 27">
            <a:extLst>
              <a:ext uri="{FF2B5EF4-FFF2-40B4-BE49-F238E27FC236}">
                <a16:creationId xmlns="" xmlns:a16="http://schemas.microsoft.com/office/drawing/2014/main" id="{00417702-B669-4BA9-ABB7-30C268E5AB70}"/>
              </a:ext>
            </a:extLst>
          </p:cNvPr>
          <p:cNvSpPr/>
          <p:nvPr/>
        </p:nvSpPr>
        <p:spPr>
          <a:xfrm>
            <a:off x="6768352" y="1413622"/>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tx1"/>
                </a:solidFill>
                <a:latin typeface="+mj-lt"/>
              </a:rPr>
              <a:t>Choose right tool </a:t>
            </a:r>
            <a:r>
              <a:rPr lang="en-US" sz="1800" dirty="0">
                <a:solidFill>
                  <a:schemeClr val="tx1"/>
                </a:solidFill>
                <a:latin typeface="+mj-lt"/>
              </a:rPr>
              <a:t>for each phase in DevOps implementation.</a:t>
            </a:r>
          </a:p>
        </p:txBody>
      </p:sp>
      <p:sp>
        <p:nvSpPr>
          <p:cNvPr id="11" name="Right Arrow 13">
            <a:extLst>
              <a:ext uri="{FF2B5EF4-FFF2-40B4-BE49-F238E27FC236}">
                <a16:creationId xmlns="" xmlns:a16="http://schemas.microsoft.com/office/drawing/2014/main" id="{161C197C-216B-4F9D-A0B3-6F1753A38EAF}"/>
              </a:ext>
            </a:extLst>
          </p:cNvPr>
          <p:cNvSpPr/>
          <p:nvPr/>
        </p:nvSpPr>
        <p:spPr>
          <a:xfrm>
            <a:off x="-1" y="3444128"/>
            <a:ext cx="10152529" cy="8460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bg1">
                    <a:lumMod val="75000"/>
                  </a:schemeClr>
                </a:solidFill>
                <a:latin typeface="+mj-lt"/>
              </a:rPr>
              <a:t>Best Practices</a:t>
            </a:r>
            <a:endParaRPr lang="en-GB" sz="4000" dirty="0">
              <a:solidFill>
                <a:schemeClr val="bg1">
                  <a:lumMod val="75000"/>
                </a:schemeClr>
              </a:solidFill>
              <a:latin typeface="+mj-lt"/>
            </a:endParaRPr>
          </a:p>
        </p:txBody>
      </p:sp>
      <p:sp>
        <p:nvSpPr>
          <p:cNvPr id="20"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Best Practices in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5469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2" grpId="0" animBg="1"/>
      <p:bldP spid="23" grpId="0" animBg="1"/>
      <p:bldP spid="24"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58944D5-E6E0-426C-BDAC-02AE2F4F45D6}"/>
              </a:ext>
            </a:extLst>
          </p:cNvPr>
          <p:cNvGrpSpPr/>
          <p:nvPr/>
        </p:nvGrpSpPr>
        <p:grpSpPr>
          <a:xfrm>
            <a:off x="522289" y="1692725"/>
            <a:ext cx="4419599" cy="1879297"/>
            <a:chOff x="522289" y="1692725"/>
            <a:chExt cx="4419599" cy="1879297"/>
          </a:xfrm>
        </p:grpSpPr>
        <p:sp>
          <p:nvSpPr>
            <p:cNvPr id="16" name="Rectangle 15">
              <a:extLst>
                <a:ext uri="{FF2B5EF4-FFF2-40B4-BE49-F238E27FC236}">
                  <a16:creationId xmlns="" xmlns:a16="http://schemas.microsoft.com/office/drawing/2014/main" id="{FF7E7712-629D-4F34-973B-B103DFECF6B6}"/>
                </a:ext>
              </a:extLst>
            </p:cNvPr>
            <p:cNvSpPr/>
            <p:nvPr/>
          </p:nvSpPr>
          <p:spPr>
            <a:xfrm>
              <a:off x="522289" y="1692725"/>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Increased Agility</a:t>
              </a:r>
            </a:p>
          </p:txBody>
        </p:sp>
        <p:sp>
          <p:nvSpPr>
            <p:cNvPr id="17" name="Isosceles Triangle 16">
              <a:extLst>
                <a:ext uri="{FF2B5EF4-FFF2-40B4-BE49-F238E27FC236}">
                  <a16:creationId xmlns="" xmlns:a16="http://schemas.microsoft.com/office/drawing/2014/main" id="{24837BE4-AB69-4EED-9217-1C485FB26B52}"/>
                </a:ext>
              </a:extLst>
            </p:cNvPr>
            <p:cNvSpPr>
              <a:spLocks noChangeArrowheads="1"/>
            </p:cNvSpPr>
            <p:nvPr/>
          </p:nvSpPr>
          <p:spPr bwMode="auto">
            <a:xfrm rot="10800000">
              <a:off x="2666145" y="2265749"/>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2" name="Rectangle 31">
              <a:extLst>
                <a:ext uri="{FF2B5EF4-FFF2-40B4-BE49-F238E27FC236}">
                  <a16:creationId xmlns="" xmlns:a16="http://schemas.microsoft.com/office/drawing/2014/main" id="{0B3CEA82-6790-4E38-AA83-6C3693F76898}"/>
                </a:ext>
              </a:extLst>
            </p:cNvPr>
            <p:cNvSpPr/>
            <p:nvPr/>
          </p:nvSpPr>
          <p:spPr>
            <a:xfrm>
              <a:off x="2226845" y="2670270"/>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enable instant change deployment</a:t>
              </a:r>
            </a:p>
          </p:txBody>
        </p:sp>
        <p:pic>
          <p:nvPicPr>
            <p:cNvPr id="37" name="Picture 3">
              <a:extLst>
                <a:ext uri="{FF2B5EF4-FFF2-40B4-BE49-F238E27FC236}">
                  <a16:creationId xmlns="" xmlns:a16="http://schemas.microsoft.com/office/drawing/2014/main" id="{BB8C2F4E-1B96-4297-B3FB-4B601AF6FB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960" y="2476403"/>
              <a:ext cx="1137270" cy="109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a:extLst>
              <a:ext uri="{FF2B5EF4-FFF2-40B4-BE49-F238E27FC236}">
                <a16:creationId xmlns="" xmlns:a16="http://schemas.microsoft.com/office/drawing/2014/main" id="{C227F1C4-2EFD-4405-97EF-7F5DA20200FE}"/>
              </a:ext>
            </a:extLst>
          </p:cNvPr>
          <p:cNvGrpSpPr/>
          <p:nvPr/>
        </p:nvGrpSpPr>
        <p:grpSpPr>
          <a:xfrm>
            <a:off x="5094287" y="1693395"/>
            <a:ext cx="4419599" cy="1990190"/>
            <a:chOff x="5094287" y="1693395"/>
            <a:chExt cx="4419599" cy="1990190"/>
          </a:xfrm>
        </p:grpSpPr>
        <p:sp>
          <p:nvSpPr>
            <p:cNvPr id="15" name="Isosceles Triangle 14">
              <a:extLst>
                <a:ext uri="{FF2B5EF4-FFF2-40B4-BE49-F238E27FC236}">
                  <a16:creationId xmlns="" xmlns:a16="http://schemas.microsoft.com/office/drawing/2014/main" id="{76030F57-C485-41EF-B9AA-DE6E79AEEFC7}"/>
                </a:ext>
              </a:extLst>
            </p:cNvPr>
            <p:cNvSpPr>
              <a:spLocks noChangeArrowheads="1"/>
            </p:cNvSpPr>
            <p:nvPr/>
          </p:nvSpPr>
          <p:spPr bwMode="auto">
            <a:xfrm rot="10800000">
              <a:off x="7172465" y="2276843"/>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18" name="Rectangle 17">
              <a:extLst>
                <a:ext uri="{FF2B5EF4-FFF2-40B4-BE49-F238E27FC236}">
                  <a16:creationId xmlns="" xmlns:a16="http://schemas.microsoft.com/office/drawing/2014/main" id="{CCC5D03F-D17A-4CA6-98A0-42BECB27DBFE}"/>
                </a:ext>
              </a:extLst>
            </p:cNvPr>
            <p:cNvSpPr/>
            <p:nvPr/>
          </p:nvSpPr>
          <p:spPr>
            <a:xfrm>
              <a:off x="5094287" y="1693395"/>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Improved Quality</a:t>
              </a:r>
            </a:p>
          </p:txBody>
        </p:sp>
        <p:sp>
          <p:nvSpPr>
            <p:cNvPr id="35" name="Rectangle 34">
              <a:extLst>
                <a:ext uri="{FF2B5EF4-FFF2-40B4-BE49-F238E27FC236}">
                  <a16:creationId xmlns="" xmlns:a16="http://schemas.microsoft.com/office/drawing/2014/main" id="{4FA1A5CD-FB5B-4373-8F57-FACABB1E65C4}"/>
                </a:ext>
              </a:extLst>
            </p:cNvPr>
            <p:cNvSpPr/>
            <p:nvPr/>
          </p:nvSpPr>
          <p:spPr>
            <a:xfrm>
              <a:off x="6554102" y="2686733"/>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improve end user satisfaction</a:t>
              </a:r>
            </a:p>
          </p:txBody>
        </p:sp>
        <p:pic>
          <p:nvPicPr>
            <p:cNvPr id="38" name="Picture 4">
              <a:extLst>
                <a:ext uri="{FF2B5EF4-FFF2-40B4-BE49-F238E27FC236}">
                  <a16:creationId xmlns="" xmlns:a16="http://schemas.microsoft.com/office/drawing/2014/main" id="{CB7F97A9-F7CF-47C7-A512-080CD1471B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724" y="2572383"/>
              <a:ext cx="1115197" cy="111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a:extLst>
              <a:ext uri="{FF2B5EF4-FFF2-40B4-BE49-F238E27FC236}">
                <a16:creationId xmlns="" xmlns:a16="http://schemas.microsoft.com/office/drawing/2014/main" id="{B4D00AE2-0D93-44D7-AC18-B59BBE6DA5D0}"/>
              </a:ext>
            </a:extLst>
          </p:cNvPr>
          <p:cNvGrpSpPr/>
          <p:nvPr/>
        </p:nvGrpSpPr>
        <p:grpSpPr>
          <a:xfrm>
            <a:off x="522288" y="3971881"/>
            <a:ext cx="4419599" cy="2204954"/>
            <a:chOff x="522288" y="3971881"/>
            <a:chExt cx="4419599" cy="2204954"/>
          </a:xfrm>
        </p:grpSpPr>
        <p:sp>
          <p:nvSpPr>
            <p:cNvPr id="27" name="Rectangle 26">
              <a:extLst>
                <a:ext uri="{FF2B5EF4-FFF2-40B4-BE49-F238E27FC236}">
                  <a16:creationId xmlns="" xmlns:a16="http://schemas.microsoft.com/office/drawing/2014/main" id="{CE301687-3A73-46CE-85F8-B428E7235286}"/>
                </a:ext>
              </a:extLst>
            </p:cNvPr>
            <p:cNvSpPr/>
            <p:nvPr/>
          </p:nvSpPr>
          <p:spPr>
            <a:xfrm>
              <a:off x="522288" y="3971881"/>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 Innovation</a:t>
              </a:r>
            </a:p>
          </p:txBody>
        </p:sp>
        <p:sp>
          <p:nvSpPr>
            <p:cNvPr id="28" name="Isosceles Triangle 27">
              <a:extLst>
                <a:ext uri="{FF2B5EF4-FFF2-40B4-BE49-F238E27FC236}">
                  <a16:creationId xmlns="" xmlns:a16="http://schemas.microsoft.com/office/drawing/2014/main" id="{228D3796-E8E2-403A-89E2-B1BF6F13FFD9}"/>
                </a:ext>
              </a:extLst>
            </p:cNvPr>
            <p:cNvSpPr>
              <a:spLocks noChangeArrowheads="1"/>
            </p:cNvSpPr>
            <p:nvPr/>
          </p:nvSpPr>
          <p:spPr bwMode="auto">
            <a:xfrm rot="10800000">
              <a:off x="2666144" y="4544905"/>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1" name="Rectangle 30">
              <a:extLst>
                <a:ext uri="{FF2B5EF4-FFF2-40B4-BE49-F238E27FC236}">
                  <a16:creationId xmlns="" xmlns:a16="http://schemas.microsoft.com/office/drawing/2014/main" id="{5BB1511B-618E-4095-BC5F-F90DDDF24298}"/>
                </a:ext>
              </a:extLst>
            </p:cNvPr>
            <p:cNvSpPr/>
            <p:nvPr/>
          </p:nvSpPr>
          <p:spPr>
            <a:xfrm>
              <a:off x="2364555" y="5160768"/>
              <a:ext cx="2524770"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increase innovation cycle</a:t>
              </a:r>
            </a:p>
          </p:txBody>
        </p:sp>
        <p:pic>
          <p:nvPicPr>
            <p:cNvPr id="39" name="Picture 5">
              <a:extLst>
                <a:ext uri="{FF2B5EF4-FFF2-40B4-BE49-F238E27FC236}">
                  <a16:creationId xmlns="" xmlns:a16="http://schemas.microsoft.com/office/drawing/2014/main" id="{390B8317-2B7E-4209-B9B8-059874E5F7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345" y="5027969"/>
              <a:ext cx="1152500" cy="114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1" name="Group 40">
            <a:extLst>
              <a:ext uri="{FF2B5EF4-FFF2-40B4-BE49-F238E27FC236}">
                <a16:creationId xmlns="" xmlns:a16="http://schemas.microsoft.com/office/drawing/2014/main" id="{D9D506D0-1159-4D6B-BE1A-F3BD906B878C}"/>
              </a:ext>
            </a:extLst>
          </p:cNvPr>
          <p:cNvGrpSpPr/>
          <p:nvPr/>
        </p:nvGrpSpPr>
        <p:grpSpPr>
          <a:xfrm>
            <a:off x="5094286" y="3972551"/>
            <a:ext cx="4518621" cy="2203879"/>
            <a:chOff x="5094286" y="3972551"/>
            <a:chExt cx="4518621" cy="2203879"/>
          </a:xfrm>
        </p:grpSpPr>
        <p:sp>
          <p:nvSpPr>
            <p:cNvPr id="20" name="Isosceles Triangle 19">
              <a:extLst>
                <a:ext uri="{FF2B5EF4-FFF2-40B4-BE49-F238E27FC236}">
                  <a16:creationId xmlns="" xmlns:a16="http://schemas.microsoft.com/office/drawing/2014/main" id="{A6D26F3B-BEA2-4DE3-8E0B-1400CAB0B6DF}"/>
                </a:ext>
              </a:extLst>
            </p:cNvPr>
            <p:cNvSpPr>
              <a:spLocks noChangeArrowheads="1"/>
            </p:cNvSpPr>
            <p:nvPr/>
          </p:nvSpPr>
          <p:spPr bwMode="auto">
            <a:xfrm rot="10800000">
              <a:off x="7172464" y="4555999"/>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21" name="Rectangle 20">
              <a:extLst>
                <a:ext uri="{FF2B5EF4-FFF2-40B4-BE49-F238E27FC236}">
                  <a16:creationId xmlns="" xmlns:a16="http://schemas.microsoft.com/office/drawing/2014/main" id="{32DC33B7-3472-4BF9-9659-FE69769FE436}"/>
                </a:ext>
              </a:extLst>
            </p:cNvPr>
            <p:cNvSpPr/>
            <p:nvPr/>
          </p:nvSpPr>
          <p:spPr>
            <a:xfrm>
              <a:off x="5094286" y="3972551"/>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Reduced Outages</a:t>
              </a:r>
            </a:p>
          </p:txBody>
        </p:sp>
        <p:sp>
          <p:nvSpPr>
            <p:cNvPr id="23" name="Rectangle 22">
              <a:extLst>
                <a:ext uri="{FF2B5EF4-FFF2-40B4-BE49-F238E27FC236}">
                  <a16:creationId xmlns="" xmlns:a16="http://schemas.microsoft.com/office/drawing/2014/main" id="{BDF6660C-008B-4EB2-B968-95C58B866F38}"/>
                </a:ext>
              </a:extLst>
            </p:cNvPr>
            <p:cNvSpPr/>
            <p:nvPr/>
          </p:nvSpPr>
          <p:spPr>
            <a:xfrm>
              <a:off x="6576921" y="4852991"/>
              <a:ext cx="3035986" cy="13234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Less outages in production (about 80% outages are change related)</a:t>
              </a:r>
            </a:p>
          </p:txBody>
        </p:sp>
        <p:pic>
          <p:nvPicPr>
            <p:cNvPr id="40" name="Picture 6">
              <a:extLst>
                <a:ext uri="{FF2B5EF4-FFF2-40B4-BE49-F238E27FC236}">
                  <a16:creationId xmlns="" xmlns:a16="http://schemas.microsoft.com/office/drawing/2014/main" id="{0E316633-6201-450E-9200-A4462B189C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8358" y="5004191"/>
              <a:ext cx="1075744" cy="108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Operational Benefits</a:t>
            </a:r>
            <a:endParaRPr lang="en-US" sz="2400" b="1" dirty="0"/>
          </a:p>
        </p:txBody>
      </p:sp>
      <p:sp>
        <p:nvSpPr>
          <p:cNvPr id="5" name="Footer Placeholder 4"/>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407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Maven and Gradle</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9577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19220748-88A1-4422-837F-74F632797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46028" y="3672739"/>
            <a:ext cx="4817643" cy="3237484"/>
          </a:xfrm>
          <a:prstGeom prst="rect">
            <a:avLst/>
          </a:prstGeom>
        </p:spPr>
      </p:pic>
      <p:sp>
        <p:nvSpPr>
          <p:cNvPr id="15" name="Content Placeholder 2">
            <a:extLst>
              <a:ext uri="{FF2B5EF4-FFF2-40B4-BE49-F238E27FC236}">
                <a16:creationId xmlns="" xmlns:a16="http://schemas.microsoft.com/office/drawing/2014/main" id="{4ADECE9B-1392-479C-A1B4-3D15B3C96D27}"/>
              </a:ext>
            </a:extLst>
          </p:cNvPr>
          <p:cNvSpPr txBox="1">
            <a:spLocks/>
          </p:cNvSpPr>
          <p:nvPr/>
        </p:nvSpPr>
        <p:spPr bwMode="auto">
          <a:xfrm>
            <a:off x="597591" y="1524792"/>
            <a:ext cx="5901179" cy="2861583"/>
          </a:xfrm>
          <a:prstGeom prst="rect">
            <a:avLst/>
          </a:prstGeom>
          <a:noFill/>
          <a:ln w="9525">
            <a:noFill/>
            <a:miter lim="800000"/>
            <a:headEnd/>
            <a:tailEnd/>
          </a:ln>
        </p:spPr>
        <p:txBody>
          <a:bodyPr vert="horz" wrap="square" lIns="0" tIns="35964" rIns="0" bIns="35964" numCol="1" anchor="t" anchorCtr="0" compatLnSpc="1">
            <a:prstTxWarp prst="textNoShape">
              <a:avLst/>
            </a:prstTxWarp>
            <a:normAutofit/>
          </a:bodyPr>
          <a:lst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a:lstStyle>
          <a:p>
            <a:pPr marL="285750" indent="-285750" fontAlgn="auto">
              <a:spcBef>
                <a:spcPts val="0"/>
              </a:spcBef>
              <a:spcAft>
                <a:spcPts val="0"/>
              </a:spcAft>
              <a:buFont typeface="Arial" panose="020B0604020202020204" pitchFamily="34" charset="0"/>
              <a:buChar char="•"/>
            </a:pPr>
            <a:r>
              <a:rPr lang="en-US" dirty="0" smtClean="0">
                <a:solidFill>
                  <a:schemeClr val="tx1">
                    <a:lumMod val="65000"/>
                    <a:lumOff val="35000"/>
                  </a:schemeClr>
                </a:solidFill>
              </a:rPr>
              <a:t>Introduction </a:t>
            </a:r>
            <a:r>
              <a:rPr lang="en-US" dirty="0">
                <a:solidFill>
                  <a:schemeClr val="tx1">
                    <a:lumMod val="65000"/>
                    <a:lumOff val="35000"/>
                  </a:schemeClr>
                </a:solidFill>
              </a:rPr>
              <a:t>to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smtClean="0">
                <a:solidFill>
                  <a:schemeClr val="tx1">
                    <a:lumMod val="65000"/>
                    <a:lumOff val="35000"/>
                  </a:schemeClr>
                </a:solidFill>
              </a:rPr>
              <a:t>Source </a:t>
            </a:r>
            <a:r>
              <a:rPr lang="en-US" dirty="0">
                <a:solidFill>
                  <a:schemeClr val="tx1">
                    <a:lumMod val="65000"/>
                    <a:lumOff val="35000"/>
                  </a:schemeClr>
                </a:solidFill>
              </a:rPr>
              <a:t>Control Repository (Git &amp; </a:t>
            </a:r>
            <a:r>
              <a:rPr lang="en-US" dirty="0" smtClean="0">
                <a:solidFill>
                  <a:schemeClr val="tx1">
                    <a:lumMod val="65000"/>
                    <a:lumOff val="35000"/>
                  </a:schemeClr>
                </a:solidFill>
              </a:rPr>
              <a:t>GitHub)</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Continuous Integration (Using </a:t>
            </a:r>
            <a:r>
              <a:rPr lang="en-US" dirty="0" smtClean="0">
                <a:solidFill>
                  <a:schemeClr val="tx1">
                    <a:lumMod val="65000"/>
                    <a:lumOff val="35000"/>
                  </a:schemeClr>
                </a:solidFill>
              </a:rPr>
              <a:t>Jenkins</a:t>
            </a:r>
            <a:r>
              <a:rPr lang="en-US" dirty="0" smtClean="0">
                <a:solidFill>
                  <a:schemeClr val="tx1">
                    <a:lumMod val="65000"/>
                    <a:lumOff val="35000"/>
                  </a:schemeClr>
                </a:solidFill>
              </a:rPr>
              <a:t>)</a:t>
            </a:r>
          </a:p>
          <a:p>
            <a:pPr marL="285750" indent="-285750" fontAlgn="auto">
              <a:spcBef>
                <a:spcPts val="0"/>
              </a:spcBef>
              <a:spcAft>
                <a:spcPts val="0"/>
              </a:spcAft>
              <a:buFont typeface="Arial" panose="020B0604020202020204" pitchFamily="34" charset="0"/>
              <a:buChar char="•"/>
            </a:pPr>
            <a:r>
              <a:rPr lang="en-US" dirty="0" smtClean="0">
                <a:solidFill>
                  <a:schemeClr val="tx1">
                    <a:lumMod val="65000"/>
                    <a:lumOff val="35000"/>
                  </a:schemeClr>
                </a:solidFill>
              </a:rPr>
              <a:t>Configuration Management using Ansible</a:t>
            </a:r>
          </a:p>
          <a:p>
            <a:pPr marL="285750" indent="-285750" fontAlgn="auto">
              <a:spcBef>
                <a:spcPts val="0"/>
              </a:spcBef>
              <a:spcAft>
                <a:spcPts val="0"/>
              </a:spcAft>
              <a:buFont typeface="Arial" panose="020B0604020202020204" pitchFamily="34" charset="0"/>
              <a:buChar char="•"/>
            </a:pPr>
            <a:r>
              <a:rPr lang="en-US" dirty="0" smtClean="0">
                <a:solidFill>
                  <a:schemeClr val="tx1">
                    <a:lumMod val="65000"/>
                    <a:lumOff val="35000"/>
                  </a:schemeClr>
                </a:solidFill>
              </a:rPr>
              <a:t>Docker</a:t>
            </a:r>
          </a:p>
          <a:p>
            <a:pPr marL="285750" indent="-285750" fontAlgn="auto">
              <a:spcBef>
                <a:spcPts val="0"/>
              </a:spcBef>
              <a:spcAft>
                <a:spcPts val="0"/>
              </a:spcAft>
              <a:buFont typeface="Arial" panose="020B0604020202020204" pitchFamily="34" charset="0"/>
              <a:buChar char="•"/>
            </a:pPr>
            <a:r>
              <a:rPr lang="en-US" dirty="0" smtClean="0">
                <a:solidFill>
                  <a:schemeClr val="tx1">
                    <a:lumMod val="65000"/>
                    <a:lumOff val="35000"/>
                  </a:schemeClr>
                </a:solidFill>
              </a:rPr>
              <a:t>Kubernetes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sz="1800" dirty="0">
              <a:solidFill>
                <a:schemeClr val="tx1">
                  <a:lumMod val="65000"/>
                  <a:lumOff val="35000"/>
                </a:schemeClr>
              </a:solidFill>
            </a:endParaRP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pPr lvl="0" eaLnBrk="0" hangingPunct="0"/>
            <a:r>
              <a:rPr lang="en-US" sz="2400" b="1" dirty="0"/>
              <a:t>Agenda</a:t>
            </a:r>
            <a:endParaRPr lang="en-US" sz="2400" b="1" dirty="0">
              <a:solidFill>
                <a:srgbClr val="000000"/>
              </a:solidFill>
              <a:latin typeface="Arial"/>
            </a:endParaRPr>
          </a:p>
        </p:txBody>
      </p:sp>
    </p:spTree>
    <p:extLst>
      <p:ext uri="{BB962C8B-B14F-4D97-AF65-F5344CB8AC3E}">
        <p14:creationId xmlns:p14="http://schemas.microsoft.com/office/powerpoint/2010/main" val="3707266439"/>
      </p:ext>
    </p:extLst>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fade">
                                      <p:cBhvr>
                                        <p:cTn id="11" dur="500"/>
                                        <p:tgtEl>
                                          <p:spTgt spid="1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fade">
                                      <p:cBhvr>
                                        <p:cTn id="19" dur="500"/>
                                        <p:tgtEl>
                                          <p:spTgt spid="1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fade">
                                      <p:cBhvr>
                                        <p:cTn id="23" dur="500"/>
                                        <p:tgtEl>
                                          <p:spTgt spid="1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675AF76-FC57-4249-8B73-98C016671FD9}"/>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Apache Maven is a dependency management and a build automation tool, </a:t>
            </a:r>
          </a:p>
          <a:p>
            <a:pPr algn="ctr"/>
            <a:r>
              <a:rPr lang="en-US" sz="2000" dirty="0">
                <a:solidFill>
                  <a:schemeClr val="accent6">
                    <a:lumMod val="50000"/>
                  </a:schemeClr>
                </a:solidFill>
                <a:latin typeface="+mj-lt"/>
              </a:rPr>
              <a:t>primarily used for Java applications. </a:t>
            </a:r>
          </a:p>
        </p:txBody>
      </p:sp>
      <p:sp>
        <p:nvSpPr>
          <p:cNvPr id="7" name="Rectangle 6">
            <a:extLst>
              <a:ext uri="{FF2B5EF4-FFF2-40B4-BE49-F238E27FC236}">
                <a16:creationId xmlns="" xmlns:a16="http://schemas.microsoft.com/office/drawing/2014/main" id="{917B72D9-7921-4DA6-8D9A-3E1B8A29FE7A}"/>
              </a:ext>
            </a:extLst>
          </p:cNvPr>
          <p:cNvSpPr/>
          <p:nvPr/>
        </p:nvSpPr>
        <p:spPr>
          <a:xfrm>
            <a:off x="197153" y="1694888"/>
            <a:ext cx="9392936" cy="326922"/>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accent6">
                    <a:lumMod val="50000"/>
                  </a:schemeClr>
                </a:solidFill>
                <a:latin typeface="+mj-lt"/>
              </a:rPr>
              <a:t>Conventional Attributes</a:t>
            </a:r>
          </a:p>
        </p:txBody>
      </p:sp>
      <p:sp>
        <p:nvSpPr>
          <p:cNvPr id="8" name="Rectangle 34">
            <a:extLst>
              <a:ext uri="{FF2B5EF4-FFF2-40B4-BE49-F238E27FC236}">
                <a16:creationId xmlns="" xmlns:a16="http://schemas.microsoft.com/office/drawing/2014/main" id="{EC193550-2204-4C8F-81FA-1F83DFF11FB9}"/>
              </a:ext>
            </a:extLst>
          </p:cNvPr>
          <p:cNvSpPr>
            <a:spLocks noChangeArrowheads="1"/>
          </p:cNvSpPr>
          <p:nvPr/>
        </p:nvSpPr>
        <p:spPr bwMode="auto">
          <a:xfrm>
            <a:off x="712234" y="2102954"/>
            <a:ext cx="4161392"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continues to use XML files just like Ant but in a much more manageable way. </a:t>
            </a:r>
          </a:p>
        </p:txBody>
      </p:sp>
      <p:sp>
        <p:nvSpPr>
          <p:cNvPr id="9" name="Rectangle 34">
            <a:extLst>
              <a:ext uri="{FF2B5EF4-FFF2-40B4-BE49-F238E27FC236}">
                <a16:creationId xmlns="" xmlns:a16="http://schemas.microsoft.com/office/drawing/2014/main" id="{55FC8E63-DF89-4DF8-A617-AC9B1141FF28}"/>
              </a:ext>
            </a:extLst>
          </p:cNvPr>
          <p:cNvSpPr>
            <a:spLocks noChangeArrowheads="1"/>
          </p:cNvSpPr>
          <p:nvPr/>
        </p:nvSpPr>
        <p:spPr bwMode="auto">
          <a:xfrm>
            <a:off x="5751301" y="2125949"/>
            <a:ext cx="3838787"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follows the rule of convention over configuration.</a:t>
            </a:r>
          </a:p>
        </p:txBody>
      </p:sp>
      <p:sp>
        <p:nvSpPr>
          <p:cNvPr id="10" name="Rectangle 34">
            <a:extLst>
              <a:ext uri="{FF2B5EF4-FFF2-40B4-BE49-F238E27FC236}">
                <a16:creationId xmlns="" xmlns:a16="http://schemas.microsoft.com/office/drawing/2014/main" id="{49960A85-7935-4412-8C11-D92AE2C77A9A}"/>
              </a:ext>
            </a:extLst>
          </p:cNvPr>
          <p:cNvSpPr>
            <a:spLocks noChangeArrowheads="1"/>
          </p:cNvSpPr>
          <p:nvPr/>
        </p:nvSpPr>
        <p:spPr bwMode="auto">
          <a:xfrm>
            <a:off x="197154" y="2116054"/>
            <a:ext cx="477359" cy="914400"/>
          </a:xfrm>
          <a:prstGeom prst="rect">
            <a:avLst/>
          </a:prstGeom>
          <a:solidFill>
            <a:schemeClr val="accent2">
              <a:lumMod val="60000"/>
              <a:lumOff val="40000"/>
            </a:schemeClr>
          </a:solidFill>
          <a:ln w="25400" algn="ctr">
            <a:noFill/>
            <a:miter lim="800000"/>
            <a:headEnd/>
            <a:tailEnd/>
          </a:ln>
        </p:spPr>
        <p:txBody>
          <a:bodyPr anchor="ctr"/>
          <a:lstStyle/>
          <a:p>
            <a:pPr algn="ctr" defTabSz="457200"/>
            <a:r>
              <a:rPr lang="en-US" b="1" dirty="0">
                <a:solidFill>
                  <a:srgbClr val="FFFFFF"/>
                </a:solidFill>
                <a:latin typeface="+mj-lt"/>
              </a:rPr>
              <a:t>1</a:t>
            </a:r>
          </a:p>
        </p:txBody>
      </p:sp>
      <p:sp>
        <p:nvSpPr>
          <p:cNvPr id="11" name="Rectangle 10">
            <a:extLst>
              <a:ext uri="{FF2B5EF4-FFF2-40B4-BE49-F238E27FC236}">
                <a16:creationId xmlns="" xmlns:a16="http://schemas.microsoft.com/office/drawing/2014/main" id="{944A00CD-C209-41C4-B3F6-0753122157BB}"/>
              </a:ext>
            </a:extLst>
          </p:cNvPr>
          <p:cNvSpPr/>
          <p:nvPr/>
        </p:nvSpPr>
        <p:spPr>
          <a:xfrm>
            <a:off x="5236221" y="2127354"/>
            <a:ext cx="477359" cy="914400"/>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mj-lt"/>
              </a:rPr>
              <a:t>2</a:t>
            </a:r>
          </a:p>
        </p:txBody>
      </p:sp>
      <p:sp>
        <p:nvSpPr>
          <p:cNvPr id="12" name="Rounded Rectangle 5">
            <a:extLst>
              <a:ext uri="{FF2B5EF4-FFF2-40B4-BE49-F238E27FC236}">
                <a16:creationId xmlns="" xmlns:a16="http://schemas.microsoft.com/office/drawing/2014/main" id="{2B65B685-B258-425D-A6E5-C08892423EEB}"/>
              </a:ext>
            </a:extLst>
          </p:cNvPr>
          <p:cNvSpPr/>
          <p:nvPr/>
        </p:nvSpPr>
        <p:spPr>
          <a:xfrm>
            <a:off x="192768" y="3597728"/>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allows us to </a:t>
            </a:r>
            <a:r>
              <a:rPr lang="en-IN" sz="1800" b="1" dirty="0">
                <a:solidFill>
                  <a:schemeClr val="tx1"/>
                </a:solidFill>
              </a:rPr>
              <a:t>focus on what our build should do</a:t>
            </a:r>
            <a:r>
              <a:rPr lang="en-IN" sz="1800" dirty="0">
                <a:solidFill>
                  <a:schemeClr val="tx1"/>
                </a:solidFill>
              </a:rPr>
              <a:t>, and gives us the framework to do it. </a:t>
            </a:r>
          </a:p>
        </p:txBody>
      </p:sp>
      <p:sp>
        <p:nvSpPr>
          <p:cNvPr id="13" name="Rounded Rectangle 6">
            <a:extLst>
              <a:ext uri="{FF2B5EF4-FFF2-40B4-BE49-F238E27FC236}">
                <a16:creationId xmlns="" xmlns:a16="http://schemas.microsoft.com/office/drawing/2014/main" id="{855A9F11-251E-454E-A3A8-2DBE6B72376D}"/>
              </a:ext>
            </a:extLst>
          </p:cNvPr>
          <p:cNvSpPr/>
          <p:nvPr/>
        </p:nvSpPr>
        <p:spPr>
          <a:xfrm>
            <a:off x="5236221" y="3597728"/>
            <a:ext cx="4332317"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provides </a:t>
            </a:r>
            <a:r>
              <a:rPr lang="en-IN" sz="1800" b="1" dirty="0">
                <a:solidFill>
                  <a:schemeClr val="tx1"/>
                </a:solidFill>
              </a:rPr>
              <a:t>built-in support for dependency management</a:t>
            </a:r>
            <a:r>
              <a:rPr lang="en-IN" sz="1800" dirty="0">
                <a:solidFill>
                  <a:schemeClr val="tx1"/>
                </a:solidFill>
              </a:rPr>
              <a:t>.</a:t>
            </a:r>
          </a:p>
        </p:txBody>
      </p:sp>
      <p:sp>
        <p:nvSpPr>
          <p:cNvPr id="14" name="Rounded Rectangle 5">
            <a:extLst>
              <a:ext uri="{FF2B5EF4-FFF2-40B4-BE49-F238E27FC236}">
                <a16:creationId xmlns="" xmlns:a16="http://schemas.microsoft.com/office/drawing/2014/main" id="{9EBF514A-EA0C-4CBC-A545-46C5E9720EB6}"/>
              </a:ext>
            </a:extLst>
          </p:cNvPr>
          <p:cNvSpPr/>
          <p:nvPr/>
        </p:nvSpPr>
        <p:spPr>
          <a:xfrm>
            <a:off x="211770" y="5332867"/>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Maven’s configuration file, containing build and dependency management instructions, is by convention called </a:t>
            </a:r>
            <a:r>
              <a:rPr lang="en-IN" sz="1800" b="1" i="1" dirty="0">
                <a:solidFill>
                  <a:schemeClr val="tx1"/>
                </a:solidFill>
              </a:rPr>
              <a:t>pom.xml</a:t>
            </a:r>
            <a:r>
              <a:rPr lang="en-IN" sz="1800" dirty="0">
                <a:solidFill>
                  <a:schemeClr val="tx1"/>
                </a:solidFill>
              </a:rPr>
              <a:t>. </a:t>
            </a:r>
          </a:p>
        </p:txBody>
      </p:sp>
      <p:sp>
        <p:nvSpPr>
          <p:cNvPr id="15" name="Rounded Rectangle 6">
            <a:extLst>
              <a:ext uri="{FF2B5EF4-FFF2-40B4-BE49-F238E27FC236}">
                <a16:creationId xmlns="" xmlns:a16="http://schemas.microsoft.com/office/drawing/2014/main" id="{0D7BCA26-54AB-4F2E-B749-B401E430362D}"/>
              </a:ext>
            </a:extLst>
          </p:cNvPr>
          <p:cNvSpPr/>
          <p:nvPr/>
        </p:nvSpPr>
        <p:spPr>
          <a:xfrm>
            <a:off x="5208588" y="5332867"/>
            <a:ext cx="4378952"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IN" sz="1800" dirty="0">
                <a:solidFill>
                  <a:schemeClr val="tx1"/>
                </a:solidFill>
              </a:rPr>
              <a:t>Maven also </a:t>
            </a:r>
            <a:r>
              <a:rPr lang="en-IN" sz="1800" b="1" dirty="0">
                <a:solidFill>
                  <a:schemeClr val="tx1"/>
                </a:solidFill>
              </a:rPr>
              <a:t>prescribes strict project structure</a:t>
            </a:r>
            <a:r>
              <a:rPr lang="en-IN" sz="1800" dirty="0">
                <a:solidFill>
                  <a:schemeClr val="tx1"/>
                </a:solidFill>
              </a:rPr>
              <a:t>, while</a:t>
            </a:r>
            <a:r>
              <a:rPr lang="en-IN" sz="1800" b="1" dirty="0">
                <a:solidFill>
                  <a:schemeClr val="tx1"/>
                </a:solidFill>
              </a:rPr>
              <a:t> Ant provides flexibility</a:t>
            </a:r>
            <a:r>
              <a:rPr lang="en-IN" sz="1800" dirty="0">
                <a:solidFill>
                  <a:schemeClr val="tx1"/>
                </a:solidFill>
              </a:rPr>
              <a:t> there as well.</a:t>
            </a:r>
            <a:endParaRPr lang="en-US" sz="1800" dirty="0">
              <a:solidFill>
                <a:sysClr val="windowText" lastClr="000000"/>
              </a:solidFill>
              <a:latin typeface="+mj-lt"/>
            </a:endParaRPr>
          </a:p>
        </p:txBody>
      </p:sp>
      <p:sp>
        <p:nvSpPr>
          <p:cNvPr id="16" name="Rectangle 15">
            <a:extLst>
              <a:ext uri="{FF2B5EF4-FFF2-40B4-BE49-F238E27FC236}">
                <a16:creationId xmlns="" xmlns:a16="http://schemas.microsoft.com/office/drawing/2014/main" id="{5F71A8F7-0FDB-44C6-8E12-9658C8CE05E5}"/>
              </a:ext>
            </a:extLst>
          </p:cNvPr>
          <p:cNvSpPr/>
          <p:nvPr/>
        </p:nvSpPr>
        <p:spPr>
          <a:xfrm>
            <a:off x="191931" y="3150630"/>
            <a:ext cx="9392936" cy="326922"/>
          </a:xfrm>
          <a:prstGeom prst="rect">
            <a:avLst/>
          </a:prstGeom>
          <a:solidFill>
            <a:schemeClr val="accent5">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bg1"/>
                </a:solidFill>
                <a:latin typeface="+mj-lt"/>
              </a:rPr>
              <a:t>Advantages of Maven</a:t>
            </a:r>
          </a:p>
        </p:txBody>
      </p:sp>
      <p:sp>
        <p:nvSpPr>
          <p:cNvPr id="1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Maven as App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50589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3530" y="1703052"/>
            <a:ext cx="9026558" cy="5290982"/>
          </a:xfrm>
          <a:prstGeom prst="rect">
            <a:avLst/>
          </a:prstGeom>
          <a:solidFill>
            <a:schemeClr val="bg1">
              <a:alpha val="27000"/>
            </a:schemeClr>
          </a:solidFill>
        </p:spPr>
        <p:txBody>
          <a:bodyPr wrap="square">
            <a:spAutoFit/>
          </a:bodyPr>
          <a:lstStyle/>
          <a:p>
            <a:pPr algn="just"/>
            <a:r>
              <a:rPr lang="en-IN" sz="1400" dirty="0"/>
              <a:t>&lt;project </a:t>
            </a:r>
            <a:r>
              <a:rPr lang="en-IN" sz="1400" dirty="0" err="1"/>
              <a:t>xmlns</a:t>
            </a:r>
            <a:r>
              <a:rPr lang="en-IN" sz="1400" dirty="0"/>
              <a:t>="</a:t>
            </a:r>
            <a:r>
              <a:rPr lang="en-IN" sz="1400" dirty="0">
                <a:hlinkClick r:id="rId2"/>
              </a:rPr>
              <a:t>http://maven.apache.org/POM/4.0.0</a:t>
            </a:r>
            <a:r>
              <a:rPr lang="en-IN" sz="1400" dirty="0"/>
              <a:t>"</a:t>
            </a:r>
          </a:p>
          <a:p>
            <a:pPr algn="just"/>
            <a:r>
              <a:rPr lang="en-IN" sz="1400" dirty="0"/>
              <a:t>  </a:t>
            </a:r>
            <a:r>
              <a:rPr lang="en-IN" sz="1400" dirty="0" err="1"/>
              <a:t>xmlns:xsi</a:t>
            </a:r>
            <a:r>
              <a:rPr lang="en-IN" sz="1400" dirty="0"/>
              <a:t>="</a:t>
            </a:r>
            <a:r>
              <a:rPr lang="en-IN" sz="1400" dirty="0">
                <a:hlinkClick r:id="rId3"/>
              </a:rPr>
              <a:t>http://</a:t>
            </a:r>
            <a:r>
              <a:rPr lang="en-IN" sz="1400" dirty="0">
                <a:solidFill>
                  <a:schemeClr val="tx1"/>
                </a:solidFill>
                <a:hlinkClick r:id="rId3"/>
              </a:rPr>
              <a:t>www.w3.org/2001/XMLSchema-instance</a:t>
            </a:r>
            <a:r>
              <a:rPr lang="en-IN" sz="1400" dirty="0"/>
              <a:t>"</a:t>
            </a:r>
          </a:p>
          <a:p>
            <a:pPr algn="just"/>
            <a:r>
              <a:rPr lang="en-IN" sz="1400" dirty="0"/>
              <a:t>    </a:t>
            </a:r>
            <a:r>
              <a:rPr lang="en-IN" sz="1400" dirty="0" err="1"/>
              <a:t>xsi:schemaLocation</a:t>
            </a:r>
            <a:r>
              <a:rPr lang="en-IN" sz="1400" dirty="0"/>
              <a:t>="</a:t>
            </a:r>
            <a:r>
              <a:rPr lang="en-IN" sz="1400" dirty="0">
                <a:hlinkClick r:id="rId2"/>
              </a:rPr>
              <a:t>http://maven.apache.org/POM/4.0.0</a:t>
            </a:r>
            <a:r>
              <a:rPr lang="en-IN" sz="1400" dirty="0"/>
              <a:t> </a:t>
            </a:r>
          </a:p>
          <a:p>
            <a:pPr algn="just"/>
            <a:r>
              <a:rPr lang="en-IN" sz="1400" dirty="0"/>
              <a:t>      </a:t>
            </a:r>
            <a:r>
              <a:rPr lang="en-IN" sz="1400" dirty="0">
                <a:hlinkClick r:id="rId4"/>
              </a:rPr>
              <a:t>http://maven.apache.org/xsd/maven-4.0.0.xsd</a:t>
            </a:r>
            <a:r>
              <a:rPr lang="en-IN" sz="1400" dirty="0"/>
              <a:t>"&gt;</a:t>
            </a:r>
          </a:p>
          <a:p>
            <a:pPr algn="just"/>
            <a:r>
              <a:rPr lang="en-IN" sz="1400" dirty="0"/>
              <a:t>    &lt;</a:t>
            </a:r>
            <a:r>
              <a:rPr lang="en-IN" sz="1400" dirty="0" err="1"/>
              <a:t>modelVersion</a:t>
            </a:r>
            <a:r>
              <a:rPr lang="en-IN" sz="1400" dirty="0"/>
              <a:t>&gt;4.0.0&lt;/</a:t>
            </a:r>
            <a:r>
              <a:rPr lang="en-IN" sz="1400" dirty="0" err="1"/>
              <a:t>modelVersion</a:t>
            </a:r>
            <a:r>
              <a:rPr lang="en-IN" sz="1400" dirty="0"/>
              <a:t>&gt;</a:t>
            </a:r>
          </a:p>
          <a:p>
            <a:pPr algn="just"/>
            <a:r>
              <a:rPr lang="en-IN" sz="1400" dirty="0"/>
              <a:t>    &lt;</a:t>
            </a:r>
            <a:r>
              <a:rPr lang="en-IN" sz="1400" dirty="0" err="1"/>
              <a:t>groupId</a:t>
            </a:r>
            <a:r>
              <a:rPr lang="en-IN" sz="1400" dirty="0"/>
              <a:t>&gt;</a:t>
            </a:r>
            <a:r>
              <a:rPr lang="en-IN" sz="1400" dirty="0" err="1"/>
              <a:t>baeldung</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mavenExample</a:t>
            </a:r>
            <a:r>
              <a:rPr lang="en-IN" sz="1400" dirty="0"/>
              <a:t>&lt;/</a:t>
            </a:r>
            <a:r>
              <a:rPr lang="en-IN" sz="1400" dirty="0" err="1"/>
              <a:t>artifactId</a:t>
            </a:r>
            <a:r>
              <a:rPr lang="en-IN" sz="1400" dirty="0"/>
              <a:t>&gt;</a:t>
            </a:r>
          </a:p>
          <a:p>
            <a:pPr algn="just"/>
            <a:r>
              <a:rPr lang="en-IN" sz="1400" dirty="0"/>
              <a:t>    &lt;version&gt;0.0.1-SNAPSHOT&lt;/version&gt;</a:t>
            </a:r>
          </a:p>
          <a:p>
            <a:pPr algn="just"/>
            <a:r>
              <a:rPr lang="en-IN" sz="1400" dirty="0"/>
              <a:t>    &lt;description&gt;Maven example&lt;/description&gt;</a:t>
            </a:r>
          </a:p>
          <a:p>
            <a:pPr algn="just">
              <a:lnSpc>
                <a:spcPct val="115000"/>
              </a:lnSpc>
            </a:pPr>
            <a:r>
              <a:rPr lang="en-IN" sz="1400" dirty="0"/>
              <a:t>     &lt;dependencies&gt;</a:t>
            </a:r>
          </a:p>
          <a:p>
            <a:pPr algn="just"/>
            <a:r>
              <a:rPr lang="en-IN" sz="1400" dirty="0"/>
              <a:t>        &lt;dependency&gt;</a:t>
            </a:r>
          </a:p>
          <a:p>
            <a:pPr algn="just"/>
            <a:r>
              <a:rPr lang="en-IN" sz="1400" dirty="0"/>
              <a:t>            &lt;</a:t>
            </a:r>
            <a:r>
              <a:rPr lang="en-IN" sz="1400" dirty="0" err="1"/>
              <a:t>groupId</a:t>
            </a:r>
            <a:r>
              <a:rPr lang="en-IN" sz="1400" dirty="0"/>
              <a:t>&gt;</a:t>
            </a:r>
            <a:r>
              <a:rPr lang="en-IN" sz="1400" dirty="0" err="1"/>
              <a:t>junit</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junit</a:t>
            </a:r>
            <a:r>
              <a:rPr lang="en-IN" sz="1400" dirty="0"/>
              <a:t>&lt;/</a:t>
            </a:r>
            <a:r>
              <a:rPr lang="en-IN" sz="1400" dirty="0" err="1"/>
              <a:t>artifactId</a:t>
            </a:r>
            <a:r>
              <a:rPr lang="en-IN" sz="1400" dirty="0"/>
              <a:t>&gt;</a:t>
            </a:r>
          </a:p>
          <a:p>
            <a:pPr algn="just"/>
            <a:r>
              <a:rPr lang="en-IN" sz="1400" dirty="0"/>
              <a:t>            &lt;version&gt;4.12&lt;/version&gt;</a:t>
            </a:r>
          </a:p>
          <a:p>
            <a:pPr algn="just"/>
            <a:r>
              <a:rPr lang="en-IN" sz="1400" dirty="0"/>
              <a:t>            &lt;scope&gt;test&lt;/scope&gt;</a:t>
            </a:r>
          </a:p>
          <a:p>
            <a:pPr algn="just"/>
            <a:r>
              <a:rPr lang="en-IN" sz="1400" dirty="0"/>
              <a:t>        &lt;/dependency&gt;</a:t>
            </a:r>
          </a:p>
          <a:p>
            <a:pPr algn="just"/>
            <a:r>
              <a:rPr lang="en-IN" sz="1400" dirty="0"/>
              <a:t>    &lt;/dependencies&gt;</a:t>
            </a:r>
          </a:p>
          <a:p>
            <a:pPr algn="just"/>
            <a:r>
              <a:rPr lang="en-IN" sz="1400" dirty="0"/>
              <a:t>&lt;/project&gt;</a:t>
            </a:r>
            <a:endParaRPr lang="en-IN" sz="1400" dirty="0">
              <a:latin typeface="Calibri"/>
              <a:ea typeface="Calibri"/>
              <a:cs typeface="Times New Roman"/>
            </a:endParaRPr>
          </a:p>
        </p:txBody>
      </p:sp>
      <p:sp>
        <p:nvSpPr>
          <p:cNvPr id="6" name="Rectangle 5">
            <a:extLst>
              <a:ext uri="{FF2B5EF4-FFF2-40B4-BE49-F238E27FC236}">
                <a16:creationId xmlns="" xmlns:a16="http://schemas.microsoft.com/office/drawing/2014/main" id="{9F31035D-DCE3-4961-899A-AF173ED8D071}"/>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Here’s an example of a pom.xml file for the same simple Java project with the HelloWorld main class from before:</a:t>
            </a:r>
          </a:p>
        </p:txBody>
      </p:sp>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Sample POM.xml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9813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F2F5443A-5B11-496F-80CB-6A8ED7F348B7}"/>
              </a:ext>
            </a:extLst>
          </p:cNvPr>
          <p:cNvGrpSpPr/>
          <p:nvPr/>
        </p:nvGrpSpPr>
        <p:grpSpPr>
          <a:xfrm>
            <a:off x="337026" y="1058443"/>
            <a:ext cx="9478864" cy="5960404"/>
            <a:chOff x="337026" y="1304169"/>
            <a:chExt cx="9478864" cy="6209390"/>
          </a:xfrm>
        </p:grpSpPr>
        <p:sp>
          <p:nvSpPr>
            <p:cNvPr id="4" name="TextBox 3"/>
            <p:cNvSpPr txBox="1"/>
            <p:nvPr/>
          </p:nvSpPr>
          <p:spPr>
            <a:xfrm>
              <a:off x="589796" y="1380707"/>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Validate</a:t>
              </a:r>
              <a:endParaRPr lang="en-IN" sz="1300" dirty="0">
                <a:solidFill>
                  <a:schemeClr val="bg1"/>
                </a:solidFill>
                <a:latin typeface="+mj-lt"/>
              </a:endParaRPr>
            </a:p>
          </p:txBody>
        </p:sp>
        <p:sp>
          <p:nvSpPr>
            <p:cNvPr id="5" name="TextBox 4"/>
            <p:cNvSpPr txBox="1"/>
            <p:nvPr/>
          </p:nvSpPr>
          <p:spPr>
            <a:xfrm>
              <a:off x="1011079" y="174140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sources</a:t>
              </a:r>
              <a:endParaRPr lang="en-IN" sz="1200" dirty="0">
                <a:latin typeface="+mj-lt"/>
              </a:endParaRPr>
            </a:p>
          </p:txBody>
        </p:sp>
        <p:sp>
          <p:nvSpPr>
            <p:cNvPr id="6" name="TextBox 5"/>
            <p:cNvSpPr txBox="1"/>
            <p:nvPr/>
          </p:nvSpPr>
          <p:spPr>
            <a:xfrm>
              <a:off x="1516618" y="2065296"/>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sources</a:t>
              </a:r>
              <a:endParaRPr lang="en-IN" sz="1200" dirty="0">
                <a:latin typeface="+mj-lt"/>
              </a:endParaRPr>
            </a:p>
          </p:txBody>
        </p:sp>
        <p:sp>
          <p:nvSpPr>
            <p:cNvPr id="7" name="TextBox 6"/>
            <p:cNvSpPr txBox="1"/>
            <p:nvPr/>
          </p:nvSpPr>
          <p:spPr>
            <a:xfrm>
              <a:off x="2022157" y="2438841"/>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resources</a:t>
              </a:r>
              <a:endParaRPr lang="en-IN" sz="1200" dirty="0">
                <a:latin typeface="+mj-lt"/>
              </a:endParaRPr>
            </a:p>
          </p:txBody>
        </p:sp>
        <p:sp>
          <p:nvSpPr>
            <p:cNvPr id="8" name="TextBox 7"/>
            <p:cNvSpPr txBox="1"/>
            <p:nvPr/>
          </p:nvSpPr>
          <p:spPr>
            <a:xfrm>
              <a:off x="2443440" y="2775885"/>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resources</a:t>
              </a:r>
              <a:endParaRPr lang="en-IN" sz="1200" dirty="0">
                <a:latin typeface="+mj-lt"/>
              </a:endParaRPr>
            </a:p>
          </p:txBody>
        </p:sp>
        <p:sp>
          <p:nvSpPr>
            <p:cNvPr id="9" name="TextBox 8"/>
            <p:cNvSpPr txBox="1"/>
            <p:nvPr/>
          </p:nvSpPr>
          <p:spPr>
            <a:xfrm>
              <a:off x="2948980" y="3130440"/>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Compile</a:t>
              </a:r>
              <a:endParaRPr lang="en-IN" sz="1300" dirty="0">
                <a:solidFill>
                  <a:schemeClr val="bg1"/>
                </a:solidFill>
                <a:latin typeface="+mj-lt"/>
              </a:endParaRPr>
            </a:p>
          </p:txBody>
        </p:sp>
        <p:sp>
          <p:nvSpPr>
            <p:cNvPr id="10" name="TextBox 9"/>
            <p:cNvSpPr txBox="1"/>
            <p:nvPr/>
          </p:nvSpPr>
          <p:spPr>
            <a:xfrm>
              <a:off x="3370263" y="3497732"/>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Classes</a:t>
              </a:r>
              <a:endParaRPr lang="en-IN" sz="1200" dirty="0">
                <a:latin typeface="+mj-lt"/>
              </a:endParaRPr>
            </a:p>
          </p:txBody>
        </p:sp>
        <p:sp>
          <p:nvSpPr>
            <p:cNvPr id="11" name="TextBox 10"/>
            <p:cNvSpPr txBox="1"/>
            <p:nvPr/>
          </p:nvSpPr>
          <p:spPr>
            <a:xfrm>
              <a:off x="3875802" y="3834776"/>
              <a:ext cx="1853644"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Test-Sources</a:t>
              </a:r>
              <a:endParaRPr lang="en-IN" sz="1200" dirty="0">
                <a:latin typeface="+mj-lt"/>
              </a:endParaRPr>
            </a:p>
          </p:txBody>
        </p:sp>
        <p:sp>
          <p:nvSpPr>
            <p:cNvPr id="12" name="TextBox 11"/>
            <p:cNvSpPr txBox="1"/>
            <p:nvPr/>
          </p:nvSpPr>
          <p:spPr>
            <a:xfrm>
              <a:off x="4297085" y="420832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Test-Compile</a:t>
              </a:r>
              <a:endParaRPr lang="en-IN" sz="1200" dirty="0">
                <a:latin typeface="+mj-lt"/>
              </a:endParaRPr>
            </a:p>
          </p:txBody>
        </p:sp>
        <p:sp>
          <p:nvSpPr>
            <p:cNvPr id="14" name="TextBox 13"/>
            <p:cNvSpPr txBox="1"/>
            <p:nvPr/>
          </p:nvSpPr>
          <p:spPr>
            <a:xfrm>
              <a:off x="4802624" y="4545859"/>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Test</a:t>
              </a:r>
              <a:endParaRPr lang="en-IN" sz="1300" dirty="0">
                <a:solidFill>
                  <a:schemeClr val="bg1"/>
                </a:solidFill>
                <a:latin typeface="+mj-lt"/>
              </a:endParaRPr>
            </a:p>
          </p:txBody>
        </p:sp>
        <p:sp>
          <p:nvSpPr>
            <p:cNvPr id="15" name="TextBox 14"/>
            <p:cNvSpPr txBox="1"/>
            <p:nvPr/>
          </p:nvSpPr>
          <p:spPr>
            <a:xfrm>
              <a:off x="5139650" y="4930169"/>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Surefire Test</a:t>
              </a:r>
              <a:endParaRPr lang="en-IN" sz="1200" dirty="0">
                <a:latin typeface="+mj-lt"/>
              </a:endParaRPr>
            </a:p>
          </p:txBody>
        </p:sp>
        <p:sp>
          <p:nvSpPr>
            <p:cNvPr id="16" name="TextBox 15"/>
            <p:cNvSpPr txBox="1"/>
            <p:nvPr/>
          </p:nvSpPr>
          <p:spPr>
            <a:xfrm>
              <a:off x="5560933" y="526721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Prepare Package</a:t>
              </a:r>
              <a:endParaRPr lang="en-IN" sz="1200" dirty="0">
                <a:latin typeface="+mj-lt"/>
              </a:endParaRPr>
            </a:p>
          </p:txBody>
        </p:sp>
        <p:sp>
          <p:nvSpPr>
            <p:cNvPr id="17" name="TextBox 16"/>
            <p:cNvSpPr txBox="1"/>
            <p:nvPr/>
          </p:nvSpPr>
          <p:spPr>
            <a:xfrm>
              <a:off x="6066473" y="5671994"/>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Package</a:t>
              </a:r>
              <a:endParaRPr lang="en-IN" sz="1300" dirty="0">
                <a:solidFill>
                  <a:schemeClr val="bg1"/>
                </a:solidFill>
                <a:latin typeface="+mj-lt"/>
              </a:endParaRPr>
            </a:p>
          </p:txBody>
        </p:sp>
        <p:sp>
          <p:nvSpPr>
            <p:cNvPr id="18" name="TextBox 17"/>
            <p:cNvSpPr txBox="1"/>
            <p:nvPr/>
          </p:nvSpPr>
          <p:spPr>
            <a:xfrm>
              <a:off x="6487756" y="606206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Pre-integration Test</a:t>
              </a:r>
              <a:endParaRPr lang="en-IN" sz="1200" dirty="0">
                <a:latin typeface="+mj-lt"/>
              </a:endParaRPr>
            </a:p>
          </p:txBody>
        </p:sp>
        <p:sp>
          <p:nvSpPr>
            <p:cNvPr id="19" name="TextBox 18"/>
            <p:cNvSpPr txBox="1"/>
            <p:nvPr/>
          </p:nvSpPr>
          <p:spPr>
            <a:xfrm>
              <a:off x="6951167" y="6399601"/>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Integration Test</a:t>
              </a:r>
              <a:endParaRPr lang="en-IN" sz="1300" dirty="0">
                <a:solidFill>
                  <a:schemeClr val="bg1"/>
                </a:solidFill>
                <a:latin typeface="+mj-lt"/>
              </a:endParaRPr>
            </a:p>
          </p:txBody>
        </p:sp>
        <p:sp>
          <p:nvSpPr>
            <p:cNvPr id="20" name="TextBox 19"/>
            <p:cNvSpPr txBox="1"/>
            <p:nvPr/>
          </p:nvSpPr>
          <p:spPr>
            <a:xfrm>
              <a:off x="8172887" y="7157950"/>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Install</a:t>
              </a:r>
              <a:endParaRPr lang="en-IN" sz="1300" dirty="0">
                <a:solidFill>
                  <a:schemeClr val="bg1"/>
                </a:solidFill>
                <a:latin typeface="+mj-lt"/>
              </a:endParaRPr>
            </a:p>
          </p:txBody>
        </p:sp>
        <p:sp>
          <p:nvSpPr>
            <p:cNvPr id="21" name="TextBox 20"/>
            <p:cNvSpPr txBox="1"/>
            <p:nvPr/>
          </p:nvSpPr>
          <p:spPr>
            <a:xfrm>
              <a:off x="7498834" y="6767387"/>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Verify</a:t>
              </a:r>
              <a:endParaRPr lang="en-IN" sz="1300" dirty="0">
                <a:solidFill>
                  <a:schemeClr val="bg1"/>
                </a:solidFill>
                <a:latin typeface="+mj-lt"/>
              </a:endParaRPr>
            </a:p>
          </p:txBody>
        </p:sp>
        <p:cxnSp>
          <p:nvCxnSpPr>
            <p:cNvPr id="23" name="Straight Arrow Connector 22"/>
            <p:cNvCxnSpPr/>
            <p:nvPr/>
          </p:nvCxnSpPr>
          <p:spPr>
            <a:xfrm>
              <a:off x="337026" y="1691243"/>
              <a:ext cx="7161808" cy="5624091"/>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46968" y="1304169"/>
              <a:ext cx="2089563" cy="346833"/>
            </a:xfrm>
            <a:prstGeom prst="rect">
              <a:avLst/>
            </a:prstGeom>
            <a:noFill/>
          </p:spPr>
          <p:txBody>
            <a:bodyPr wrap="square" lIns="101105" tIns="50553" rIns="101105" bIns="50553" rtlCol="0">
              <a:spAutoFit/>
            </a:bodyPr>
            <a:lstStyle/>
            <a:p>
              <a:r>
                <a:rPr lang="en-US" sz="1500" dirty="0">
                  <a:latin typeface="+mj-lt"/>
                </a:rPr>
                <a:t>Lifecycle Phases</a:t>
              </a:r>
              <a:endParaRPr lang="en-IN" sz="1500" dirty="0">
                <a:latin typeface="+mj-lt"/>
              </a:endParaRPr>
            </a:p>
          </p:txBody>
        </p:sp>
        <p:cxnSp>
          <p:nvCxnSpPr>
            <p:cNvPr id="25" name="Straight Arrow Connector 24"/>
            <p:cNvCxnSpPr>
              <a:stCxn id="22" idx="1"/>
            </p:cNvCxnSpPr>
            <p:nvPr/>
          </p:nvCxnSpPr>
          <p:spPr>
            <a:xfrm flipH="1">
              <a:off x="4297086" y="1477586"/>
              <a:ext cx="749882" cy="1657088"/>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1"/>
            </p:cNvCxnSpPr>
            <p:nvPr/>
          </p:nvCxnSpPr>
          <p:spPr>
            <a:xfrm flipH="1">
              <a:off x="2022158" y="1477586"/>
              <a:ext cx="3024810" cy="13772"/>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223" y="3110545"/>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compile</a:t>
              </a:r>
              <a:endParaRPr lang="en-IN" sz="1500" dirty="0">
                <a:solidFill>
                  <a:srgbClr val="1414DE"/>
                </a:solidFill>
                <a:latin typeface="+mj-lt"/>
                <a:cs typeface="Times New Roman" panose="02020603050405020304" pitchFamily="18" charset="0"/>
              </a:endParaRPr>
            </a:p>
          </p:txBody>
        </p:sp>
        <p:cxnSp>
          <p:nvCxnSpPr>
            <p:cNvPr id="32" name="Straight Arrow Connector 31"/>
            <p:cNvCxnSpPr/>
            <p:nvPr/>
          </p:nvCxnSpPr>
          <p:spPr>
            <a:xfrm>
              <a:off x="1811516" y="3313102"/>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74927" y="4516059"/>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test</a:t>
              </a:r>
              <a:endParaRPr lang="en-IN" sz="1500" dirty="0">
                <a:solidFill>
                  <a:srgbClr val="1414DE"/>
                </a:solidFill>
                <a:latin typeface="+mj-lt"/>
                <a:cs typeface="Times New Roman" panose="02020603050405020304" pitchFamily="18" charset="0"/>
              </a:endParaRPr>
            </a:p>
          </p:txBody>
        </p:sp>
        <p:cxnSp>
          <p:nvCxnSpPr>
            <p:cNvPr id="36" name="Straight Arrow Connector 35"/>
            <p:cNvCxnSpPr/>
            <p:nvPr/>
          </p:nvCxnSpPr>
          <p:spPr>
            <a:xfrm>
              <a:off x="3370263" y="4718615"/>
              <a:ext cx="122172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74441" y="5676228"/>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package</a:t>
              </a:r>
              <a:endParaRPr lang="en-IN" sz="1500" dirty="0">
                <a:solidFill>
                  <a:srgbClr val="1414DE"/>
                </a:solidFill>
                <a:latin typeface="+mj-lt"/>
                <a:cs typeface="Times New Roman" panose="02020603050405020304" pitchFamily="18" charset="0"/>
              </a:endParaRPr>
            </a:p>
          </p:txBody>
        </p:sp>
        <p:cxnSp>
          <p:nvCxnSpPr>
            <p:cNvPr id="38" name="Straight Arrow Connector 37"/>
            <p:cNvCxnSpPr/>
            <p:nvPr/>
          </p:nvCxnSpPr>
          <p:spPr>
            <a:xfrm>
              <a:off x="4811050" y="5878783"/>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31035" y="7166726"/>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install</a:t>
              </a:r>
              <a:endParaRPr lang="en-IN" sz="1500" dirty="0">
                <a:solidFill>
                  <a:srgbClr val="1414DE"/>
                </a:solidFill>
                <a:latin typeface="+mj-lt"/>
                <a:cs typeface="Times New Roman" panose="02020603050405020304" pitchFamily="18" charset="0"/>
              </a:endParaRPr>
            </a:p>
          </p:txBody>
        </p:sp>
        <p:cxnSp>
          <p:nvCxnSpPr>
            <p:cNvPr id="41" name="Straight Arrow Connector 40"/>
            <p:cNvCxnSpPr>
              <a:cxnSpLocks/>
            </p:cNvCxnSpPr>
            <p:nvPr/>
          </p:nvCxnSpPr>
          <p:spPr>
            <a:xfrm>
              <a:off x="6100175" y="7383378"/>
              <a:ext cx="2072712" cy="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grpSp>
      <p:sp>
        <p:nvSpPr>
          <p:cNvPr id="34"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sz="2400" b="1" dirty="0"/>
              <a:t>Build Lifecycle</a:t>
            </a:r>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71682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6CF270C-9B22-484E-8609-E2A3DE40B744}"/>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solidFill>
                  <a:schemeClr val="tx1"/>
                </a:solidFill>
              </a:rPr>
              <a:t>Gradle</a:t>
            </a:r>
            <a:r>
              <a:rPr lang="en-IN" sz="2000" dirty="0">
                <a:solidFill>
                  <a:schemeClr val="tx1"/>
                </a:solidFill>
              </a:rPr>
              <a:t> is a dependency management and a build automation tool </a:t>
            </a:r>
          </a:p>
          <a:p>
            <a:pPr algn="ctr"/>
            <a:r>
              <a:rPr lang="en-IN" sz="2000" dirty="0">
                <a:solidFill>
                  <a:schemeClr val="tx1"/>
                </a:solidFill>
              </a:rPr>
              <a:t>which was built upon the concepts of Ant and Maven.</a:t>
            </a:r>
          </a:p>
        </p:txBody>
      </p:sp>
      <p:grpSp>
        <p:nvGrpSpPr>
          <p:cNvPr id="26" name="Group 25">
            <a:extLst>
              <a:ext uri="{FF2B5EF4-FFF2-40B4-BE49-F238E27FC236}">
                <a16:creationId xmlns="" xmlns:a16="http://schemas.microsoft.com/office/drawing/2014/main" id="{C45E7519-10E3-4602-9AF6-C1A92CDCFEF3}"/>
              </a:ext>
            </a:extLst>
          </p:cNvPr>
          <p:cNvGrpSpPr/>
          <p:nvPr/>
        </p:nvGrpSpPr>
        <p:grpSpPr>
          <a:xfrm>
            <a:off x="173168" y="1945428"/>
            <a:ext cx="4877474" cy="2522612"/>
            <a:chOff x="106409" y="1577292"/>
            <a:chExt cx="9483679" cy="4958446"/>
          </a:xfrm>
        </p:grpSpPr>
        <p:grpSp>
          <p:nvGrpSpPr>
            <p:cNvPr id="14" name="Group 13">
              <a:extLst>
                <a:ext uri="{FF2B5EF4-FFF2-40B4-BE49-F238E27FC236}">
                  <a16:creationId xmlns="" xmlns:a16="http://schemas.microsoft.com/office/drawing/2014/main" id="{5EB907C7-7829-425E-93C7-827631D4CC8F}"/>
                </a:ext>
              </a:extLst>
            </p:cNvPr>
            <p:cNvGrpSpPr/>
            <p:nvPr/>
          </p:nvGrpSpPr>
          <p:grpSpPr>
            <a:xfrm>
              <a:off x="2036838" y="1577292"/>
              <a:ext cx="7553250" cy="1603238"/>
              <a:chOff x="444696" y="1553001"/>
              <a:chExt cx="10073164" cy="2138111"/>
            </a:xfrm>
          </p:grpSpPr>
          <p:pic>
            <p:nvPicPr>
              <p:cNvPr id="10" name="Picture 9">
                <a:extLst>
                  <a:ext uri="{FF2B5EF4-FFF2-40B4-BE49-F238E27FC236}">
                    <a16:creationId xmlns="" xmlns:a16="http://schemas.microsoft.com/office/drawing/2014/main" id="{B9E019D1-9C57-4EC0-ABFD-F74142307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96" y="1553001"/>
                <a:ext cx="4276223" cy="2138111"/>
              </a:xfrm>
              <a:prstGeom prst="rect">
                <a:avLst/>
              </a:prstGeom>
            </p:spPr>
          </p:pic>
          <p:pic>
            <p:nvPicPr>
              <p:cNvPr id="11" name="Picture 10">
                <a:extLst>
                  <a:ext uri="{FF2B5EF4-FFF2-40B4-BE49-F238E27FC236}">
                    <a16:creationId xmlns="" xmlns:a16="http://schemas.microsoft.com/office/drawing/2014/main" id="{B8C8B9DD-B960-48B1-BE8F-EEF8B695DB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9158" y="1731450"/>
                <a:ext cx="2138702" cy="1324142"/>
              </a:xfrm>
              <a:prstGeom prst="rect">
                <a:avLst/>
              </a:prstGeom>
            </p:spPr>
          </p:pic>
          <p:pic>
            <p:nvPicPr>
              <p:cNvPr id="13" name="Picture 12">
                <a:extLst>
                  <a:ext uri="{FF2B5EF4-FFF2-40B4-BE49-F238E27FC236}">
                    <a16:creationId xmlns="" xmlns:a16="http://schemas.microsoft.com/office/drawing/2014/main" id="{3CE63904-FF90-4A71-BDD9-7B90CC1D1D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618" y="2153870"/>
                <a:ext cx="4996421" cy="1141682"/>
              </a:xfrm>
              <a:prstGeom prst="rect">
                <a:avLst/>
              </a:prstGeom>
            </p:spPr>
          </p:pic>
        </p:grpSp>
        <p:pic>
          <p:nvPicPr>
            <p:cNvPr id="16" name="Picture 15">
              <a:extLst>
                <a:ext uri="{FF2B5EF4-FFF2-40B4-BE49-F238E27FC236}">
                  <a16:creationId xmlns="" xmlns:a16="http://schemas.microsoft.com/office/drawing/2014/main" id="{DC56399E-0675-4DF4-BA06-9F6072459C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453" y="2774949"/>
              <a:ext cx="1615594" cy="1615594"/>
            </a:xfrm>
            <a:prstGeom prst="rect">
              <a:avLst/>
            </a:prstGeom>
          </p:spPr>
        </p:pic>
        <p:pic>
          <p:nvPicPr>
            <p:cNvPr id="18" name="Picture 17">
              <a:extLst>
                <a:ext uri="{FF2B5EF4-FFF2-40B4-BE49-F238E27FC236}">
                  <a16:creationId xmlns="" xmlns:a16="http://schemas.microsoft.com/office/drawing/2014/main" id="{BA7E1819-798D-4572-8B5F-D0926E6F7A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3060737" y="2837801"/>
              <a:ext cx="1536742" cy="1603238"/>
            </a:xfrm>
            <a:prstGeom prst="rect">
              <a:avLst/>
            </a:prstGeom>
          </p:spPr>
        </p:pic>
        <p:pic>
          <p:nvPicPr>
            <p:cNvPr id="19" name="Picture 18">
              <a:extLst>
                <a:ext uri="{FF2B5EF4-FFF2-40B4-BE49-F238E27FC236}">
                  <a16:creationId xmlns="" xmlns:a16="http://schemas.microsoft.com/office/drawing/2014/main" id="{567D1012-2898-4EFC-B314-A4A8612335F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5616140" y="2817845"/>
              <a:ext cx="1536743" cy="1603238"/>
            </a:xfrm>
            <a:prstGeom prst="rect">
              <a:avLst/>
            </a:prstGeom>
          </p:spPr>
        </p:pic>
        <p:pic>
          <p:nvPicPr>
            <p:cNvPr id="20" name="Picture 19">
              <a:extLst>
                <a:ext uri="{FF2B5EF4-FFF2-40B4-BE49-F238E27FC236}">
                  <a16:creationId xmlns="" xmlns:a16="http://schemas.microsoft.com/office/drawing/2014/main" id="{299313B3-F826-4BE5-B999-8484239060F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7892001" y="2837801"/>
              <a:ext cx="1536743" cy="1603238"/>
            </a:xfrm>
            <a:prstGeom prst="rect">
              <a:avLst/>
            </a:prstGeom>
          </p:spPr>
        </p:pic>
        <p:pic>
          <p:nvPicPr>
            <p:cNvPr id="21" name="Picture 20">
              <a:extLst>
                <a:ext uri="{FF2B5EF4-FFF2-40B4-BE49-F238E27FC236}">
                  <a16:creationId xmlns="" xmlns:a16="http://schemas.microsoft.com/office/drawing/2014/main" id="{15AC3FF8-C741-444B-9482-0D20E4B2A28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466" b="19482"/>
            <a:stretch/>
          </p:blipFill>
          <p:spPr>
            <a:xfrm>
              <a:off x="354802" y="4899929"/>
              <a:ext cx="1615594" cy="600269"/>
            </a:xfrm>
            <a:prstGeom prst="rect">
              <a:avLst/>
            </a:prstGeom>
          </p:spPr>
        </p:pic>
        <p:pic>
          <p:nvPicPr>
            <p:cNvPr id="22" name="Picture 21">
              <a:extLst>
                <a:ext uri="{FF2B5EF4-FFF2-40B4-BE49-F238E27FC236}">
                  <a16:creationId xmlns="" xmlns:a16="http://schemas.microsoft.com/office/drawing/2014/main" id="{F9B40566-0601-46F1-87A8-E203848F6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09" y="5165036"/>
              <a:ext cx="1863987" cy="1370702"/>
            </a:xfrm>
            <a:prstGeom prst="rect">
              <a:avLst/>
            </a:prstGeom>
          </p:spPr>
        </p:pic>
        <p:pic>
          <p:nvPicPr>
            <p:cNvPr id="23" name="Picture 22">
              <a:extLst>
                <a:ext uri="{FF2B5EF4-FFF2-40B4-BE49-F238E27FC236}">
                  <a16:creationId xmlns="" xmlns:a16="http://schemas.microsoft.com/office/drawing/2014/main" id="{1894A4BE-E273-418D-9E90-6E3F8FFBD3F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3163147" y="4698579"/>
              <a:ext cx="1536743" cy="1603238"/>
            </a:xfrm>
            <a:prstGeom prst="rect">
              <a:avLst/>
            </a:prstGeom>
          </p:spPr>
        </p:pic>
        <p:pic>
          <p:nvPicPr>
            <p:cNvPr id="24" name="Picture 23">
              <a:extLst>
                <a:ext uri="{FF2B5EF4-FFF2-40B4-BE49-F238E27FC236}">
                  <a16:creationId xmlns="" xmlns:a16="http://schemas.microsoft.com/office/drawing/2014/main" id="{F3512FB0-DF93-4DB0-A59E-C8FD092588C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5621667" y="4698579"/>
              <a:ext cx="1536742" cy="1603238"/>
            </a:xfrm>
            <a:prstGeom prst="rect">
              <a:avLst/>
            </a:prstGeom>
          </p:spPr>
        </p:pic>
        <p:pic>
          <p:nvPicPr>
            <p:cNvPr id="25" name="Picture 24">
              <a:extLst>
                <a:ext uri="{FF2B5EF4-FFF2-40B4-BE49-F238E27FC236}">
                  <a16:creationId xmlns="" xmlns:a16="http://schemas.microsoft.com/office/drawing/2014/main" id="{C549E7F8-C753-4D8C-8B14-013C0787011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7892001" y="4698579"/>
              <a:ext cx="1536742" cy="1603238"/>
            </a:xfrm>
            <a:prstGeom prst="rect">
              <a:avLst/>
            </a:prstGeom>
          </p:spPr>
        </p:pic>
      </p:grpSp>
      <p:sp>
        <p:nvSpPr>
          <p:cNvPr id="28" name="Rectangle: Rounded Corners 27">
            <a:extLst>
              <a:ext uri="{FF2B5EF4-FFF2-40B4-BE49-F238E27FC236}">
                <a16:creationId xmlns="" xmlns:a16="http://schemas.microsoft.com/office/drawing/2014/main" id="{4BFDA2AC-B551-42E3-A2B3-5F17E4941EF6}"/>
              </a:ext>
            </a:extLst>
          </p:cNvPr>
          <p:cNvSpPr/>
          <p:nvPr/>
        </p:nvSpPr>
        <p:spPr bwMode="auto">
          <a:xfrm>
            <a:off x="5572449" y="2048634"/>
            <a:ext cx="4381500" cy="2337624"/>
          </a:xfrm>
          <a:prstGeom prst="roundRect">
            <a:avLst/>
          </a:prstGeom>
          <a:solidFill>
            <a:schemeClr val="tx2">
              <a:lumMod val="20000"/>
              <a:lumOff val="80000"/>
            </a:schemeClr>
          </a:solidFill>
          <a:ln w="6350">
            <a:noFill/>
            <a:miter lim="800000"/>
            <a:headEnd/>
            <a:tailEnd/>
          </a:ln>
        </p:spPr>
        <p:txBody>
          <a:bodyPr lIns="100913" tIns="50457" rIns="100913" bIns="50457" rtlCol="0" anchor="ctr">
            <a:noAutofit/>
          </a:bodyPr>
          <a:lstStyle/>
          <a:p>
            <a:pPr algn="ctr"/>
            <a:r>
              <a:rPr lang="en-IN" dirty="0"/>
              <a:t>This led to smaller configuration files with less clutter since the language was specifically designed to solve specific domain problems.</a:t>
            </a:r>
            <a:r>
              <a:rPr lang="en-IN" b="1" dirty="0"/>
              <a:t> </a:t>
            </a:r>
          </a:p>
        </p:txBody>
      </p:sp>
      <p:sp>
        <p:nvSpPr>
          <p:cNvPr id="29" name="Arrow: Right 28">
            <a:extLst>
              <a:ext uri="{FF2B5EF4-FFF2-40B4-BE49-F238E27FC236}">
                <a16:creationId xmlns="" xmlns:a16="http://schemas.microsoft.com/office/drawing/2014/main" id="{302B9E00-938E-4BA3-BE0E-CB78B19D1DF5}"/>
              </a:ext>
            </a:extLst>
          </p:cNvPr>
          <p:cNvSpPr/>
          <p:nvPr/>
        </p:nvSpPr>
        <p:spPr bwMode="auto">
          <a:xfrm>
            <a:off x="5080389" y="3056901"/>
            <a:ext cx="379333" cy="639539"/>
          </a:xfrm>
          <a:prstGeom prst="rightArrow">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0" name="Rectangle 29">
            <a:extLst>
              <a:ext uri="{FF2B5EF4-FFF2-40B4-BE49-F238E27FC236}">
                <a16:creationId xmlns="" xmlns:a16="http://schemas.microsoft.com/office/drawing/2014/main" id="{DA69D419-4F0C-4E76-99AB-1BA21BA38536}"/>
              </a:ext>
            </a:extLst>
          </p:cNvPr>
          <p:cNvSpPr/>
          <p:nvPr/>
        </p:nvSpPr>
        <p:spPr>
          <a:xfrm>
            <a:off x="373263" y="5202670"/>
            <a:ext cx="9216825" cy="707886"/>
          </a:xfrm>
          <a:prstGeom prst="rect">
            <a:avLst/>
          </a:prstGeom>
        </p:spPr>
        <p:txBody>
          <a:bodyPr wrap="square">
            <a:spAutoFit/>
          </a:bodyPr>
          <a:lstStyle/>
          <a:p>
            <a:pPr marL="342900" indent="-342900">
              <a:buFont typeface="Arial" panose="020B0604020202020204" pitchFamily="34" charset="0"/>
              <a:buChar char="•"/>
            </a:pPr>
            <a:r>
              <a:rPr lang="en-IN" dirty="0"/>
              <a:t>Gradle’s configuration file is by convention called </a:t>
            </a:r>
            <a:r>
              <a:rPr lang="en-IN" i="1" dirty="0" err="1"/>
              <a:t>build.gradle</a:t>
            </a:r>
            <a:r>
              <a:rPr lang="en-IN" i="1" dirty="0"/>
              <a:t>.</a:t>
            </a:r>
          </a:p>
          <a:p>
            <a:pPr marL="342900" indent="-342900">
              <a:buFont typeface="Arial" panose="020B0604020202020204" pitchFamily="34" charset="0"/>
              <a:buChar char="•"/>
            </a:pPr>
            <a:r>
              <a:rPr lang="en-IN" dirty="0"/>
              <a:t>Gradle gave its build steps name </a:t>
            </a:r>
            <a:r>
              <a:rPr lang="en-IN" b="1" dirty="0"/>
              <a:t>“tasks”.</a:t>
            </a:r>
            <a:endParaRPr lang="en-IN" dirty="0"/>
          </a:p>
        </p:txBody>
      </p:sp>
      <p:cxnSp>
        <p:nvCxnSpPr>
          <p:cNvPr id="32" name="Straight Connector 31">
            <a:extLst>
              <a:ext uri="{FF2B5EF4-FFF2-40B4-BE49-F238E27FC236}">
                <a16:creationId xmlns="" xmlns:a16="http://schemas.microsoft.com/office/drawing/2014/main" id="{D91FFBB3-66E8-4FF6-A941-B00A21D75DD6}"/>
              </a:ext>
            </a:extLst>
          </p:cNvPr>
          <p:cNvCxnSpPr/>
          <p:nvPr/>
        </p:nvCxnSpPr>
        <p:spPr bwMode="auto">
          <a:xfrm>
            <a:off x="140510" y="1700496"/>
            <a:ext cx="9780781" cy="0"/>
          </a:xfrm>
          <a:prstGeom prst="line">
            <a:avLst/>
          </a:prstGeom>
          <a:noFill/>
          <a:ln w="12700">
            <a:solidFill>
              <a:schemeClr val="tx1"/>
            </a:solidFill>
            <a:prstDash val="sysDash"/>
            <a:round/>
            <a:headEnd type="oval" w="med" len="med"/>
            <a:tailEnd type="oval" w="med" len="med"/>
          </a:ln>
        </p:spPr>
      </p:cxnSp>
      <p:cxnSp>
        <p:nvCxnSpPr>
          <p:cNvPr id="33" name="Straight Connector 32">
            <a:extLst>
              <a:ext uri="{FF2B5EF4-FFF2-40B4-BE49-F238E27FC236}">
                <a16:creationId xmlns="" xmlns:a16="http://schemas.microsoft.com/office/drawing/2014/main" id="{3A13C53D-32F5-4740-B148-C0FDD1DA7F34}"/>
              </a:ext>
            </a:extLst>
          </p:cNvPr>
          <p:cNvCxnSpPr/>
          <p:nvPr/>
        </p:nvCxnSpPr>
        <p:spPr bwMode="auto">
          <a:xfrm>
            <a:off x="140509" y="4841025"/>
            <a:ext cx="9780781" cy="0"/>
          </a:xfrm>
          <a:prstGeom prst="line">
            <a:avLst/>
          </a:prstGeom>
          <a:noFill/>
          <a:ln w="12700">
            <a:solidFill>
              <a:schemeClr val="tx1"/>
            </a:solidFill>
            <a:prstDash val="sysDash"/>
            <a:round/>
            <a:headEnd type="oval" w="med" len="med"/>
            <a:tailEnd type="oval" w="med" len="med"/>
          </a:ln>
        </p:spPr>
      </p:cxnSp>
      <p:sp>
        <p:nvSpPr>
          <p:cNvPr id="2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Gradle as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95115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052" y="2424001"/>
            <a:ext cx="4534535" cy="3192683"/>
          </a:xfrm>
          <a:prstGeom prst="rect">
            <a:avLst/>
          </a:prstGeom>
          <a:noFill/>
        </p:spPr>
        <p:txBody>
          <a:bodyPr wrap="square" lIns="101105" tIns="50553" rIns="101105" bIns="50553" rtlCol="0">
            <a:spAutoFit/>
          </a:bodyPr>
          <a:lstStyle/>
          <a:p>
            <a:pPr algn="just">
              <a:lnSpc>
                <a:spcPct val="115000"/>
              </a:lnSpc>
            </a:pPr>
            <a:r>
              <a:rPr lang="en-IN" sz="1600" dirty="0"/>
              <a:t>apply plugin: 'java'</a:t>
            </a:r>
          </a:p>
          <a:p>
            <a:pPr algn="just">
              <a:lnSpc>
                <a:spcPct val="115000"/>
              </a:lnSpc>
            </a:pPr>
            <a:r>
              <a:rPr lang="en-IN" sz="1600" dirty="0"/>
              <a:t> repositories {</a:t>
            </a:r>
          </a:p>
          <a:p>
            <a:pPr algn="just">
              <a:lnSpc>
                <a:spcPct val="115000"/>
              </a:lnSpc>
            </a:pPr>
            <a:r>
              <a:rPr lang="en-IN" sz="1600" dirty="0"/>
              <a:t>    </a:t>
            </a:r>
            <a:r>
              <a:rPr lang="en-IN" sz="1600" dirty="0" err="1"/>
              <a:t>mavenCentral</a:t>
            </a:r>
            <a:r>
              <a:rPr lang="en-IN" sz="1600" dirty="0"/>
              <a:t>()</a:t>
            </a:r>
          </a:p>
          <a:p>
            <a:pPr algn="just">
              <a:lnSpc>
                <a:spcPct val="115000"/>
              </a:lnSpc>
            </a:pPr>
            <a:r>
              <a:rPr lang="en-IN" sz="1600" dirty="0"/>
              <a:t>}</a:t>
            </a:r>
          </a:p>
          <a:p>
            <a:pPr algn="just">
              <a:lnSpc>
                <a:spcPct val="115000"/>
              </a:lnSpc>
            </a:pPr>
            <a:r>
              <a:rPr lang="en-IN" sz="1600" dirty="0"/>
              <a:t> jar {</a:t>
            </a:r>
          </a:p>
          <a:p>
            <a:pPr algn="just">
              <a:lnSpc>
                <a:spcPct val="115000"/>
              </a:lnSpc>
            </a:pPr>
            <a:r>
              <a:rPr lang="en-IN" sz="1600" dirty="0"/>
              <a:t>    </a:t>
            </a:r>
            <a:r>
              <a:rPr lang="en-IN" sz="1600" dirty="0" err="1"/>
              <a:t>baseName</a:t>
            </a:r>
            <a:r>
              <a:rPr lang="en-IN" sz="1600" dirty="0"/>
              <a:t> = '</a:t>
            </a:r>
            <a:r>
              <a:rPr lang="en-IN" sz="1600" dirty="0" err="1"/>
              <a:t>gradleExample</a:t>
            </a:r>
            <a:r>
              <a:rPr lang="en-IN" sz="1600" dirty="0"/>
              <a:t>'</a:t>
            </a:r>
          </a:p>
          <a:p>
            <a:pPr algn="just">
              <a:lnSpc>
                <a:spcPct val="115000"/>
              </a:lnSpc>
            </a:pPr>
            <a:r>
              <a:rPr lang="en-IN" sz="1600" dirty="0"/>
              <a:t>    version = '0.0.1-SNAPSHOT'</a:t>
            </a:r>
          </a:p>
          <a:p>
            <a:pPr algn="just">
              <a:lnSpc>
                <a:spcPct val="115000"/>
              </a:lnSpc>
            </a:pPr>
            <a:r>
              <a:rPr lang="en-IN" sz="1600" dirty="0"/>
              <a:t>}</a:t>
            </a:r>
          </a:p>
          <a:p>
            <a:pPr algn="just">
              <a:lnSpc>
                <a:spcPct val="115000"/>
              </a:lnSpc>
            </a:pPr>
            <a:r>
              <a:rPr lang="en-IN" sz="1600" dirty="0"/>
              <a:t> dependencies {</a:t>
            </a:r>
          </a:p>
          <a:p>
            <a:pPr algn="just">
              <a:lnSpc>
                <a:spcPct val="115000"/>
              </a:lnSpc>
            </a:pPr>
            <a:r>
              <a:rPr lang="en-IN" sz="1600" dirty="0"/>
              <a:t>    compile 'junit:junit:4.12'</a:t>
            </a:r>
          </a:p>
          <a:p>
            <a:pPr algn="just">
              <a:lnSpc>
                <a:spcPct val="115000"/>
              </a:lnSpc>
            </a:pPr>
            <a:r>
              <a:rPr lang="en-IN" sz="1600" dirty="0"/>
              <a:t>}</a:t>
            </a:r>
          </a:p>
        </p:txBody>
      </p:sp>
      <p:sp>
        <p:nvSpPr>
          <p:cNvPr id="7" name="Rectangle 6">
            <a:extLst>
              <a:ext uri="{FF2B5EF4-FFF2-40B4-BE49-F238E27FC236}">
                <a16:creationId xmlns="" xmlns:a16="http://schemas.microsoft.com/office/drawing/2014/main" id="{2C0C3F69-5A1D-4710-878C-99D5046A348E}"/>
              </a:ext>
            </a:extLst>
          </p:cNvPr>
          <p:cNvSpPr/>
          <p:nvPr/>
        </p:nvSpPr>
        <p:spPr>
          <a:xfrm>
            <a:off x="0" y="1230131"/>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 is an example of a build.gradle file for the same simple Java project with the HelloWorld main class from before: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Sample build.gradle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741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770976" y="5673847"/>
            <a:ext cx="5801649" cy="646113"/>
          </a:xfrm>
          <a:prstGeom prst="rect">
            <a:avLst/>
          </a:prstGeom>
        </p:spPr>
        <p:txBody>
          <a:bodyPr lIns="91349" tIns="45675" rIns="91349" bIns="45675"/>
          <a:lstStyle/>
          <a:p>
            <a:pPr algn="r" defTabSz="913430" eaLnBrk="0" hangingPunct="0">
              <a:spcBef>
                <a:spcPts val="300"/>
              </a:spcBef>
              <a:defRPr/>
            </a:pPr>
            <a:r>
              <a:rPr lang="en-GB" sz="4000" b="1" dirty="0">
                <a:solidFill>
                  <a:srgbClr val="FFFFFF"/>
                </a:solidFill>
                <a:cs typeface="ＭＳ Ｐゴシック" pitchFamily="-109" charset="-128"/>
              </a:rPr>
              <a:t>Thank you!</a:t>
            </a:r>
          </a:p>
        </p:txBody>
      </p:sp>
    </p:spTree>
    <p:extLst>
      <p:ext uri="{BB962C8B-B14F-4D97-AF65-F5344CB8AC3E}">
        <p14:creationId xmlns:p14="http://schemas.microsoft.com/office/powerpoint/2010/main" val="40848168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What’s DevOps</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49701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6650" y="1697038"/>
            <a:ext cx="4276975" cy="4548786"/>
          </a:xfrm>
          <a:prstGeom prst="rect">
            <a:avLst/>
          </a:prstGeom>
        </p:spPr>
        <p:txBody>
          <a:bodyPr wrap="square" lIns="72494" tIns="36247" rIns="72494" bIns="36247">
            <a:spAutoFit/>
          </a:bodyPr>
          <a:lstStyle/>
          <a:p>
            <a:pPr marL="228600" indent="-228600">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DevOps is a software development and delivery process that emphasizes communication and collaboration between Product Development Team, QA Team, Operations Team and Business owners to increase organization's ability to deliver application and services at high velocity.</a:t>
            </a:r>
          </a:p>
          <a:p>
            <a:pPr marL="228600" indent="-228600">
              <a:spcBef>
                <a:spcPts val="1327"/>
              </a:spcBef>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a:solidFill>
                <a:schemeClr val="tx2">
                  <a:lumMod val="50000"/>
                </a:schemeClr>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5394" y="1832619"/>
            <a:ext cx="4881666" cy="391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What’s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2191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 xmlns:a16="http://schemas.microsoft.com/office/drawing/2014/main" id="{D5BEE1BC-632F-4780-B633-EF399EA1A299}"/>
              </a:ext>
            </a:extLst>
          </p:cNvPr>
          <p:cNvSpPr/>
          <p:nvPr/>
        </p:nvSpPr>
        <p:spPr bwMode="auto">
          <a:xfrm>
            <a:off x="788988" y="3535606"/>
            <a:ext cx="8395239" cy="1343177"/>
          </a:xfrm>
          <a:prstGeom prst="roundRect">
            <a:avLst/>
          </a:prstGeom>
          <a:solidFill>
            <a:schemeClr val="accent4">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 name="Rectangle: Rounded Corners 1">
            <a:extLst>
              <a:ext uri="{FF2B5EF4-FFF2-40B4-BE49-F238E27FC236}">
                <a16:creationId xmlns="" xmlns:a16="http://schemas.microsoft.com/office/drawing/2014/main" id="{9A75D464-87B3-4691-A1AA-9F5A7BECD311}"/>
              </a:ext>
            </a:extLst>
          </p:cNvPr>
          <p:cNvSpPr/>
          <p:nvPr/>
        </p:nvSpPr>
        <p:spPr bwMode="auto">
          <a:xfrm>
            <a:off x="788988" y="2147888"/>
            <a:ext cx="8395239" cy="1245572"/>
          </a:xfrm>
          <a:prstGeom prst="roundRect">
            <a:avLst/>
          </a:prstGeom>
          <a:solidFill>
            <a:schemeClr val="accent2">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14" name="Group 13"/>
          <p:cNvGrpSpPr/>
          <p:nvPr/>
        </p:nvGrpSpPr>
        <p:grpSpPr>
          <a:xfrm>
            <a:off x="630278" y="1697038"/>
            <a:ext cx="8553949" cy="3181746"/>
            <a:chOff x="533399" y="1319770"/>
            <a:chExt cx="7736025" cy="2683039"/>
          </a:xfrm>
        </p:grpSpPr>
        <p:sp>
          <p:nvSpPr>
            <p:cNvPr id="5" name="Rectangle 4"/>
            <p:cNvSpPr/>
            <p:nvPr/>
          </p:nvSpPr>
          <p:spPr>
            <a:xfrm>
              <a:off x="533399" y="1319770"/>
              <a:ext cx="7736025" cy="2683039"/>
            </a:xfrm>
            <a:prstGeom prst="rect">
              <a:avLst/>
            </a:prstGeom>
          </p:spPr>
          <p:txBody>
            <a:bodyPr wrap="square" lIns="72494" tIns="36247" rIns="72494" bIns="36247">
              <a:spAutoFit/>
            </a:bodyPr>
            <a:lstStyle/>
            <a:p>
              <a:r>
                <a:rPr lang="en-US" b="1" dirty="0">
                  <a:solidFill>
                    <a:schemeClr val="tx2">
                      <a:lumMod val="50000"/>
                    </a:schemeClr>
                  </a:solidFill>
                  <a:latin typeface="Arial" panose="020B0604020202020204" pitchFamily="34" charset="0"/>
                  <a:cs typeface="Arial" panose="020B0604020202020204" pitchFamily="34" charset="0"/>
                </a:rPr>
                <a:t>DevOps</a:t>
              </a:r>
              <a:r>
                <a:rPr lang="en-US" dirty="0">
                  <a:solidFill>
                    <a:schemeClr val="tx2">
                      <a:lumMod val="50000"/>
                    </a:schemeClr>
                  </a:solidFill>
                  <a:latin typeface="Arial" panose="020B0604020202020204" pitchFamily="34" charset="0"/>
                  <a:cs typeface="Arial" panose="020B0604020202020204" pitchFamily="34" charset="0"/>
                </a:rPr>
                <a:t> building blocks</a:t>
              </a:r>
              <a:r>
                <a:rPr lang="en-US" dirty="0" smtClean="0">
                  <a:solidFill>
                    <a:schemeClr val="tx2">
                      <a:lumMod val="50000"/>
                    </a:schemeClr>
                  </a:solidFill>
                  <a:latin typeface="Arial" panose="020B0604020202020204" pitchFamily="34" charset="0"/>
                  <a:cs typeface="Arial" panose="020B0604020202020204" pitchFamily="34" charset="0"/>
                </a:rPr>
                <a:t>:</a:t>
              </a:r>
              <a:endParaRPr lang="en-US" dirty="0">
                <a:solidFill>
                  <a:schemeClr val="tx2">
                    <a:lumMod val="50000"/>
                  </a:schemeClr>
                </a:solidFill>
                <a:latin typeface="Arial" panose="020B0604020202020204" pitchFamily="34" charset="0"/>
                <a:cs typeface="Arial" panose="020B0604020202020204" pitchFamily="34" charset="0"/>
              </a:endParaRPr>
            </a:p>
            <a:p>
              <a:pPr lvl="1">
                <a:buFont typeface="Arial" pitchFamily="34" charset="0"/>
                <a:buChar char="•"/>
              </a:pPr>
              <a:endParaRPr lang="en-US"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Code</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Build</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Test</a:t>
              </a:r>
            </a:p>
            <a:p>
              <a:pPr marL="799641" lvl="1" indent="-342900">
                <a:buFont typeface="Arial" panose="020B0604020202020204" pitchFamily="34" charset="0"/>
                <a:buChar char="•"/>
              </a:pPr>
              <a:endParaRPr lang="en-US" sz="2200"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Packaging</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Release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Configuration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Application and Infrastructure monitoring</a:t>
              </a:r>
            </a:p>
          </p:txBody>
        </p:sp>
        <p:sp>
          <p:nvSpPr>
            <p:cNvPr id="8" name="Rectangle 7"/>
            <p:cNvSpPr/>
            <p:nvPr/>
          </p:nvSpPr>
          <p:spPr>
            <a:xfrm>
              <a:off x="6028499" y="3191541"/>
              <a:ext cx="1702458" cy="580800"/>
            </a:xfrm>
            <a:prstGeom prst="rect">
              <a:avLst/>
            </a:prstGeom>
          </p:spPr>
          <p:txBody>
            <a:bodyPr wrap="square" lIns="72494" tIns="36247" rIns="72494" bIns="36247">
              <a:spAutoFit/>
            </a:bodyPr>
            <a:lstStyle/>
            <a:p>
              <a:r>
                <a:rPr lang="en-US" dirty="0">
                  <a:latin typeface="Arial" panose="020B0604020202020204" pitchFamily="34" charset="0"/>
                  <a:cs typeface="Arial" panose="020B0604020202020204" pitchFamily="34" charset="0"/>
                </a:rPr>
                <a:t>Operations Team</a:t>
              </a:r>
            </a:p>
          </p:txBody>
        </p:sp>
        <p:sp>
          <p:nvSpPr>
            <p:cNvPr id="10" name="TextBox 9"/>
            <p:cNvSpPr txBox="1"/>
            <p:nvPr/>
          </p:nvSpPr>
          <p:spPr>
            <a:xfrm>
              <a:off x="2377988" y="1939575"/>
              <a:ext cx="1742817" cy="60268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Development and QA Team</a:t>
              </a:r>
              <a:endParaRPr lang="en-IN" dirty="0">
                <a:latin typeface="Arial" panose="020B0604020202020204" pitchFamily="34" charset="0"/>
                <a:cs typeface="Arial" panose="020B0604020202020204" pitchFamily="34" charset="0"/>
              </a:endParaRPr>
            </a:p>
          </p:txBody>
        </p:sp>
      </p:grpSp>
      <p:sp>
        <p:nvSpPr>
          <p:cNvPr id="9"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What’s DevOps</a:t>
            </a:r>
            <a:r>
              <a:rPr lang="en-US" altLang="en-US" sz="2400" b="1" dirty="0" smtClean="0"/>
              <a:t>?</a:t>
            </a:r>
            <a:endParaRPr lang="en-US" altLang="en-US" sz="2400" b="1" dirty="0"/>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5814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62" t="7654" r="12038" b="16539"/>
          <a:stretch/>
        </p:blipFill>
        <p:spPr bwMode="auto">
          <a:xfrm>
            <a:off x="4873625" y="2306453"/>
            <a:ext cx="5012871" cy="2722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179" y="2504470"/>
            <a:ext cx="4102808" cy="2564306"/>
          </a:xfrm>
          <a:prstGeom prst="rect">
            <a:avLst/>
          </a:prstGeom>
          <a:noFill/>
        </p:spPr>
        <p:txBody>
          <a:bodyPr wrap="square" lIns="101105" tIns="50553" rIns="101105" bIns="50553"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DevOps is more than just a tool or a process change; it inherently requires an organizational culture shift.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This cultural change is especially difficult, because of the conflicting nature of departmental roles:</a:t>
            </a: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1028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2935F43-446F-4D9E-91A8-5D2AA60B8E8E}"/>
              </a:ext>
            </a:extLst>
          </p:cNvPr>
          <p:cNvSpPr/>
          <p:nvPr/>
        </p:nvSpPr>
        <p:spPr>
          <a:xfrm>
            <a:off x="879243"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Operations</a:t>
            </a:r>
          </a:p>
        </p:txBody>
      </p:sp>
      <p:sp>
        <p:nvSpPr>
          <p:cNvPr id="5" name="Rectangle 4">
            <a:extLst>
              <a:ext uri="{FF2B5EF4-FFF2-40B4-BE49-F238E27FC236}">
                <a16:creationId xmlns="" xmlns:a16="http://schemas.microsoft.com/office/drawing/2014/main" id="{2E40563C-E1A1-425D-8E19-91A3F1405463}"/>
              </a:ext>
            </a:extLst>
          </p:cNvPr>
          <p:cNvSpPr/>
          <p:nvPr/>
        </p:nvSpPr>
        <p:spPr>
          <a:xfrm>
            <a:off x="3810216"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Developers</a:t>
            </a:r>
          </a:p>
        </p:txBody>
      </p:sp>
      <p:sp>
        <p:nvSpPr>
          <p:cNvPr id="8" name="Freeform 4">
            <a:extLst>
              <a:ext uri="{FF2B5EF4-FFF2-40B4-BE49-F238E27FC236}">
                <a16:creationId xmlns="" xmlns:a16="http://schemas.microsoft.com/office/drawing/2014/main" id="{E2FBEDA2-62BA-4C6F-8258-B223CB219B6B}"/>
              </a:ext>
            </a:extLst>
          </p:cNvPr>
          <p:cNvSpPr/>
          <p:nvPr/>
        </p:nvSpPr>
        <p:spPr>
          <a:xfrm>
            <a:off x="879243" y="2837184"/>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Seeks organizational stability</a:t>
            </a:r>
            <a:endParaRPr lang="en-US" sz="1800" b="1" dirty="0">
              <a:solidFill>
                <a:prstClr val="black"/>
              </a:solidFill>
              <a:latin typeface="Arial" panose="020B0604020202020204" pitchFamily="34" charset="0"/>
              <a:cs typeface="Arial" panose="020B0604020202020204" pitchFamily="34" charset="0"/>
            </a:endParaRPr>
          </a:p>
        </p:txBody>
      </p:sp>
      <p:sp>
        <p:nvSpPr>
          <p:cNvPr id="9" name="Freeform 6">
            <a:extLst>
              <a:ext uri="{FF2B5EF4-FFF2-40B4-BE49-F238E27FC236}">
                <a16:creationId xmlns="" xmlns:a16="http://schemas.microsoft.com/office/drawing/2014/main" id="{41F8D2C5-CBF4-4708-94E0-0D1B786CE8E6}"/>
              </a:ext>
            </a:extLst>
          </p:cNvPr>
          <p:cNvSpPr/>
          <p:nvPr/>
        </p:nvSpPr>
        <p:spPr>
          <a:xfrm>
            <a:off x="3810216" y="2837183"/>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change</a:t>
            </a:r>
            <a:endParaRPr lang="en-US" sz="1800" b="1" dirty="0">
              <a:solidFill>
                <a:prstClr val="black"/>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 xmlns:a16="http://schemas.microsoft.com/office/drawing/2014/main" id="{8892D30C-9AB2-47F1-B7AC-B19E8108022C}"/>
              </a:ext>
            </a:extLst>
          </p:cNvPr>
          <p:cNvSpPr/>
          <p:nvPr/>
        </p:nvSpPr>
        <p:spPr>
          <a:xfrm>
            <a:off x="788988"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4" name="Rectangle 13">
            <a:extLst>
              <a:ext uri="{FF2B5EF4-FFF2-40B4-BE49-F238E27FC236}">
                <a16:creationId xmlns="" xmlns:a16="http://schemas.microsoft.com/office/drawing/2014/main" id="{3ED7C0B4-CA0F-4D40-8E16-787F4BB9A7A9}"/>
              </a:ext>
            </a:extLst>
          </p:cNvPr>
          <p:cNvSpPr/>
          <p:nvPr/>
        </p:nvSpPr>
        <p:spPr>
          <a:xfrm>
            <a:off x="3735527" y="1952199"/>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5" name="Rectangle 14">
            <a:extLst>
              <a:ext uri="{FF2B5EF4-FFF2-40B4-BE49-F238E27FC236}">
                <a16:creationId xmlns="" xmlns:a16="http://schemas.microsoft.com/office/drawing/2014/main" id="{DF4C7EDC-F3D6-4D73-BABE-42E81E025A58}"/>
              </a:ext>
            </a:extLst>
          </p:cNvPr>
          <p:cNvSpPr/>
          <p:nvPr/>
        </p:nvSpPr>
        <p:spPr>
          <a:xfrm>
            <a:off x="6756755" y="2048378"/>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Testers</a:t>
            </a:r>
          </a:p>
        </p:txBody>
      </p:sp>
      <p:sp>
        <p:nvSpPr>
          <p:cNvPr id="16" name="Freeform 6">
            <a:extLst>
              <a:ext uri="{FF2B5EF4-FFF2-40B4-BE49-F238E27FC236}">
                <a16:creationId xmlns="" xmlns:a16="http://schemas.microsoft.com/office/drawing/2014/main" id="{7D55D226-CB29-444E-A1EE-A77AE633FDD0}"/>
              </a:ext>
            </a:extLst>
          </p:cNvPr>
          <p:cNvSpPr/>
          <p:nvPr/>
        </p:nvSpPr>
        <p:spPr>
          <a:xfrm>
            <a:off x="6756755" y="2815821"/>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risk reduction</a:t>
            </a:r>
            <a:endParaRPr lang="en-US" sz="1800" b="1" dirty="0">
              <a:solidFill>
                <a:prstClr val="black"/>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 xmlns:a16="http://schemas.microsoft.com/office/drawing/2014/main" id="{7DC968E2-6A36-47D4-8F67-9AB0DD00A6E8}"/>
              </a:ext>
            </a:extLst>
          </p:cNvPr>
          <p:cNvSpPr/>
          <p:nvPr/>
        </p:nvSpPr>
        <p:spPr>
          <a:xfrm>
            <a:off x="6682066"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pic>
        <p:nvPicPr>
          <p:cNvPr id="3" name="Picture 2">
            <a:extLst>
              <a:ext uri="{FF2B5EF4-FFF2-40B4-BE49-F238E27FC236}">
                <a16:creationId xmlns="" xmlns:a16="http://schemas.microsoft.com/office/drawing/2014/main" id="{2BA2016A-609B-4403-ACD5-53AC4E3B71C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07893" y="4148827"/>
            <a:ext cx="1200149" cy="1200149"/>
          </a:xfrm>
          <a:prstGeom prst="rect">
            <a:avLst/>
          </a:prstGeom>
        </p:spPr>
      </p:pic>
      <p:pic>
        <p:nvPicPr>
          <p:cNvPr id="19" name="Picture 18">
            <a:extLst>
              <a:ext uri="{FF2B5EF4-FFF2-40B4-BE49-F238E27FC236}">
                <a16:creationId xmlns="" xmlns:a16="http://schemas.microsoft.com/office/drawing/2014/main" id="{CADBF8DC-E1B3-4C45-ABC6-D2BE12781A4E}"/>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91422" y="3997824"/>
            <a:ext cx="1635533" cy="1635533"/>
          </a:xfrm>
          <a:prstGeom prst="rect">
            <a:avLst/>
          </a:prstGeom>
        </p:spPr>
      </p:pic>
      <p:pic>
        <p:nvPicPr>
          <p:cNvPr id="21" name="Picture 20">
            <a:extLst>
              <a:ext uri="{FF2B5EF4-FFF2-40B4-BE49-F238E27FC236}">
                <a16:creationId xmlns="" xmlns:a16="http://schemas.microsoft.com/office/drawing/2014/main" id="{B61ADAAC-BFB2-4ED8-BF3F-6F5A25C5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653" y="3964400"/>
            <a:ext cx="1599653" cy="1599653"/>
          </a:xfrm>
          <a:prstGeom prst="rect">
            <a:avLst/>
          </a:prstGeom>
        </p:spPr>
      </p:pic>
      <p:sp>
        <p:nvSpPr>
          <p:cNvPr id="20"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0825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6613" y="1396370"/>
            <a:ext cx="6717562" cy="304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2270" y="4352655"/>
            <a:ext cx="9633857" cy="2677157"/>
          </a:xfrm>
          <a:prstGeom prst="rect">
            <a:avLst/>
          </a:prstGeom>
          <a:noFill/>
        </p:spPr>
        <p:txBody>
          <a:bodyPr wrap="square" lIns="101105" tIns="50553" rIns="101105" bIns="50553" rtlCol="0">
            <a:spAutoFit/>
          </a:bodyPr>
          <a:lstStyle/>
          <a:p>
            <a:pPr algn="ctr">
              <a:spcBef>
                <a:spcPts val="663"/>
              </a:spcBef>
              <a:spcAft>
                <a:spcPts val="663"/>
              </a:spcAft>
            </a:pPr>
            <a:r>
              <a:rPr lang="en-US" sz="1800" b="1" dirty="0">
                <a:latin typeface="Arial" panose="020B0604020202020204" pitchFamily="34" charset="0"/>
                <a:cs typeface="Arial" panose="020B0604020202020204" pitchFamily="34" charset="0"/>
              </a:rPr>
              <a:t>Deliver bug-fixes, changes and new features.</a:t>
            </a:r>
            <a:endParaRPr lang="en-IN" sz="1800" b="1" dirty="0">
              <a:latin typeface="Arial" panose="020B0604020202020204" pitchFamily="34" charset="0"/>
              <a:cs typeface="Arial" panose="020B0604020202020204" pitchFamily="34" charset="0"/>
            </a:endParaRP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p>
        </p:txBody>
      </p:sp>
      <p:sp>
        <p:nvSpPr>
          <p:cNvPr id="7" name="Rectangle 6">
            <a:extLst>
              <a:ext uri="{FF2B5EF4-FFF2-40B4-BE49-F238E27FC236}">
                <a16:creationId xmlns="" xmlns:a16="http://schemas.microsoft.com/office/drawing/2014/main" id="{9997F4D0-E30A-4A14-B576-6A38D792A2CB}"/>
              </a:ext>
            </a:extLst>
          </p:cNvPr>
          <p:cNvSpPr/>
          <p:nvPr/>
        </p:nvSpPr>
        <p:spPr>
          <a:xfrm>
            <a:off x="0" y="958595"/>
            <a:ext cx="10110788" cy="400110"/>
          </a:xfrm>
          <a:prstGeom prst="rect">
            <a:avLst/>
          </a:prstGeom>
          <a:solidFill>
            <a:schemeClr val="accent1">
              <a:lumMod val="75000"/>
            </a:schemeClr>
          </a:solidFill>
        </p:spPr>
        <p:txBody>
          <a:bodyPr wrap="square">
            <a:spAutoFit/>
          </a:bodyPr>
          <a:lstStyle/>
          <a:p>
            <a:pPr algn="ctr"/>
            <a:r>
              <a:rPr lang="en-US" dirty="0">
                <a:solidFill>
                  <a:schemeClr val="bg1"/>
                </a:solidFill>
                <a:latin typeface="+mn-lt"/>
              </a:rPr>
              <a:t>Developers want change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Development </a:t>
            </a:r>
            <a:r>
              <a:rPr lang="en-US" altLang="en-US" sz="2400" b="1" dirty="0" smtClean="0"/>
              <a:t>v/s </a:t>
            </a:r>
            <a:r>
              <a:rPr lang="en-US" altLang="en-US" sz="2400" b="1" dirty="0"/>
              <a:t>Operations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3713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6734" y="1302552"/>
            <a:ext cx="8393781" cy="5690386"/>
            <a:chOff x="609600" y="1066800"/>
            <a:chExt cx="7010400" cy="4712017"/>
          </a:xfrm>
        </p:grpSpPr>
        <p:grpSp>
          <p:nvGrpSpPr>
            <p:cNvPr id="5" name="Group 4"/>
            <p:cNvGrpSpPr/>
            <p:nvPr/>
          </p:nvGrpSpPr>
          <p:grpSpPr>
            <a:xfrm>
              <a:off x="685800" y="2667000"/>
              <a:ext cx="6934200" cy="1732788"/>
              <a:chOff x="609600" y="2506980"/>
              <a:chExt cx="6934200" cy="1732788"/>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30" name="TextBox 29"/>
              <p:cNvSpPr txBox="1"/>
              <p:nvPr/>
            </p:nvSpPr>
            <p:spPr>
              <a:xfrm>
                <a:off x="2316479" y="3959186"/>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1</a:t>
                </a:r>
                <a:endParaRPr lang="en-IN" sz="16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2</a:t>
                </a:r>
                <a:endParaRPr lang="en-IN" sz="16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Agile</a:t>
                </a:r>
                <a:endParaRPr lang="en-IN"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Conception</a:t>
              </a:r>
              <a:endParaRPr lang="en-IN" sz="1400" dirty="0">
                <a:solidFill>
                  <a:schemeClr val="bg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Initiation</a:t>
              </a:r>
              <a:endParaRPr lang="en-IN" sz="14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Analysis</a:t>
              </a:r>
              <a:endParaRPr lang="en-IN" sz="14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Design</a:t>
              </a:r>
              <a:endParaRPr lang="en-IN" sz="14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Construction</a:t>
              </a:r>
              <a:endParaRPr lang="en-IN" sz="14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Testing</a:t>
              </a:r>
              <a:endParaRPr lang="en-IN" sz="1400" dirty="0">
                <a:solidFill>
                  <a:schemeClr val="bg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endParaRPr lang="en-IN" sz="14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Deliverables</a:t>
              </a:r>
              <a:endParaRPr lang="en-IN"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Traditional</a:t>
              </a:r>
              <a:endParaRPr lang="en-IN"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7" name="TextBox 16"/>
            <p:cNvSpPr txBox="1"/>
            <p:nvPr/>
          </p:nvSpPr>
          <p:spPr>
            <a:xfrm>
              <a:off x="3322321" y="4869180"/>
              <a:ext cx="2689859" cy="25486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DevOps – workflow automation</a:t>
              </a:r>
              <a:endParaRPr lang="en-IN" sz="1400" dirty="0">
                <a:latin typeface="Arial" panose="020B0604020202020204" pitchFamily="34" charset="0"/>
                <a:cs typeface="Arial" panose="020B0604020202020204" pitchFamily="34" charset="0"/>
              </a:endParaRPr>
            </a:p>
          </p:txBody>
        </p:sp>
      </p:grpSp>
      <p:sp>
        <p:nvSpPr>
          <p:cNvPr id="33"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Development Methodologies - Comparison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591188576"/>
      </p:ext>
    </p:extLst>
  </p:cSld>
  <p:clrMapOvr>
    <a:masterClrMapping/>
  </p:clrMapOvr>
</p:sld>
</file>

<file path=ppt/theme/theme1.xml><?xml version="1.0" encoding="utf-8"?>
<a:theme xmlns:a="http://schemas.openxmlformats.org/drawingml/2006/main" name="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2.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B Screenshow">
      <a:majorFont>
        <a:latin typeface="Arial"/>
        <a:ea typeface="MS PGothic"/>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3.xml><?xml version="1.0" encoding="utf-8"?>
<a:theme xmlns:a="http://schemas.openxmlformats.org/drawingml/2006/main" name="1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4.xml><?xml version="1.0" encoding="utf-8"?>
<a:theme xmlns:a="http://schemas.openxmlformats.org/drawingml/2006/main" name="2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BusinessDivision xmlns="D394501B-BDBB-424E-B5E9-622762117F7A" xsi:nil="true"/>
    <Email xmlns="D394501B-BDBB-424E-B5E9-622762117F7A" xsi:nil="true"/>
    <Team xmlns="D394501B-BDBB-424E-B5E9-622762117F7A" xsi:nil="true"/>
    <BusinessLine xmlns="D394501B-BDBB-424E-B5E9-622762117F7A" xsi:nil="true"/>
    <UserName xmlns="D394501B-BDBB-424E-B5E9-622762117F7A">, </UserName>
    <CorporateDivision xmlns="D394501B-BDBB-424E-B5E9-622762117F7A" xsi:nil="true"/>
    <DBDirID xmlns="D394501B-BDBB-424E-B5E9-622762117F7A" xsi:nil="true"/>
    <Department xmlns="D394501B-BDBB-424E-B5E9-622762117F7A" xsi:nil="true"/>
    <Country xmlns="D394501B-BDBB-424E-B5E9-622762117F7A" xsi:nil="true"/>
    <GroupDivision xmlns="D394501B-BDBB-424E-B5E9-622762117F7A" xsi:nil="true"/>
    <_dlc_DocId xmlns="08cb0f59-b58a-410a-8fde-00fb0eef9b53">EAY6WXRV32KZ-1864152586-176</_dlc_DocId>
    <_dlc_DocIdUrl xmlns="08cb0f59-b58a-410a-8fde-00fb0eef9b53">
      <Url>https://dspace.de.intranet.db.com/site4361/_layouts/DocIdRedir.aspx?ID=EAY6WXRV32KZ-1864152586-176</Url>
      <Description>EAY6WXRV32KZ-1864152586-176</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1C5F85888F34AE42BEC45E4FBA3732BD" ma:contentTypeVersion="1" ma:contentTypeDescription="DB Base Content Type" ma:contentTypeScope="" ma:versionID="011cb27e84e7470b595fb04fe671438b">
  <xsd:schema xmlns:xsd="http://www.w3.org/2001/XMLSchema" xmlns:xs="http://www.w3.org/2001/XMLSchema" xmlns:p="http://schemas.microsoft.com/office/2006/metadata/properties" xmlns:ns2="D394501B-BDBB-424E-B5E9-622762117F7A" xmlns:ns3="08cb0f59-b58a-410a-8fde-00fb0eef9b53" targetNamespace="http://schemas.microsoft.com/office/2006/metadata/properties" ma:root="true" ma:fieldsID="8847ca4af6abc549e6aff0abcb45fe5a" ns2:_="" ns3:_="">
    <xsd:import namespace="D394501B-BDBB-424E-B5E9-622762117F7A"/>
    <xsd:import namespace="08cb0f59-b58a-410a-8fde-00fb0eef9b53"/>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4501B-BDBB-424E-B5E9-622762117F7A"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cb0f59-b58a-410a-8fde-00fb0eef9b53"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858757-D8A2-4985-800E-DB0819CBC365}">
  <ds:schemaRefs>
    <ds:schemaRef ds:uri="http://schemas.microsoft.com/sharepoint/v3/contenttype/forms"/>
  </ds:schemaRefs>
</ds:datastoreItem>
</file>

<file path=customXml/itemProps2.xml><?xml version="1.0" encoding="utf-8"?>
<ds:datastoreItem xmlns:ds="http://schemas.openxmlformats.org/officeDocument/2006/customXml" ds:itemID="{D17351DF-47F5-40C1-8C3C-6B350C77D0FE}">
  <ds:schemaRefs>
    <ds:schemaRef ds:uri="http://schemas.microsoft.com/sharepoint/events"/>
  </ds:schemaRefs>
</ds:datastoreItem>
</file>

<file path=customXml/itemProps3.xml><?xml version="1.0" encoding="utf-8"?>
<ds:datastoreItem xmlns:ds="http://schemas.openxmlformats.org/officeDocument/2006/customXml" ds:itemID="{588DFF60-FD90-4DB3-9E89-8B4174AFCB71}">
  <ds:schemaRefs>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D394501B-BDBB-424E-B5E9-622762117F7A"/>
    <ds:schemaRef ds:uri="http://purl.org/dc/elements/1.1/"/>
    <ds:schemaRef ds:uri="http://schemas.openxmlformats.org/package/2006/metadata/core-properties"/>
    <ds:schemaRef ds:uri="08cb0f59-b58a-410a-8fde-00fb0eef9b53"/>
    <ds:schemaRef ds:uri="http://purl.org/dc/dcmitype/"/>
  </ds:schemaRefs>
</ds:datastoreItem>
</file>

<file path=customXml/itemProps4.xml><?xml version="1.0" encoding="utf-8"?>
<ds:datastoreItem xmlns:ds="http://schemas.openxmlformats.org/officeDocument/2006/customXml" ds:itemID="{E8881EE5-0D93-4845-B64F-7EC15427F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4501B-BDBB-424E-B5E9-622762117F7A"/>
    <ds:schemaRef ds:uri="08cb0f59-b58a-410a-8fde-00fb0eef9b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1127</TotalTime>
  <Words>948</Words>
  <Application>Microsoft Office PowerPoint</Application>
  <PresentationFormat>Custom</PresentationFormat>
  <Paragraphs>251</Paragraphs>
  <Slides>25</Slides>
  <Notes>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16x9 Holding slides 2</vt:lpstr>
      <vt:lpstr>DB Screenshow White</vt:lpstr>
      <vt:lpstr>1_16x9 Holding slides 2</vt:lpstr>
      <vt:lpstr>2_16x9 Holding slides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Deutsche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creator>*</dc:creator>
  <cp:keywords>For internal use only</cp:keywords>
  <cp:lastModifiedBy>ganesh</cp:lastModifiedBy>
  <cp:revision>1263</cp:revision>
  <cp:lastPrinted>2010-03-16T19:12:47Z</cp:lastPrinted>
  <dcterms:created xsi:type="dcterms:W3CDTF">2010-11-16T13:20:08Z</dcterms:created>
  <dcterms:modified xsi:type="dcterms:W3CDTF">2020-01-21T04:05:22Z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e951d408-65dc-48b8-aac8-a17dc4d30e45</vt:lpwstr>
  </property>
  <property fmtid="{D5CDD505-2E9C-101B-9397-08002B2CF9AE}" pid="3" name="ContentTypeId">
    <vt:lpwstr>0x010100C777E5E4CC2845A982076CBB472177EA001C5F85888F34AE42BEC45E4FBA3732BD</vt:lpwstr>
  </property>
  <property fmtid="{D5CDD505-2E9C-101B-9397-08002B2CF9AE}" pid="4" name="_dlc_DocIdItemGuid">
    <vt:lpwstr>e7b62917-f810-4886-86e3-7b6ce045e08f</vt:lpwstr>
  </property>
  <property fmtid="{D5CDD505-2E9C-101B-9397-08002B2CF9AE}" pid="5" name="db.comClassification">
    <vt:lpwstr>For internal use only</vt:lpwstr>
  </property>
  <property fmtid="{D5CDD505-2E9C-101B-9397-08002B2CF9AE}" pid="6" name="aliashDocumentMarking">
    <vt:lpwstr>For internal use only</vt:lpwstr>
  </property>
</Properties>
</file>