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49"/>
  </p:notesMasterIdLst>
  <p:sldIdLst>
    <p:sldId id="256" r:id="rId2"/>
    <p:sldId id="293" r:id="rId3"/>
    <p:sldId id="294" r:id="rId4"/>
    <p:sldId id="295" r:id="rId5"/>
    <p:sldId id="349" r:id="rId6"/>
    <p:sldId id="325" r:id="rId7"/>
    <p:sldId id="350" r:id="rId8"/>
    <p:sldId id="300" r:id="rId9"/>
    <p:sldId id="352" r:id="rId10"/>
    <p:sldId id="354" r:id="rId11"/>
    <p:sldId id="355" r:id="rId12"/>
    <p:sldId id="356" r:id="rId13"/>
    <p:sldId id="358" r:id="rId14"/>
    <p:sldId id="301" r:id="rId15"/>
    <p:sldId id="302" r:id="rId16"/>
    <p:sldId id="313" r:id="rId17"/>
    <p:sldId id="303" r:id="rId18"/>
    <p:sldId id="304" r:id="rId19"/>
    <p:sldId id="326" r:id="rId20"/>
    <p:sldId id="328" r:id="rId21"/>
    <p:sldId id="329" r:id="rId22"/>
    <p:sldId id="330" r:id="rId23"/>
    <p:sldId id="359" r:id="rId24"/>
    <p:sldId id="335" r:id="rId25"/>
    <p:sldId id="336" r:id="rId26"/>
    <p:sldId id="332" r:id="rId27"/>
    <p:sldId id="333" r:id="rId28"/>
    <p:sldId id="334" r:id="rId29"/>
    <p:sldId id="306" r:id="rId30"/>
    <p:sldId id="360" r:id="rId31"/>
    <p:sldId id="361" r:id="rId32"/>
    <p:sldId id="362" r:id="rId33"/>
    <p:sldId id="363" r:id="rId34"/>
    <p:sldId id="364" r:id="rId35"/>
    <p:sldId id="365" r:id="rId36"/>
    <p:sldId id="366" r:id="rId37"/>
    <p:sldId id="367" r:id="rId38"/>
    <p:sldId id="368" r:id="rId39"/>
    <p:sldId id="369" r:id="rId40"/>
    <p:sldId id="351" r:id="rId41"/>
    <p:sldId id="338" r:id="rId42"/>
    <p:sldId id="340" r:id="rId43"/>
    <p:sldId id="371" r:id="rId44"/>
    <p:sldId id="337" r:id="rId45"/>
    <p:sldId id="343" r:id="rId46"/>
    <p:sldId id="344" r:id="rId47"/>
    <p:sldId id="342" r:id="rId48"/>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2F3"/>
    <a:srgbClr val="2384AF"/>
    <a:srgbClr val="49BCBF"/>
    <a:srgbClr val="A6A6A6"/>
    <a:srgbClr val="FB3919"/>
    <a:srgbClr val="9DB4E7"/>
    <a:srgbClr val="F29B4C"/>
    <a:srgbClr val="4899FA"/>
    <a:srgbClr val="0554B3"/>
    <a:srgbClr val="EEE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8" autoAdjust="0"/>
    <p:restoredTop sz="88996" autoAdjust="0"/>
  </p:normalViewPr>
  <p:slideViewPr>
    <p:cSldViewPr snapToGrid="0">
      <p:cViewPr varScale="1">
        <p:scale>
          <a:sx n="62" d="100"/>
          <a:sy n="62" d="100"/>
        </p:scale>
        <p:origin x="9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3813-9840-4FC1-9D75-19457ED5CD50}" type="datetimeFigureOut">
              <a:rPr lang="en-IN" smtClean="0"/>
              <a:t>24-07-2019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7C18-429B-4D95-987C-363AEA7C5E21}" type="slidenum">
              <a:rPr lang="en-IN" smtClean="0"/>
              <a:t>‹#›</a:t>
            </a:fld>
            <a:endParaRPr lang="en-IN" dirty="0"/>
          </a:p>
        </p:txBody>
      </p:sp>
    </p:spTree>
    <p:extLst>
      <p:ext uri="{BB962C8B-B14F-4D97-AF65-F5344CB8AC3E}">
        <p14:creationId xmlns:p14="http://schemas.microsoft.com/office/powerpoint/2010/main" val="161971279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0</a:t>
            </a:fld>
            <a:endParaRPr lang="en-IN" dirty="0"/>
          </a:p>
        </p:txBody>
      </p:sp>
    </p:spTree>
    <p:extLst>
      <p:ext uri="{BB962C8B-B14F-4D97-AF65-F5344CB8AC3E}">
        <p14:creationId xmlns:p14="http://schemas.microsoft.com/office/powerpoint/2010/main" val="376849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19</a:t>
            </a:fld>
            <a:endParaRPr lang="en-IN" dirty="0"/>
          </a:p>
        </p:txBody>
      </p:sp>
    </p:spTree>
    <p:extLst>
      <p:ext uri="{BB962C8B-B14F-4D97-AF65-F5344CB8AC3E}">
        <p14:creationId xmlns:p14="http://schemas.microsoft.com/office/powerpoint/2010/main" val="2809648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35</a:t>
            </a:fld>
            <a:endParaRPr lang="en-IN" dirty="0"/>
          </a:p>
        </p:txBody>
      </p:sp>
    </p:spTree>
    <p:extLst>
      <p:ext uri="{BB962C8B-B14F-4D97-AF65-F5344CB8AC3E}">
        <p14:creationId xmlns:p14="http://schemas.microsoft.com/office/powerpoint/2010/main" val="1179719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6.emf"/><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Shape 10"/>
          <p:cNvSpPr/>
          <p:nvPr userDrawn="1"/>
        </p:nvSpPr>
        <p:spPr>
          <a:xfrm>
            <a:off x="10059311" y="877033"/>
            <a:ext cx="1732400" cy="577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nvGrpSpPr>
          <p:cNvPr id="19" name="Shape 11"/>
          <p:cNvGrpSpPr/>
          <p:nvPr userDrawn="1"/>
        </p:nvGrpSpPr>
        <p:grpSpPr>
          <a:xfrm>
            <a:off x="1" y="-9451"/>
            <a:ext cx="11548531" cy="6867451"/>
            <a:chOff x="0" y="-7088"/>
            <a:chExt cx="8661398" cy="5150588"/>
          </a:xfrm>
          <a:solidFill>
            <a:schemeClr val="bg1">
              <a:lumMod val="95000"/>
            </a:schemeClr>
          </a:solidFill>
        </p:grpSpPr>
        <p:sp>
          <p:nvSpPr>
            <p:cNvPr id="20" name="Shape 1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sp>
          <p:nvSpPr>
            <p:cNvPr id="21" name="Shape 13"/>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2" name="Shape 14"/>
          <p:cNvGrpSpPr/>
          <p:nvPr/>
        </p:nvGrpSpPr>
        <p:grpSpPr>
          <a:xfrm rot="10800000" flipH="1">
            <a:off x="3" y="1454351"/>
            <a:ext cx="11796669" cy="3949300"/>
            <a:chOff x="-8178042" y="-4493254"/>
            <a:chExt cx="19483598" cy="6522736"/>
          </a:xfrm>
          <a:solidFill>
            <a:srgbClr val="F29B4C"/>
          </a:solidFill>
        </p:grpSpPr>
        <p:sp>
          <p:nvSpPr>
            <p:cNvPr id="23" name="Shape 15"/>
            <p:cNvSpPr/>
            <p:nvPr/>
          </p:nvSpPr>
          <p:spPr>
            <a:xfrm>
              <a:off x="-8178042" y="-4493118"/>
              <a:ext cx="12968400" cy="6522600"/>
            </a:xfrm>
            <a:prstGeom prst="rect">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sp>
          <p:nvSpPr>
            <p:cNvPr id="24" name="Shape 16"/>
            <p:cNvSpPr/>
            <p:nvPr/>
          </p:nvSpPr>
          <p:spPr>
            <a:xfrm>
              <a:off x="4782955" y="-4493254"/>
              <a:ext cx="6522600" cy="6522600"/>
            </a:xfrm>
            <a:prstGeom prst="rtTriangle">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5" name="Shape 17"/>
          <p:cNvGrpSpPr/>
          <p:nvPr/>
        </p:nvGrpSpPr>
        <p:grpSpPr>
          <a:xfrm>
            <a:off x="4902983" y="5704465"/>
            <a:ext cx="7307772" cy="577328"/>
            <a:chOff x="5582265" y="4646738"/>
            <a:chExt cx="5480829" cy="432996"/>
          </a:xfrm>
          <a:solidFill>
            <a:srgbClr val="2384AF"/>
          </a:solidFill>
          <a:scene3d>
            <a:camera prst="orthographicFront">
              <a:rot lat="0" lon="0" rev="0"/>
            </a:camera>
            <a:lightRig rig="contrasting" dir="t">
              <a:rot lat="0" lon="0" rev="7800000"/>
            </a:lightRig>
          </a:scene3d>
        </p:grpSpPr>
        <p:sp>
          <p:nvSpPr>
            <p:cNvPr id="26" name="Shape 18"/>
            <p:cNvSpPr/>
            <p:nvPr/>
          </p:nvSpPr>
          <p:spPr>
            <a:xfrm rot="10800000">
              <a:off x="5582265" y="4948334"/>
              <a:ext cx="394200" cy="131400"/>
            </a:xfrm>
            <a:prstGeom prst="triangle">
              <a:avLst>
                <a:gd name="adj" fmla="val 32425"/>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nvGrpSpPr>
            <p:cNvPr id="27" name="Shape 19"/>
            <p:cNvGrpSpPr/>
            <p:nvPr/>
          </p:nvGrpSpPr>
          <p:grpSpPr>
            <a:xfrm flipH="1">
              <a:off x="5585232" y="4646738"/>
              <a:ext cx="5477861" cy="304551"/>
              <a:chOff x="-24158748" y="330075"/>
              <a:chExt cx="30568423" cy="1699506"/>
            </a:xfrm>
            <a:grpFill/>
          </p:grpSpPr>
          <p:sp>
            <p:nvSpPr>
              <p:cNvPr id="28" name="Shape 20"/>
              <p:cNvSpPr/>
              <p:nvPr/>
            </p:nvSpPr>
            <p:spPr>
              <a:xfrm>
                <a:off x="-24158748" y="330081"/>
                <a:ext cx="28908000" cy="1699500"/>
              </a:xfrm>
              <a:prstGeom prst="rect">
                <a:avLst/>
              </a:prstGeom>
              <a:grpFill/>
              <a:ln>
                <a:noFill/>
              </a:ln>
              <a:effectLst/>
              <a:sp3d>
                <a:bevelT w="139700" h="139700"/>
              </a:sp3d>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itchFamily="2" charset="0"/>
                </a:endParaRPr>
              </a:p>
            </p:txBody>
          </p:sp>
          <p:sp>
            <p:nvSpPr>
              <p:cNvPr id="29" name="Shape 21"/>
              <p:cNvSpPr/>
              <p:nvPr/>
            </p:nvSpPr>
            <p:spPr>
              <a:xfrm>
                <a:off x="4710175" y="330075"/>
                <a:ext cx="1699500" cy="1699500"/>
              </a:xfrm>
              <a:prstGeom prst="rtTriangle">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grpSp>
      <p:sp>
        <p:nvSpPr>
          <p:cNvPr id="30" name="Shape 22"/>
          <p:cNvSpPr txBox="1">
            <a:spLocks noGrp="1"/>
          </p:cNvSpPr>
          <p:nvPr>
            <p:ph type="ctrTitle"/>
          </p:nvPr>
        </p:nvSpPr>
        <p:spPr>
          <a:xfrm>
            <a:off x="241139" y="1454235"/>
            <a:ext cx="11550573" cy="2881615"/>
          </a:xfrm>
          <a:prstGeom prst="rect">
            <a:avLst/>
          </a:prstGeom>
        </p:spPr>
        <p:txBody>
          <a:bodyPr spcFirstLastPara="1" wrap="square" lIns="91425" tIns="91425" rIns="91425" bIns="91425" anchor="t" anchorCtr="0"/>
          <a:lstStyle>
            <a:lvl1pPr lvl="0">
              <a:spcBef>
                <a:spcPts val="0"/>
              </a:spcBef>
              <a:spcAft>
                <a:spcPts val="0"/>
              </a:spcAft>
              <a:buSzPts val="4800"/>
              <a:buNone/>
              <a:defRPr sz="6400">
                <a:solidFill>
                  <a:schemeClr val="bg1"/>
                </a:solidFill>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dirty="0"/>
              <a:t>Click to edit Master title style</a:t>
            </a:r>
            <a:endParaRPr dirty="0"/>
          </a:p>
        </p:txBody>
      </p:sp>
      <p:sp>
        <p:nvSpPr>
          <p:cNvPr id="32" name="Shape 40"/>
          <p:cNvSpPr txBox="1">
            <a:spLocks noGrp="1"/>
          </p:cNvSpPr>
          <p:nvPr>
            <p:ph type="subTitle" idx="1"/>
          </p:nvPr>
        </p:nvSpPr>
        <p:spPr>
          <a:xfrm>
            <a:off x="241139" y="4386079"/>
            <a:ext cx="8637823" cy="1017492"/>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bg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4360" y="6155455"/>
            <a:ext cx="2807260" cy="691205"/>
          </a:xfrm>
          <a:prstGeom prst="rect">
            <a:avLst/>
          </a:prstGeom>
        </p:spPr>
      </p:pic>
    </p:spTree>
    <p:extLst>
      <p:ext uri="{BB962C8B-B14F-4D97-AF65-F5344CB8AC3E}">
        <p14:creationId xmlns:p14="http://schemas.microsoft.com/office/powerpoint/2010/main" val="352744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F29B4C"/>
          </a:solidFill>
        </p:grpSpPr>
        <p:sp>
          <p:nvSpPr>
            <p:cNvPr id="9" name="Shape 29"/>
            <p:cNvSpPr/>
            <p:nvPr userDrawn="1"/>
          </p:nvSpPr>
          <p:spPr>
            <a:xfrm rot="10800000" flipH="1">
              <a:off x="-2" y="3899768"/>
              <a:ext cx="6085589" cy="2702966"/>
            </a:xfrm>
            <a:prstGeom prst="rect">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userDrawn="1"/>
        </p:nvGrpSpPr>
        <p:grpSpPr>
          <a:xfrm flipH="1">
            <a:off x="9470886" y="6227588"/>
            <a:ext cx="2721116" cy="630414"/>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userDrawn="1"/>
        </p:nvGrpSpPr>
        <p:grpSpPr>
          <a:xfrm flipH="1">
            <a:off x="9235529" y="6451918"/>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7" name="Shape 39"/>
          <p:cNvSpPr txBox="1">
            <a:spLocks noGrp="1"/>
          </p:cNvSpPr>
          <p:nvPr userDrawn="1">
            <p:ph type="ctrTitle"/>
          </p:nvPr>
        </p:nvSpPr>
        <p:spPr>
          <a:xfrm>
            <a:off x="114872" y="3828197"/>
            <a:ext cx="7877661" cy="1546400"/>
          </a:xfrm>
          <a:prstGeom prst="rect">
            <a:avLst/>
          </a:prstGeom>
        </p:spPr>
        <p:txBody>
          <a:bodyPr spcFirstLastPara="1" wrap="square" lIns="91425" tIns="91425" rIns="91425" bIns="91425" anchor="b" anchorCtr="0"/>
          <a:lstStyle>
            <a:lvl1pPr lvl="0" rtl="0">
              <a:spcBef>
                <a:spcPts val="0"/>
              </a:spcBef>
              <a:spcAft>
                <a:spcPts val="0"/>
              </a:spcAft>
              <a:buSzPts val="3000"/>
              <a:buNone/>
              <a:defRPr sz="4000">
                <a:solidFill>
                  <a:schemeClr val="tx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dirty="0"/>
              <a:t>Click to edit Master title style</a:t>
            </a:r>
            <a:endParaRPr dirty="0"/>
          </a:p>
        </p:txBody>
      </p:sp>
      <p:sp>
        <p:nvSpPr>
          <p:cNvPr id="18" name="Shape 40"/>
          <p:cNvSpPr txBox="1">
            <a:spLocks noGrp="1"/>
          </p:cNvSpPr>
          <p:nvPr userDrawn="1">
            <p:ph type="subTitle" idx="1"/>
          </p:nvPr>
        </p:nvSpPr>
        <p:spPr>
          <a:xfrm>
            <a:off x="114872" y="5300599"/>
            <a:ext cx="6673008" cy="10464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tx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
        <p:nvSpPr>
          <p:cNvPr id="19" name="Google Shape;163;p10"/>
          <p:cNvSpPr txBox="1">
            <a:spLocks noGrp="1"/>
          </p:cNvSpPr>
          <p:nvPr userDrawn="1">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81309" y="5105772"/>
            <a:ext cx="4410691" cy="1086002"/>
          </a:xfrm>
          <a:prstGeom prst="rect">
            <a:avLst/>
          </a:prstGeom>
        </p:spPr>
      </p:pic>
    </p:spTree>
    <p:extLst>
      <p:ext uri="{BB962C8B-B14F-4D97-AF65-F5344CB8AC3E}">
        <p14:creationId xmlns:p14="http://schemas.microsoft.com/office/powerpoint/2010/main" val="7331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Normal">
    <p:spTree>
      <p:nvGrpSpPr>
        <p:cNvPr id="1" name=""/>
        <p:cNvGrpSpPr/>
        <p:nvPr/>
      </p:nvGrpSpPr>
      <p:grpSpPr>
        <a:xfrm>
          <a:off x="0" y="0"/>
          <a:ext cx="0" cy="0"/>
          <a:chOff x="0" y="0"/>
          <a:chExt cx="0" cy="0"/>
        </a:xfrm>
      </p:grpSpPr>
      <p:grpSp>
        <p:nvGrpSpPr>
          <p:cNvPr id="5" name="Google Shape;64;p5"/>
          <p:cNvGrpSpPr/>
          <p:nvPr userDrawn="1"/>
        </p:nvGrpSpPr>
        <p:grpSpPr>
          <a:xfrm rot="10800000" flipH="1">
            <a:off x="8" y="-5244"/>
            <a:ext cx="6730415" cy="809783"/>
            <a:chOff x="-2168138" y="330076"/>
            <a:chExt cx="8650663" cy="1211718"/>
          </a:xfrm>
          <a:solidFill>
            <a:schemeClr val="bg1">
              <a:lumMod val="95000"/>
            </a:schemeClr>
          </a:solidFill>
        </p:grpSpPr>
        <p:sp>
          <p:nvSpPr>
            <p:cNvPr id="9" name="Google Shape;65;p5"/>
            <p:cNvSpPr/>
            <p:nvPr userDrawn="1"/>
          </p:nvSpPr>
          <p:spPr>
            <a:xfrm>
              <a:off x="-2168138" y="330082"/>
              <a:ext cx="6958200" cy="1211709"/>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10" name="Google Shape;66;p5"/>
            <p:cNvSpPr/>
            <p:nvPr userDrawn="1"/>
          </p:nvSpPr>
          <p:spPr>
            <a:xfrm>
              <a:off x="4783025" y="330076"/>
              <a:ext cx="1699500" cy="121171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grpSp>
        <p:nvGrpSpPr>
          <p:cNvPr id="6" name="Google Shape;67;p5"/>
          <p:cNvGrpSpPr/>
          <p:nvPr userDrawn="1"/>
        </p:nvGrpSpPr>
        <p:grpSpPr>
          <a:xfrm rot="10800000" flipH="1">
            <a:off x="1" y="-5239"/>
            <a:ext cx="7039120" cy="660372"/>
            <a:chOff x="-9092084" y="330075"/>
            <a:chExt cx="15560570" cy="1699501"/>
          </a:xfrm>
          <a:solidFill>
            <a:srgbClr val="2384AF"/>
          </a:solidFill>
        </p:grpSpPr>
        <p:sp>
          <p:nvSpPr>
            <p:cNvPr id="7" name="Google Shape;68;p5"/>
            <p:cNvSpPr/>
            <p:nvPr userDrawn="1"/>
          </p:nvSpPr>
          <p:spPr>
            <a:xfrm>
              <a:off x="-9092084" y="330076"/>
              <a:ext cx="13882200" cy="1699500"/>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8" name="Google Shape;69;p5"/>
            <p:cNvSpPr/>
            <p:nvPr userDrawn="1"/>
          </p:nvSpPr>
          <p:spPr>
            <a:xfrm>
              <a:off x="4768986" y="330075"/>
              <a:ext cx="1699500" cy="1699501"/>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sp>
        <p:nvSpPr>
          <p:cNvPr id="11" name="Google Shape;78;p5"/>
          <p:cNvSpPr txBox="1">
            <a:spLocks noGrp="1"/>
          </p:cNvSpPr>
          <p:nvPr>
            <p:ph type="title"/>
          </p:nvPr>
        </p:nvSpPr>
        <p:spPr>
          <a:xfrm>
            <a:off x="3" y="37720"/>
            <a:ext cx="6730423" cy="574453"/>
          </a:xfrm>
          <a:prstGeom prst="rect">
            <a:avLst/>
          </a:prstGeom>
        </p:spPr>
        <p:txBody>
          <a:bodyPr spcFirstLastPara="1" wrap="square" lIns="108000" tIns="0" rIns="0" bIns="0" anchor="ctr" anchorCtr="0">
            <a:spAutoFit/>
          </a:bodyPr>
          <a:lstStyle>
            <a:lvl1pPr lvl="0">
              <a:spcBef>
                <a:spcPts val="0"/>
              </a:spcBef>
              <a:spcAft>
                <a:spcPts val="0"/>
              </a:spcAft>
              <a:buSzPts val="2000"/>
              <a:buNone/>
              <a:defRPr sz="3733">
                <a:solidFill>
                  <a:schemeClr val="bg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dirty="0"/>
              <a:t>Click to edit Master title style</a:t>
            </a:r>
            <a:endParaRPr dirty="0"/>
          </a:p>
        </p:txBody>
      </p:sp>
      <p:grpSp>
        <p:nvGrpSpPr>
          <p:cNvPr id="2" name="Group 1"/>
          <p:cNvGrpSpPr/>
          <p:nvPr userDrawn="1"/>
        </p:nvGrpSpPr>
        <p:grpSpPr>
          <a:xfrm>
            <a:off x="9475270" y="6224888"/>
            <a:ext cx="2721116" cy="634145"/>
            <a:chOff x="9475270" y="6224888"/>
            <a:chExt cx="2721116" cy="634145"/>
          </a:xfrm>
          <a:solidFill>
            <a:schemeClr val="bg1">
              <a:lumMod val="95000"/>
            </a:schemeClr>
          </a:solidFill>
        </p:grpSpPr>
        <p:sp>
          <p:nvSpPr>
            <p:cNvPr id="13" name="Google Shape;167;p10"/>
            <p:cNvSpPr/>
            <p:nvPr/>
          </p:nvSpPr>
          <p:spPr>
            <a:xfrm flipH="1">
              <a:off x="10366251" y="6224889"/>
              <a:ext cx="1830135" cy="634143"/>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4" name="Google Shape;168;p10"/>
            <p:cNvSpPr/>
            <p:nvPr/>
          </p:nvSpPr>
          <p:spPr>
            <a:xfrm flipH="1">
              <a:off x="9475270" y="6224888"/>
              <a:ext cx="894617" cy="634145"/>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grpSp>
        <p:nvGrpSpPr>
          <p:cNvPr id="3" name="Group 2"/>
          <p:cNvGrpSpPr/>
          <p:nvPr userDrawn="1"/>
        </p:nvGrpSpPr>
        <p:grpSpPr>
          <a:xfrm>
            <a:off x="9266417" y="6456905"/>
            <a:ext cx="2933151" cy="406084"/>
            <a:chOff x="9266417" y="6456905"/>
            <a:chExt cx="2933151" cy="406084"/>
          </a:xfrm>
          <a:solidFill>
            <a:srgbClr val="2384AF"/>
          </a:solidFill>
        </p:grpSpPr>
        <p:sp>
          <p:nvSpPr>
            <p:cNvPr id="15" name="Google Shape;170;p10"/>
            <p:cNvSpPr/>
            <p:nvPr/>
          </p:nvSpPr>
          <p:spPr>
            <a:xfrm flipH="1">
              <a:off x="9663959" y="6456921"/>
              <a:ext cx="2535609" cy="406068"/>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6" name="Google Shape;171;p10"/>
            <p:cNvSpPr/>
            <p:nvPr/>
          </p:nvSpPr>
          <p:spPr>
            <a:xfrm flipH="1">
              <a:off x="9266417" y="6456905"/>
              <a:ext cx="406067" cy="40606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sp>
        <p:nvSpPr>
          <p:cNvPr id="17"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
        <p:nvSpPr>
          <p:cNvPr id="22" name="Text Placeholder 21"/>
          <p:cNvSpPr>
            <a:spLocks noGrp="1"/>
          </p:cNvSpPr>
          <p:nvPr>
            <p:ph type="body" sz="quarter" idx="10"/>
          </p:nvPr>
        </p:nvSpPr>
        <p:spPr>
          <a:xfrm>
            <a:off x="167217" y="804333"/>
            <a:ext cx="11633200" cy="5420784"/>
          </a:xfrm>
          <a:prstGeom prst="rect">
            <a:avLst/>
          </a:prstGeom>
        </p:spPr>
        <p:txBody>
          <a:bodyPr/>
          <a:lstStyle>
            <a:lvl1pPr>
              <a:buClr>
                <a:srgbClr val="19212F"/>
              </a:buClr>
              <a:defRPr sz="2133"/>
            </a:lvl1pPr>
          </a:lstStyle>
          <a:p>
            <a:pPr lvl="0"/>
            <a:r>
              <a:rPr lang="en-US" dirty="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7434" y="90879"/>
            <a:ext cx="2422016" cy="609939"/>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72484" y="103381"/>
            <a:ext cx="2375663" cy="584936"/>
          </a:xfrm>
          <a:prstGeom prst="rect">
            <a:avLst/>
          </a:prstGeom>
        </p:spPr>
      </p:pic>
    </p:spTree>
    <p:extLst>
      <p:ext uri="{BB962C8B-B14F-4D97-AF65-F5344CB8AC3E}">
        <p14:creationId xmlns:p14="http://schemas.microsoft.com/office/powerpoint/2010/main" val="1265754648"/>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actUs">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2384AF"/>
          </a:solidFill>
        </p:grpSpPr>
        <p:sp>
          <p:nvSpPr>
            <p:cNvPr id="9" name="Shape 29"/>
            <p:cNvSpPr/>
            <p:nvPr userDrawn="1"/>
          </p:nvSpPr>
          <p:spPr>
            <a:xfrm rot="10800000" flipH="1">
              <a:off x="-2" y="3899768"/>
              <a:ext cx="6085589" cy="2702966"/>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p:nvGrpSpPr>
        <p:grpSpPr>
          <a:xfrm flipH="1">
            <a:off x="9475267" y="6242102"/>
            <a:ext cx="2721116" cy="630413"/>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p:nvGrpSpPr>
        <p:grpSpPr>
          <a:xfrm flipH="1">
            <a:off x="9266415" y="6459607"/>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9"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7" name="Picture 2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40000" contrast="41000"/>
                    </a14:imgEffect>
                  </a14:imgLayer>
                </a14:imgProps>
              </a:ext>
              <a:ext uri="{28A0092B-C50C-407E-A947-70E740481C1C}">
                <a14:useLocalDpi xmlns:a14="http://schemas.microsoft.com/office/drawing/2010/main" val="0"/>
              </a:ext>
            </a:extLst>
          </a:blip>
          <a:stretch>
            <a:fillRect/>
          </a:stretch>
        </p:blipFill>
        <p:spPr>
          <a:xfrm>
            <a:off x="493216" y="4722052"/>
            <a:ext cx="256560" cy="256560"/>
          </a:xfrm>
          <a:prstGeom prst="rect">
            <a:avLst/>
          </a:prstGeom>
        </p:spPr>
      </p:pic>
      <p:sp>
        <p:nvSpPr>
          <p:cNvPr id="28" name="Oval 27"/>
          <p:cNvSpPr/>
          <p:nvPr/>
        </p:nvSpPr>
        <p:spPr>
          <a:xfrm rot="13500000">
            <a:off x="261401" y="4490239"/>
            <a:ext cx="720190"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9" name="Rectangle 28"/>
          <p:cNvSpPr/>
          <p:nvPr userDrawn="1"/>
        </p:nvSpPr>
        <p:spPr>
          <a:xfrm>
            <a:off x="1105388" y="4563076"/>
            <a:ext cx="4853864" cy="543866"/>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No.01, 3rd cross Basappa Layout, Gavipuram </a:t>
            </a:r>
            <a:r>
              <a:rPr lang="en-US" sz="1467" b="1"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Extension, </a:t>
            </a:r>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Kempegowda Nagar, Bengaluru, Karnataka 560019</a:t>
            </a:r>
          </a:p>
        </p:txBody>
      </p:sp>
      <p:pic>
        <p:nvPicPr>
          <p:cNvPr id="32" name="Picture 3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73508" y="5871318"/>
            <a:ext cx="279908" cy="279908"/>
          </a:xfrm>
          <a:prstGeom prst="rect">
            <a:avLst/>
          </a:prstGeom>
        </p:spPr>
      </p:pic>
      <p:sp>
        <p:nvSpPr>
          <p:cNvPr id="33" name="Oval 32"/>
          <p:cNvSpPr/>
          <p:nvPr/>
        </p:nvSpPr>
        <p:spPr>
          <a:xfrm rot="13500000">
            <a:off x="253368"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pic>
        <p:nvPicPr>
          <p:cNvPr id="35" name="Picture 34"/>
          <p:cNvPicPr>
            <a:picLocks noChangeAspect="1"/>
          </p:cNvPicPr>
          <p:nvPr/>
        </p:nvPicPr>
        <p:blipFill>
          <a:blip r:embed="rId5" cstate="print">
            <a:duotone>
              <a:prstClr val="black"/>
              <a:schemeClr val="tx1">
                <a:tint val="45000"/>
                <a:satMod val="400000"/>
              </a:schemeClr>
            </a:duotone>
            <a:lum bright="-100000" contrast="-100000"/>
            <a:extLst>
              <a:ext uri="{28A0092B-C50C-407E-A947-70E740481C1C}">
                <a14:useLocalDpi xmlns:a14="http://schemas.microsoft.com/office/drawing/2010/main" val="0"/>
              </a:ext>
            </a:extLst>
          </a:blip>
          <a:stretch>
            <a:fillRect/>
          </a:stretch>
        </p:blipFill>
        <p:spPr>
          <a:xfrm>
            <a:off x="4131169" y="5830869"/>
            <a:ext cx="365618" cy="360807"/>
          </a:xfrm>
          <a:prstGeom prst="rect">
            <a:avLst/>
          </a:prstGeom>
        </p:spPr>
      </p:pic>
      <p:sp>
        <p:nvSpPr>
          <p:cNvPr id="36" name="Oval 35"/>
          <p:cNvSpPr/>
          <p:nvPr/>
        </p:nvSpPr>
        <p:spPr>
          <a:xfrm rot="13500000">
            <a:off x="3953882"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grpSp>
        <p:nvGrpSpPr>
          <p:cNvPr id="8" name="Group 7"/>
          <p:cNvGrpSpPr/>
          <p:nvPr userDrawn="1"/>
        </p:nvGrpSpPr>
        <p:grpSpPr>
          <a:xfrm>
            <a:off x="4884774" y="2415355"/>
            <a:ext cx="2422457" cy="2027295"/>
            <a:chOff x="3663578" y="1811515"/>
            <a:chExt cx="1816844" cy="1520471"/>
          </a:xfrm>
        </p:grpSpPr>
        <p:sp>
          <p:nvSpPr>
            <p:cNvPr id="21" name="TextBox 20"/>
            <p:cNvSpPr txBox="1"/>
            <p:nvPr/>
          </p:nvSpPr>
          <p:spPr>
            <a:xfrm>
              <a:off x="3663578" y="1811515"/>
              <a:ext cx="1816844" cy="530914"/>
            </a:xfrm>
            <a:prstGeom prst="rect">
              <a:avLst/>
            </a:prstGeom>
            <a:noFill/>
          </p:spPr>
          <p:txBody>
            <a:bodyPr wrap="none" rtlCol="0">
              <a:spAutoFit/>
            </a:bodyPr>
            <a:lstStyle/>
            <a:p>
              <a:pPr algn="ctr"/>
              <a:r>
                <a:rPr lang="en-GB" sz="4000" b="1" dirty="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rPr>
                <a:t>Contact Us</a:t>
              </a:r>
            </a:p>
          </p:txBody>
        </p:sp>
        <p:grpSp>
          <p:nvGrpSpPr>
            <p:cNvPr id="5" name="Group 4"/>
            <p:cNvGrpSpPr/>
            <p:nvPr userDrawn="1"/>
          </p:nvGrpSpPr>
          <p:grpSpPr>
            <a:xfrm>
              <a:off x="4097490" y="2382966"/>
              <a:ext cx="949020" cy="949020"/>
              <a:chOff x="4097490" y="2382966"/>
              <a:chExt cx="949020" cy="949020"/>
            </a:xfrm>
          </p:grpSpPr>
          <p:sp>
            <p:nvSpPr>
              <p:cNvPr id="24" name="Teardrop 23"/>
              <p:cNvSpPr/>
              <p:nvPr/>
            </p:nvSpPr>
            <p:spPr>
              <a:xfrm rot="8070752">
                <a:off x="4097490" y="2382966"/>
                <a:ext cx="949020" cy="949020"/>
              </a:xfrm>
              <a:prstGeom prst="teardrop">
                <a:avLst/>
              </a:prstGeom>
              <a:solidFill>
                <a:srgbClr val="2384AF"/>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 name="Oval Callout 1"/>
              <p:cNvSpPr/>
              <p:nvPr userDrawn="1"/>
            </p:nvSpPr>
            <p:spPr>
              <a:xfrm>
                <a:off x="4408634" y="2816251"/>
                <a:ext cx="330935" cy="231336"/>
              </a:xfrm>
              <a:prstGeom prst="wedgeEllipseCallout">
                <a:avLst>
                  <a:gd name="adj1" fmla="val -37264"/>
                  <a:gd name="adj2" fmla="val 55542"/>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latin typeface="Roboto Condensed" pitchFamily="2" charset="0"/>
                </a:endParaRPr>
              </a:p>
            </p:txBody>
          </p:sp>
        </p:grpSp>
      </p:grpSp>
      <p:sp>
        <p:nvSpPr>
          <p:cNvPr id="34" name="Rectangle 33">
            <a:extLst>
              <a:ext uri="{FF2B5EF4-FFF2-40B4-BE49-F238E27FC236}">
                <a16:creationId xmlns:a16="http://schemas.microsoft.com/office/drawing/2014/main" id="{51C262FE-2B35-40C2-9E59-B7F449550376}"/>
              </a:ext>
            </a:extLst>
          </p:cNvPr>
          <p:cNvSpPr/>
          <p:nvPr userDrawn="1"/>
        </p:nvSpPr>
        <p:spPr>
          <a:xfrm>
            <a:off x="1026920" y="5626455"/>
            <a:ext cx="2710095" cy="769634"/>
          </a:xfrm>
          <a:prstGeom prst="rect">
            <a:avLst/>
          </a:prstGeom>
        </p:spPr>
        <p:txBody>
          <a:bodyPr wrap="square">
            <a:spAutoFit/>
          </a:bodyPr>
          <a:lstStyle/>
          <a:p>
            <a:r>
              <a:rPr lang="en-US" sz="1467" b="1" u="none" kern="1200"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sagar.g@testyantra.com</a:t>
            </a:r>
          </a:p>
          <a:p>
            <a:r>
              <a:rPr lang="en-US" sz="1467" b="1" u="none"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gurupreetham.c@testyantra.com</a:t>
            </a:r>
          </a:p>
          <a:p>
            <a:r>
              <a:rPr lang="en-US" sz="1467" b="1" u="none"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praveen.d@testyantra.com</a:t>
            </a:r>
            <a:endPar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endParaRPr>
          </a:p>
        </p:txBody>
      </p:sp>
      <p:sp>
        <p:nvSpPr>
          <p:cNvPr id="38" name="Rectangle 37">
            <a:extLst>
              <a:ext uri="{FF2B5EF4-FFF2-40B4-BE49-F238E27FC236}">
                <a16:creationId xmlns:a16="http://schemas.microsoft.com/office/drawing/2014/main" id="{B16475CF-1BB0-4BF3-B63E-3730F03491F8}"/>
              </a:ext>
            </a:extLst>
          </p:cNvPr>
          <p:cNvSpPr/>
          <p:nvPr userDrawn="1"/>
        </p:nvSpPr>
        <p:spPr>
          <a:xfrm>
            <a:off x="4718863" y="5855709"/>
            <a:ext cx="2740572" cy="318100"/>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www.testyantra.com</a:t>
            </a:r>
          </a:p>
        </p:txBody>
      </p:sp>
      <p:pic>
        <p:nvPicPr>
          <p:cNvPr id="30" name="Picture 2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37" name="Picture 3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40876" y="5500471"/>
            <a:ext cx="2807260" cy="691205"/>
          </a:xfrm>
          <a:prstGeom prst="rect">
            <a:avLst/>
          </a:prstGeom>
        </p:spPr>
      </p:pic>
    </p:spTree>
    <p:extLst>
      <p:ext uri="{BB962C8B-B14F-4D97-AF65-F5344CB8AC3E}">
        <p14:creationId xmlns:p14="http://schemas.microsoft.com/office/powerpoint/2010/main" val="4786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dirty="0"/>
          </a:p>
        </p:txBody>
      </p:sp>
      <p:sp>
        <p:nvSpPr>
          <p:cNvPr id="5"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948307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hibernate.org/dtd/hibernate-configuration-3.0.dtd"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s://docs.oracle.com/javaee/5/api/javax/persistence/OneToOne.html"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guides.net/p/hibernate-tutorial.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000" dirty="0" smtClean="0"/>
              <a:t/>
            </a:r>
            <a:br>
              <a:rPr lang="en-IN" sz="8000" dirty="0" smtClean="0"/>
            </a:br>
            <a:r>
              <a:rPr lang="en-IN" sz="8000" dirty="0" smtClean="0">
                <a:solidFill>
                  <a:schemeClr val="bg1"/>
                </a:solidFill>
              </a:rPr>
              <a:t>HIBERNATE</a:t>
            </a:r>
            <a:endParaRPr lang="en-IN" dirty="0">
              <a:solidFill>
                <a:schemeClr val="bg1"/>
              </a:solidFill>
            </a:endParaRPr>
          </a:p>
        </p:txBody>
      </p:sp>
      <p:sp>
        <p:nvSpPr>
          <p:cNvPr id="4" name="Slide Number Placeholder 3"/>
          <p:cNvSpPr>
            <a:spLocks noGrp="1"/>
          </p:cNvSpPr>
          <p:nvPr>
            <p:ph type="sldNum" idx="4294967295"/>
          </p:nvPr>
        </p:nvSpPr>
        <p:spPr>
          <a:xfrm>
            <a:off x="11241511" y="6461580"/>
            <a:ext cx="806636" cy="415777"/>
          </a:xfrm>
        </p:spPr>
        <p:txBody>
          <a:bodyPr/>
          <a:lstStyle/>
          <a:p>
            <a:fld id="{A5FE59A5-F4B4-47F3-8C4B-BD6C0C97D865}" type="slidenum">
              <a:rPr lang="en-IN" smtClean="0"/>
              <a:t>0</a:t>
            </a:fld>
            <a:endParaRPr lang="en-IN" dirty="0"/>
          </a:p>
        </p:txBody>
      </p:sp>
    </p:spTree>
    <p:extLst>
      <p:ext uri="{BB962C8B-B14F-4D97-AF65-F5344CB8AC3E}">
        <p14:creationId xmlns:p14="http://schemas.microsoft.com/office/powerpoint/2010/main" val="2041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9</a:t>
            </a:fld>
            <a:endParaRPr lang="en-IN" dirty="0"/>
          </a:p>
        </p:txBody>
      </p:sp>
      <p:sp>
        <p:nvSpPr>
          <p:cNvPr id="4" name="Text Placeholder 3"/>
          <p:cNvSpPr>
            <a:spLocks noGrp="1"/>
          </p:cNvSpPr>
          <p:nvPr>
            <p:ph type="body" sz="quarter" idx="10"/>
          </p:nvPr>
        </p:nvSpPr>
        <p:spPr>
          <a:xfrm>
            <a:off x="167217" y="804333"/>
            <a:ext cx="11633200" cy="5875436"/>
          </a:xfrm>
        </p:spPr>
        <p:txBody>
          <a:bodyPr/>
          <a:lstStyle/>
          <a:p>
            <a:r>
              <a:rPr lang="en-US" sz="2400" b="1" dirty="0"/>
              <a:t>Some </a:t>
            </a:r>
            <a:r>
              <a:rPr lang="en-US" sz="2400" b="1" dirty="0" smtClean="0"/>
              <a:t>Hibernate Properties:</a:t>
            </a:r>
          </a:p>
          <a:p>
            <a:pPr lvl="0">
              <a:buFont typeface="Wingdings" panose="05000000000000000000" pitchFamily="2" charset="2"/>
              <a:buChar char="q"/>
            </a:pPr>
            <a:r>
              <a:rPr lang="en-US" sz="2200" dirty="0"/>
              <a:t>hibernate.connection.driver_class – Qualified JDBC driver class </a:t>
            </a:r>
            <a:r>
              <a:rPr lang="en-US" sz="2200" dirty="0" smtClean="0"/>
              <a:t>name</a:t>
            </a:r>
            <a:endParaRPr lang="en-IN" sz="2200" dirty="0" smtClean="0"/>
          </a:p>
          <a:p>
            <a:pPr lvl="0">
              <a:buFont typeface="Wingdings" panose="05000000000000000000" pitchFamily="2" charset="2"/>
              <a:buChar char="q"/>
            </a:pPr>
            <a:endParaRPr lang="en-IN" sz="2200" dirty="0"/>
          </a:p>
          <a:p>
            <a:pPr lvl="0">
              <a:buFont typeface="Wingdings" panose="05000000000000000000" pitchFamily="2" charset="2"/>
              <a:buChar char="q"/>
            </a:pPr>
            <a:r>
              <a:rPr lang="en-US" sz="2200" dirty="0" smtClean="0"/>
              <a:t>hibernate.connection.url </a:t>
            </a:r>
            <a:r>
              <a:rPr lang="en-US" sz="2200" dirty="0"/>
              <a:t>– DBURL to the </a:t>
            </a:r>
            <a:r>
              <a:rPr lang="en-US" sz="2200" dirty="0" smtClean="0"/>
              <a:t>database</a:t>
            </a:r>
          </a:p>
          <a:p>
            <a:pPr lvl="0">
              <a:buFont typeface="Wingdings" panose="05000000000000000000" pitchFamily="2" charset="2"/>
              <a:buChar char="q"/>
            </a:pPr>
            <a:endParaRPr lang="en-IN" sz="2200" dirty="0"/>
          </a:p>
          <a:p>
            <a:pPr lvl="0">
              <a:buFont typeface="Wingdings" panose="05000000000000000000" pitchFamily="2" charset="2"/>
              <a:buChar char="q"/>
            </a:pPr>
            <a:r>
              <a:rPr lang="en-US" sz="2200" dirty="0"/>
              <a:t>hibernate.connection.username – username of the </a:t>
            </a:r>
            <a:r>
              <a:rPr lang="en-US" sz="2200" dirty="0" smtClean="0"/>
              <a:t>database</a:t>
            </a:r>
          </a:p>
          <a:p>
            <a:pPr lvl="0">
              <a:buFont typeface="Wingdings" panose="05000000000000000000" pitchFamily="2" charset="2"/>
              <a:buChar char="q"/>
            </a:pPr>
            <a:endParaRPr lang="en-IN" sz="2200" dirty="0"/>
          </a:p>
          <a:p>
            <a:pPr lvl="0">
              <a:buFont typeface="Wingdings" panose="05000000000000000000" pitchFamily="2" charset="2"/>
              <a:buChar char="q"/>
            </a:pPr>
            <a:r>
              <a:rPr lang="en-US" sz="2200" dirty="0"/>
              <a:t>hibernate.connection.password – password of the </a:t>
            </a:r>
            <a:r>
              <a:rPr lang="en-US" sz="2200" dirty="0" smtClean="0"/>
              <a:t>database</a:t>
            </a:r>
          </a:p>
          <a:p>
            <a:pPr lvl="0">
              <a:buFont typeface="Wingdings" panose="05000000000000000000" pitchFamily="2" charset="2"/>
              <a:buChar char="q"/>
            </a:pPr>
            <a:endParaRPr lang="en-IN" sz="2200" dirty="0"/>
          </a:p>
          <a:p>
            <a:pPr lvl="0">
              <a:buFont typeface="Wingdings" panose="05000000000000000000" pitchFamily="2" charset="2"/>
              <a:buChar char="q"/>
            </a:pPr>
            <a:r>
              <a:rPr lang="en-US" sz="2200" dirty="0" smtClean="0"/>
              <a:t>hibernate.connection.pool_size </a:t>
            </a:r>
            <a:r>
              <a:rPr lang="en-US" sz="2200" dirty="0"/>
              <a:t>– </a:t>
            </a:r>
            <a:r>
              <a:rPr lang="en-US" sz="2200" dirty="0" smtClean="0"/>
              <a:t>total no of connection available</a:t>
            </a:r>
            <a:endParaRPr lang="en-US" sz="2200" dirty="0"/>
          </a:p>
          <a:p>
            <a:pPr>
              <a:buFont typeface="Wingdings" panose="05000000000000000000" pitchFamily="2" charset="2"/>
              <a:buChar char="q"/>
            </a:pPr>
            <a:endParaRPr lang="en-US" sz="2400" dirty="0">
              <a:latin typeface="Roboto Condensed"/>
            </a:endParaRPr>
          </a:p>
          <a:p>
            <a:pPr>
              <a:buFont typeface="Wingdings" panose="05000000000000000000" pitchFamily="2" charset="2"/>
              <a:buChar char="q"/>
            </a:pPr>
            <a:r>
              <a:rPr lang="en-IN" sz="2200" dirty="0">
                <a:latin typeface="Roboto Condensed"/>
              </a:rPr>
              <a:t>hibernate.hbm2ddl.auto -  This command is use to </a:t>
            </a:r>
            <a:r>
              <a:rPr lang="en-IN" sz="2200" dirty="0" smtClean="0">
                <a:latin typeface="Roboto Condensed"/>
              </a:rPr>
              <a:t>execute ddl statement.</a:t>
            </a:r>
          </a:p>
          <a:p>
            <a:pPr>
              <a:buFont typeface="Wingdings" panose="05000000000000000000" pitchFamily="2" charset="2"/>
              <a:buChar char="q"/>
            </a:pPr>
            <a:endParaRPr lang="en-IN" sz="2200" dirty="0" smtClean="0">
              <a:latin typeface="Roboto Condensed"/>
            </a:endParaRPr>
          </a:p>
          <a:p>
            <a:pPr>
              <a:buFont typeface="Wingdings" panose="05000000000000000000" pitchFamily="2" charset="2"/>
              <a:buChar char="q"/>
            </a:pPr>
            <a:r>
              <a:rPr lang="en-US" sz="2200" dirty="0" smtClean="0">
                <a:latin typeface="Roboto Condensed"/>
              </a:rPr>
              <a:t>show_sql-to display the sql queries in the console.</a:t>
            </a:r>
          </a:p>
          <a:p>
            <a:pPr>
              <a:buFont typeface="Wingdings" panose="05000000000000000000" pitchFamily="2" charset="2"/>
              <a:buChar char="q"/>
            </a:pPr>
            <a:endParaRPr lang="en-IN" sz="2400" dirty="0">
              <a:latin typeface="Roboto Condensed"/>
            </a:endParaRPr>
          </a:p>
          <a:p>
            <a:pPr>
              <a:buFont typeface="Wingdings" panose="05000000000000000000" pitchFamily="2" charset="2"/>
              <a:buChar char="q"/>
            </a:pPr>
            <a:r>
              <a:rPr lang="en-IN" sz="2200" dirty="0">
                <a:latin typeface="Roboto Condensed"/>
              </a:rPr>
              <a:t>hibernate.Dialect – </a:t>
            </a:r>
            <a:r>
              <a:rPr lang="en-US" sz="2200" dirty="0">
                <a:latin typeface="Roboto Condensed"/>
              </a:rPr>
              <a:t>The dialect specifies the type of database used in hibernate so that hibernate generate appropriate type of SQL </a:t>
            </a:r>
            <a:r>
              <a:rPr lang="en-US" sz="2200" dirty="0" smtClean="0">
                <a:latin typeface="Roboto Condensed"/>
              </a:rPr>
              <a:t>statements.</a:t>
            </a:r>
            <a:endParaRPr lang="en-IN" sz="2200" dirty="0">
              <a:latin typeface="Roboto Condensed"/>
            </a:endParaRPr>
          </a:p>
          <a:p>
            <a:pPr>
              <a:buFont typeface="Wingdings" panose="05000000000000000000" pitchFamily="2" charset="2"/>
              <a:buChar char="ü"/>
            </a:pPr>
            <a:endParaRPr lang="en-US" sz="2200" dirty="0" smtClean="0">
              <a:latin typeface="Roboto Condensed"/>
            </a:endParaRPr>
          </a:p>
          <a:p>
            <a:pPr marL="101596" indent="0">
              <a:buNone/>
            </a:pPr>
            <a:endParaRPr lang="en-IN" sz="2200" dirty="0" smtClean="0">
              <a:latin typeface="Roboto Condensed"/>
            </a:endParaRPr>
          </a:p>
          <a:p>
            <a:pPr lvl="0">
              <a:buFont typeface="Wingdings" panose="05000000000000000000" pitchFamily="2" charset="2"/>
              <a:buChar char="ü"/>
            </a:pPr>
            <a:endParaRPr lang="en-US" sz="2200" dirty="0" smtClean="0"/>
          </a:p>
          <a:p>
            <a:pPr lvl="0">
              <a:buFont typeface="Wingdings" panose="05000000000000000000" pitchFamily="2" charset="2"/>
              <a:buChar char="ü"/>
            </a:pPr>
            <a:endParaRPr lang="en-IN" sz="2200" dirty="0"/>
          </a:p>
          <a:p>
            <a:pPr>
              <a:buFont typeface="Wingdings" panose="05000000000000000000" pitchFamily="2" charset="2"/>
              <a:buChar char="ü"/>
            </a:pPr>
            <a:endParaRPr lang="en-IN" sz="2200" dirty="0"/>
          </a:p>
          <a:p>
            <a:pPr marL="101596" indent="0">
              <a:buNone/>
            </a:pPr>
            <a:endParaRPr lang="en-IN" sz="2400" b="1" dirty="0"/>
          </a:p>
        </p:txBody>
      </p:sp>
    </p:spTree>
    <p:extLst>
      <p:ext uri="{BB962C8B-B14F-4D97-AF65-F5344CB8AC3E}">
        <p14:creationId xmlns:p14="http://schemas.microsoft.com/office/powerpoint/2010/main" val="897915515"/>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ibernate.cfg.xml</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10</a:t>
            </a:fld>
            <a:endParaRPr lang="en-IN" dirty="0"/>
          </a:p>
        </p:txBody>
      </p:sp>
      <p:sp>
        <p:nvSpPr>
          <p:cNvPr id="4" name="Text Placeholder 3"/>
          <p:cNvSpPr>
            <a:spLocks noGrp="1"/>
          </p:cNvSpPr>
          <p:nvPr>
            <p:ph type="body" sz="quarter" idx="10"/>
          </p:nvPr>
        </p:nvSpPr>
        <p:spPr>
          <a:xfrm>
            <a:off x="167217" y="804332"/>
            <a:ext cx="11633200" cy="5890935"/>
          </a:xfrm>
        </p:spPr>
        <p:txBody>
          <a:bodyPr/>
          <a:lstStyle/>
          <a:p>
            <a:pPr marL="101596" indent="0">
              <a:buNone/>
            </a:pPr>
            <a:r>
              <a:rPr lang="en-US" sz="2200" dirty="0"/>
              <a:t>&lt;?xml version = </a:t>
            </a:r>
            <a:r>
              <a:rPr lang="en-US" sz="2200" i="1" dirty="0"/>
              <a:t>"1.0" </a:t>
            </a:r>
            <a:r>
              <a:rPr lang="en-US" sz="2200" dirty="0"/>
              <a:t>encoding = </a:t>
            </a:r>
            <a:r>
              <a:rPr lang="en-US" sz="2200" i="1" dirty="0"/>
              <a:t>"utf-8"</a:t>
            </a:r>
            <a:r>
              <a:rPr lang="en-US" sz="2200" dirty="0"/>
              <a:t>?&gt;</a:t>
            </a:r>
            <a:endParaRPr lang="en-IN" sz="2200" dirty="0"/>
          </a:p>
          <a:p>
            <a:pPr marL="101596" indent="0">
              <a:buNone/>
            </a:pPr>
            <a:r>
              <a:rPr lang="en-US" sz="2200" dirty="0"/>
              <a:t>&lt;!DOCTYPE hibernate-configuration PUBLIC</a:t>
            </a:r>
            <a:endParaRPr lang="en-IN" sz="2200" dirty="0"/>
          </a:p>
          <a:p>
            <a:pPr marL="101596" indent="0">
              <a:buNone/>
            </a:pPr>
            <a:r>
              <a:rPr lang="en-US" sz="2200" dirty="0"/>
              <a:t>"-//Hibernate/Hibernate Configuration DTD 3.0//EN" </a:t>
            </a:r>
            <a:r>
              <a:rPr lang="en-US" sz="2200" dirty="0">
                <a:hlinkClick r:id="rId2"/>
              </a:rPr>
              <a:t>"http://hibernate.org/</a:t>
            </a:r>
            <a:r>
              <a:rPr lang="en-US" sz="2200" dirty="0" err="1">
                <a:hlinkClick r:id="rId2"/>
              </a:rPr>
              <a:t>dtd</a:t>
            </a:r>
            <a:r>
              <a:rPr lang="en-US" sz="2200" dirty="0">
                <a:hlinkClick r:id="rId2"/>
              </a:rPr>
              <a:t>/hibernate</a:t>
            </a:r>
            <a:r>
              <a:rPr lang="en-US" sz="2200" dirty="0"/>
              <a:t>-</a:t>
            </a:r>
            <a:r>
              <a:rPr lang="en-US" sz="2200" dirty="0">
                <a:hlinkClick r:id="rId2"/>
              </a:rPr>
              <a:t>configuration-3.0.dtd"</a:t>
            </a:r>
            <a:r>
              <a:rPr lang="en-US" sz="2200" dirty="0"/>
              <a:t>&gt;</a:t>
            </a:r>
            <a:endParaRPr lang="en-IN" sz="2200" dirty="0"/>
          </a:p>
          <a:p>
            <a:pPr marL="101596" indent="0">
              <a:buNone/>
            </a:pPr>
            <a:r>
              <a:rPr lang="en-US" sz="2200" dirty="0"/>
              <a:t>&lt;hibernate-configuration&gt;</a:t>
            </a:r>
            <a:endParaRPr lang="en-IN" sz="2200" dirty="0"/>
          </a:p>
          <a:p>
            <a:pPr marL="101596" indent="0">
              <a:buNone/>
            </a:pPr>
            <a:r>
              <a:rPr lang="en-US" sz="2200" dirty="0"/>
              <a:t>&lt;session-factory&gt;</a:t>
            </a:r>
            <a:endParaRPr lang="en-IN" sz="2200" dirty="0"/>
          </a:p>
          <a:p>
            <a:pPr marL="101596" indent="0">
              <a:buNone/>
            </a:pPr>
            <a:r>
              <a:rPr lang="en-US" sz="2200" dirty="0"/>
              <a:t>&lt;property name=</a:t>
            </a:r>
            <a:r>
              <a:rPr lang="en-US" sz="2200" i="1" dirty="0"/>
              <a:t>"hibernate.connection.driver_class"</a:t>
            </a:r>
            <a:r>
              <a:rPr lang="en-US" sz="2200" dirty="0"/>
              <a:t>&gt; </a:t>
            </a:r>
            <a:r>
              <a:rPr lang="en-US" sz="2200" dirty="0" err="1"/>
              <a:t>com.mysql.cj.jdbc.Driver</a:t>
            </a:r>
            <a:r>
              <a:rPr lang="en-US" sz="2200" dirty="0"/>
              <a:t>&lt;/property&gt;</a:t>
            </a:r>
            <a:endParaRPr lang="en-IN" sz="2200" dirty="0"/>
          </a:p>
          <a:p>
            <a:pPr marL="101596" indent="0">
              <a:buNone/>
            </a:pPr>
            <a:r>
              <a:rPr lang="en-US" sz="2200" dirty="0"/>
              <a:t>&lt;property name=</a:t>
            </a:r>
            <a:r>
              <a:rPr lang="en-US" sz="2200" i="1" dirty="0"/>
              <a:t>"hibernate.connection.url"</a:t>
            </a:r>
            <a:r>
              <a:rPr lang="en-US" sz="2200" dirty="0"/>
              <a:t>&gt; </a:t>
            </a:r>
            <a:r>
              <a:rPr lang="en-US" sz="2200" dirty="0" err="1"/>
              <a:t>jdbc:mysql</a:t>
            </a:r>
            <a:r>
              <a:rPr lang="en-US" sz="2200" dirty="0"/>
              <a:t>://</a:t>
            </a:r>
            <a:r>
              <a:rPr lang="en-US" sz="2200" dirty="0" smtClean="0"/>
              <a:t>localhost:3306/</a:t>
            </a:r>
            <a:r>
              <a:rPr lang="en-US" sz="2200" dirty="0" err="1" smtClean="0"/>
              <a:t>testyantra_db?createDatabaseIfNotExist</a:t>
            </a:r>
            <a:r>
              <a:rPr lang="en-US" sz="2200" dirty="0" smtClean="0"/>
              <a:t>=true</a:t>
            </a:r>
            <a:endParaRPr lang="en-IN" sz="2200" dirty="0"/>
          </a:p>
          <a:p>
            <a:pPr marL="101596" indent="0">
              <a:buNone/>
            </a:pPr>
            <a:r>
              <a:rPr lang="en-US" sz="2200" dirty="0"/>
              <a:t>&lt;/property&gt;</a:t>
            </a:r>
            <a:endParaRPr lang="en-IN" sz="2200" dirty="0"/>
          </a:p>
          <a:p>
            <a:pPr marL="101596" indent="0">
              <a:buNone/>
            </a:pPr>
            <a:r>
              <a:rPr lang="en-US" sz="2200" dirty="0"/>
              <a:t>&lt;property name=</a:t>
            </a:r>
            <a:r>
              <a:rPr lang="en-US" sz="2200" i="1" dirty="0"/>
              <a:t>"hibernate.connection.username"</a:t>
            </a:r>
            <a:r>
              <a:rPr lang="en-US" sz="2200" dirty="0"/>
              <a:t>&gt;root&lt;/property&gt;</a:t>
            </a:r>
            <a:endParaRPr lang="en-IN" sz="2200" dirty="0"/>
          </a:p>
          <a:p>
            <a:pPr marL="101596" indent="0">
              <a:buNone/>
            </a:pPr>
            <a:r>
              <a:rPr lang="en-US" sz="2200" dirty="0"/>
              <a:t>&lt;property name=</a:t>
            </a:r>
            <a:r>
              <a:rPr lang="en-US" sz="2200" i="1" dirty="0"/>
              <a:t>"hibernate.connection.password"</a:t>
            </a:r>
            <a:r>
              <a:rPr lang="en-US" sz="2200" dirty="0"/>
              <a:t>&gt;root&lt;/property&gt;</a:t>
            </a:r>
            <a:endParaRPr lang="en-IN" sz="2200" dirty="0"/>
          </a:p>
          <a:p>
            <a:pPr marL="101596" indent="0">
              <a:buNone/>
            </a:pPr>
            <a:r>
              <a:rPr lang="en-US" sz="2200" dirty="0"/>
              <a:t>&lt;property name=</a:t>
            </a:r>
            <a:r>
              <a:rPr lang="en-US" sz="2200" i="1" dirty="0"/>
              <a:t>"show_sql"</a:t>
            </a:r>
            <a:r>
              <a:rPr lang="en-US" sz="2200" dirty="0"/>
              <a:t>&gt;true&lt;/property&gt;</a:t>
            </a:r>
            <a:endParaRPr lang="en-IN" sz="2200" dirty="0"/>
          </a:p>
          <a:p>
            <a:pPr marL="101596" indent="0">
              <a:buNone/>
            </a:pPr>
            <a:endParaRPr lang="en-IN" sz="2200" dirty="0"/>
          </a:p>
          <a:p>
            <a:pPr marL="101596" indent="0">
              <a:buNone/>
            </a:pPr>
            <a:r>
              <a:rPr lang="en-US" sz="2200" dirty="0"/>
              <a:t>&lt;/session-factory&gt;</a:t>
            </a:r>
            <a:endParaRPr lang="en-IN" sz="2200" dirty="0"/>
          </a:p>
          <a:p>
            <a:pPr marL="101596" indent="0">
              <a:buNone/>
            </a:pPr>
            <a:r>
              <a:rPr lang="en-US" sz="2200" dirty="0"/>
              <a:t>&lt;/hibernate-configuration&gt;</a:t>
            </a:r>
            <a:endParaRPr lang="en-IN" sz="2200" dirty="0"/>
          </a:p>
        </p:txBody>
      </p:sp>
    </p:spTree>
    <p:extLst>
      <p:ext uri="{BB962C8B-B14F-4D97-AF65-F5344CB8AC3E}">
        <p14:creationId xmlns:p14="http://schemas.microsoft.com/office/powerpoint/2010/main" val="3486987753"/>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11</a:t>
            </a:fld>
            <a:endParaRPr lang="en-IN" dirty="0"/>
          </a:p>
        </p:txBody>
      </p:sp>
      <p:sp>
        <p:nvSpPr>
          <p:cNvPr id="4" name="Text Placeholder 3"/>
          <p:cNvSpPr>
            <a:spLocks noGrp="1"/>
          </p:cNvSpPr>
          <p:nvPr>
            <p:ph type="body" sz="quarter" idx="10"/>
          </p:nvPr>
        </p:nvSpPr>
        <p:spPr/>
        <p:txBody>
          <a:bodyPr/>
          <a:lstStyle/>
          <a:p>
            <a:pPr>
              <a:buFont typeface="Wingdings" panose="05000000000000000000" pitchFamily="2" charset="2"/>
              <a:buChar char="q"/>
            </a:pPr>
            <a:r>
              <a:rPr lang="en-US" sz="2200" dirty="0"/>
              <a:t>Configuration class is used to configure the XML file to hibernate. </a:t>
            </a:r>
            <a:endParaRPr lang="en-US" sz="2200" dirty="0" smtClean="0"/>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It </a:t>
            </a:r>
            <a:r>
              <a:rPr lang="en-US" sz="2200" dirty="0"/>
              <a:t>is concrete class which has default constructer and many non-static configure methods</a:t>
            </a:r>
            <a:r>
              <a:rPr lang="en-US" sz="2200" dirty="0" smtClean="0"/>
              <a:t>.</a:t>
            </a:r>
          </a:p>
          <a:p>
            <a:pPr>
              <a:buFont typeface="Wingdings" panose="05000000000000000000" pitchFamily="2" charset="2"/>
              <a:buChar char="q"/>
            </a:pPr>
            <a:endParaRPr lang="en-US" sz="2200" dirty="0" smtClean="0"/>
          </a:p>
          <a:p>
            <a:pPr marL="101596" indent="0">
              <a:buNone/>
            </a:pPr>
            <a:r>
              <a:rPr lang="en-US" sz="2200" b="1" dirty="0" smtClean="0"/>
              <a:t>Some overloaded method of configure():</a:t>
            </a:r>
            <a:endParaRPr lang="en-IN" sz="2200" b="1" dirty="0"/>
          </a:p>
          <a:p>
            <a:pPr>
              <a:buFont typeface="Wingdings" panose="05000000000000000000" pitchFamily="2" charset="2"/>
              <a:buChar char="q"/>
            </a:pPr>
            <a:endParaRPr lang="en-IN" dirty="0"/>
          </a:p>
          <a:p>
            <a:pPr marL="101596" indent="0">
              <a:buNone/>
            </a:pPr>
            <a:r>
              <a:rPr lang="en-US" sz="2200" dirty="0" smtClean="0"/>
              <a:t>1.public </a:t>
            </a:r>
            <a:r>
              <a:rPr lang="en-US" sz="2200" dirty="0"/>
              <a:t>Configuration configure() </a:t>
            </a:r>
            <a:r>
              <a:rPr lang="en-US" sz="2200" dirty="0" smtClean="0"/>
              <a:t>;</a:t>
            </a:r>
            <a:endParaRPr lang="en-US" sz="2200" dirty="0"/>
          </a:p>
          <a:p>
            <a:pPr marL="101596" indent="0">
              <a:buNone/>
            </a:pPr>
            <a:r>
              <a:rPr lang="en-US" sz="2200" dirty="0"/>
              <a:t>"hibernate.cfg.xml" &amp; directly </a:t>
            </a:r>
            <a:r>
              <a:rPr lang="en-US" sz="2200" dirty="0" smtClean="0"/>
              <a:t>under "</a:t>
            </a:r>
            <a:r>
              <a:rPr lang="en-US" sz="2200" dirty="0" err="1"/>
              <a:t>src</a:t>
            </a:r>
            <a:r>
              <a:rPr lang="en-US" sz="2200" dirty="0"/>
              <a:t>" (i.e. Project Class Path</a:t>
            </a:r>
            <a:r>
              <a:rPr lang="en-US" sz="2200" dirty="0" smtClean="0"/>
              <a:t>).</a:t>
            </a:r>
          </a:p>
          <a:p>
            <a:pPr marL="101596" indent="0">
              <a:buNone/>
            </a:pPr>
            <a:endParaRPr lang="en-US" sz="2200" dirty="0" smtClean="0"/>
          </a:p>
          <a:p>
            <a:pPr marL="101596" indent="0">
              <a:buNone/>
            </a:pPr>
            <a:r>
              <a:rPr lang="en-US" sz="2200" dirty="0" smtClean="0"/>
              <a:t>2.public </a:t>
            </a:r>
            <a:r>
              <a:rPr lang="en-US" sz="2200" dirty="0"/>
              <a:t>Configuration configure(String resource) throws </a:t>
            </a:r>
            <a:r>
              <a:rPr lang="en-US" sz="2200" dirty="0" err="1"/>
              <a:t>HibernateException</a:t>
            </a:r>
            <a:r>
              <a:rPr lang="en-US" sz="2200" dirty="0"/>
              <a:t> </a:t>
            </a:r>
            <a:endParaRPr lang="en-US" sz="2200" dirty="0" smtClean="0"/>
          </a:p>
          <a:p>
            <a:pPr marL="101596" indent="0">
              <a:buNone/>
            </a:pPr>
            <a:endParaRPr lang="en-US" sz="2200" dirty="0"/>
          </a:p>
          <a:p>
            <a:pPr marL="101596" indent="0">
              <a:buNone/>
            </a:pPr>
            <a:r>
              <a:rPr lang="en-IN" sz="2200" dirty="0"/>
              <a:t>config.configure("any_name.xml"); </a:t>
            </a:r>
          </a:p>
          <a:p>
            <a:pPr marL="101596" indent="0">
              <a:buNone/>
            </a:pPr>
            <a:r>
              <a:rPr lang="en-IN" sz="2200" dirty="0"/>
              <a:t>OR </a:t>
            </a:r>
          </a:p>
          <a:p>
            <a:pPr marL="101596" indent="0">
              <a:buNone/>
            </a:pPr>
            <a:r>
              <a:rPr lang="en-IN" sz="2200" dirty="0"/>
              <a:t>config.configure("com/</a:t>
            </a:r>
            <a:r>
              <a:rPr lang="en-IN" sz="2200" dirty="0" err="1"/>
              <a:t>pkg</a:t>
            </a:r>
            <a:r>
              <a:rPr lang="en-IN" sz="2200" dirty="0"/>
              <a:t>/any_name.xml");</a:t>
            </a:r>
            <a:endParaRPr lang="en-US" sz="2200" dirty="0" smtClean="0"/>
          </a:p>
          <a:p>
            <a:pPr>
              <a:buFont typeface="Wingdings" panose="05000000000000000000" pitchFamily="2" charset="2"/>
              <a:buChar char="ü"/>
            </a:pPr>
            <a:endParaRPr lang="en-IN" sz="2200" dirty="0"/>
          </a:p>
        </p:txBody>
      </p:sp>
    </p:spTree>
    <p:extLst>
      <p:ext uri="{BB962C8B-B14F-4D97-AF65-F5344CB8AC3E}">
        <p14:creationId xmlns:p14="http://schemas.microsoft.com/office/powerpoint/2010/main" val="3328507934"/>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12</a:t>
            </a:fld>
            <a:endParaRPr lang="en-IN" dirty="0"/>
          </a:p>
        </p:txBody>
      </p:sp>
      <p:sp>
        <p:nvSpPr>
          <p:cNvPr id="4" name="Text Placeholder 3"/>
          <p:cNvSpPr>
            <a:spLocks noGrp="1"/>
          </p:cNvSpPr>
          <p:nvPr>
            <p:ph type="body" sz="quarter" idx="10"/>
          </p:nvPr>
        </p:nvSpPr>
        <p:spPr/>
        <p:txBody>
          <a:bodyPr/>
          <a:lstStyle/>
          <a:p>
            <a:endParaRPr lang="en-IN" sz="2200" dirty="0"/>
          </a:p>
          <a:p>
            <a:pPr marL="101596" indent="0">
              <a:buNone/>
            </a:pPr>
            <a:r>
              <a:rPr lang="en-IN" sz="2200" dirty="0" smtClean="0"/>
              <a:t>3.public </a:t>
            </a:r>
            <a:r>
              <a:rPr lang="en-IN" sz="2200" dirty="0"/>
              <a:t>Configuration configure(File configFile) throws HibernateException </a:t>
            </a:r>
          </a:p>
          <a:p>
            <a:pPr marL="101596" indent="0">
              <a:buNone/>
            </a:pPr>
            <a:r>
              <a:rPr lang="en-US" sz="2200" dirty="0"/>
              <a:t>String fileLoc = "C:\\frameworks\\any_name.xml"; </a:t>
            </a:r>
          </a:p>
          <a:p>
            <a:pPr marL="101596" indent="0">
              <a:buNone/>
            </a:pPr>
            <a:r>
              <a:rPr lang="en-IN" sz="2200" dirty="0"/>
              <a:t>java.io.File configFileLocation = new java.io.File(fileLoc); </a:t>
            </a:r>
          </a:p>
          <a:p>
            <a:pPr marL="101596" indent="0">
              <a:buNone/>
            </a:pPr>
            <a:r>
              <a:rPr lang="en-IN" sz="2200" dirty="0"/>
              <a:t>config.configure(configFileLocation</a:t>
            </a:r>
            <a:r>
              <a:rPr lang="en-IN" sz="2200" dirty="0" smtClean="0"/>
              <a:t>);</a:t>
            </a:r>
          </a:p>
          <a:p>
            <a:pPr marL="101596" indent="0">
              <a:buNone/>
            </a:pPr>
            <a:r>
              <a:rPr lang="en-IN" sz="2200" dirty="0" smtClean="0"/>
              <a:t> </a:t>
            </a:r>
            <a:endParaRPr lang="en-IN" sz="2200" dirty="0"/>
          </a:p>
          <a:p>
            <a:pPr marL="101596" indent="0">
              <a:buNone/>
            </a:pPr>
            <a:r>
              <a:rPr lang="en-US" sz="2200" b="1" dirty="0" smtClean="0">
                <a:solidFill>
                  <a:srgbClr val="0772F3"/>
                </a:solidFill>
              </a:rPr>
              <a:t>4.public </a:t>
            </a:r>
            <a:r>
              <a:rPr lang="en-US" sz="2200" b="1" dirty="0">
                <a:solidFill>
                  <a:srgbClr val="0772F3"/>
                </a:solidFill>
              </a:rPr>
              <a:t>Configuration configure(URL </a:t>
            </a:r>
            <a:r>
              <a:rPr lang="en-US" sz="2200" b="1" dirty="0" err="1" smtClean="0">
                <a:solidFill>
                  <a:srgbClr val="0772F3"/>
                </a:solidFill>
              </a:rPr>
              <a:t>url</a:t>
            </a:r>
            <a:r>
              <a:rPr lang="en-US" sz="2200" b="1" dirty="0" smtClean="0">
                <a:solidFill>
                  <a:srgbClr val="0772F3"/>
                </a:solidFill>
              </a:rPr>
              <a:t>) </a:t>
            </a:r>
            <a:r>
              <a:rPr lang="en-US" sz="2200" b="1" dirty="0">
                <a:solidFill>
                  <a:srgbClr val="0772F3"/>
                </a:solidFill>
              </a:rPr>
              <a:t>throws HibernateException </a:t>
            </a:r>
            <a:endParaRPr lang="en-IN" sz="2200" b="1" dirty="0">
              <a:solidFill>
                <a:srgbClr val="0772F3"/>
              </a:solidFill>
            </a:endParaRPr>
          </a:p>
          <a:p>
            <a:pPr marL="101596" indent="0">
              <a:buNone/>
            </a:pPr>
            <a:r>
              <a:rPr lang="en-IN" sz="2200" dirty="0"/>
              <a:t>String configFileUrl = </a:t>
            </a:r>
            <a:r>
              <a:rPr lang="en-IN" sz="2200" dirty="0" smtClean="0"/>
              <a:t> "</a:t>
            </a:r>
            <a:r>
              <a:rPr lang="en-IN" sz="2200" dirty="0"/>
              <a:t>http://localhost:8080/</a:t>
            </a:r>
            <a:r>
              <a:rPr lang="en-IN" sz="2200" dirty="0" err="1"/>
              <a:t>myApp</a:t>
            </a:r>
            <a:r>
              <a:rPr lang="en-IN" sz="2200" dirty="0"/>
              <a:t>/any_name.cfg.xml"; </a:t>
            </a:r>
          </a:p>
          <a:p>
            <a:pPr marL="101596" indent="0">
              <a:buNone/>
            </a:pPr>
            <a:r>
              <a:rPr lang="en-IN" sz="2200" dirty="0"/>
              <a:t>java.net.URL </a:t>
            </a:r>
            <a:r>
              <a:rPr lang="en-IN" sz="2200" dirty="0" err="1"/>
              <a:t>url</a:t>
            </a:r>
            <a:r>
              <a:rPr lang="en-IN" sz="2200" dirty="0"/>
              <a:t> = new java.net.URL(</a:t>
            </a:r>
            <a:r>
              <a:rPr lang="en-IN" sz="2200" dirty="0" err="1"/>
              <a:t>configFileUrl</a:t>
            </a:r>
            <a:r>
              <a:rPr lang="en-IN" sz="2200" dirty="0"/>
              <a:t>); </a:t>
            </a:r>
          </a:p>
          <a:p>
            <a:pPr marL="101596" indent="0">
              <a:buNone/>
            </a:pPr>
            <a:r>
              <a:rPr lang="en-IN" sz="2200" dirty="0"/>
              <a:t>config.configure(</a:t>
            </a:r>
            <a:r>
              <a:rPr lang="en-IN" sz="2200" dirty="0" err="1"/>
              <a:t>url</a:t>
            </a:r>
            <a:r>
              <a:rPr lang="en-IN" sz="2200" dirty="0"/>
              <a:t>); </a:t>
            </a:r>
            <a:endParaRPr lang="en-IN" sz="2200" dirty="0" smtClean="0"/>
          </a:p>
          <a:p>
            <a:pPr marL="101596" indent="0">
              <a:buNone/>
            </a:pPr>
            <a:endParaRPr lang="en-IN" sz="2200" dirty="0"/>
          </a:p>
          <a:p>
            <a:pPr marL="101596" indent="0">
              <a:buNone/>
            </a:pPr>
            <a:r>
              <a:rPr lang="en-IN" sz="2200" strike="sngStrike" dirty="0" smtClean="0"/>
              <a:t>5.public </a:t>
            </a:r>
            <a:r>
              <a:rPr lang="en-IN" sz="2200" strike="sngStrike" dirty="0"/>
              <a:t>Configuration configure(org.w3c.dom.Document document) </a:t>
            </a:r>
            <a:endParaRPr lang="en-IN" sz="2200" strike="sngStrike" dirty="0" smtClean="0"/>
          </a:p>
          <a:p>
            <a:pPr marL="101596" indent="0">
              <a:buNone/>
            </a:pPr>
            <a:r>
              <a:rPr lang="en-IN" sz="2200" strike="sngStrike" dirty="0" smtClean="0"/>
              <a:t>throws </a:t>
            </a:r>
            <a:r>
              <a:rPr lang="en-IN" sz="2200" strike="sngStrike" dirty="0"/>
              <a:t>HibernateException </a:t>
            </a:r>
          </a:p>
        </p:txBody>
      </p:sp>
    </p:spTree>
    <p:extLst>
      <p:ext uri="{BB962C8B-B14F-4D97-AF65-F5344CB8AC3E}">
        <p14:creationId xmlns:p14="http://schemas.microsoft.com/office/powerpoint/2010/main" val="2303795878"/>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13</a:t>
            </a:fld>
            <a:endParaRPr lang="en-IN" dirty="0"/>
          </a:p>
        </p:txBody>
      </p:sp>
      <p:sp>
        <p:nvSpPr>
          <p:cNvPr id="4" name="Text Placeholder 3"/>
          <p:cNvSpPr>
            <a:spLocks noGrp="1"/>
          </p:cNvSpPr>
          <p:nvPr>
            <p:ph type="body" sz="quarter" idx="10"/>
          </p:nvPr>
        </p:nvSpPr>
        <p:spPr>
          <a:xfrm>
            <a:off x="167217" y="804332"/>
            <a:ext cx="11633200" cy="5657247"/>
          </a:xfrm>
        </p:spPr>
        <p:txBody>
          <a:bodyPr/>
          <a:lstStyle/>
          <a:p>
            <a:pPr marL="101596" indent="0">
              <a:buNone/>
            </a:pPr>
            <a:r>
              <a:rPr lang="en-US" sz="2400" b="1" dirty="0" smtClean="0">
                <a:latin typeface="Roboto Condensed"/>
              </a:rPr>
              <a:t>2. Session Factory :</a:t>
            </a:r>
            <a:endParaRPr lang="en-US" sz="2400" b="1" dirty="0">
              <a:latin typeface="Roboto Condensed"/>
            </a:endParaRPr>
          </a:p>
          <a:p>
            <a:pPr>
              <a:buFont typeface="Wingdings" panose="05000000000000000000" pitchFamily="2" charset="2"/>
              <a:buChar char="q"/>
            </a:pPr>
            <a:r>
              <a:rPr lang="en-US" sz="2200" dirty="0" smtClean="0"/>
              <a:t>Configuration </a:t>
            </a:r>
            <a:r>
              <a:rPr lang="en-US" sz="2200" dirty="0"/>
              <a:t>object is used to create a SessionFactory object which in turn configures </a:t>
            </a:r>
            <a:r>
              <a:rPr lang="en-US" sz="2200" dirty="0" smtClean="0"/>
              <a:t>hibernate </a:t>
            </a:r>
            <a:r>
              <a:rPr lang="en-US" sz="2200" dirty="0"/>
              <a:t>for the application using the supplied configuration file and allows for a Session object to be </a:t>
            </a:r>
            <a:r>
              <a:rPr lang="en-US" sz="2200" dirty="0" smtClean="0"/>
              <a:t>instantiated.</a:t>
            </a:r>
          </a:p>
          <a:p>
            <a:pPr>
              <a:buFont typeface="Wingdings" panose="05000000000000000000" pitchFamily="2" charset="2"/>
              <a:buChar char="q"/>
            </a:pPr>
            <a:endParaRPr lang="en-US" sz="2200" dirty="0" smtClean="0">
              <a:latin typeface="Roboto Condensed"/>
            </a:endParaRPr>
          </a:p>
          <a:p>
            <a:pPr>
              <a:buFont typeface="Wingdings" panose="05000000000000000000" pitchFamily="2" charset="2"/>
              <a:buChar char="q"/>
            </a:pPr>
            <a:r>
              <a:rPr lang="en-US" sz="2200" dirty="0" smtClean="0"/>
              <a:t>The </a:t>
            </a:r>
            <a:r>
              <a:rPr lang="en-US" sz="2200" dirty="0"/>
              <a:t>SessionFactory is a heavyweight object; it is usually created during application start up and kept for later use. </a:t>
            </a:r>
            <a:endParaRPr lang="en-US" sz="2200" dirty="0" smtClean="0"/>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a:t>SessionFactory object will be created per database using a separate configuration file. So, when multiple databases are used, then multiple SessionFactory objects should be created. </a:t>
            </a:r>
            <a:endParaRPr lang="en-US" sz="2200" dirty="0" smtClean="0"/>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The Session Factory is a factory class used to get  session object and client of Connection Provider. </a:t>
            </a: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Session Factory is a thread safe and Immutable.</a:t>
            </a:r>
          </a:p>
          <a:p>
            <a:pPr>
              <a:buFont typeface="Wingdings" panose="05000000000000000000" pitchFamily="2" charset="2"/>
              <a:buChar char="ü"/>
            </a:pPr>
            <a:endParaRPr lang="en-US" sz="2000" dirty="0">
              <a:latin typeface="Roboto Condensed"/>
            </a:endParaRPr>
          </a:p>
          <a:p>
            <a:endParaRPr lang="en-IN" dirty="0">
              <a:latin typeface="Roboto Condensed"/>
            </a:endParaRPr>
          </a:p>
        </p:txBody>
      </p:sp>
    </p:spTree>
    <p:extLst>
      <p:ext uri="{BB962C8B-B14F-4D97-AF65-F5344CB8AC3E}">
        <p14:creationId xmlns:p14="http://schemas.microsoft.com/office/powerpoint/2010/main" val="841759554"/>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14</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pPr marL="558796" indent="-457200">
              <a:buAutoNum type="arabicPeriod" startAt="2"/>
            </a:pPr>
            <a:r>
              <a:rPr lang="en-US" sz="2400" b="1" dirty="0" smtClean="0">
                <a:latin typeface="Roboto Condensed"/>
              </a:rPr>
              <a:t>Session :</a:t>
            </a:r>
          </a:p>
          <a:p>
            <a:pPr marL="558796" indent="-457200">
              <a:buAutoNum type="arabicPeriod" startAt="2"/>
            </a:pPr>
            <a:endParaRPr lang="en-US" dirty="0">
              <a:latin typeface="Roboto Condensed"/>
            </a:endParaRPr>
          </a:p>
          <a:p>
            <a:pPr>
              <a:buFont typeface="Wingdings" panose="05000000000000000000" pitchFamily="2" charset="2"/>
              <a:buChar char="q"/>
            </a:pPr>
            <a:r>
              <a:rPr lang="en-US" sz="2200" dirty="0">
                <a:latin typeface="Roboto Condensed"/>
              </a:rPr>
              <a:t>The session object provides an interface between the application and data stored in the database</a:t>
            </a:r>
            <a:r>
              <a:rPr lang="en-US" sz="2200" dirty="0" smtClean="0">
                <a:latin typeface="Roboto Condensed"/>
              </a:rPr>
              <a:t>.</a:t>
            </a:r>
          </a:p>
          <a:p>
            <a:pPr>
              <a:buFont typeface="Wingdings" panose="05000000000000000000" pitchFamily="2" charset="2"/>
              <a:buChar char="q"/>
            </a:pPr>
            <a:endParaRPr lang="en-US" sz="2200" dirty="0" smtClean="0">
              <a:latin typeface="Roboto Condensed"/>
            </a:endParaRPr>
          </a:p>
          <a:p>
            <a:pPr>
              <a:buFont typeface="Wingdings" panose="05000000000000000000" pitchFamily="2" charset="2"/>
              <a:buChar char="q"/>
            </a:pPr>
            <a:r>
              <a:rPr lang="en-US" sz="2200" dirty="0" smtClean="0">
                <a:latin typeface="Roboto Condensed"/>
              </a:rPr>
              <a:t>Session life cycle is bound to the beginning and end of the transaction</a:t>
            </a:r>
            <a:r>
              <a:rPr lang="en-US" sz="2200" dirty="0">
                <a:latin typeface="Roboto Condensed"/>
              </a:rPr>
              <a:t>.</a:t>
            </a:r>
            <a:endParaRPr lang="en-US" sz="2200" dirty="0" smtClean="0">
              <a:latin typeface="Roboto Condensed"/>
            </a:endParaRP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smtClean="0">
                <a:latin typeface="Roboto Condensed"/>
              </a:rPr>
              <a:t>Hibernate session is not a thread safe.</a:t>
            </a:r>
            <a:endParaRPr lang="en-US" sz="2200" dirty="0">
              <a:latin typeface="Roboto Condensed"/>
            </a:endParaRP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 It is factory of Transaction, Query and Criteria.</a:t>
            </a: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 It holds a first-level cache (mandatory) of data.</a:t>
            </a:r>
          </a:p>
          <a:p>
            <a:pPr marL="101596" indent="0">
              <a:buNone/>
            </a:pPr>
            <a:r>
              <a:rPr lang="en-US" sz="2200" dirty="0">
                <a:latin typeface="Roboto Condensed"/>
              </a:rPr>
              <a:t> </a:t>
            </a:r>
          </a:p>
          <a:p>
            <a:pPr>
              <a:buFont typeface="Wingdings" panose="05000000000000000000" pitchFamily="2" charset="2"/>
              <a:buChar char="q"/>
            </a:pPr>
            <a:r>
              <a:rPr lang="en-US" sz="2200" dirty="0">
                <a:latin typeface="Roboto Condensed"/>
              </a:rPr>
              <a:t>The org.hibernate.Session interface provides methods to insert, update and delete the object. It also provides factory methods for Transaction, Query and Criteria.</a:t>
            </a:r>
            <a:endParaRPr lang="en-IN" sz="2200" dirty="0">
              <a:latin typeface="Roboto Condensed"/>
            </a:endParaRPr>
          </a:p>
          <a:p>
            <a:pPr>
              <a:buFont typeface="Wingdings" panose="05000000000000000000" pitchFamily="2" charset="2"/>
              <a:buChar char="q"/>
            </a:pPr>
            <a:endParaRPr lang="en-IN" sz="2200" dirty="0">
              <a:latin typeface="Roboto Condensed"/>
            </a:endParaRPr>
          </a:p>
          <a:p>
            <a:endParaRPr lang="en-IN" sz="2000" dirty="0">
              <a:latin typeface="Roboto Condensed"/>
            </a:endParaRPr>
          </a:p>
        </p:txBody>
      </p:sp>
    </p:spTree>
    <p:extLst>
      <p:ext uri="{BB962C8B-B14F-4D97-AF65-F5344CB8AC3E}">
        <p14:creationId xmlns:p14="http://schemas.microsoft.com/office/powerpoint/2010/main" val="1650760945"/>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15</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400" b="1" dirty="0" smtClean="0"/>
              <a:t>Session…</a:t>
            </a:r>
          </a:p>
          <a:p>
            <a:pPr marL="101596" indent="0">
              <a:buNone/>
            </a:pPr>
            <a:endParaRPr lang="en-US" sz="2400" b="1" dirty="0"/>
          </a:p>
          <a:p>
            <a:pPr>
              <a:buFont typeface="Wingdings" panose="05000000000000000000" pitchFamily="2" charset="2"/>
              <a:buChar char="q"/>
            </a:pPr>
            <a:r>
              <a:rPr lang="en-US" sz="2200" dirty="0"/>
              <a:t>A Session is used to get a physical connection with a database. </a:t>
            </a:r>
            <a:endParaRPr lang="en-US" sz="2200" dirty="0" smtClean="0"/>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The </a:t>
            </a:r>
            <a:r>
              <a:rPr lang="en-US" sz="2200" dirty="0"/>
              <a:t>Session object is lightweight and designed to be instantiated each time an interaction is needed with the database. </a:t>
            </a:r>
            <a:endParaRPr lang="en-US" sz="2200" dirty="0" smtClean="0"/>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Persistent </a:t>
            </a:r>
            <a:r>
              <a:rPr lang="en-US" sz="2200" dirty="0"/>
              <a:t>objects are saved and retrieved through a Session object</a:t>
            </a:r>
            <a:r>
              <a:rPr lang="en-US" sz="2200" dirty="0" smtClean="0"/>
              <a:t>.</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a:t>The session objects should not be kept open for a long time because they are not usually thread safe and they should be created and destroyed them as needed. </a:t>
            </a:r>
            <a:endParaRPr lang="en-US" sz="2200" dirty="0" smtClean="0"/>
          </a:p>
          <a:p>
            <a:pPr>
              <a:buFont typeface="Wingdings" panose="05000000000000000000" pitchFamily="2" charset="2"/>
              <a:buChar char="q"/>
            </a:pPr>
            <a:endParaRPr lang="en-US" sz="2200" dirty="0"/>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The </a:t>
            </a:r>
            <a:r>
              <a:rPr lang="en-US" sz="2200" dirty="0"/>
              <a:t>main function of the Session is to offer, create, read, and delete operations for instances of mapped entity classes.</a:t>
            </a:r>
            <a:endParaRPr lang="en-IN" sz="2200" b="1" dirty="0"/>
          </a:p>
        </p:txBody>
      </p:sp>
    </p:spTree>
    <p:extLst>
      <p:ext uri="{BB962C8B-B14F-4D97-AF65-F5344CB8AC3E}">
        <p14:creationId xmlns:p14="http://schemas.microsoft.com/office/powerpoint/2010/main" val="805559002"/>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16</a:t>
            </a:fld>
            <a:endParaRPr lang="en-IN" dirty="0"/>
          </a:p>
        </p:txBody>
      </p:sp>
      <p:sp>
        <p:nvSpPr>
          <p:cNvPr id="4" name="Text Placeholder 3"/>
          <p:cNvSpPr>
            <a:spLocks noGrp="1"/>
          </p:cNvSpPr>
          <p:nvPr>
            <p:ph type="body" sz="quarter" idx="10"/>
          </p:nvPr>
        </p:nvSpPr>
        <p:spPr>
          <a:xfrm>
            <a:off x="167217" y="804333"/>
            <a:ext cx="11633200" cy="6073024"/>
          </a:xfrm>
        </p:spPr>
        <p:txBody>
          <a:bodyPr/>
          <a:lstStyle/>
          <a:p>
            <a:pPr marL="558796" indent="-457200">
              <a:buAutoNum type="arabicPeriod" startAt="3"/>
            </a:pPr>
            <a:r>
              <a:rPr lang="en-US" sz="2400" b="1" dirty="0" smtClean="0">
                <a:latin typeface="Roboto Condensed"/>
              </a:rPr>
              <a:t>Transaction :</a:t>
            </a:r>
          </a:p>
          <a:p>
            <a:pPr marL="101596" indent="0">
              <a:buNone/>
            </a:pPr>
            <a:endParaRPr lang="en-US" sz="2000" dirty="0" smtClean="0">
              <a:latin typeface="Roboto Condensed"/>
            </a:endParaRPr>
          </a:p>
          <a:p>
            <a:pPr>
              <a:buFont typeface="Wingdings" panose="05000000000000000000" pitchFamily="2" charset="2"/>
              <a:buChar char="q"/>
            </a:pPr>
            <a:r>
              <a:rPr lang="en-US" sz="2200" dirty="0"/>
              <a:t>Transaction represents a unit of work with the database and most of the RDBMS supports transaction functionality</a:t>
            </a:r>
            <a:r>
              <a:rPr lang="en-US" sz="2200" dirty="0" smtClean="0"/>
              <a:t>.</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a:t>Transactions in Hibernate are handled by an underlying transaction manager and transaction (from JDBC </a:t>
            </a:r>
            <a:r>
              <a:rPr lang="en-US" sz="2200" dirty="0" smtClean="0"/>
              <a:t>).  </a:t>
            </a:r>
            <a:endParaRPr lang="en-US" sz="2200" dirty="0" smtClean="0">
              <a:latin typeface="Roboto Condensed"/>
            </a:endParaRP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smtClean="0">
                <a:latin typeface="Roboto Condensed"/>
              </a:rPr>
              <a:t>In hibernate framework , we have Transaction Interface that defines the unit of work.</a:t>
            </a:r>
            <a:endParaRPr lang="en-US" sz="2200" dirty="0">
              <a:latin typeface="Roboto Condensed"/>
            </a:endParaRP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The org.hibernate.Transaction interface provides methods for transaction management. </a:t>
            </a:r>
          </a:p>
          <a:p>
            <a:pPr>
              <a:buFont typeface="Wingdings" panose="05000000000000000000" pitchFamily="2" charset="2"/>
              <a:buChar char="q"/>
            </a:pPr>
            <a:endParaRPr lang="en-US" sz="2200" dirty="0">
              <a:latin typeface="Roboto Condensed"/>
            </a:endParaRPr>
          </a:p>
          <a:p>
            <a:pPr marL="101596" indent="0">
              <a:buNone/>
            </a:pPr>
            <a:r>
              <a:rPr lang="en-US" sz="2200" dirty="0" smtClean="0">
                <a:latin typeface="Roboto Condensed"/>
              </a:rPr>
              <a:t>Sample:</a:t>
            </a:r>
            <a:endParaRPr lang="en-IN" sz="2200" dirty="0">
              <a:latin typeface="Roboto Condensed"/>
            </a:endParaRPr>
          </a:p>
          <a:p>
            <a:pPr marL="101596" indent="0">
              <a:buNone/>
            </a:pPr>
            <a:r>
              <a:rPr lang="en-IN" sz="2200" dirty="0"/>
              <a:t>Transaction txn = session.beginTransaction(); </a:t>
            </a:r>
          </a:p>
          <a:p>
            <a:pPr marL="101596" indent="0">
              <a:buNone/>
            </a:pPr>
            <a:r>
              <a:rPr lang="en-IN" sz="2200" dirty="0"/>
              <a:t>// some persistent operation </a:t>
            </a:r>
          </a:p>
          <a:p>
            <a:pPr marL="101596" indent="0">
              <a:buNone/>
            </a:pPr>
            <a:r>
              <a:rPr lang="en-IN" sz="2200" dirty="0" err="1"/>
              <a:t>t</a:t>
            </a:r>
            <a:r>
              <a:rPr lang="en-IN" sz="2200" dirty="0" err="1" smtClean="0"/>
              <a:t>xn.commit</a:t>
            </a:r>
            <a:r>
              <a:rPr lang="en-IN" sz="2200" dirty="0"/>
              <a:t>(); </a:t>
            </a:r>
            <a:endParaRPr lang="en-IN" sz="2200" dirty="0">
              <a:latin typeface="Roboto Condensed"/>
            </a:endParaRPr>
          </a:p>
        </p:txBody>
      </p:sp>
    </p:spTree>
    <p:extLst>
      <p:ext uri="{BB962C8B-B14F-4D97-AF65-F5344CB8AC3E}">
        <p14:creationId xmlns:p14="http://schemas.microsoft.com/office/powerpoint/2010/main" val="885369061"/>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17</a:t>
            </a:fld>
            <a:endParaRPr lang="en-IN" dirty="0"/>
          </a:p>
        </p:txBody>
      </p:sp>
      <p:sp>
        <p:nvSpPr>
          <p:cNvPr id="4" name="Text Placeholder 3"/>
          <p:cNvSpPr>
            <a:spLocks noGrp="1"/>
          </p:cNvSpPr>
          <p:nvPr>
            <p:ph type="body" sz="quarter" idx="10"/>
          </p:nvPr>
        </p:nvSpPr>
        <p:spPr>
          <a:xfrm>
            <a:off x="167216" y="804332"/>
            <a:ext cx="12024783" cy="6053667"/>
          </a:xfrm>
        </p:spPr>
        <p:txBody>
          <a:bodyPr/>
          <a:lstStyle/>
          <a:p>
            <a:r>
              <a:rPr lang="en-US" sz="2400" b="1" dirty="0" smtClean="0"/>
              <a:t>HQL-Hibernate Query Language :</a:t>
            </a:r>
          </a:p>
          <a:p>
            <a:endParaRPr lang="en-US" sz="2200" b="1" dirty="0"/>
          </a:p>
          <a:p>
            <a:pPr>
              <a:buFont typeface="Wingdings" panose="05000000000000000000" pitchFamily="2" charset="2"/>
              <a:buChar char="q"/>
            </a:pPr>
            <a:r>
              <a:rPr lang="en-US" sz="2200" dirty="0"/>
              <a:t>Hibernate Query Language (HQL) is same as SQL (Structured Query Language) but it doesn't depends on the table of the database. </a:t>
            </a:r>
            <a:endParaRPr lang="en-US" sz="2200" dirty="0" smtClean="0"/>
          </a:p>
          <a:p>
            <a:pPr>
              <a:buFont typeface="Wingdings" panose="05000000000000000000" pitchFamily="2" charset="2"/>
              <a:buChar char="q"/>
            </a:pPr>
            <a:endParaRPr lang="en-US" sz="2200" dirty="0"/>
          </a:p>
          <a:p>
            <a:pPr>
              <a:buFont typeface="Wingdings" panose="05000000000000000000" pitchFamily="2" charset="2"/>
              <a:buChar char="q"/>
            </a:pPr>
            <a:r>
              <a:rPr lang="en-US" sz="2200" dirty="0" smtClean="0"/>
              <a:t>Instead </a:t>
            </a:r>
            <a:r>
              <a:rPr lang="en-US" sz="2200" dirty="0"/>
              <a:t>of table name, we use class name in HQL. So it is database independent query language</a:t>
            </a:r>
            <a:r>
              <a:rPr lang="en-US" sz="2200" dirty="0" smtClean="0"/>
              <a:t>.</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smtClean="0"/>
              <a:t>Although </a:t>
            </a:r>
            <a:r>
              <a:rPr lang="en-US" sz="2200" dirty="0"/>
              <a:t>you can use SQL statements directly with Hibernate using Native SQL, </a:t>
            </a:r>
            <a:r>
              <a:rPr lang="en-US" sz="2200" dirty="0" smtClean="0"/>
              <a:t>but recommend </a:t>
            </a:r>
            <a:r>
              <a:rPr lang="en-US" sz="2200" dirty="0"/>
              <a:t>to use HQL whenever possible to avoid database portability hassles, and to take advantage of </a:t>
            </a:r>
            <a:r>
              <a:rPr lang="en-US" sz="2200" dirty="0" smtClean="0"/>
              <a:t>Hibernates </a:t>
            </a:r>
            <a:r>
              <a:rPr lang="en-US" sz="2200" dirty="0"/>
              <a:t>SQL generation and caching strategies</a:t>
            </a:r>
            <a:r>
              <a:rPr lang="en-US" sz="2200" dirty="0" smtClean="0"/>
              <a:t>.</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Keywords like SELECT, FROM, and WHERE, etc., are not case sensitive, but properties like table and column names are case sensitive in HQL</a:t>
            </a:r>
            <a:r>
              <a:rPr lang="en-US" sz="2200" dirty="0" smtClean="0"/>
              <a:t>.</a:t>
            </a:r>
          </a:p>
          <a:p>
            <a:pPr>
              <a:buFont typeface="Wingdings" panose="05000000000000000000" pitchFamily="2" charset="2"/>
              <a:buChar char="ü"/>
            </a:pPr>
            <a:endParaRPr lang="en-US" sz="2200" dirty="0"/>
          </a:p>
          <a:p>
            <a:pPr marL="101596" indent="0">
              <a:buNone/>
            </a:pPr>
            <a:r>
              <a:rPr lang="en-US" sz="2200" dirty="0" smtClean="0"/>
              <a:t>Example :                 </a:t>
            </a:r>
            <a:r>
              <a:rPr lang="en-IN" sz="2200" dirty="0" smtClean="0"/>
              <a:t>String </a:t>
            </a:r>
            <a:r>
              <a:rPr lang="en-IN" sz="2200" dirty="0" err="1"/>
              <a:t>hql</a:t>
            </a:r>
            <a:r>
              <a:rPr lang="en-IN" sz="2200" dirty="0"/>
              <a:t> = "FROM Employee</a:t>
            </a:r>
            <a:r>
              <a:rPr lang="en-IN" sz="2200" dirty="0" smtClean="0"/>
              <a:t>";</a:t>
            </a:r>
          </a:p>
          <a:p>
            <a:pPr marL="101596" indent="0">
              <a:buNone/>
            </a:pPr>
            <a:r>
              <a:rPr lang="en-IN" sz="2200" dirty="0"/>
              <a:t> </a:t>
            </a:r>
            <a:r>
              <a:rPr lang="en-IN" sz="2200" dirty="0" smtClean="0"/>
              <a:t>                                Query </a:t>
            </a:r>
            <a:r>
              <a:rPr lang="en-IN" sz="2200" dirty="0" err="1"/>
              <a:t>query</a:t>
            </a:r>
            <a:r>
              <a:rPr lang="en-IN" sz="2200" dirty="0"/>
              <a:t> = </a:t>
            </a:r>
            <a:r>
              <a:rPr lang="en-IN" sz="2200" dirty="0" err="1"/>
              <a:t>session.createQuery</a:t>
            </a:r>
            <a:r>
              <a:rPr lang="en-IN" sz="2200" dirty="0"/>
              <a:t>(</a:t>
            </a:r>
            <a:r>
              <a:rPr lang="en-IN" sz="2200" dirty="0" err="1"/>
              <a:t>hql</a:t>
            </a:r>
            <a:r>
              <a:rPr lang="en-IN" sz="2200" dirty="0"/>
              <a:t>); </a:t>
            </a:r>
            <a:endParaRPr lang="en-IN" sz="2200" dirty="0" smtClean="0"/>
          </a:p>
          <a:p>
            <a:pPr marL="101596" indent="0">
              <a:buNone/>
            </a:pPr>
            <a:r>
              <a:rPr lang="en-IN" sz="2200" dirty="0"/>
              <a:t> </a:t>
            </a:r>
            <a:r>
              <a:rPr lang="en-IN" sz="2200" dirty="0" smtClean="0"/>
              <a:t>                                List </a:t>
            </a:r>
            <a:r>
              <a:rPr lang="en-IN" sz="2200" dirty="0"/>
              <a:t>results = query.list();</a:t>
            </a:r>
            <a:endParaRPr lang="en-US" sz="2200" dirty="0"/>
          </a:p>
          <a:p>
            <a:pPr>
              <a:buFont typeface="Wingdings" panose="05000000000000000000" pitchFamily="2" charset="2"/>
              <a:buChar char="ü"/>
            </a:pPr>
            <a:endParaRPr lang="en-IN" sz="2000" b="1" dirty="0"/>
          </a:p>
        </p:txBody>
      </p:sp>
    </p:spTree>
    <p:extLst>
      <p:ext uri="{BB962C8B-B14F-4D97-AF65-F5344CB8AC3E}">
        <p14:creationId xmlns:p14="http://schemas.microsoft.com/office/powerpoint/2010/main" val="780267832"/>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18</a:t>
            </a:fld>
            <a:endParaRPr lang="en-IN" dirty="0"/>
          </a:p>
        </p:txBody>
      </p:sp>
      <p:sp>
        <p:nvSpPr>
          <p:cNvPr id="4" name="Text Placeholder 3"/>
          <p:cNvSpPr>
            <a:spLocks noGrp="1"/>
          </p:cNvSpPr>
          <p:nvPr>
            <p:ph type="body" sz="quarter" idx="10"/>
          </p:nvPr>
        </p:nvSpPr>
        <p:spPr/>
        <p:txBody>
          <a:bodyPr/>
          <a:lstStyle/>
          <a:p>
            <a:r>
              <a:rPr lang="en-US" sz="2400" b="1" dirty="0"/>
              <a:t>Advantage of </a:t>
            </a:r>
            <a:r>
              <a:rPr lang="en-US" sz="2400" b="1" dirty="0" smtClean="0"/>
              <a:t>HQL :</a:t>
            </a:r>
            <a:endParaRPr lang="en-US" sz="2400" b="1" dirty="0"/>
          </a:p>
          <a:p>
            <a:endParaRPr lang="en-US" sz="2200" b="1" dirty="0"/>
          </a:p>
          <a:p>
            <a:pPr marL="101596" indent="0">
              <a:buNone/>
            </a:pPr>
            <a:r>
              <a:rPr lang="en-US" sz="2200" dirty="0"/>
              <a:t>There are many advantages of HQL. They are as follows: </a:t>
            </a:r>
            <a:endParaRPr lang="en-US" sz="2200" dirty="0" smtClean="0"/>
          </a:p>
          <a:p>
            <a:endParaRPr lang="en-US" sz="2200" dirty="0"/>
          </a:p>
          <a:p>
            <a:pPr>
              <a:buFont typeface="Wingdings" panose="05000000000000000000" pitchFamily="2" charset="2"/>
              <a:buChar char="q"/>
            </a:pPr>
            <a:r>
              <a:rPr lang="en-US" sz="2200" dirty="0"/>
              <a:t>database </a:t>
            </a:r>
            <a:r>
              <a:rPr lang="en-US" sz="2200" dirty="0" smtClean="0"/>
              <a:t>independent</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supports polymorphic </a:t>
            </a:r>
            <a:r>
              <a:rPr lang="en-US" sz="2200" dirty="0" smtClean="0"/>
              <a:t>queries</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easy to learn for Java Programmer</a:t>
            </a:r>
          </a:p>
          <a:p>
            <a:pPr>
              <a:buFont typeface="Wingdings" panose="05000000000000000000" pitchFamily="2" charset="2"/>
              <a:buChar char="q"/>
            </a:pPr>
            <a:endParaRPr lang="en-IN" sz="2200" dirty="0"/>
          </a:p>
        </p:txBody>
      </p:sp>
    </p:spTree>
    <p:extLst>
      <p:ext uri="{BB962C8B-B14F-4D97-AF65-F5344CB8AC3E}">
        <p14:creationId xmlns:p14="http://schemas.microsoft.com/office/powerpoint/2010/main" val="3001307092"/>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400" b="1" dirty="0" smtClean="0">
                <a:latin typeface="Roboto Condensed"/>
              </a:rPr>
              <a:t>What is HIBERNATE ?</a:t>
            </a:r>
          </a:p>
          <a:p>
            <a:pPr marL="101596" indent="0">
              <a:buNone/>
            </a:pPr>
            <a:endParaRPr lang="en-US" sz="2200" dirty="0" smtClean="0">
              <a:latin typeface="Roboto Condensed"/>
            </a:endParaRPr>
          </a:p>
          <a:p>
            <a:pPr>
              <a:buFont typeface="Wingdings" panose="05000000000000000000" pitchFamily="2" charset="2"/>
              <a:buChar char="q"/>
            </a:pPr>
            <a:r>
              <a:rPr lang="en-US" sz="2200" dirty="0" smtClean="0">
                <a:latin typeface="Roboto Condensed"/>
              </a:rPr>
              <a:t>General meaning of hibernate is “sleep mode” , “log off” or “switch off”.</a:t>
            </a:r>
            <a:endParaRPr lang="en-US" sz="2200" dirty="0">
              <a:latin typeface="Roboto Condensed"/>
            </a:endParaRP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smtClean="0">
                <a:latin typeface="Roboto Condensed"/>
              </a:rPr>
              <a:t>Hibernate is </a:t>
            </a:r>
            <a:r>
              <a:rPr lang="en-US" sz="2200" dirty="0">
                <a:latin typeface="Roboto Condensed"/>
              </a:rPr>
              <a:t>an open source persistent framework created by Gavin King in 2001</a:t>
            </a:r>
            <a:r>
              <a:rPr lang="en-US" sz="2200" dirty="0" smtClean="0">
                <a:latin typeface="Roboto Condensed"/>
              </a:rPr>
              <a:t>.</a:t>
            </a: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Hibernate is an </a:t>
            </a:r>
            <a:r>
              <a:rPr lang="en-US" sz="2200" b="1" dirty="0">
                <a:latin typeface="Roboto Condensed"/>
              </a:rPr>
              <a:t>O</a:t>
            </a:r>
            <a:r>
              <a:rPr lang="en-US" sz="2200" dirty="0">
                <a:latin typeface="Roboto Condensed"/>
              </a:rPr>
              <a:t>bject-</a:t>
            </a:r>
            <a:r>
              <a:rPr lang="en-US" sz="2200" b="1" dirty="0">
                <a:latin typeface="Roboto Condensed"/>
              </a:rPr>
              <a:t>R</a:t>
            </a:r>
            <a:r>
              <a:rPr lang="en-US" sz="2200" dirty="0">
                <a:latin typeface="Roboto Condensed"/>
              </a:rPr>
              <a:t>elational </a:t>
            </a:r>
            <a:r>
              <a:rPr lang="en-US" sz="2200" b="1" dirty="0">
                <a:latin typeface="Roboto Condensed"/>
              </a:rPr>
              <a:t>M</a:t>
            </a:r>
            <a:r>
              <a:rPr lang="en-US" sz="2200" dirty="0">
                <a:latin typeface="Roboto Condensed"/>
              </a:rPr>
              <a:t>apping (ORM) solution or tool for JAVA</a:t>
            </a:r>
            <a:r>
              <a:rPr lang="en-US" sz="2200" dirty="0" smtClean="0">
                <a:latin typeface="Roboto Condensed"/>
              </a:rPr>
              <a:t>.</a:t>
            </a: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Hibernate is a collection of jar files with dedicated functionality</a:t>
            </a:r>
            <a:r>
              <a:rPr lang="en-US" sz="2200" dirty="0" smtClean="0">
                <a:latin typeface="Roboto Condensed"/>
              </a:rPr>
              <a:t>.</a:t>
            </a:r>
            <a:endParaRPr lang="en-US" sz="2200" dirty="0">
              <a:latin typeface="Roboto Condensed"/>
            </a:endParaRP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It is a powerful, high performance Object-Relational Persistence and Query service for any Java Application.</a:t>
            </a:r>
          </a:p>
          <a:p>
            <a:pPr>
              <a:buFont typeface="Wingdings" panose="05000000000000000000" pitchFamily="2" charset="2"/>
              <a:buChar char="q"/>
            </a:pPr>
            <a:endParaRPr lang="en-US" sz="2200" dirty="0" smtClean="0">
              <a:latin typeface="Roboto Condensed"/>
            </a:endParaRPr>
          </a:p>
          <a:p>
            <a:pPr>
              <a:buFont typeface="Wingdings" panose="05000000000000000000" pitchFamily="2" charset="2"/>
              <a:buChar char="q"/>
            </a:pPr>
            <a:r>
              <a:rPr lang="en-US" sz="2200" dirty="0" smtClean="0">
                <a:latin typeface="Roboto Condensed"/>
              </a:rPr>
              <a:t>Basically hibernate is use to connect with database.</a:t>
            </a: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Hibernate maps Java classes to database tables and from Java data types to SQL data types</a:t>
            </a:r>
            <a:r>
              <a:rPr lang="en-US" sz="2200" dirty="0" smtClean="0">
                <a:latin typeface="Roboto Condensed"/>
              </a:rPr>
              <a:t>.</a:t>
            </a:r>
          </a:p>
          <a:p>
            <a:pPr>
              <a:buFont typeface="Wingdings" panose="05000000000000000000" pitchFamily="2" charset="2"/>
              <a:buChar char="ü"/>
            </a:pPr>
            <a:endParaRPr lang="en-US" sz="2000" dirty="0">
              <a:latin typeface="Roboto Condensed"/>
            </a:endParaRPr>
          </a:p>
          <a:p>
            <a:endParaRPr lang="en-IN" sz="2000" dirty="0">
              <a:latin typeface="Roboto Condensed"/>
            </a:endParaRPr>
          </a:p>
        </p:txBody>
      </p:sp>
    </p:spTree>
    <p:extLst>
      <p:ext uri="{BB962C8B-B14F-4D97-AF65-F5344CB8AC3E}">
        <p14:creationId xmlns:p14="http://schemas.microsoft.com/office/powerpoint/2010/main" val="2441604698"/>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19</a:t>
            </a:fld>
            <a:endParaRPr lang="en-IN" dirty="0"/>
          </a:p>
        </p:txBody>
      </p:sp>
      <p:sp>
        <p:nvSpPr>
          <p:cNvPr id="4" name="Text Placeholder 3"/>
          <p:cNvSpPr>
            <a:spLocks noGrp="1"/>
          </p:cNvSpPr>
          <p:nvPr>
            <p:ph type="body" sz="quarter" idx="10"/>
          </p:nvPr>
        </p:nvSpPr>
        <p:spPr>
          <a:xfrm>
            <a:off x="167217" y="612173"/>
            <a:ext cx="11633200" cy="6265184"/>
          </a:xfrm>
        </p:spPr>
        <p:txBody>
          <a:bodyPr/>
          <a:lstStyle/>
          <a:p>
            <a:pPr marL="101596" indent="0">
              <a:buNone/>
            </a:pPr>
            <a:endParaRPr lang="en-US" sz="2400" dirty="0" smtClean="0"/>
          </a:p>
          <a:p>
            <a:r>
              <a:rPr lang="en-US" sz="2400" b="1" dirty="0" smtClean="0"/>
              <a:t>FROM CLAUSE</a:t>
            </a:r>
            <a:r>
              <a:rPr lang="en-US" sz="2400" dirty="0" smtClean="0"/>
              <a:t> :</a:t>
            </a:r>
            <a:endParaRPr lang="en-US" sz="2400" dirty="0"/>
          </a:p>
          <a:p>
            <a:endParaRPr lang="en-US" sz="2400" dirty="0" smtClean="0"/>
          </a:p>
          <a:p>
            <a:pPr>
              <a:buFont typeface="Wingdings" panose="05000000000000000000" pitchFamily="2" charset="2"/>
              <a:buChar char="q"/>
            </a:pPr>
            <a:r>
              <a:rPr lang="en-US" sz="2200" dirty="0" smtClean="0"/>
              <a:t>If  you want to load  a complete persistent objects into memory following is the simple </a:t>
            </a:r>
            <a:r>
              <a:rPr lang="en-US" sz="2200" b="1" dirty="0" smtClean="0"/>
              <a:t>syntax</a:t>
            </a:r>
            <a:r>
              <a:rPr lang="en-US" sz="2200" dirty="0" smtClean="0"/>
              <a:t> of using </a:t>
            </a:r>
            <a:r>
              <a:rPr lang="en-US" sz="2200" b="1" dirty="0" smtClean="0"/>
              <a:t>FROM </a:t>
            </a:r>
            <a:r>
              <a:rPr lang="en-US" sz="2200" dirty="0" smtClean="0"/>
              <a:t>clause.</a:t>
            </a:r>
          </a:p>
          <a:p>
            <a:endParaRPr lang="en-US" sz="2200" dirty="0" smtClean="0"/>
          </a:p>
          <a:p>
            <a:r>
              <a:rPr lang="en-US" sz="2200" b="1" dirty="0" smtClean="0"/>
              <a:t>Syntax :</a:t>
            </a:r>
            <a:endParaRPr lang="en-US" sz="2200" b="1" dirty="0"/>
          </a:p>
          <a:p>
            <a:pPr marL="101596" indent="0">
              <a:buNone/>
            </a:pPr>
            <a:r>
              <a:rPr lang="en-US" sz="2200" dirty="0" smtClean="0"/>
              <a:t>                           String hql = “FROM Employee”;</a:t>
            </a:r>
          </a:p>
          <a:p>
            <a:pPr marL="101596" indent="0">
              <a:buNone/>
            </a:pPr>
            <a:r>
              <a:rPr lang="en-US" sz="2200" dirty="0" smtClean="0"/>
              <a:t>                           Query </a:t>
            </a:r>
            <a:r>
              <a:rPr lang="en-US" sz="2200" dirty="0" err="1" smtClean="0"/>
              <a:t>query</a:t>
            </a:r>
            <a:r>
              <a:rPr lang="en-US" sz="2200" dirty="0" smtClean="0"/>
              <a:t> = </a:t>
            </a:r>
            <a:r>
              <a:rPr lang="en-US" sz="2200" dirty="0" err="1" smtClean="0"/>
              <a:t>session.createQuery</a:t>
            </a:r>
            <a:r>
              <a:rPr lang="en-US" sz="2200" dirty="0" smtClean="0"/>
              <a:t>(</a:t>
            </a:r>
            <a:r>
              <a:rPr lang="en-US" sz="2200" dirty="0" err="1" smtClean="0"/>
              <a:t>hql</a:t>
            </a:r>
            <a:r>
              <a:rPr lang="en-US" sz="2200" dirty="0" smtClean="0"/>
              <a:t>);</a:t>
            </a:r>
          </a:p>
          <a:p>
            <a:pPr marL="101596" indent="0">
              <a:buNone/>
            </a:pPr>
            <a:r>
              <a:rPr lang="en-US" sz="2200" dirty="0" smtClean="0"/>
              <a:t>                           List results = query.list();</a:t>
            </a:r>
          </a:p>
          <a:p>
            <a:pPr marL="101596" indent="0">
              <a:buNone/>
            </a:pPr>
            <a:endParaRPr lang="en-US" sz="2200" dirty="0" smtClean="0"/>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If you need to fully qualify a class name in HQL , just specify the packages and class name as follows :</a:t>
            </a:r>
          </a:p>
          <a:p>
            <a:endParaRPr lang="en-US" sz="2200" dirty="0" smtClean="0"/>
          </a:p>
          <a:p>
            <a:pPr marL="101596" indent="0">
              <a:buNone/>
            </a:pPr>
            <a:r>
              <a:rPr lang="en-US" sz="2200" dirty="0" smtClean="0"/>
              <a:t>                            String hql = “FROM </a:t>
            </a:r>
            <a:r>
              <a:rPr lang="en-US" sz="2200" dirty="0"/>
              <a:t> </a:t>
            </a:r>
            <a:r>
              <a:rPr lang="en-US" sz="2200" dirty="0" smtClean="0"/>
              <a:t>Employee”;</a:t>
            </a:r>
          </a:p>
          <a:p>
            <a:pPr marL="101596" indent="0">
              <a:buNone/>
            </a:pPr>
            <a:r>
              <a:rPr lang="en-US" sz="2200" dirty="0" smtClean="0"/>
              <a:t>                            Query </a:t>
            </a:r>
            <a:r>
              <a:rPr lang="en-US" sz="2200" dirty="0" err="1" smtClean="0"/>
              <a:t>query</a:t>
            </a:r>
            <a:r>
              <a:rPr lang="en-US" sz="2200" dirty="0" smtClean="0"/>
              <a:t> = session.createQuery(</a:t>
            </a:r>
            <a:r>
              <a:rPr lang="en-US" sz="2200" dirty="0" err="1" smtClean="0"/>
              <a:t>hql</a:t>
            </a:r>
            <a:r>
              <a:rPr lang="en-US" sz="2200" dirty="0" smtClean="0"/>
              <a:t>);</a:t>
            </a:r>
          </a:p>
          <a:p>
            <a:pPr marL="101596" indent="0">
              <a:buNone/>
            </a:pPr>
            <a:r>
              <a:rPr lang="en-US" sz="2200" dirty="0" smtClean="0"/>
              <a:t>                             List Results = query.list();</a:t>
            </a:r>
            <a:endParaRPr lang="en-IN" sz="2200" dirty="0"/>
          </a:p>
        </p:txBody>
      </p:sp>
    </p:spTree>
    <p:extLst>
      <p:ext uri="{BB962C8B-B14F-4D97-AF65-F5344CB8AC3E}">
        <p14:creationId xmlns:p14="http://schemas.microsoft.com/office/powerpoint/2010/main" val="795513166"/>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20</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pPr marL="101596" indent="0">
              <a:buNone/>
            </a:pPr>
            <a:endParaRPr lang="en-US" sz="2400" dirty="0"/>
          </a:p>
          <a:p>
            <a:r>
              <a:rPr lang="en-US" sz="2400" b="1" dirty="0" smtClean="0"/>
              <a:t>SELECT CLAUSE</a:t>
            </a:r>
            <a:r>
              <a:rPr lang="en-US" sz="2400" dirty="0" smtClean="0"/>
              <a:t> :</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smtClean="0"/>
              <a:t>Select Clause  - provides more control over the result set then the FROM clause.</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If you want to obtain few properties of objects instead of the complete object use the select clause.</a:t>
            </a:r>
          </a:p>
          <a:p>
            <a:pPr>
              <a:buFont typeface="Wingdings" panose="05000000000000000000" pitchFamily="2" charset="2"/>
              <a:buChar char="ü"/>
            </a:pPr>
            <a:endParaRPr lang="en-US" sz="2200" dirty="0" smtClean="0"/>
          </a:p>
          <a:p>
            <a:pPr marL="101596" indent="0">
              <a:buNone/>
            </a:pPr>
            <a:r>
              <a:rPr lang="en-US" sz="2200" b="1" dirty="0" smtClean="0"/>
              <a:t>Syntax With Select Clause</a:t>
            </a:r>
          </a:p>
          <a:p>
            <a:pPr>
              <a:buFont typeface="Wingdings" panose="05000000000000000000" pitchFamily="2" charset="2"/>
              <a:buChar char="ü"/>
            </a:pPr>
            <a:endParaRPr lang="en-US" sz="2200" dirty="0" smtClean="0"/>
          </a:p>
          <a:p>
            <a:pPr marL="101596" indent="0">
              <a:buNone/>
            </a:pPr>
            <a:r>
              <a:rPr lang="en-US" sz="2200" dirty="0" smtClean="0"/>
              <a:t>                           String hql = “Select E.firstname FROM Employee E”;</a:t>
            </a:r>
          </a:p>
          <a:p>
            <a:pPr marL="101596" indent="0">
              <a:buNone/>
            </a:pPr>
            <a:r>
              <a:rPr lang="en-US" sz="2200" dirty="0" smtClean="0"/>
              <a:t>                           Query </a:t>
            </a:r>
            <a:r>
              <a:rPr lang="en-US" sz="2200" dirty="0" err="1" smtClean="0"/>
              <a:t>query</a:t>
            </a:r>
            <a:r>
              <a:rPr lang="en-US" sz="2200" dirty="0" smtClean="0"/>
              <a:t> = session.createQuery(hql);</a:t>
            </a:r>
          </a:p>
          <a:p>
            <a:pPr marL="101596" indent="0">
              <a:buNone/>
            </a:pPr>
            <a:r>
              <a:rPr lang="en-US" sz="2200" dirty="0" smtClean="0"/>
              <a:t>                           List results = query.list();</a:t>
            </a:r>
          </a:p>
          <a:p>
            <a:endParaRPr lang="en-IN" sz="2000" dirty="0"/>
          </a:p>
        </p:txBody>
      </p:sp>
    </p:spTree>
    <p:extLst>
      <p:ext uri="{BB962C8B-B14F-4D97-AF65-F5344CB8AC3E}">
        <p14:creationId xmlns:p14="http://schemas.microsoft.com/office/powerpoint/2010/main" val="1375639277"/>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21</a:t>
            </a:fld>
            <a:endParaRPr lang="en-IN" dirty="0"/>
          </a:p>
        </p:txBody>
      </p:sp>
      <p:sp>
        <p:nvSpPr>
          <p:cNvPr id="4" name="Text Placeholder 3"/>
          <p:cNvSpPr>
            <a:spLocks noGrp="1"/>
          </p:cNvSpPr>
          <p:nvPr>
            <p:ph type="body" sz="quarter" idx="10"/>
          </p:nvPr>
        </p:nvSpPr>
        <p:spPr>
          <a:xfrm>
            <a:off x="167217" y="804332"/>
            <a:ext cx="11633200" cy="5946987"/>
          </a:xfrm>
        </p:spPr>
        <p:txBody>
          <a:bodyPr/>
          <a:lstStyle/>
          <a:p>
            <a:pPr marL="101596" indent="0">
              <a:buNone/>
            </a:pPr>
            <a:endParaRPr lang="en-US" sz="2400" dirty="0"/>
          </a:p>
          <a:p>
            <a:r>
              <a:rPr lang="en-US" sz="2400" b="1" dirty="0" smtClean="0"/>
              <a:t>WHERE CLAUSE :</a:t>
            </a:r>
          </a:p>
          <a:p>
            <a:pPr>
              <a:buFont typeface="Wingdings" panose="05000000000000000000" pitchFamily="2" charset="2"/>
              <a:buChar char="q"/>
            </a:pPr>
            <a:endParaRPr lang="en-US" sz="2200" b="1" dirty="0" smtClean="0"/>
          </a:p>
          <a:p>
            <a:pPr>
              <a:buFont typeface="Wingdings" panose="05000000000000000000" pitchFamily="2" charset="2"/>
              <a:buChar char="q"/>
            </a:pPr>
            <a:r>
              <a:rPr lang="en-US" sz="2200" dirty="0" smtClean="0"/>
              <a:t>If you want to narrow the specific objects that are returned from storage  you can use the Where Clause.</a:t>
            </a:r>
          </a:p>
          <a:p>
            <a:endParaRPr lang="en-US" sz="2000" dirty="0"/>
          </a:p>
          <a:p>
            <a:r>
              <a:rPr lang="en-US" sz="2200" b="1" dirty="0" smtClean="0"/>
              <a:t>Syntax with Where clause :</a:t>
            </a:r>
          </a:p>
          <a:p>
            <a:endParaRPr lang="en-US" sz="2200" b="1" dirty="0"/>
          </a:p>
          <a:p>
            <a:pPr marL="101596" indent="0">
              <a:buNone/>
            </a:pPr>
            <a:r>
              <a:rPr lang="en-US" sz="2200" dirty="0" smtClean="0"/>
              <a:t>                           </a:t>
            </a:r>
            <a:r>
              <a:rPr lang="en-US" sz="2200" dirty="0"/>
              <a:t>String hql = “FROM </a:t>
            </a:r>
            <a:r>
              <a:rPr lang="en-US" sz="2200" dirty="0" smtClean="0"/>
              <a:t>Employee E WHERE E.id = 10 ”;</a:t>
            </a:r>
            <a:endParaRPr lang="en-US" sz="2200" dirty="0"/>
          </a:p>
          <a:p>
            <a:pPr marL="101596" indent="0">
              <a:buNone/>
            </a:pPr>
            <a:r>
              <a:rPr lang="en-US" sz="2200" dirty="0"/>
              <a:t>                           Query </a:t>
            </a:r>
            <a:r>
              <a:rPr lang="en-US" sz="2200" dirty="0" err="1"/>
              <a:t>query</a:t>
            </a:r>
            <a:r>
              <a:rPr lang="en-US" sz="2200" dirty="0"/>
              <a:t> = </a:t>
            </a:r>
            <a:r>
              <a:rPr lang="en-US" sz="2200" dirty="0" err="1"/>
              <a:t>session.createQuery</a:t>
            </a:r>
            <a:r>
              <a:rPr lang="en-US" sz="2200" dirty="0"/>
              <a:t>(</a:t>
            </a:r>
            <a:r>
              <a:rPr lang="en-US" sz="2200" dirty="0" err="1"/>
              <a:t>hql</a:t>
            </a:r>
            <a:r>
              <a:rPr lang="en-US" sz="2200" dirty="0"/>
              <a:t>);</a:t>
            </a:r>
          </a:p>
          <a:p>
            <a:pPr marL="101596" indent="0">
              <a:buNone/>
            </a:pPr>
            <a:r>
              <a:rPr lang="en-US" sz="2200" dirty="0"/>
              <a:t>                           List results = query.list</a:t>
            </a:r>
            <a:r>
              <a:rPr lang="en-US" sz="2200" dirty="0" smtClean="0"/>
              <a:t>();</a:t>
            </a:r>
            <a:endParaRPr lang="en-US" sz="2200" dirty="0"/>
          </a:p>
          <a:p>
            <a:endParaRPr lang="en-US" sz="2200" dirty="0" smtClean="0"/>
          </a:p>
          <a:p>
            <a:endParaRPr lang="en-US" sz="2400" dirty="0" smtClean="0"/>
          </a:p>
        </p:txBody>
      </p:sp>
    </p:spTree>
    <p:extLst>
      <p:ext uri="{BB962C8B-B14F-4D97-AF65-F5344CB8AC3E}">
        <p14:creationId xmlns:p14="http://schemas.microsoft.com/office/powerpoint/2010/main" val="3238462080"/>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22</a:t>
            </a:fld>
            <a:endParaRPr lang="en-IN" dirty="0"/>
          </a:p>
        </p:txBody>
      </p:sp>
      <p:sp>
        <p:nvSpPr>
          <p:cNvPr id="4" name="Text Placeholder 3"/>
          <p:cNvSpPr>
            <a:spLocks noGrp="1"/>
          </p:cNvSpPr>
          <p:nvPr>
            <p:ph type="body" sz="quarter" idx="10"/>
          </p:nvPr>
        </p:nvSpPr>
        <p:spPr/>
        <p:txBody>
          <a:bodyPr/>
          <a:lstStyle/>
          <a:p>
            <a:r>
              <a:rPr lang="en-IN" sz="2400" b="1" dirty="0"/>
              <a:t>Named Parameters </a:t>
            </a:r>
            <a:r>
              <a:rPr lang="en-IN" sz="2400" b="1" dirty="0" smtClean="0"/>
              <a:t>:</a:t>
            </a:r>
          </a:p>
          <a:p>
            <a:pPr marL="101596" indent="0">
              <a:buNone/>
            </a:pPr>
            <a:endParaRPr lang="en-IN" sz="2400" b="1" dirty="0" smtClean="0"/>
          </a:p>
          <a:p>
            <a:pPr>
              <a:buFont typeface="Wingdings" panose="05000000000000000000" pitchFamily="2" charset="2"/>
              <a:buChar char="q"/>
            </a:pPr>
            <a:r>
              <a:rPr lang="en-US" sz="2200" dirty="0"/>
              <a:t>Hibernate supports named parameters in its HQL queries. </a:t>
            </a:r>
          </a:p>
          <a:p>
            <a:pPr>
              <a:buFont typeface="Wingdings" panose="05000000000000000000" pitchFamily="2" charset="2"/>
              <a:buChar char="q"/>
            </a:pPr>
            <a:endParaRPr lang="en-US" sz="2200" b="1" dirty="0"/>
          </a:p>
          <a:p>
            <a:pPr>
              <a:buFont typeface="Wingdings" panose="05000000000000000000" pitchFamily="2" charset="2"/>
              <a:buChar char="q"/>
            </a:pPr>
            <a:r>
              <a:rPr lang="en-US" sz="2200" dirty="0"/>
              <a:t>This makes writing HQL queries that accept input from the user easy and you do not have to defend against SQL injection attacks. </a:t>
            </a:r>
            <a:endParaRPr lang="en-US" sz="2200" dirty="0" smtClean="0"/>
          </a:p>
          <a:p>
            <a:pPr>
              <a:buFont typeface="Wingdings" panose="05000000000000000000" pitchFamily="2" charset="2"/>
              <a:buChar char="q"/>
            </a:pPr>
            <a:endParaRPr lang="en-US" sz="2200" b="1" dirty="0"/>
          </a:p>
          <a:p>
            <a:pPr>
              <a:buFont typeface="Wingdings" panose="05000000000000000000" pitchFamily="2" charset="2"/>
              <a:buChar char="q"/>
            </a:pPr>
            <a:r>
              <a:rPr lang="en-US" sz="2200" dirty="0"/>
              <a:t>Following is the simple syntax of using named parameters – </a:t>
            </a:r>
            <a:endParaRPr lang="en-US" sz="2200" dirty="0" smtClean="0"/>
          </a:p>
          <a:p>
            <a:pPr>
              <a:buFont typeface="Wingdings" panose="05000000000000000000" pitchFamily="2" charset="2"/>
              <a:buChar char="q"/>
            </a:pPr>
            <a:endParaRPr lang="en-US" sz="2200" dirty="0"/>
          </a:p>
          <a:p>
            <a:pPr marL="101596" indent="0">
              <a:buNone/>
            </a:pPr>
            <a:r>
              <a:rPr lang="en-US" sz="2200" dirty="0"/>
              <a:t>String hql = "FROM Employee E WHERE E.id = :</a:t>
            </a:r>
            <a:r>
              <a:rPr lang="en-US" sz="2200" dirty="0" err="1"/>
              <a:t>employee_id</a:t>
            </a:r>
            <a:r>
              <a:rPr lang="en-US" sz="2200" dirty="0"/>
              <a:t>"; </a:t>
            </a:r>
          </a:p>
          <a:p>
            <a:pPr marL="101596" indent="0">
              <a:buNone/>
            </a:pPr>
            <a:r>
              <a:rPr lang="en-IN" sz="2200" dirty="0"/>
              <a:t>Query query = session.createQuery(hql); </a:t>
            </a:r>
          </a:p>
          <a:p>
            <a:pPr marL="101596" indent="0">
              <a:buNone/>
            </a:pPr>
            <a:r>
              <a:rPr lang="en-IN" sz="2200" dirty="0"/>
              <a:t>query.setParameter("employee_id",10); </a:t>
            </a:r>
          </a:p>
          <a:p>
            <a:pPr marL="101596" indent="0">
              <a:buNone/>
            </a:pPr>
            <a:r>
              <a:rPr lang="en-IN" sz="2200" dirty="0"/>
              <a:t>List results = query.list(); </a:t>
            </a:r>
            <a:endParaRPr lang="en-US" sz="2200" b="1" dirty="0"/>
          </a:p>
        </p:txBody>
      </p:sp>
    </p:spTree>
    <p:extLst>
      <p:ext uri="{BB962C8B-B14F-4D97-AF65-F5344CB8AC3E}">
        <p14:creationId xmlns:p14="http://schemas.microsoft.com/office/powerpoint/2010/main" val="3582859336"/>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23</a:t>
            </a:fld>
            <a:endParaRPr lang="en-IN" dirty="0"/>
          </a:p>
        </p:txBody>
      </p:sp>
      <p:sp>
        <p:nvSpPr>
          <p:cNvPr id="4" name="Text Placeholder 3"/>
          <p:cNvSpPr>
            <a:spLocks noGrp="1"/>
          </p:cNvSpPr>
          <p:nvPr>
            <p:ph type="body" sz="quarter" idx="10"/>
          </p:nvPr>
        </p:nvSpPr>
        <p:spPr>
          <a:xfrm>
            <a:off x="2" y="612174"/>
            <a:ext cx="12191997" cy="6245826"/>
          </a:xfrm>
        </p:spPr>
        <p:txBody>
          <a:bodyPr/>
          <a:lstStyle/>
          <a:p>
            <a:r>
              <a:rPr lang="en-US" sz="2400" b="1" dirty="0" smtClean="0"/>
              <a:t>Difference between SQL And HQL :</a:t>
            </a:r>
          </a:p>
          <a:p>
            <a:endParaRPr lang="en-US" sz="2400" b="1" dirty="0"/>
          </a:p>
          <a:p>
            <a:r>
              <a:rPr lang="en-US" sz="2000" b="1" dirty="0" smtClean="0"/>
              <a:t>SQL :</a:t>
            </a:r>
          </a:p>
          <a:p>
            <a:endParaRPr lang="en-US" sz="2000" dirty="0" smtClean="0"/>
          </a:p>
          <a:p>
            <a:pPr>
              <a:buFont typeface="Wingdings" panose="05000000000000000000" pitchFamily="2" charset="2"/>
              <a:buChar char="q"/>
            </a:pPr>
            <a:r>
              <a:rPr lang="en-US" sz="2200" dirty="0" smtClean="0"/>
              <a:t>Structured Query Language.</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SQL uses the Concepts of relational database management to manage the data.</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SQL manipulates </a:t>
            </a:r>
            <a:r>
              <a:rPr lang="en-US" sz="2000" dirty="0" smtClean="0"/>
              <a:t>data stored in tables and modifies its rows and columns.</a:t>
            </a:r>
          </a:p>
          <a:p>
            <a:pPr marL="101596" indent="0">
              <a:buNone/>
            </a:pPr>
            <a:endParaRPr lang="en-US" sz="2000" dirty="0" smtClean="0"/>
          </a:p>
          <a:p>
            <a:r>
              <a:rPr lang="en-US" sz="2000" b="1" dirty="0" smtClean="0"/>
              <a:t>HQL:</a:t>
            </a:r>
          </a:p>
          <a:p>
            <a:pPr>
              <a:buFont typeface="Wingdings" panose="05000000000000000000" pitchFamily="2" charset="2"/>
              <a:buChar char="q"/>
            </a:pPr>
            <a:endParaRPr lang="en-US" sz="2000" b="1" dirty="0" smtClean="0"/>
          </a:p>
          <a:p>
            <a:pPr>
              <a:buFont typeface="Wingdings" panose="05000000000000000000" pitchFamily="2" charset="2"/>
              <a:buChar char="q"/>
            </a:pPr>
            <a:r>
              <a:rPr lang="en-US" sz="2000" dirty="0" smtClean="0"/>
              <a:t>Hibernate Query Language.</a:t>
            </a:r>
          </a:p>
          <a:p>
            <a:pPr>
              <a:buFont typeface="Wingdings" panose="05000000000000000000" pitchFamily="2" charset="2"/>
              <a:buChar char="q"/>
            </a:pPr>
            <a:endParaRPr lang="en-US" sz="2000" dirty="0" smtClean="0"/>
          </a:p>
          <a:p>
            <a:pPr>
              <a:buFont typeface="Wingdings" panose="05000000000000000000" pitchFamily="2" charset="2"/>
              <a:buChar char="q"/>
            </a:pPr>
            <a:r>
              <a:rPr lang="en-US" sz="2000" dirty="0" smtClean="0"/>
              <a:t>HQL is a combination of object-oriented programming with relational database concepts.</a:t>
            </a:r>
          </a:p>
          <a:p>
            <a:pPr>
              <a:buFont typeface="Wingdings" panose="05000000000000000000" pitchFamily="2" charset="2"/>
              <a:buChar char="q"/>
            </a:pPr>
            <a:endParaRPr lang="en-US" sz="2000" dirty="0" smtClean="0"/>
          </a:p>
          <a:p>
            <a:pPr>
              <a:buFont typeface="Wingdings" panose="05000000000000000000" pitchFamily="2" charset="2"/>
              <a:buChar char="q"/>
            </a:pPr>
            <a:r>
              <a:rPr lang="en-US" sz="2000" dirty="0" smtClean="0"/>
              <a:t>It is similar to SQL, It represents SQL queries in the form of objects .</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smtClean="0"/>
              <a:t>HQL works with classes and their properties to finally be mapped to a table structure.</a:t>
            </a:r>
            <a:endParaRPr lang="en-IN" sz="2000" dirty="0"/>
          </a:p>
        </p:txBody>
      </p:sp>
      <p:graphicFrame>
        <p:nvGraphicFramePr>
          <p:cNvPr id="5" name="Table 4"/>
          <p:cNvGraphicFramePr>
            <a:graphicFrameLocks noGrp="1"/>
          </p:cNvGraphicFramePr>
          <p:nvPr>
            <p:extLst>
              <p:ext uri="{D42A27DB-BD31-4B8C-83A1-F6EECF244321}">
                <p14:modId xmlns:p14="http://schemas.microsoft.com/office/powerpoint/2010/main" val="551081111"/>
              </p:ext>
            </p:extLst>
          </p:nvPr>
        </p:nvGraphicFramePr>
        <p:xfrm>
          <a:off x="2032000" y="719666"/>
          <a:ext cx="8128000" cy="190017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75875220"/>
                    </a:ext>
                  </a:extLst>
                </a:gridCol>
                <a:gridCol w="4064000">
                  <a:extLst>
                    <a:ext uri="{9D8B030D-6E8A-4147-A177-3AD203B41FA5}">
                      <a16:colId xmlns:a16="http://schemas.microsoft.com/office/drawing/2014/main" val="2043197707"/>
                    </a:ext>
                  </a:extLst>
                </a:gridCol>
              </a:tblGrid>
              <a:tr h="370840">
                <a:tc>
                  <a:txBody>
                    <a:bodyPr/>
                    <a:lstStyle/>
                    <a:p>
                      <a:r>
                        <a:rPr lang="en-US" sz="1800" b="1" dirty="0" smtClean="0"/>
                        <a:t>SQL</a:t>
                      </a:r>
                      <a:endParaRPr lang="en-IN" dirty="0"/>
                    </a:p>
                  </a:txBody>
                  <a:tcPr/>
                </a:tc>
                <a:tc>
                  <a:txBody>
                    <a:bodyPr/>
                    <a:lstStyle/>
                    <a:p>
                      <a:r>
                        <a:rPr lang="en-US" dirty="0" smtClean="0"/>
                        <a:t>HQL</a:t>
                      </a:r>
                      <a:endParaRPr lang="en-IN" dirty="0"/>
                    </a:p>
                  </a:txBody>
                  <a:tcPr/>
                </a:tc>
                <a:extLst>
                  <a:ext uri="{0D108BD9-81ED-4DB2-BD59-A6C34878D82A}">
                    <a16:rowId xmlns:a16="http://schemas.microsoft.com/office/drawing/2014/main" val="385283936"/>
                  </a:ext>
                </a:extLst>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Structured Query Language.</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smtClean="0"/>
                        <a:t>Hibernate Query Language.</a:t>
                      </a:r>
                    </a:p>
                  </a:txBody>
                  <a:tcPr/>
                </a:tc>
                <a:extLst>
                  <a:ext uri="{0D108BD9-81ED-4DB2-BD59-A6C34878D82A}">
                    <a16:rowId xmlns:a16="http://schemas.microsoft.com/office/drawing/2014/main" val="142500220"/>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666898900"/>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3294207026"/>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151035392"/>
                  </a:ext>
                </a:extLst>
              </a:tr>
            </a:tbl>
          </a:graphicData>
        </a:graphic>
      </p:graphicFrame>
    </p:spTree>
    <p:extLst>
      <p:ext uri="{BB962C8B-B14F-4D97-AF65-F5344CB8AC3E}">
        <p14:creationId xmlns:p14="http://schemas.microsoft.com/office/powerpoint/2010/main" val="2403389057"/>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24</a:t>
            </a:fld>
            <a:endParaRPr lang="en-IN" dirty="0"/>
          </a:p>
        </p:txBody>
      </p:sp>
      <p:sp>
        <p:nvSpPr>
          <p:cNvPr id="4" name="Text Placeholder 3"/>
          <p:cNvSpPr>
            <a:spLocks noGrp="1"/>
          </p:cNvSpPr>
          <p:nvPr>
            <p:ph type="body" sz="quarter" idx="10"/>
          </p:nvPr>
        </p:nvSpPr>
        <p:spPr/>
        <p:txBody>
          <a:bodyPr/>
          <a:lstStyle/>
          <a:p>
            <a:pPr>
              <a:buFont typeface="Wingdings" panose="05000000000000000000" pitchFamily="2" charset="2"/>
              <a:buChar char="q"/>
            </a:pPr>
            <a:endParaRPr lang="en-US" sz="2200" dirty="0"/>
          </a:p>
          <a:p>
            <a:pPr>
              <a:buFont typeface="Wingdings" panose="05000000000000000000" pitchFamily="2" charset="2"/>
              <a:buChar char="q"/>
            </a:pPr>
            <a:r>
              <a:rPr lang="en-US" sz="2200" dirty="0" smtClean="0"/>
              <a:t>HQL Queries are in the form of objects that are translated into SQL Queries in the target Database.</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HQL is also Case Insensitive.</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HQL supports concepts like polymorphism, inheritance, association,etc.</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It is a powerful and easy to learn.</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SQL is concerned about the relationship that exists between two tables  while HQL considers the relation between two objects</a:t>
            </a:r>
            <a:r>
              <a:rPr lang="en-US" sz="2000" dirty="0" smtClean="0"/>
              <a:t>.</a:t>
            </a:r>
          </a:p>
          <a:p>
            <a:endParaRPr lang="en-US" dirty="0" smtClean="0"/>
          </a:p>
          <a:p>
            <a:endParaRPr lang="en-IN" dirty="0"/>
          </a:p>
        </p:txBody>
      </p:sp>
    </p:spTree>
    <p:extLst>
      <p:ext uri="{BB962C8B-B14F-4D97-AF65-F5344CB8AC3E}">
        <p14:creationId xmlns:p14="http://schemas.microsoft.com/office/powerpoint/2010/main" val="3786892315"/>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25</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400" b="1" dirty="0" smtClean="0"/>
              <a:t>Criteria : </a:t>
            </a:r>
          </a:p>
          <a:p>
            <a:endParaRPr lang="en-US" sz="2400" b="1" dirty="0" smtClean="0"/>
          </a:p>
          <a:p>
            <a:pPr>
              <a:buFont typeface="Wingdings" panose="05000000000000000000" pitchFamily="2" charset="2"/>
              <a:buChar char="q"/>
            </a:pPr>
            <a:r>
              <a:rPr lang="en-US" sz="2200" dirty="0" smtClean="0"/>
              <a:t>Criteria API, which allows you to build up a criteria query object programmatically where you can apply filtration rules and logical conditions.</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smtClean="0"/>
              <a:t>Criteria is basically use to filter a data from a database by providing appropriate conditions or rules.</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The Hibernate Session interface provides </a:t>
            </a:r>
            <a:r>
              <a:rPr lang="en-US" sz="2200" dirty="0" err="1" smtClean="0"/>
              <a:t>createCriteria</a:t>
            </a:r>
            <a:r>
              <a:rPr lang="en-US" sz="2200" dirty="0" smtClean="0"/>
              <a:t>() method which can be used to create Criteria object that returns instances  of the persistence objects .</a:t>
            </a:r>
          </a:p>
          <a:p>
            <a:pPr>
              <a:buFont typeface="Wingdings" panose="05000000000000000000" pitchFamily="2" charset="2"/>
              <a:buChar char="q"/>
            </a:pPr>
            <a:endParaRPr lang="en-US" sz="2200" dirty="0"/>
          </a:p>
          <a:p>
            <a:pPr marL="101596" indent="0">
              <a:buNone/>
            </a:pPr>
            <a:r>
              <a:rPr lang="en-US" sz="2200" dirty="0" smtClean="0"/>
              <a:t>                     Criteria </a:t>
            </a:r>
            <a:r>
              <a:rPr lang="en-US" sz="2200" dirty="0" err="1" smtClean="0"/>
              <a:t>criteria</a:t>
            </a:r>
            <a:r>
              <a:rPr lang="en-US" sz="2200" dirty="0" smtClean="0"/>
              <a:t> = </a:t>
            </a:r>
            <a:r>
              <a:rPr lang="en-US" sz="2200" dirty="0" err="1" smtClean="0"/>
              <a:t>session.createCriteria</a:t>
            </a:r>
            <a:r>
              <a:rPr lang="en-US" sz="2200" dirty="0" smtClean="0"/>
              <a:t>(</a:t>
            </a:r>
            <a:r>
              <a:rPr lang="en-US" sz="2200" dirty="0" err="1" smtClean="0"/>
              <a:t>Employee.class</a:t>
            </a:r>
            <a:r>
              <a:rPr lang="en-US" sz="2200" dirty="0" smtClean="0"/>
              <a:t>);</a:t>
            </a:r>
          </a:p>
          <a:p>
            <a:pPr marL="101596" indent="0">
              <a:buNone/>
            </a:pPr>
            <a:r>
              <a:rPr lang="en-US" sz="2200" dirty="0" smtClean="0"/>
              <a:t>                     List results = </a:t>
            </a:r>
            <a:r>
              <a:rPr lang="en-US" sz="2200" dirty="0" err="1" smtClean="0"/>
              <a:t>criteria.list</a:t>
            </a:r>
            <a:r>
              <a:rPr lang="en-US" sz="2200" dirty="0" smtClean="0"/>
              <a:t>();</a:t>
            </a:r>
            <a:endParaRPr lang="en-IN" sz="2200" dirty="0"/>
          </a:p>
        </p:txBody>
      </p:sp>
    </p:spTree>
    <p:extLst>
      <p:ext uri="{BB962C8B-B14F-4D97-AF65-F5344CB8AC3E}">
        <p14:creationId xmlns:p14="http://schemas.microsoft.com/office/powerpoint/2010/main" val="839112736"/>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26</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400" b="1" dirty="0" smtClean="0"/>
              <a:t>Restrictions With Criteria :</a:t>
            </a:r>
          </a:p>
          <a:p>
            <a:endParaRPr lang="en-US" sz="2400" b="1" dirty="0"/>
          </a:p>
          <a:p>
            <a:pPr>
              <a:buFont typeface="Wingdings" panose="05000000000000000000" pitchFamily="2" charset="2"/>
              <a:buChar char="q"/>
            </a:pPr>
            <a:r>
              <a:rPr lang="en-US" sz="2200" dirty="0" smtClean="0"/>
              <a:t>You can use add() method to add restriction for a criteria query.</a:t>
            </a:r>
          </a:p>
          <a:p>
            <a:pPr>
              <a:buFont typeface="Wingdings" panose="05000000000000000000" pitchFamily="2" charset="2"/>
              <a:buChar char="ü"/>
            </a:pPr>
            <a:endParaRPr lang="en-US" sz="2200" dirty="0"/>
          </a:p>
          <a:p>
            <a:pPr marL="101596" indent="0">
              <a:buNone/>
            </a:pPr>
            <a:r>
              <a:rPr lang="en-US" sz="2200" dirty="0" smtClean="0"/>
              <a:t>Example : following is an example to return  the records with salary is equal to 2000.</a:t>
            </a:r>
          </a:p>
          <a:p>
            <a:pPr>
              <a:buFont typeface="Wingdings" panose="05000000000000000000" pitchFamily="2" charset="2"/>
              <a:buChar char="ü"/>
            </a:pPr>
            <a:endParaRPr lang="en-US" sz="2200" dirty="0"/>
          </a:p>
          <a:p>
            <a:pPr>
              <a:buFont typeface="Wingdings" panose="05000000000000000000" pitchFamily="2" charset="2"/>
              <a:buChar char="ü"/>
            </a:pPr>
            <a:endParaRPr lang="en-US" sz="2200" dirty="0" smtClean="0"/>
          </a:p>
          <a:p>
            <a:pPr marL="101596" indent="0">
              <a:buNone/>
            </a:pPr>
            <a:r>
              <a:rPr lang="en-US" sz="2200" dirty="0" smtClean="0"/>
              <a:t>                                 </a:t>
            </a:r>
            <a:r>
              <a:rPr lang="en-US" sz="2200" dirty="0"/>
              <a:t>Criteria </a:t>
            </a:r>
            <a:r>
              <a:rPr lang="en-US" sz="2200" dirty="0" err="1"/>
              <a:t>criteria</a:t>
            </a:r>
            <a:r>
              <a:rPr lang="en-US" sz="2200" dirty="0"/>
              <a:t> = </a:t>
            </a:r>
            <a:r>
              <a:rPr lang="en-US" sz="2200" dirty="0" err="1"/>
              <a:t>session.createCriteria</a:t>
            </a:r>
            <a:r>
              <a:rPr lang="en-US" sz="2200" dirty="0"/>
              <a:t>(</a:t>
            </a:r>
            <a:r>
              <a:rPr lang="en-US" sz="2200" dirty="0" err="1"/>
              <a:t>Employee.class</a:t>
            </a:r>
            <a:r>
              <a:rPr lang="en-US" sz="2200" dirty="0" smtClean="0"/>
              <a:t>);</a:t>
            </a:r>
          </a:p>
          <a:p>
            <a:pPr marL="101596" indent="0">
              <a:buNone/>
            </a:pPr>
            <a:r>
              <a:rPr lang="en-US" sz="2200" dirty="0" smtClean="0"/>
              <a:t>                                 </a:t>
            </a:r>
            <a:r>
              <a:rPr lang="en-US" sz="2200" dirty="0" err="1" smtClean="0"/>
              <a:t>Criteria.add</a:t>
            </a:r>
            <a:r>
              <a:rPr lang="en-US" sz="2200" dirty="0" smtClean="0"/>
              <a:t>(</a:t>
            </a:r>
            <a:r>
              <a:rPr lang="en-US" sz="2200" dirty="0" err="1" smtClean="0"/>
              <a:t>Restrictions.eq</a:t>
            </a:r>
            <a:r>
              <a:rPr lang="en-US" sz="2200" dirty="0" smtClean="0"/>
              <a:t>(“salary”,2000))</a:t>
            </a:r>
            <a:endParaRPr lang="en-US" sz="2200" dirty="0"/>
          </a:p>
          <a:p>
            <a:pPr marL="101596" indent="0">
              <a:buNone/>
            </a:pPr>
            <a:r>
              <a:rPr lang="en-US" sz="2200" dirty="0"/>
              <a:t>                   </a:t>
            </a:r>
            <a:r>
              <a:rPr lang="en-US" sz="2200" dirty="0" smtClean="0"/>
              <a:t>              </a:t>
            </a:r>
            <a:r>
              <a:rPr lang="en-US" sz="2200" dirty="0"/>
              <a:t>List results = </a:t>
            </a:r>
            <a:r>
              <a:rPr lang="en-US" sz="2200" dirty="0" err="1"/>
              <a:t>criteria.list</a:t>
            </a:r>
            <a:r>
              <a:rPr lang="en-US" sz="2200" dirty="0"/>
              <a:t>();</a:t>
            </a:r>
            <a:endParaRPr lang="en-US" sz="2200" dirty="0" smtClean="0"/>
          </a:p>
          <a:p>
            <a:pPr>
              <a:buFont typeface="Wingdings" panose="05000000000000000000" pitchFamily="2" charset="2"/>
              <a:buChar char="ü"/>
            </a:pPr>
            <a:endParaRPr lang="en-US" sz="2200" dirty="0" smtClean="0"/>
          </a:p>
          <a:p>
            <a:endParaRPr lang="en-US" sz="2200" b="1" dirty="0"/>
          </a:p>
          <a:p>
            <a:endParaRPr lang="en-IN" sz="2400" b="1" dirty="0"/>
          </a:p>
        </p:txBody>
      </p:sp>
    </p:spTree>
    <p:extLst>
      <p:ext uri="{BB962C8B-B14F-4D97-AF65-F5344CB8AC3E}">
        <p14:creationId xmlns:p14="http://schemas.microsoft.com/office/powerpoint/2010/main" val="3132115963"/>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27</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400" b="1" dirty="0" smtClean="0"/>
              <a:t>Restrictions with Criteria :</a:t>
            </a:r>
          </a:p>
          <a:p>
            <a:endParaRPr lang="en-US" sz="2400" b="1" dirty="0" smtClean="0"/>
          </a:p>
          <a:p>
            <a:pPr>
              <a:buFont typeface="Wingdings" panose="05000000000000000000" pitchFamily="2" charset="2"/>
              <a:buChar char="ü"/>
            </a:pPr>
            <a:r>
              <a:rPr lang="en-US" sz="2200" b="1" dirty="0" smtClean="0"/>
              <a:t>To get Records having salary more than 2000</a:t>
            </a:r>
          </a:p>
          <a:p>
            <a:pPr marL="101596" indent="0">
              <a:buNone/>
            </a:pPr>
            <a:endParaRPr lang="en-US" sz="2200" dirty="0"/>
          </a:p>
          <a:p>
            <a:pPr marL="101596" indent="0">
              <a:buNone/>
            </a:pPr>
            <a:r>
              <a:rPr lang="en-US" sz="2200" dirty="0"/>
              <a:t>       </a:t>
            </a:r>
            <a:r>
              <a:rPr lang="en-US" sz="2200" dirty="0" smtClean="0"/>
              <a:t> </a:t>
            </a:r>
            <a:r>
              <a:rPr lang="en-US" sz="2200" dirty="0" err="1" smtClean="0"/>
              <a:t>Criteria.add</a:t>
            </a:r>
            <a:r>
              <a:rPr lang="en-US" sz="2200" dirty="0" smtClean="0"/>
              <a:t>(Restrictions.gt(“</a:t>
            </a:r>
            <a:r>
              <a:rPr lang="en-US" sz="2200" dirty="0"/>
              <a:t>salary”,2000</a:t>
            </a:r>
            <a:r>
              <a:rPr lang="en-US" sz="2200" dirty="0" smtClean="0"/>
              <a:t>))</a:t>
            </a:r>
          </a:p>
          <a:p>
            <a:pPr marL="101596" indent="0">
              <a:buNone/>
            </a:pPr>
            <a:endParaRPr lang="en-US" sz="2200" dirty="0"/>
          </a:p>
          <a:p>
            <a:pPr>
              <a:buFont typeface="Wingdings" panose="05000000000000000000" pitchFamily="2" charset="2"/>
              <a:buChar char="ü"/>
            </a:pPr>
            <a:r>
              <a:rPr lang="en-US" sz="2200" b="1" dirty="0"/>
              <a:t>To get Records having salary </a:t>
            </a:r>
            <a:r>
              <a:rPr lang="en-US" sz="2200" b="1" dirty="0" smtClean="0"/>
              <a:t>less  </a:t>
            </a:r>
            <a:r>
              <a:rPr lang="en-US" sz="2200" b="1" dirty="0"/>
              <a:t>than 2000</a:t>
            </a:r>
          </a:p>
          <a:p>
            <a:pPr marL="101596" indent="0">
              <a:buNone/>
            </a:pPr>
            <a:endParaRPr lang="en-US" sz="2200" dirty="0"/>
          </a:p>
          <a:p>
            <a:pPr marL="101596" indent="0">
              <a:buNone/>
            </a:pPr>
            <a:r>
              <a:rPr lang="en-US" sz="2200" dirty="0"/>
              <a:t>     </a:t>
            </a:r>
            <a:r>
              <a:rPr lang="en-US" sz="2200" dirty="0" smtClean="0"/>
              <a:t>  </a:t>
            </a:r>
            <a:r>
              <a:rPr lang="en-US" sz="2200" dirty="0" err="1" smtClean="0"/>
              <a:t>Criteria.add</a:t>
            </a:r>
            <a:r>
              <a:rPr lang="en-US" sz="2200" dirty="0" smtClean="0"/>
              <a:t>(</a:t>
            </a:r>
            <a:r>
              <a:rPr lang="en-US" sz="2200" dirty="0" err="1" smtClean="0"/>
              <a:t>Restrictions.lt</a:t>
            </a:r>
            <a:r>
              <a:rPr lang="en-US" sz="2200" dirty="0"/>
              <a:t>(“salary”,2000</a:t>
            </a:r>
            <a:r>
              <a:rPr lang="en-US" sz="2200" dirty="0" smtClean="0"/>
              <a:t>))</a:t>
            </a:r>
          </a:p>
          <a:p>
            <a:pPr marL="101596" indent="0">
              <a:buNone/>
            </a:pPr>
            <a:endParaRPr lang="en-US" sz="2200" dirty="0" smtClean="0"/>
          </a:p>
          <a:p>
            <a:pPr>
              <a:buFont typeface="Wingdings" panose="05000000000000000000" pitchFamily="2" charset="2"/>
              <a:buChar char="ü"/>
            </a:pPr>
            <a:r>
              <a:rPr lang="en-US" sz="2200" b="1" dirty="0"/>
              <a:t>To get Records having salary </a:t>
            </a:r>
            <a:r>
              <a:rPr lang="en-US" sz="2200" b="1" dirty="0" smtClean="0"/>
              <a:t>between </a:t>
            </a:r>
            <a:r>
              <a:rPr lang="en-US" sz="2200" b="1" dirty="0"/>
              <a:t>than </a:t>
            </a:r>
            <a:r>
              <a:rPr lang="en-US" sz="2200" b="1" dirty="0" smtClean="0"/>
              <a:t>1000 and 2000.</a:t>
            </a:r>
          </a:p>
          <a:p>
            <a:pPr marL="101596" indent="0">
              <a:buNone/>
            </a:pPr>
            <a:endParaRPr lang="en-US" sz="2200" b="1" dirty="0"/>
          </a:p>
          <a:p>
            <a:pPr marL="101596" indent="0">
              <a:buNone/>
            </a:pPr>
            <a:r>
              <a:rPr lang="en-US" sz="2200" dirty="0" smtClean="0"/>
              <a:t>       </a:t>
            </a:r>
            <a:r>
              <a:rPr lang="en-US" sz="2200" dirty="0" err="1" smtClean="0"/>
              <a:t>Criteria.add</a:t>
            </a:r>
            <a:r>
              <a:rPr lang="en-US" sz="2200" dirty="0" smtClean="0"/>
              <a:t>(</a:t>
            </a:r>
            <a:r>
              <a:rPr lang="en-US" sz="2200" dirty="0" err="1" smtClean="0"/>
              <a:t>Restrictions.between</a:t>
            </a:r>
            <a:r>
              <a:rPr lang="en-US" sz="2200" dirty="0" smtClean="0"/>
              <a:t>(“</a:t>
            </a:r>
            <a:r>
              <a:rPr lang="en-US" sz="2200" dirty="0"/>
              <a:t>salary</a:t>
            </a:r>
            <a:r>
              <a:rPr lang="en-US" sz="2200" dirty="0" smtClean="0"/>
              <a:t>”,1000,2000))</a:t>
            </a:r>
            <a:endParaRPr lang="en-US" sz="2200" dirty="0"/>
          </a:p>
          <a:p>
            <a:pPr marL="101596" indent="0">
              <a:buNone/>
            </a:pPr>
            <a:endParaRPr lang="en-US" sz="2200" b="1" dirty="0"/>
          </a:p>
          <a:p>
            <a:pPr>
              <a:buFont typeface="Wingdings" panose="05000000000000000000" pitchFamily="2" charset="2"/>
              <a:buChar char="ü"/>
            </a:pPr>
            <a:r>
              <a:rPr lang="en-US" sz="2200" b="1" dirty="0"/>
              <a:t>To get Records having </a:t>
            </a:r>
            <a:r>
              <a:rPr lang="en-US" sz="2200" b="1" dirty="0" smtClean="0"/>
              <a:t>first name starting with </a:t>
            </a:r>
            <a:r>
              <a:rPr lang="en-US" sz="2200" b="1" dirty="0" err="1" smtClean="0"/>
              <a:t>zara</a:t>
            </a:r>
            <a:r>
              <a:rPr lang="en-US" sz="2200" b="1" dirty="0" smtClean="0"/>
              <a:t>.</a:t>
            </a:r>
          </a:p>
          <a:p>
            <a:pPr>
              <a:buFont typeface="Wingdings" panose="05000000000000000000" pitchFamily="2" charset="2"/>
              <a:buChar char="ü"/>
            </a:pPr>
            <a:endParaRPr lang="en-US" sz="2200" b="1" dirty="0"/>
          </a:p>
          <a:p>
            <a:pPr marL="101596" indent="0">
              <a:buNone/>
            </a:pPr>
            <a:r>
              <a:rPr lang="en-US" sz="2200" dirty="0" smtClean="0"/>
              <a:t>      </a:t>
            </a:r>
            <a:r>
              <a:rPr lang="en-US" sz="2200" dirty="0" err="1" smtClean="0"/>
              <a:t>Criteria.add</a:t>
            </a:r>
            <a:r>
              <a:rPr lang="en-US" sz="2200" dirty="0" smtClean="0"/>
              <a:t>(</a:t>
            </a:r>
            <a:r>
              <a:rPr lang="en-US" sz="2200" dirty="0" err="1" smtClean="0"/>
              <a:t>Restrictions.ilike</a:t>
            </a:r>
            <a:r>
              <a:rPr lang="en-US" sz="2200" dirty="0" smtClean="0"/>
              <a:t>(“</a:t>
            </a:r>
            <a:r>
              <a:rPr lang="en-US" sz="2200" dirty="0" err="1" smtClean="0"/>
              <a:t>firstname</a:t>
            </a:r>
            <a:r>
              <a:rPr lang="en-US" sz="2200" dirty="0" smtClean="0"/>
              <a:t>”,”</a:t>
            </a:r>
            <a:r>
              <a:rPr lang="en-US" sz="2200" dirty="0" err="1" smtClean="0"/>
              <a:t>zara</a:t>
            </a:r>
            <a:r>
              <a:rPr lang="en-US" sz="2200" dirty="0" smtClean="0"/>
              <a:t>%”));</a:t>
            </a:r>
            <a:endParaRPr lang="en-US" sz="2200" dirty="0"/>
          </a:p>
          <a:p>
            <a:pPr marL="101596" indent="0">
              <a:buNone/>
            </a:pPr>
            <a:endParaRPr lang="en-US" sz="2000" dirty="0"/>
          </a:p>
          <a:p>
            <a:pPr marL="101596" indent="0">
              <a:buNone/>
            </a:pPr>
            <a:endParaRPr lang="en-IN" sz="2000" b="1" dirty="0"/>
          </a:p>
        </p:txBody>
      </p:sp>
    </p:spTree>
    <p:extLst>
      <p:ext uri="{BB962C8B-B14F-4D97-AF65-F5344CB8AC3E}">
        <p14:creationId xmlns:p14="http://schemas.microsoft.com/office/powerpoint/2010/main" val="3639339624"/>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28</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400" b="1" dirty="0" smtClean="0"/>
              <a:t>Native SQL : </a:t>
            </a:r>
          </a:p>
          <a:p>
            <a:endParaRPr lang="en-US" sz="2400" b="1" dirty="0" smtClean="0"/>
          </a:p>
          <a:p>
            <a:pPr>
              <a:buFont typeface="Wingdings" panose="05000000000000000000" pitchFamily="2" charset="2"/>
              <a:buChar char="q"/>
            </a:pPr>
            <a:r>
              <a:rPr lang="en-US" sz="2200" dirty="0"/>
              <a:t>By using Native SQL, we can perform both select, non-select operations on the </a:t>
            </a:r>
            <a:r>
              <a:rPr lang="en-US" sz="2200" dirty="0" smtClean="0"/>
              <a:t>data.</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In face Native SQL means using the direct SQL command specific to the particular (current using) database and executing it with using </a:t>
            </a:r>
            <a:r>
              <a:rPr lang="en-US" sz="2200" dirty="0" smtClean="0"/>
              <a:t>hibernate.</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We </a:t>
            </a:r>
            <a:r>
              <a:rPr lang="en-US" sz="2200" dirty="0"/>
              <a:t>can use the database specific keywords (commands), to get the data from the </a:t>
            </a:r>
            <a:r>
              <a:rPr lang="en-US" sz="2200" dirty="0" smtClean="0"/>
              <a:t>database.</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smtClean="0"/>
              <a:t>While </a:t>
            </a:r>
            <a:r>
              <a:rPr lang="en-US" sz="2200" dirty="0"/>
              <a:t>migrating a JDBC program into hibernate, the task becomes very simple because JDBC uses direct SQL commands and hibernate also supports the same commands by using this Native </a:t>
            </a:r>
            <a:r>
              <a:rPr lang="en-US" sz="2200" dirty="0" smtClean="0"/>
              <a:t>SQL.</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The </a:t>
            </a:r>
            <a:r>
              <a:rPr lang="en-US" sz="2200" b="1" dirty="0"/>
              <a:t>main draw back of Native SQL is</a:t>
            </a:r>
            <a:r>
              <a:rPr lang="en-US" sz="2200" dirty="0"/>
              <a:t>, some times it makes the hibernate application as database dependent </a:t>
            </a:r>
            <a:r>
              <a:rPr lang="en-US" sz="2200" dirty="0" smtClean="0"/>
              <a:t>one.</a:t>
            </a:r>
            <a:endParaRPr lang="en-US" sz="2200" dirty="0"/>
          </a:p>
          <a:p>
            <a:pPr>
              <a:buFont typeface="Wingdings" panose="05000000000000000000" pitchFamily="2" charset="2"/>
              <a:buChar char="q"/>
            </a:pPr>
            <a:endParaRPr lang="en-US" sz="2200" dirty="0"/>
          </a:p>
          <a:p>
            <a:pPr>
              <a:buFont typeface="Wingdings" panose="05000000000000000000" pitchFamily="2" charset="2"/>
              <a:buChar char="ü"/>
            </a:pPr>
            <a:endParaRPr lang="en-US" sz="2000" b="1" dirty="0" smtClean="0"/>
          </a:p>
          <a:p>
            <a:pPr>
              <a:buFont typeface="Wingdings" panose="05000000000000000000" pitchFamily="2" charset="2"/>
              <a:buChar char="ü"/>
            </a:pPr>
            <a:endParaRPr lang="en-IN" sz="2000" b="1" dirty="0"/>
          </a:p>
        </p:txBody>
      </p:sp>
    </p:spTree>
    <p:extLst>
      <p:ext uri="{BB962C8B-B14F-4D97-AF65-F5344CB8AC3E}">
        <p14:creationId xmlns:p14="http://schemas.microsoft.com/office/powerpoint/2010/main" val="2931010239"/>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400" b="1" dirty="0" smtClean="0"/>
              <a:t>Advantages of Hibernate :</a:t>
            </a:r>
            <a:endParaRPr lang="en-US" sz="2400" dirty="0"/>
          </a:p>
          <a:p>
            <a:pPr lvl="0">
              <a:buFont typeface="Wingdings" panose="05000000000000000000" pitchFamily="2" charset="2"/>
              <a:buChar char="q"/>
            </a:pPr>
            <a:r>
              <a:rPr lang="en-US" sz="2200" dirty="0"/>
              <a:t>Hibernate takes care of mapping Java classes to database tables using XML files and without writing any line of code</a:t>
            </a:r>
            <a:r>
              <a:rPr lang="en-US" sz="2200" dirty="0" smtClean="0"/>
              <a:t>.</a:t>
            </a:r>
          </a:p>
          <a:p>
            <a:pPr lvl="0">
              <a:buFont typeface="Wingdings" panose="05000000000000000000" pitchFamily="2" charset="2"/>
              <a:buChar char="q"/>
            </a:pPr>
            <a:endParaRPr lang="en-US" sz="2200" dirty="0"/>
          </a:p>
          <a:p>
            <a:pPr lvl="0">
              <a:buFont typeface="Wingdings" panose="05000000000000000000" pitchFamily="2" charset="2"/>
              <a:buChar char="q"/>
            </a:pPr>
            <a:r>
              <a:rPr lang="en-US" sz="2200" dirty="0"/>
              <a:t>Provides simple	APIs for storing and retrieving Java objects directly to and from the database</a:t>
            </a:r>
            <a:r>
              <a:rPr lang="en-US" sz="2200" dirty="0" smtClean="0"/>
              <a:t>.</a:t>
            </a:r>
            <a:endParaRPr lang="en-IN" sz="2200" dirty="0"/>
          </a:p>
          <a:p>
            <a:pPr>
              <a:buFont typeface="Wingdings" panose="05000000000000000000" pitchFamily="2" charset="2"/>
              <a:buChar char="q"/>
            </a:pPr>
            <a:r>
              <a:rPr lang="en-US" sz="2200" dirty="0"/>
              <a:t>If there is change in the database or in any table, then you need to change the XML file properties </a:t>
            </a:r>
            <a:r>
              <a:rPr lang="en-US" sz="2200" dirty="0" smtClean="0"/>
              <a:t>only</a:t>
            </a:r>
          </a:p>
          <a:p>
            <a:pPr>
              <a:buFont typeface="Wingdings" panose="05000000000000000000" pitchFamily="2" charset="2"/>
              <a:buChar char="q"/>
            </a:pPr>
            <a:endParaRPr lang="en-US" sz="2200" dirty="0" smtClean="0"/>
          </a:p>
          <a:p>
            <a:pPr lvl="0">
              <a:buFont typeface="Wingdings" panose="05000000000000000000" pitchFamily="2" charset="2"/>
              <a:buChar char="q"/>
            </a:pPr>
            <a:r>
              <a:rPr lang="en-US" sz="2200" dirty="0"/>
              <a:t>Abstracts away the unfamiliar SQL types and provides a way to work around familiar Java Objects</a:t>
            </a:r>
            <a:r>
              <a:rPr lang="en-US" sz="2200" dirty="0" smtClean="0"/>
              <a:t>.</a:t>
            </a:r>
          </a:p>
          <a:p>
            <a:pPr lvl="0">
              <a:buFont typeface="Wingdings" panose="05000000000000000000" pitchFamily="2" charset="2"/>
              <a:buChar char="q"/>
            </a:pPr>
            <a:endParaRPr lang="en-IN" sz="2200" dirty="0"/>
          </a:p>
          <a:p>
            <a:pPr lvl="0">
              <a:buFont typeface="Wingdings" panose="05000000000000000000" pitchFamily="2" charset="2"/>
              <a:buChar char="q"/>
            </a:pPr>
            <a:r>
              <a:rPr lang="en-US" sz="2200" dirty="0"/>
              <a:t>Hibernate does not require an application server to operate</a:t>
            </a:r>
            <a:r>
              <a:rPr lang="en-US" sz="2200" dirty="0" smtClean="0"/>
              <a:t>.</a:t>
            </a:r>
          </a:p>
          <a:p>
            <a:pPr lvl="0">
              <a:buFont typeface="Wingdings" panose="05000000000000000000" pitchFamily="2" charset="2"/>
              <a:buChar char="q"/>
            </a:pPr>
            <a:endParaRPr lang="en-IN" sz="2200" dirty="0"/>
          </a:p>
          <a:p>
            <a:pPr>
              <a:buFont typeface="Wingdings" panose="05000000000000000000" pitchFamily="2" charset="2"/>
              <a:buChar char="q"/>
            </a:pPr>
            <a:r>
              <a:rPr lang="en-US" sz="2200" dirty="0"/>
              <a:t>Manipulates Complex associations of objects of your </a:t>
            </a:r>
            <a:r>
              <a:rPr lang="en-US" sz="2200" dirty="0" smtClean="0"/>
              <a:t>database</a:t>
            </a:r>
          </a:p>
          <a:p>
            <a:pPr>
              <a:buFont typeface="Wingdings" panose="05000000000000000000" pitchFamily="2" charset="2"/>
              <a:buChar char="q"/>
            </a:pPr>
            <a:endParaRPr lang="en-US" sz="2200" dirty="0" smtClean="0"/>
          </a:p>
          <a:p>
            <a:pPr lvl="0">
              <a:buFont typeface="Wingdings" panose="05000000000000000000" pitchFamily="2" charset="2"/>
              <a:buChar char="q"/>
            </a:pPr>
            <a:r>
              <a:rPr lang="en-US" sz="2200" dirty="0"/>
              <a:t>Minimizes database access with smart fetching strategies.</a:t>
            </a:r>
            <a:endParaRPr lang="en-IN" sz="2200" dirty="0"/>
          </a:p>
          <a:p>
            <a:pPr>
              <a:buFont typeface="Wingdings" panose="05000000000000000000" pitchFamily="2" charset="2"/>
              <a:buChar char="ü"/>
            </a:pPr>
            <a:endParaRPr lang="en-US" sz="2130" dirty="0" smtClean="0"/>
          </a:p>
          <a:p>
            <a:pPr>
              <a:buFont typeface="Wingdings" panose="05000000000000000000" pitchFamily="2" charset="2"/>
              <a:buChar char="ü"/>
            </a:pPr>
            <a:endParaRPr lang="en-US" sz="2130" dirty="0" smtClean="0"/>
          </a:p>
          <a:p>
            <a:pPr>
              <a:buFont typeface="Wingdings" panose="05000000000000000000" pitchFamily="2" charset="2"/>
              <a:buChar char="ü"/>
            </a:pPr>
            <a:endParaRPr lang="en-US" sz="2130" dirty="0" smtClean="0"/>
          </a:p>
          <a:p>
            <a:pPr>
              <a:buFont typeface="Wingdings" panose="05000000000000000000" pitchFamily="2" charset="2"/>
              <a:buChar char="ü"/>
            </a:pPr>
            <a:endParaRPr lang="en-IN" sz="2000" dirty="0"/>
          </a:p>
        </p:txBody>
      </p:sp>
    </p:spTree>
    <p:extLst>
      <p:ext uri="{BB962C8B-B14F-4D97-AF65-F5344CB8AC3E}">
        <p14:creationId xmlns:p14="http://schemas.microsoft.com/office/powerpoint/2010/main" val="3925648794"/>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29</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800" b="1" dirty="0" smtClean="0"/>
              <a:t>Caching </a:t>
            </a:r>
            <a:r>
              <a:rPr lang="en-US" sz="2800" b="1" dirty="0"/>
              <a:t>: </a:t>
            </a:r>
            <a:endParaRPr lang="en-US" sz="2800" b="1" dirty="0" smtClean="0"/>
          </a:p>
          <a:p>
            <a:pPr marL="101596" indent="0">
              <a:buNone/>
            </a:pPr>
            <a:endParaRPr lang="en-US" sz="2800" b="1" dirty="0"/>
          </a:p>
          <a:p>
            <a:pPr>
              <a:buFont typeface="Wingdings" panose="05000000000000000000" pitchFamily="2" charset="2"/>
              <a:buChar char="q"/>
            </a:pPr>
            <a:r>
              <a:rPr lang="en-US" sz="2200" dirty="0"/>
              <a:t>Caching is a mechanism to enhance the performance of a system. It is a buffer </a:t>
            </a:r>
            <a:r>
              <a:rPr lang="en-US" sz="2200" dirty="0" smtClean="0"/>
              <a:t>memory that </a:t>
            </a:r>
            <a:r>
              <a:rPr lang="en-US" sz="2200" dirty="0"/>
              <a:t>lies between the application and the database</a:t>
            </a:r>
            <a:r>
              <a:rPr lang="en-US" sz="2200" dirty="0" smtClean="0"/>
              <a:t>.</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a:t>Cache memory stores recently used data items in order to reduce the number of database hits as much as possible</a:t>
            </a:r>
            <a:r>
              <a:rPr lang="en-US" sz="2200" dirty="0" smtClean="0"/>
              <a:t>.</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a:t>Caching is important to Hibernate as well. </a:t>
            </a:r>
          </a:p>
        </p:txBody>
      </p:sp>
    </p:spTree>
    <p:extLst>
      <p:ext uri="{BB962C8B-B14F-4D97-AF65-F5344CB8AC3E}">
        <p14:creationId xmlns:p14="http://schemas.microsoft.com/office/powerpoint/2010/main" val="1579569991"/>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30</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400" dirty="0"/>
              <a:t>It utilizes a multilevel caching scheme as explained below −</a:t>
            </a:r>
          </a:p>
        </p:txBody>
      </p:sp>
      <p:pic>
        <p:nvPicPr>
          <p:cNvPr id="5" name="Picture 4"/>
          <p:cNvPicPr>
            <a:picLocks noChangeAspect="1"/>
          </p:cNvPicPr>
          <p:nvPr/>
        </p:nvPicPr>
        <p:blipFill>
          <a:blip r:embed="rId2"/>
          <a:stretch>
            <a:fillRect/>
          </a:stretch>
        </p:blipFill>
        <p:spPr>
          <a:xfrm>
            <a:off x="1689315" y="1518834"/>
            <a:ext cx="7733653" cy="4942746"/>
          </a:xfrm>
          <a:prstGeom prst="rect">
            <a:avLst/>
          </a:prstGeom>
        </p:spPr>
      </p:pic>
    </p:spTree>
    <p:extLst>
      <p:ext uri="{BB962C8B-B14F-4D97-AF65-F5344CB8AC3E}">
        <p14:creationId xmlns:p14="http://schemas.microsoft.com/office/powerpoint/2010/main" val="1260763280"/>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31</a:t>
            </a:fld>
            <a:endParaRPr lang="en-IN" dirty="0"/>
          </a:p>
        </p:txBody>
      </p:sp>
      <p:sp>
        <p:nvSpPr>
          <p:cNvPr id="4" name="Text Placeholder 3"/>
          <p:cNvSpPr>
            <a:spLocks noGrp="1"/>
          </p:cNvSpPr>
          <p:nvPr>
            <p:ph type="body" sz="quarter" idx="10"/>
          </p:nvPr>
        </p:nvSpPr>
        <p:spPr>
          <a:xfrm>
            <a:off x="167217" y="788834"/>
            <a:ext cx="11633200" cy="6053667"/>
          </a:xfrm>
        </p:spPr>
        <p:txBody>
          <a:bodyPr/>
          <a:lstStyle/>
          <a:p>
            <a:r>
              <a:rPr lang="en-IN" sz="2400" b="1" dirty="0"/>
              <a:t>First-level </a:t>
            </a:r>
            <a:r>
              <a:rPr lang="en-IN" sz="2400" b="1" dirty="0" smtClean="0"/>
              <a:t>Cache:</a:t>
            </a:r>
          </a:p>
          <a:p>
            <a:pPr marL="101596" indent="0">
              <a:buNone/>
            </a:pPr>
            <a:r>
              <a:rPr lang="en-IN" b="1" dirty="0" smtClean="0"/>
              <a:t> </a:t>
            </a:r>
            <a:endParaRPr lang="en-IN" dirty="0"/>
          </a:p>
          <a:p>
            <a:pPr>
              <a:buFont typeface="Wingdings" panose="05000000000000000000" pitchFamily="2" charset="2"/>
              <a:buChar char="q"/>
            </a:pPr>
            <a:r>
              <a:rPr lang="en-US" sz="2200" dirty="0"/>
              <a:t>The first-level cache is the Session cache and is a mandatory cache through which all requests must pass</a:t>
            </a:r>
            <a:r>
              <a:rPr lang="en-US" sz="2200" dirty="0" smtClean="0"/>
              <a:t>.</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The </a:t>
            </a:r>
            <a:r>
              <a:rPr lang="en-US" sz="2200" dirty="0"/>
              <a:t>Session object keeps an object under its own power before committing it to the database</a:t>
            </a:r>
            <a:r>
              <a:rPr lang="en-US" sz="2200" dirty="0" smtClean="0"/>
              <a:t>.</a:t>
            </a:r>
            <a:endParaRPr lang="en-US" sz="2200" dirty="0"/>
          </a:p>
          <a:p>
            <a:pPr>
              <a:buFont typeface="Wingdings" panose="05000000000000000000" pitchFamily="2" charset="2"/>
              <a:buChar char="q"/>
            </a:pPr>
            <a:r>
              <a:rPr lang="en-US" sz="2200" dirty="0"/>
              <a:t>If you issue multiple updates to an object, Hibernate tries to delay doing the update as long as possible to reduce the number of update SQL statements issued</a:t>
            </a:r>
            <a:r>
              <a:rPr lang="en-US" sz="2200" dirty="0" smtClean="0"/>
              <a:t>. </a:t>
            </a:r>
            <a:r>
              <a:rPr lang="en-US" sz="2200" dirty="0"/>
              <a:t>If you close the session, all the objects being cached are lost and either persisted or updated in the database. </a:t>
            </a:r>
            <a:endParaRPr lang="en-US" sz="2200" dirty="0" smtClean="0"/>
          </a:p>
          <a:p>
            <a:pPr>
              <a:buFont typeface="Wingdings" panose="05000000000000000000" pitchFamily="2" charset="2"/>
              <a:buChar char="q"/>
            </a:pPr>
            <a:r>
              <a:rPr lang="en-US" sz="2200" dirty="0"/>
              <a:t>When we query an entity first time, it is retrieved from database and stored in first level cache associated with hibernate session</a:t>
            </a:r>
            <a:r>
              <a:rPr lang="en-US" sz="2200" dirty="0" smtClean="0"/>
              <a:t>.</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If we query same object again with same session object, it will be loaded from cache and no sql query will be executed.</a:t>
            </a:r>
          </a:p>
          <a:p>
            <a:pPr>
              <a:buFont typeface="Wingdings" panose="05000000000000000000" pitchFamily="2" charset="2"/>
              <a:buChar char="q"/>
            </a:pPr>
            <a:endParaRPr lang="en-IN" sz="2200" dirty="0"/>
          </a:p>
        </p:txBody>
      </p:sp>
    </p:spTree>
    <p:extLst>
      <p:ext uri="{BB962C8B-B14F-4D97-AF65-F5344CB8AC3E}">
        <p14:creationId xmlns:p14="http://schemas.microsoft.com/office/powerpoint/2010/main" val="1710907712"/>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32</a:t>
            </a:fld>
            <a:endParaRPr lang="en-IN" dirty="0"/>
          </a:p>
        </p:txBody>
      </p:sp>
      <p:sp>
        <p:nvSpPr>
          <p:cNvPr id="4" name="Text Placeholder 3"/>
          <p:cNvSpPr>
            <a:spLocks noGrp="1"/>
          </p:cNvSpPr>
          <p:nvPr>
            <p:ph type="body" sz="quarter" idx="10"/>
          </p:nvPr>
        </p:nvSpPr>
        <p:spPr>
          <a:xfrm>
            <a:off x="167217" y="804333"/>
            <a:ext cx="11633200" cy="5859938"/>
          </a:xfrm>
        </p:spPr>
        <p:txBody>
          <a:bodyPr/>
          <a:lstStyle/>
          <a:p>
            <a:r>
              <a:rPr lang="en-IN" sz="2400" b="1" dirty="0"/>
              <a:t>The Second Level Cache </a:t>
            </a:r>
            <a:r>
              <a:rPr lang="en-IN" sz="2400" b="1" dirty="0" smtClean="0"/>
              <a:t>:</a:t>
            </a:r>
          </a:p>
          <a:p>
            <a:pPr>
              <a:buFont typeface="Wingdings" panose="05000000000000000000" pitchFamily="2" charset="2"/>
              <a:buChar char="q"/>
            </a:pPr>
            <a:endParaRPr lang="en-IN" sz="2200" b="1" dirty="0" smtClean="0"/>
          </a:p>
          <a:p>
            <a:pPr>
              <a:buFont typeface="Wingdings" panose="05000000000000000000" pitchFamily="2" charset="2"/>
              <a:buChar char="q"/>
            </a:pPr>
            <a:r>
              <a:rPr lang="en-US" sz="2200" dirty="0"/>
              <a:t>This is apart from first level cache which is available to be used globally in session factory scope</a:t>
            </a:r>
            <a:r>
              <a:rPr lang="en-US" sz="2200" dirty="0" smtClean="0"/>
              <a:t>.</a:t>
            </a:r>
          </a:p>
          <a:p>
            <a:pPr>
              <a:buFont typeface="Wingdings" panose="05000000000000000000" pitchFamily="2" charset="2"/>
              <a:buChar char="q"/>
            </a:pPr>
            <a:r>
              <a:rPr lang="en-US" sz="2200" dirty="0"/>
              <a:t>Above statement means, </a:t>
            </a:r>
            <a:r>
              <a:rPr lang="en-US" sz="2200" b="1" dirty="0"/>
              <a:t>second level cache is created in session factory scope</a:t>
            </a:r>
            <a:r>
              <a:rPr lang="en-US" sz="2200" dirty="0"/>
              <a:t> and is </a:t>
            </a:r>
            <a:r>
              <a:rPr lang="en-US" sz="2200" b="1" dirty="0"/>
              <a:t>available to be used in all sessions</a:t>
            </a:r>
            <a:r>
              <a:rPr lang="en-US" sz="2200" dirty="0"/>
              <a:t> which are created using that particular session factory</a:t>
            </a:r>
            <a:r>
              <a:rPr lang="en-US" sz="2200" dirty="0" smtClean="0"/>
              <a:t>.</a:t>
            </a:r>
          </a:p>
          <a:p>
            <a:pPr>
              <a:buFont typeface="Wingdings" panose="05000000000000000000" pitchFamily="2" charset="2"/>
              <a:buChar char="q"/>
            </a:pPr>
            <a:endParaRPr lang="en-IN" sz="2200" dirty="0"/>
          </a:p>
          <a:p>
            <a:pPr>
              <a:buFont typeface="Wingdings" panose="05000000000000000000" pitchFamily="2" charset="2"/>
              <a:buChar char="q"/>
            </a:pPr>
            <a:r>
              <a:rPr lang="en-US" sz="2200" dirty="0"/>
              <a:t>Hibernate uses first-level cache by default and you have nothing to do to use first-level cache. Not all classes benefit from caching, so it's important to be able to disable the second-level cache. </a:t>
            </a:r>
            <a:endParaRPr lang="en-US" sz="2200" dirty="0" smtClean="0"/>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a:t>The Hibernate second-level cache is set up in two steps. First to decide which concurrency strategy to use. </a:t>
            </a:r>
            <a:endParaRPr lang="en-US" sz="2200" dirty="0" smtClean="0"/>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After </a:t>
            </a:r>
            <a:r>
              <a:rPr lang="en-US" sz="2200" dirty="0"/>
              <a:t>that, configure cache expiration and physical cache attributes using the cache provider. </a:t>
            </a:r>
            <a:endParaRPr lang="en-US" sz="2200" dirty="0" smtClean="0"/>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654645470"/>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33</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400" b="1" dirty="0"/>
              <a:t>To enable second level cache </a:t>
            </a:r>
            <a:r>
              <a:rPr lang="en-US" sz="2400" b="1" dirty="0" smtClean="0"/>
              <a:t>:</a:t>
            </a:r>
          </a:p>
          <a:p>
            <a:pPr marL="101596" indent="0">
              <a:buNone/>
            </a:pPr>
            <a:endParaRPr lang="en-US" sz="2400" b="1" dirty="0" smtClean="0"/>
          </a:p>
          <a:p>
            <a:pPr marL="101596" indent="0">
              <a:buNone/>
            </a:pPr>
            <a:r>
              <a:rPr lang="en-IN" sz="2200" dirty="0" smtClean="0"/>
              <a:t>@Cacheable</a:t>
            </a:r>
          </a:p>
          <a:p>
            <a:pPr marL="101596" indent="0">
              <a:buNone/>
            </a:pPr>
            <a:r>
              <a:rPr lang="en-IN" sz="2200" dirty="0" smtClean="0"/>
              <a:t>@Cache(usage = CacheConcurrencyStrategy.</a:t>
            </a:r>
            <a:r>
              <a:rPr lang="en-IN" sz="2200" b="1" i="1" dirty="0" smtClean="0"/>
              <a:t>READ_ONLY)</a:t>
            </a:r>
          </a:p>
          <a:p>
            <a:pPr marL="101596" indent="0">
              <a:buNone/>
            </a:pPr>
            <a:endParaRPr lang="en-US" sz="2200" b="1" i="1" dirty="0" smtClean="0"/>
          </a:p>
          <a:p>
            <a:r>
              <a:rPr lang="en-IN" sz="2400" b="1" dirty="0" smtClean="0"/>
              <a:t>Concurrency </a:t>
            </a:r>
            <a:r>
              <a:rPr lang="en-IN" sz="2400" b="1" dirty="0"/>
              <a:t>Strategies </a:t>
            </a:r>
            <a:r>
              <a:rPr lang="en-IN" sz="2400" b="1" dirty="0" smtClean="0"/>
              <a:t>:</a:t>
            </a:r>
          </a:p>
          <a:p>
            <a:endParaRPr lang="en-IN" sz="2400" dirty="0"/>
          </a:p>
          <a:p>
            <a:pPr>
              <a:buFont typeface="Wingdings" panose="05000000000000000000" pitchFamily="2" charset="2"/>
              <a:buChar char="q"/>
            </a:pPr>
            <a:r>
              <a:rPr lang="en-US" sz="2200" dirty="0"/>
              <a:t>A concurrency strategy is a mediator, which is responsible for storing items of data in the cache and retrieving them from the cache</a:t>
            </a:r>
            <a:r>
              <a:rPr lang="en-US" sz="2200" dirty="0" smtClean="0"/>
              <a:t>.</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 </a:t>
            </a:r>
            <a:r>
              <a:rPr lang="en-US" sz="2200" dirty="0"/>
              <a:t>To enable a second-level cache, one should decide, for each persistent class and collection, which cache concurrency strategy to use. </a:t>
            </a:r>
            <a:endParaRPr lang="en-US" sz="2200" dirty="0" smtClean="0"/>
          </a:p>
          <a:p>
            <a:pPr>
              <a:buFont typeface="Wingdings" panose="05000000000000000000" pitchFamily="2" charset="2"/>
              <a:buChar char="ü"/>
            </a:pPr>
            <a:endParaRPr lang="en-US" sz="2200" dirty="0"/>
          </a:p>
          <a:p>
            <a:r>
              <a:rPr lang="en-US" sz="2400" dirty="0" smtClean="0"/>
              <a:t> </a:t>
            </a:r>
            <a:r>
              <a:rPr lang="en-US" sz="2400" b="1" dirty="0"/>
              <a:t>Transactional </a:t>
            </a:r>
            <a:r>
              <a:rPr lang="en-US" sz="2200" dirty="0"/>
              <a:t>− Use this strategy for read-mostly data where it is critical to prevent stale data in concurrent transactions, in the rare case of an update. </a:t>
            </a:r>
          </a:p>
          <a:p>
            <a:endParaRPr lang="en-IN" sz="2200" dirty="0"/>
          </a:p>
          <a:p>
            <a:endParaRPr lang="en-IN" dirty="0"/>
          </a:p>
        </p:txBody>
      </p:sp>
    </p:spTree>
    <p:extLst>
      <p:ext uri="{BB962C8B-B14F-4D97-AF65-F5344CB8AC3E}">
        <p14:creationId xmlns:p14="http://schemas.microsoft.com/office/powerpoint/2010/main" val="595560282"/>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34</a:t>
            </a:fld>
            <a:endParaRPr lang="en-IN" dirty="0"/>
          </a:p>
        </p:txBody>
      </p:sp>
      <p:sp>
        <p:nvSpPr>
          <p:cNvPr id="4" name="Text Placeholder 3"/>
          <p:cNvSpPr>
            <a:spLocks noGrp="1"/>
          </p:cNvSpPr>
          <p:nvPr>
            <p:ph type="body" sz="quarter" idx="10"/>
          </p:nvPr>
        </p:nvSpPr>
        <p:spPr/>
        <p:txBody>
          <a:bodyPr/>
          <a:lstStyle/>
          <a:p>
            <a:endParaRPr lang="en-IN" sz="2400" b="1" dirty="0"/>
          </a:p>
          <a:p>
            <a:r>
              <a:rPr lang="en-US" sz="2400" b="1" dirty="0"/>
              <a:t>Read-write </a:t>
            </a:r>
            <a:r>
              <a:rPr lang="en-US" dirty="0"/>
              <a:t>− </a:t>
            </a:r>
            <a:r>
              <a:rPr lang="en-US" sz="2200" dirty="0"/>
              <a:t>Again use this strategy for read-mostly data where it is critical to prevent stale data in concurrent transactions, in the rare case of an update. </a:t>
            </a:r>
            <a:endParaRPr lang="en-US" sz="2200" dirty="0" smtClean="0"/>
          </a:p>
          <a:p>
            <a:endParaRPr lang="en-US" sz="2200" dirty="0"/>
          </a:p>
          <a:p>
            <a:endParaRPr lang="en-IN" dirty="0"/>
          </a:p>
          <a:p>
            <a:r>
              <a:rPr lang="en-US" sz="2400" b="1" dirty="0" err="1"/>
              <a:t>Nonstrict</a:t>
            </a:r>
            <a:r>
              <a:rPr lang="en-US" sz="2400" b="1" dirty="0"/>
              <a:t>-read-write</a:t>
            </a:r>
            <a:r>
              <a:rPr lang="en-US" b="1" dirty="0"/>
              <a:t> </a:t>
            </a:r>
            <a:r>
              <a:rPr lang="en-US" dirty="0"/>
              <a:t>− </a:t>
            </a:r>
            <a:r>
              <a:rPr lang="en-US" sz="2200" dirty="0"/>
              <a:t>This strategy makes no guarantee of consistency between the cache and the database. Use this strategy if data hardly ever changes and a small likelihood of stale data is not of critical concern</a:t>
            </a:r>
            <a:r>
              <a:rPr lang="en-US" dirty="0"/>
              <a:t>. </a:t>
            </a:r>
            <a:endParaRPr lang="en-US" dirty="0" smtClean="0"/>
          </a:p>
          <a:p>
            <a:endParaRPr lang="en-US" dirty="0"/>
          </a:p>
          <a:p>
            <a:r>
              <a:rPr lang="en-US" sz="2400" dirty="0" smtClean="0"/>
              <a:t> </a:t>
            </a:r>
            <a:r>
              <a:rPr lang="en-US" sz="2400" b="1" dirty="0"/>
              <a:t>Read-only </a:t>
            </a:r>
            <a:r>
              <a:rPr lang="en-US" sz="2200" dirty="0"/>
              <a:t>− A concurrency strategy suitable for data, which never changes. Use it for reference data only. </a:t>
            </a:r>
          </a:p>
          <a:p>
            <a:endParaRPr lang="en-US" sz="2200" dirty="0"/>
          </a:p>
        </p:txBody>
      </p:sp>
    </p:spTree>
    <p:extLst>
      <p:ext uri="{BB962C8B-B14F-4D97-AF65-F5344CB8AC3E}">
        <p14:creationId xmlns:p14="http://schemas.microsoft.com/office/powerpoint/2010/main" val="727625564"/>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b="0" dirty="0" smtClean="0"/>
              <a:t>Hibernate –Annotations </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35</a:t>
            </a:fld>
            <a:endParaRPr lang="en-IN" dirty="0"/>
          </a:p>
        </p:txBody>
      </p:sp>
      <p:sp>
        <p:nvSpPr>
          <p:cNvPr id="4" name="Text Placeholder 3"/>
          <p:cNvSpPr>
            <a:spLocks noGrp="1"/>
          </p:cNvSpPr>
          <p:nvPr>
            <p:ph type="body" sz="quarter" idx="10"/>
          </p:nvPr>
        </p:nvSpPr>
        <p:spPr>
          <a:xfrm>
            <a:off x="167217" y="804333"/>
            <a:ext cx="11880930" cy="5420784"/>
          </a:xfrm>
        </p:spPr>
        <p:txBody>
          <a:bodyPr/>
          <a:lstStyle/>
          <a:p>
            <a:r>
              <a:rPr lang="en-IN" sz="2400" b="1" dirty="0"/>
              <a:t>@Entity </a:t>
            </a:r>
            <a:r>
              <a:rPr lang="en-IN" sz="2400" b="1" dirty="0" smtClean="0"/>
              <a:t>Annotation: </a:t>
            </a:r>
            <a:endParaRPr lang="en-IN" sz="2400" dirty="0"/>
          </a:p>
          <a:p>
            <a:pPr>
              <a:buFont typeface="Wingdings" panose="05000000000000000000" pitchFamily="2" charset="2"/>
              <a:buChar char="q"/>
            </a:pPr>
            <a:r>
              <a:rPr lang="en-US" sz="2200" dirty="0"/>
              <a:t>The annotations are contained in the </a:t>
            </a:r>
            <a:r>
              <a:rPr lang="en-US" sz="2200" b="1" dirty="0"/>
              <a:t>javax.persistence </a:t>
            </a:r>
            <a:r>
              <a:rPr lang="en-US" sz="2200" dirty="0"/>
              <a:t>package. </a:t>
            </a:r>
            <a:endParaRPr lang="en-US" sz="2200" dirty="0" smtClean="0"/>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The </a:t>
            </a:r>
            <a:r>
              <a:rPr lang="en-US" sz="2200" b="1" dirty="0"/>
              <a:t>@Entity </a:t>
            </a:r>
            <a:r>
              <a:rPr lang="en-US" sz="2200" dirty="0"/>
              <a:t>annotation marks the class as an entity bean, so it must have a no-argument constructor that is visible with at least protected scope. </a:t>
            </a:r>
            <a:endParaRPr lang="en-US" sz="2200" dirty="0" smtClean="0"/>
          </a:p>
          <a:p>
            <a:pPr>
              <a:buFont typeface="Wingdings" panose="05000000000000000000" pitchFamily="2" charset="2"/>
              <a:buChar char="q"/>
            </a:pPr>
            <a:endParaRPr lang="en-US" sz="2200" dirty="0"/>
          </a:p>
          <a:p>
            <a:r>
              <a:rPr lang="en-IN" sz="2400" b="1" dirty="0"/>
              <a:t>@Table Annotation </a:t>
            </a:r>
            <a:r>
              <a:rPr lang="en-IN" sz="2400" b="1" dirty="0" smtClean="0"/>
              <a:t>:</a:t>
            </a:r>
            <a:endParaRPr lang="en-IN" sz="2400" dirty="0"/>
          </a:p>
          <a:p>
            <a:pPr>
              <a:buFont typeface="Wingdings" panose="05000000000000000000" pitchFamily="2" charset="2"/>
              <a:buChar char="q"/>
            </a:pPr>
            <a:r>
              <a:rPr lang="en-US" sz="2200" dirty="0"/>
              <a:t>The @Table annotation allows you to specify the details of the table that will be used to persist the entity in the database. </a:t>
            </a:r>
            <a:endParaRPr lang="en-US" sz="2200" dirty="0" smtClean="0"/>
          </a:p>
          <a:p>
            <a:pPr>
              <a:buFont typeface="Wingdings" panose="05000000000000000000" pitchFamily="2" charset="2"/>
              <a:buChar char="q"/>
            </a:pPr>
            <a:endParaRPr lang="en-US" sz="2200" dirty="0"/>
          </a:p>
          <a:p>
            <a:pPr>
              <a:buFont typeface="Wingdings" panose="05000000000000000000" pitchFamily="2" charset="2"/>
              <a:buChar char="q"/>
            </a:pPr>
            <a:r>
              <a:rPr lang="en-US" sz="2200" dirty="0"/>
              <a:t>The @Table annotation provides four attributes, allowing you to override the name of the table, its catalogue, and its schema, and enforce unique constraints on columns in the table. </a:t>
            </a:r>
          </a:p>
          <a:p>
            <a:pPr>
              <a:buFont typeface="Wingdings" panose="05000000000000000000" pitchFamily="2" charset="2"/>
              <a:buChar char="q"/>
            </a:pPr>
            <a:endParaRPr lang="en-IN" sz="2200" dirty="0"/>
          </a:p>
        </p:txBody>
      </p:sp>
    </p:spTree>
    <p:extLst>
      <p:ext uri="{BB962C8B-B14F-4D97-AF65-F5344CB8AC3E}">
        <p14:creationId xmlns:p14="http://schemas.microsoft.com/office/powerpoint/2010/main" val="865647685"/>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Hibernate –Annotations </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36</a:t>
            </a:fld>
            <a:endParaRPr lang="en-IN" dirty="0"/>
          </a:p>
        </p:txBody>
      </p:sp>
      <p:sp>
        <p:nvSpPr>
          <p:cNvPr id="4" name="Text Placeholder 3"/>
          <p:cNvSpPr>
            <a:spLocks noGrp="1"/>
          </p:cNvSpPr>
          <p:nvPr>
            <p:ph type="body" sz="quarter" idx="10"/>
          </p:nvPr>
        </p:nvSpPr>
        <p:spPr>
          <a:xfrm>
            <a:off x="167217" y="804332"/>
            <a:ext cx="11880930" cy="5657247"/>
          </a:xfrm>
        </p:spPr>
        <p:txBody>
          <a:bodyPr/>
          <a:lstStyle/>
          <a:p>
            <a:r>
              <a:rPr lang="en-IN" sz="2200" b="1" dirty="0"/>
              <a:t>@Id and </a:t>
            </a:r>
            <a:r>
              <a:rPr lang="en-IN" sz="2200" b="1" dirty="0" smtClean="0"/>
              <a:t>@Generated Value Annotations:</a:t>
            </a:r>
            <a:r>
              <a:rPr lang="en-IN" b="1" dirty="0" smtClean="0"/>
              <a:t> </a:t>
            </a:r>
          </a:p>
          <a:p>
            <a:pPr marL="101596" indent="0">
              <a:buNone/>
            </a:pPr>
            <a:endParaRPr lang="en-IN" dirty="0"/>
          </a:p>
          <a:p>
            <a:pPr>
              <a:buFont typeface="Wingdings" panose="05000000000000000000" pitchFamily="2" charset="2"/>
              <a:buChar char="q"/>
            </a:pPr>
            <a:r>
              <a:rPr lang="en-US" sz="2200" dirty="0"/>
              <a:t>Each entity bean will have a primary key, which annotated on the class with the </a:t>
            </a:r>
            <a:r>
              <a:rPr lang="en-US" sz="2200" b="1" dirty="0"/>
              <a:t>@Id </a:t>
            </a:r>
            <a:r>
              <a:rPr lang="en-US" sz="2200" dirty="0"/>
              <a:t>annotation. </a:t>
            </a:r>
            <a:endParaRPr lang="en-US" sz="2200" dirty="0" smtClean="0"/>
          </a:p>
          <a:p>
            <a:pPr>
              <a:buFont typeface="Wingdings" panose="05000000000000000000" pitchFamily="2" charset="2"/>
              <a:buChar char="q"/>
            </a:pPr>
            <a:r>
              <a:rPr lang="en-US" sz="2200" dirty="0" smtClean="0"/>
              <a:t>The </a:t>
            </a:r>
            <a:r>
              <a:rPr lang="en-US" sz="2200" dirty="0"/>
              <a:t>primary key can be a single field or a combination of multiple fields depending on your table structure. </a:t>
            </a:r>
          </a:p>
          <a:p>
            <a:pPr>
              <a:buFont typeface="Wingdings" panose="05000000000000000000" pitchFamily="2" charset="2"/>
              <a:buChar char="q"/>
            </a:pPr>
            <a:r>
              <a:rPr lang="en-US" sz="2200" dirty="0"/>
              <a:t>By default, the @Id annotation will automatically determine the most appropriate primary key generation strategy to be used to override this by applying the </a:t>
            </a:r>
            <a:r>
              <a:rPr lang="en-US" sz="2200" b="1" dirty="0" smtClean="0"/>
              <a:t>@Generated Value </a:t>
            </a:r>
            <a:r>
              <a:rPr lang="en-US" sz="2200" dirty="0"/>
              <a:t>annotation, which takes two parameters </a:t>
            </a:r>
            <a:r>
              <a:rPr lang="en-US" sz="2200" b="1" dirty="0"/>
              <a:t>strategy </a:t>
            </a:r>
            <a:r>
              <a:rPr lang="en-US" sz="2200" dirty="0"/>
              <a:t>and </a:t>
            </a:r>
            <a:r>
              <a:rPr lang="en-US" sz="2200" b="1" dirty="0"/>
              <a:t>generator</a:t>
            </a:r>
            <a:r>
              <a:rPr lang="en-US" sz="2200" dirty="0"/>
              <a:t>. </a:t>
            </a:r>
            <a:endParaRPr lang="en-US" sz="2200" dirty="0" smtClean="0"/>
          </a:p>
          <a:p>
            <a:pPr marL="101596" indent="0">
              <a:buNone/>
            </a:pPr>
            <a:endParaRPr lang="en-US" dirty="0"/>
          </a:p>
          <a:p>
            <a:r>
              <a:rPr lang="en-IN" sz="2400" b="1" dirty="0"/>
              <a:t>@Column Annotation </a:t>
            </a:r>
            <a:r>
              <a:rPr lang="en-IN" sz="2400" b="1" dirty="0" smtClean="0"/>
              <a:t>:</a:t>
            </a:r>
          </a:p>
          <a:p>
            <a:pPr marL="101596" indent="0">
              <a:buNone/>
            </a:pPr>
            <a:endParaRPr lang="en-IN" sz="2400" dirty="0"/>
          </a:p>
          <a:p>
            <a:pPr>
              <a:buFont typeface="Wingdings" panose="05000000000000000000" pitchFamily="2" charset="2"/>
              <a:buChar char="q"/>
            </a:pPr>
            <a:r>
              <a:rPr lang="en-US" sz="2200" dirty="0"/>
              <a:t>The @Column annotation is used to specify the details of the column to which a field or property will be mapped</a:t>
            </a:r>
            <a:r>
              <a:rPr lang="en-US" sz="2200" dirty="0" smtClean="0"/>
              <a:t>.</a:t>
            </a:r>
          </a:p>
          <a:p>
            <a:pPr>
              <a:buFont typeface="Wingdings" panose="05000000000000000000" pitchFamily="2" charset="2"/>
              <a:buChar char="ü"/>
            </a:pPr>
            <a:endParaRPr lang="en-US" sz="2200" dirty="0" smtClean="0"/>
          </a:p>
        </p:txBody>
      </p:sp>
    </p:spTree>
    <p:extLst>
      <p:ext uri="{BB962C8B-B14F-4D97-AF65-F5344CB8AC3E}">
        <p14:creationId xmlns:p14="http://schemas.microsoft.com/office/powerpoint/2010/main" val="1039807566"/>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Hibernate –Annotations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37</a:t>
            </a:fld>
            <a:endParaRPr lang="en-IN" dirty="0"/>
          </a:p>
        </p:txBody>
      </p:sp>
      <p:sp>
        <p:nvSpPr>
          <p:cNvPr id="4" name="Text Placeholder 3"/>
          <p:cNvSpPr>
            <a:spLocks noGrp="1"/>
          </p:cNvSpPr>
          <p:nvPr>
            <p:ph type="body" sz="quarter" idx="10"/>
          </p:nvPr>
        </p:nvSpPr>
        <p:spPr/>
        <p:txBody>
          <a:bodyPr/>
          <a:lstStyle/>
          <a:p>
            <a:pPr>
              <a:buFont typeface="Wingdings" panose="05000000000000000000" pitchFamily="2" charset="2"/>
              <a:buChar char="q"/>
            </a:pPr>
            <a:r>
              <a:rPr lang="en-US" sz="2200" dirty="0"/>
              <a:t>You can use column annotation with the following most commonly used attributes − </a:t>
            </a:r>
          </a:p>
          <a:p>
            <a:pPr>
              <a:buFont typeface="Wingdings" panose="05000000000000000000" pitchFamily="2" charset="2"/>
              <a:buChar char="q"/>
            </a:pPr>
            <a:endParaRPr lang="en-US" sz="2200" dirty="0"/>
          </a:p>
          <a:p>
            <a:r>
              <a:rPr lang="en-US" sz="2200" dirty="0" smtClean="0"/>
              <a:t> </a:t>
            </a:r>
            <a:r>
              <a:rPr lang="en-US" sz="2200" b="1" dirty="0"/>
              <a:t>name </a:t>
            </a:r>
            <a:r>
              <a:rPr lang="en-US" sz="2200" dirty="0"/>
              <a:t>attribute permits the name of the column to be explicitly specified</a:t>
            </a:r>
            <a:r>
              <a:rPr lang="en-US" sz="2200" dirty="0" smtClean="0"/>
              <a:t>.</a:t>
            </a:r>
          </a:p>
          <a:p>
            <a:pPr marL="101596" indent="0">
              <a:buNone/>
            </a:pPr>
            <a:r>
              <a:rPr lang="en-US" sz="2200" dirty="0" smtClean="0"/>
              <a:t> </a:t>
            </a:r>
            <a:endParaRPr lang="en-US" sz="2200" dirty="0"/>
          </a:p>
          <a:p>
            <a:r>
              <a:rPr lang="en-US" sz="2200" dirty="0" smtClean="0"/>
              <a:t> </a:t>
            </a:r>
            <a:r>
              <a:rPr lang="en-US" sz="2200" b="1" dirty="0"/>
              <a:t>length </a:t>
            </a:r>
            <a:r>
              <a:rPr lang="en-US" sz="2200" dirty="0"/>
              <a:t>attribute permits the size of the column used to map a value particularly for a </a:t>
            </a:r>
            <a:r>
              <a:rPr lang="en-US" sz="2200" dirty="0" smtClean="0"/>
              <a:t>    String </a:t>
            </a:r>
            <a:r>
              <a:rPr lang="en-US" sz="2200" dirty="0"/>
              <a:t>value. </a:t>
            </a:r>
            <a:endParaRPr lang="en-US" sz="2200" dirty="0" smtClean="0"/>
          </a:p>
          <a:p>
            <a:endParaRPr lang="en-US" sz="2200" dirty="0"/>
          </a:p>
          <a:p>
            <a:pPr marL="608013" indent="-506413"/>
            <a:r>
              <a:rPr lang="en-US" sz="2200" dirty="0" smtClean="0"/>
              <a:t> </a:t>
            </a:r>
            <a:r>
              <a:rPr lang="en-US" sz="2200" b="1" dirty="0" err="1"/>
              <a:t>nullable</a:t>
            </a:r>
            <a:r>
              <a:rPr lang="en-US" sz="2200" b="1" dirty="0"/>
              <a:t> </a:t>
            </a:r>
            <a:r>
              <a:rPr lang="en-US" sz="2200" dirty="0"/>
              <a:t>attribute permits the column to be marked NOT NULL when the schema is </a:t>
            </a:r>
            <a:r>
              <a:rPr lang="en-US" sz="2200" dirty="0" smtClean="0"/>
              <a:t>   generated.</a:t>
            </a:r>
          </a:p>
          <a:p>
            <a:pPr marL="101596" indent="0">
              <a:buNone/>
            </a:pPr>
            <a:r>
              <a:rPr lang="en-US" sz="2200" dirty="0" smtClean="0"/>
              <a:t> </a:t>
            </a:r>
            <a:endParaRPr lang="en-US" sz="2200" dirty="0"/>
          </a:p>
          <a:p>
            <a:r>
              <a:rPr lang="en-US" sz="2200" dirty="0" smtClean="0"/>
              <a:t> </a:t>
            </a:r>
            <a:r>
              <a:rPr lang="en-US" sz="2200" b="1" dirty="0"/>
              <a:t>unique </a:t>
            </a:r>
            <a:r>
              <a:rPr lang="en-US" sz="2200" dirty="0"/>
              <a:t>attribute permits the column to be marked as containing only unique values</a:t>
            </a:r>
            <a:r>
              <a:rPr lang="en-US" dirty="0"/>
              <a:t>. </a:t>
            </a:r>
          </a:p>
        </p:txBody>
      </p:sp>
    </p:spTree>
    <p:extLst>
      <p:ext uri="{BB962C8B-B14F-4D97-AF65-F5344CB8AC3E}">
        <p14:creationId xmlns:p14="http://schemas.microsoft.com/office/powerpoint/2010/main" val="1473069025"/>
      </p:ext>
    </p:extLst>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38</a:t>
            </a:fld>
            <a:endParaRPr lang="en-IN" dirty="0"/>
          </a:p>
        </p:txBody>
      </p:sp>
      <p:sp>
        <p:nvSpPr>
          <p:cNvPr id="4" name="Text Placeholder 3"/>
          <p:cNvSpPr>
            <a:spLocks noGrp="1"/>
          </p:cNvSpPr>
          <p:nvPr>
            <p:ph type="body" sz="quarter" idx="10"/>
          </p:nvPr>
        </p:nvSpPr>
        <p:spPr/>
        <p:txBody>
          <a:bodyPr/>
          <a:lstStyle/>
          <a:p>
            <a:r>
              <a:rPr lang="en-IN" sz="2400" b="1" dirty="0" smtClean="0"/>
              <a:t>@Embeddable Annotation :</a:t>
            </a:r>
          </a:p>
          <a:p>
            <a:endParaRPr lang="en-IN" sz="2400" dirty="0"/>
          </a:p>
          <a:p>
            <a:pPr>
              <a:buFont typeface="Wingdings" panose="05000000000000000000" pitchFamily="2" charset="2"/>
              <a:buChar char="q"/>
            </a:pPr>
            <a:r>
              <a:rPr lang="en-US" sz="2200" dirty="0"/>
              <a:t>This annotation is used to specify the fields in the class can be the composite key for some Entity class. And this annotation is used to the class</a:t>
            </a:r>
            <a:r>
              <a:rPr lang="en-US" sz="2200" dirty="0" smtClean="0"/>
              <a:t>.</a:t>
            </a:r>
          </a:p>
          <a:p>
            <a:pPr marL="101596" indent="0">
              <a:buNone/>
            </a:pPr>
            <a:r>
              <a:rPr lang="en-US" sz="2200" dirty="0" smtClean="0"/>
              <a:t> </a:t>
            </a:r>
            <a:endParaRPr lang="en-US" sz="2200" dirty="0"/>
          </a:p>
          <a:p>
            <a:r>
              <a:rPr lang="en-IN" sz="2400" b="1" dirty="0" smtClean="0"/>
              <a:t>@</a:t>
            </a:r>
            <a:r>
              <a:rPr lang="en-IN" sz="2400" b="1" dirty="0" err="1" smtClean="0"/>
              <a:t>EmbeddedId</a:t>
            </a:r>
            <a:r>
              <a:rPr lang="en-IN" sz="2400" b="1" dirty="0" smtClean="0"/>
              <a:t> Annotation :</a:t>
            </a:r>
          </a:p>
          <a:p>
            <a:pPr marL="101596" indent="0">
              <a:buNone/>
            </a:pPr>
            <a:endParaRPr lang="en-IN" sz="2400" dirty="0"/>
          </a:p>
          <a:p>
            <a:pPr>
              <a:buFont typeface="Wingdings" panose="05000000000000000000" pitchFamily="2" charset="2"/>
              <a:buChar char="q"/>
            </a:pPr>
            <a:r>
              <a:rPr lang="en-US" sz="2200" dirty="0" smtClean="0"/>
              <a:t>This annotation is used to specify the composite key and the field should be the reference variable of one of the class which is annotated with @Embeddable. </a:t>
            </a:r>
            <a:endParaRPr lang="en-IN" sz="2200" dirty="0"/>
          </a:p>
        </p:txBody>
      </p:sp>
    </p:spTree>
    <p:extLst>
      <p:ext uri="{BB962C8B-B14F-4D97-AF65-F5344CB8AC3E}">
        <p14:creationId xmlns:p14="http://schemas.microsoft.com/office/powerpoint/2010/main" val="1163334896"/>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400" b="1" dirty="0" smtClean="0"/>
              <a:t>Dis-advantages with JDBC :</a:t>
            </a:r>
            <a:endParaRPr lang="en-US" sz="2200" b="1" dirty="0"/>
          </a:p>
          <a:p>
            <a:pPr>
              <a:buFont typeface="Wingdings" panose="05000000000000000000" pitchFamily="2" charset="2"/>
              <a:buChar char="q"/>
            </a:pPr>
            <a:r>
              <a:rPr lang="en-US" sz="2200" dirty="0" smtClean="0"/>
              <a:t>JDBC is a DB specific.</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JDBC does not support caching.</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In JDBC it is the responsibility of developer to handle JDBC result set and convert to java object.</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JDBC does not supports “Lazy-Loading”.</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JDBC is a technology.</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In JDBC User is responsible for creation and closing the connections.</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JDBC does not support Association.</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Wont generate PK automatically.</a:t>
            </a:r>
          </a:p>
          <a:p>
            <a:pPr>
              <a:buFont typeface="Wingdings" panose="05000000000000000000" pitchFamily="2" charset="2"/>
              <a:buChar char="q"/>
            </a:pPr>
            <a:endParaRPr lang="en-US" sz="2000" dirty="0" smtClean="0"/>
          </a:p>
          <a:p>
            <a:pPr>
              <a:buFont typeface="Wingdings" panose="05000000000000000000" pitchFamily="2" charset="2"/>
              <a:buChar char="ü"/>
            </a:pPr>
            <a:endParaRPr lang="en-US" sz="2000" dirty="0" smtClean="0"/>
          </a:p>
          <a:p>
            <a:pPr>
              <a:buFont typeface="Wingdings" panose="05000000000000000000" pitchFamily="2" charset="2"/>
              <a:buChar char="ü"/>
            </a:pPr>
            <a:endParaRPr lang="en-US" sz="2000" dirty="0" smtClean="0"/>
          </a:p>
          <a:p>
            <a:pPr>
              <a:buFont typeface="Wingdings" panose="05000000000000000000" pitchFamily="2" charset="2"/>
              <a:buChar char="ü"/>
            </a:pPr>
            <a:endParaRPr lang="en-IN" sz="2400" b="1" dirty="0"/>
          </a:p>
        </p:txBody>
      </p:sp>
    </p:spTree>
    <p:extLst>
      <p:ext uri="{BB962C8B-B14F-4D97-AF65-F5344CB8AC3E}">
        <p14:creationId xmlns:p14="http://schemas.microsoft.com/office/powerpoint/2010/main" val="3083864855"/>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39</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400" b="1" dirty="0" smtClean="0"/>
              <a:t>Association Mapping Types :</a:t>
            </a:r>
          </a:p>
          <a:p>
            <a:pPr marL="101596" indent="0">
              <a:buNone/>
            </a:pPr>
            <a:endParaRPr lang="en-US" sz="2000" dirty="0"/>
          </a:p>
          <a:p>
            <a:pPr marL="558796" indent="-457200">
              <a:buFont typeface="+mj-lt"/>
              <a:buAutoNum type="arabicPeriod"/>
            </a:pPr>
            <a:r>
              <a:rPr lang="en-US" sz="2000" dirty="0" smtClean="0"/>
              <a:t>One-to-One :   Mapping one-to-one relationship using Hibernate</a:t>
            </a:r>
          </a:p>
          <a:p>
            <a:pPr marL="101596" indent="0">
              <a:buNone/>
            </a:pPr>
            <a:endParaRPr lang="en-US" sz="2000" dirty="0"/>
          </a:p>
          <a:p>
            <a:pPr marL="101596" indent="0">
              <a:buNone/>
            </a:pPr>
            <a:r>
              <a:rPr lang="en-US" sz="2000" dirty="0" smtClean="0"/>
              <a:t>2.   One-to-Many : Mapping </a:t>
            </a:r>
            <a:r>
              <a:rPr lang="en-US" sz="2000" dirty="0"/>
              <a:t>one-to-many relationship using </a:t>
            </a:r>
            <a:r>
              <a:rPr lang="en-US" sz="2000" dirty="0" smtClean="0"/>
              <a:t>Hibernate</a:t>
            </a:r>
          </a:p>
          <a:p>
            <a:pPr marL="101596" indent="0">
              <a:buNone/>
            </a:pPr>
            <a:endParaRPr lang="en-US" sz="2000" dirty="0" smtClean="0"/>
          </a:p>
          <a:p>
            <a:pPr marL="101596" indent="0">
              <a:buNone/>
            </a:pPr>
            <a:r>
              <a:rPr lang="en-US" sz="2000" dirty="0" smtClean="0"/>
              <a:t>3.   Many-to-One </a:t>
            </a:r>
            <a:r>
              <a:rPr lang="en-US" sz="2000" dirty="0"/>
              <a:t>: Mapping many-to-one relationship using </a:t>
            </a:r>
            <a:r>
              <a:rPr lang="en-US" sz="2000" dirty="0" smtClean="0"/>
              <a:t>Hibernate</a:t>
            </a:r>
          </a:p>
          <a:p>
            <a:pPr marL="101596" indent="0">
              <a:buNone/>
            </a:pPr>
            <a:endParaRPr lang="en-US" sz="2000" dirty="0"/>
          </a:p>
          <a:p>
            <a:pPr marL="101596" indent="0">
              <a:buNone/>
            </a:pPr>
            <a:r>
              <a:rPr lang="en-US" sz="2000" dirty="0" smtClean="0"/>
              <a:t>4.   Many-to-Many :</a:t>
            </a:r>
            <a:r>
              <a:rPr lang="en-US" sz="2000" dirty="0"/>
              <a:t>Mapping many-to-many relationship using Hibernate</a:t>
            </a:r>
            <a:endParaRPr lang="en-IN" sz="2000" dirty="0"/>
          </a:p>
        </p:txBody>
      </p:sp>
    </p:spTree>
    <p:extLst>
      <p:ext uri="{BB962C8B-B14F-4D97-AF65-F5344CB8AC3E}">
        <p14:creationId xmlns:p14="http://schemas.microsoft.com/office/powerpoint/2010/main" val="2310345445"/>
      </p:ext>
    </p:extLst>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40</a:t>
            </a:fld>
            <a:endParaRPr lang="en-IN" dirty="0"/>
          </a:p>
        </p:txBody>
      </p:sp>
      <p:sp>
        <p:nvSpPr>
          <p:cNvPr id="4" name="Text Placeholder 3"/>
          <p:cNvSpPr>
            <a:spLocks noGrp="1"/>
          </p:cNvSpPr>
          <p:nvPr>
            <p:ph type="body" sz="quarter" idx="10"/>
          </p:nvPr>
        </p:nvSpPr>
        <p:spPr>
          <a:xfrm>
            <a:off x="3" y="777240"/>
            <a:ext cx="12048144" cy="6080759"/>
          </a:xfrm>
        </p:spPr>
        <p:txBody>
          <a:bodyPr/>
          <a:lstStyle/>
          <a:p>
            <a:r>
              <a:rPr lang="en-US" sz="2400" b="1" dirty="0" smtClean="0"/>
              <a:t>ONE-TO-ONE :</a:t>
            </a:r>
          </a:p>
          <a:p>
            <a:pPr>
              <a:buFont typeface="Wingdings" panose="05000000000000000000" pitchFamily="2" charset="2"/>
              <a:buChar char="q"/>
            </a:pPr>
            <a:endParaRPr lang="en-US" sz="2400" b="1" dirty="0" smtClean="0"/>
          </a:p>
          <a:p>
            <a:pPr>
              <a:buFont typeface="Wingdings" panose="05000000000000000000" pitchFamily="2" charset="2"/>
              <a:buChar char="q"/>
            </a:pPr>
            <a:r>
              <a:rPr lang="en-US" sz="2200" dirty="0" smtClean="0"/>
              <a:t>One-to-one mappings represent simple pointer references between two Java objects.</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 In Java, a single pointer stored in an attribute represents the mapping between the source and target objects. </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Relational database tables implement these mappings using foreign keys. </a:t>
            </a:r>
          </a:p>
          <a:p>
            <a:pPr>
              <a:buFont typeface="Wingdings" panose="05000000000000000000" pitchFamily="2" charset="2"/>
              <a:buChar char="q"/>
            </a:pPr>
            <a:endParaRPr lang="en-US" sz="2200" b="1" dirty="0" smtClean="0"/>
          </a:p>
          <a:p>
            <a:pPr>
              <a:buFont typeface="Wingdings" panose="05000000000000000000" pitchFamily="2" charset="2"/>
              <a:buChar char="q"/>
            </a:pPr>
            <a:r>
              <a:rPr lang="en-US" sz="2200" dirty="0" smtClean="0"/>
              <a:t>Various supported techniques for one to one mapping </a:t>
            </a:r>
          </a:p>
          <a:p>
            <a:pPr marL="101596" indent="0">
              <a:buNone/>
            </a:pPr>
            <a:endParaRPr lang="en-US" sz="2200" dirty="0" smtClean="0"/>
          </a:p>
          <a:p>
            <a:pPr marL="558796" indent="-457200">
              <a:buAutoNum type="arabicPeriod"/>
            </a:pPr>
            <a:r>
              <a:rPr lang="en-US" sz="2200" dirty="0" smtClean="0"/>
              <a:t>Using foreign key association </a:t>
            </a:r>
          </a:p>
          <a:p>
            <a:pPr marL="558796" indent="-457200">
              <a:buAutoNum type="arabicPeriod"/>
            </a:pPr>
            <a:r>
              <a:rPr lang="en-US" sz="2200" dirty="0" smtClean="0"/>
              <a:t>Using common join table </a:t>
            </a:r>
          </a:p>
          <a:p>
            <a:pPr marL="558796" indent="-457200">
              <a:buAutoNum type="arabicPeriod"/>
            </a:pPr>
            <a:r>
              <a:rPr lang="en-US" sz="2200" dirty="0" smtClean="0"/>
              <a:t>Using shared primary k</a:t>
            </a:r>
            <a:r>
              <a:rPr lang="en-US" sz="2000" dirty="0" smtClean="0"/>
              <a:t>ey</a:t>
            </a:r>
            <a:endParaRPr lang="en-IN" sz="2000" b="1" dirty="0"/>
          </a:p>
        </p:txBody>
      </p:sp>
    </p:spTree>
    <p:extLst>
      <p:ext uri="{BB962C8B-B14F-4D97-AF65-F5344CB8AC3E}">
        <p14:creationId xmlns:p14="http://schemas.microsoft.com/office/powerpoint/2010/main" val="3263583173"/>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OneToOne…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41</a:t>
            </a:fld>
            <a:endParaRPr lang="en-IN" dirty="0"/>
          </a:p>
        </p:txBody>
      </p:sp>
      <p:sp>
        <p:nvSpPr>
          <p:cNvPr id="4" name="Text Placeholder 3"/>
          <p:cNvSpPr>
            <a:spLocks noGrp="1"/>
          </p:cNvSpPr>
          <p:nvPr>
            <p:ph type="body" sz="quarter" idx="10"/>
          </p:nvPr>
        </p:nvSpPr>
        <p:spPr>
          <a:xfrm>
            <a:off x="3" y="612173"/>
            <a:ext cx="12048144" cy="6245827"/>
          </a:xfrm>
        </p:spPr>
        <p:txBody>
          <a:bodyPr/>
          <a:lstStyle/>
          <a:p>
            <a:endParaRPr lang="en-US" sz="2400" dirty="0" smtClean="0"/>
          </a:p>
          <a:p>
            <a:r>
              <a:rPr lang="en-US" sz="2400" dirty="0" smtClean="0"/>
              <a:t>In </a:t>
            </a:r>
            <a:r>
              <a:rPr lang="en-US" sz="2400" dirty="0"/>
              <a:t>hibernate there are 3 ways to create one-to-one relationships between two entities. Either way we have to use </a:t>
            </a:r>
            <a:r>
              <a:rPr lang="en-US" sz="2400" b="1" dirty="0">
                <a:hlinkClick r:id="rId2" tooltip="one to one annotation"/>
              </a:rPr>
              <a:t>@OneToOne</a:t>
            </a:r>
            <a:r>
              <a:rPr lang="en-US" sz="2400" dirty="0"/>
              <a:t> annotation</a:t>
            </a:r>
            <a:r>
              <a:rPr lang="en-US" sz="2400" dirty="0" smtClean="0"/>
              <a:t>.</a:t>
            </a:r>
          </a:p>
          <a:p>
            <a:endParaRPr lang="en-US" sz="2400" dirty="0" smtClean="0"/>
          </a:p>
          <a:p>
            <a:r>
              <a:rPr lang="en-IN" sz="2400" b="1" dirty="0"/>
              <a:t>Example:- </a:t>
            </a:r>
            <a:endParaRPr lang="en-IN" sz="2400" b="1" dirty="0" smtClean="0"/>
          </a:p>
          <a:p>
            <a:pPr marL="101596" indent="0">
              <a:buNone/>
            </a:pPr>
            <a:endParaRPr lang="en-US" sz="2400" b="1" dirty="0"/>
          </a:p>
          <a:p>
            <a:pPr marL="101596" indent="0">
              <a:buNone/>
            </a:pPr>
            <a:r>
              <a:rPr lang="en-IN" dirty="0"/>
              <a:t>@Entity </a:t>
            </a:r>
          </a:p>
          <a:p>
            <a:pPr marL="101596" indent="0">
              <a:buNone/>
            </a:pPr>
            <a:r>
              <a:rPr lang="en-IN" dirty="0"/>
              <a:t>@Table(name</a:t>
            </a:r>
            <a:r>
              <a:rPr lang="en-IN" dirty="0" smtClean="0"/>
              <a:t>=“</a:t>
            </a:r>
            <a:r>
              <a:rPr lang="en-IN" dirty="0" err="1" smtClean="0"/>
              <a:t>employee_info</a:t>
            </a:r>
            <a:r>
              <a:rPr lang="en-IN" dirty="0"/>
              <a:t>") </a:t>
            </a:r>
          </a:p>
          <a:p>
            <a:pPr marL="101596" indent="0">
              <a:buNone/>
            </a:pPr>
            <a:r>
              <a:rPr lang="en-US" b="1" dirty="0"/>
              <a:t>public class </a:t>
            </a:r>
            <a:r>
              <a:rPr lang="en-US" sz="2000" dirty="0" smtClean="0"/>
              <a:t>EmployeeInfo</a:t>
            </a:r>
            <a:r>
              <a:rPr lang="en-US" dirty="0" smtClean="0"/>
              <a:t>Bean </a:t>
            </a:r>
            <a:r>
              <a:rPr lang="en-US" b="1" dirty="0"/>
              <a:t>implements </a:t>
            </a:r>
            <a:r>
              <a:rPr lang="en-US" dirty="0"/>
              <a:t>Serializable </a:t>
            </a:r>
            <a:r>
              <a:rPr lang="en-US" sz="2400" dirty="0" smtClean="0"/>
              <a:t>                          </a:t>
            </a:r>
          </a:p>
          <a:p>
            <a:pPr marL="101596" indent="0">
              <a:buNone/>
            </a:pPr>
            <a:r>
              <a:rPr lang="en-US" sz="2400" dirty="0" smtClean="0"/>
              <a:t>                       </a:t>
            </a:r>
            <a:r>
              <a:rPr lang="en-IN" sz="2400" dirty="0" smtClean="0"/>
              <a:t>@</a:t>
            </a:r>
            <a:r>
              <a:rPr lang="en-IN" sz="2400" dirty="0"/>
              <a:t>Id </a:t>
            </a:r>
            <a:endParaRPr lang="en-US" sz="2400" dirty="0" smtClean="0"/>
          </a:p>
          <a:p>
            <a:pPr marL="101596" indent="0">
              <a:buNone/>
            </a:pPr>
            <a:r>
              <a:rPr lang="en-US" sz="2400" dirty="0" smtClean="0"/>
              <a:t>                       @</a:t>
            </a:r>
            <a:r>
              <a:rPr lang="en-US" sz="2400" dirty="0"/>
              <a:t>OneToOne(cascade = CascadeType.ALL)</a:t>
            </a:r>
          </a:p>
          <a:p>
            <a:pPr marL="101596" indent="0">
              <a:buNone/>
            </a:pPr>
            <a:r>
              <a:rPr lang="en-IN" sz="2400" dirty="0"/>
              <a:t>                       @</a:t>
            </a:r>
            <a:r>
              <a:rPr lang="en-IN" sz="2400" dirty="0" err="1"/>
              <a:t>JoinColumn</a:t>
            </a:r>
            <a:r>
              <a:rPr lang="en-IN" sz="2400" dirty="0"/>
              <a:t>(name</a:t>
            </a:r>
            <a:r>
              <a:rPr lang="en-IN" sz="2400" dirty="0" smtClean="0"/>
              <a:t>=“id", </a:t>
            </a:r>
            <a:r>
              <a:rPr lang="en-IN" sz="2400" dirty="0" err="1"/>
              <a:t>referencedColumnName</a:t>
            </a:r>
            <a:r>
              <a:rPr lang="en-IN" sz="2400" dirty="0" smtClean="0"/>
              <a:t>="id</a:t>
            </a:r>
            <a:r>
              <a:rPr lang="en-IN" sz="2400" dirty="0"/>
              <a:t>") </a:t>
            </a:r>
          </a:p>
          <a:p>
            <a:pPr marL="101596" indent="0">
              <a:buNone/>
            </a:pPr>
            <a:r>
              <a:rPr lang="en-US" sz="2400" dirty="0"/>
              <a:t>                        </a:t>
            </a:r>
            <a:r>
              <a:rPr lang="en-US" sz="2400" dirty="0" smtClean="0"/>
              <a:t>private </a:t>
            </a:r>
            <a:r>
              <a:rPr lang="en-US" sz="2400" dirty="0"/>
              <a:t>EmployeeOtherInfo otherinfo</a:t>
            </a:r>
            <a:r>
              <a:rPr lang="en-US" sz="2400" dirty="0" smtClean="0"/>
              <a:t>;</a:t>
            </a:r>
            <a:endParaRPr lang="en-IN" sz="2400" dirty="0"/>
          </a:p>
          <a:p>
            <a:pPr marL="101596" indent="0">
              <a:buNone/>
            </a:pPr>
            <a:endParaRPr lang="en-IN" sz="2400" b="1" dirty="0"/>
          </a:p>
        </p:txBody>
      </p:sp>
    </p:spTree>
    <p:extLst>
      <p:ext uri="{BB962C8B-B14F-4D97-AF65-F5344CB8AC3E}">
        <p14:creationId xmlns:p14="http://schemas.microsoft.com/office/powerpoint/2010/main" val="1607308051"/>
      </p:ext>
    </p:extLst>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OneToOne</a:t>
            </a:r>
            <a:r>
              <a:rPr lang="en-US" dirty="0" smtClean="0"/>
              <a:t>…</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42</a:t>
            </a:fld>
            <a:endParaRPr lang="en-IN" dirty="0"/>
          </a:p>
        </p:txBody>
      </p:sp>
      <p:sp>
        <p:nvSpPr>
          <p:cNvPr id="4" name="Text Placeholder 3"/>
          <p:cNvSpPr>
            <a:spLocks noGrp="1"/>
          </p:cNvSpPr>
          <p:nvPr>
            <p:ph type="body" sz="quarter" idx="10"/>
          </p:nvPr>
        </p:nvSpPr>
        <p:spPr>
          <a:xfrm>
            <a:off x="3" y="612173"/>
            <a:ext cx="12048144" cy="6245827"/>
          </a:xfrm>
        </p:spPr>
        <p:txBody>
          <a:bodyPr/>
          <a:lstStyle/>
          <a:p>
            <a:r>
              <a:rPr lang="en-US" sz="2400" dirty="0" smtClean="0"/>
              <a:t>Employee Info Class :    </a:t>
            </a:r>
          </a:p>
          <a:p>
            <a:pPr marL="101596" indent="0">
              <a:buNone/>
            </a:pPr>
            <a:r>
              <a:rPr lang="en-US" sz="2400" dirty="0" smtClean="0"/>
              <a:t>                     </a:t>
            </a:r>
          </a:p>
          <a:p>
            <a:pPr marL="101596" indent="0">
              <a:buNone/>
            </a:pPr>
            <a:r>
              <a:rPr lang="en-US" sz="2400" dirty="0" smtClean="0"/>
              <a:t>                         </a:t>
            </a:r>
          </a:p>
          <a:p>
            <a:pPr marL="101596" indent="0">
              <a:buNone/>
            </a:pPr>
            <a:endParaRPr lang="en-US" sz="2400" dirty="0" smtClean="0"/>
          </a:p>
          <a:p>
            <a:pPr marL="101596" indent="0">
              <a:buNone/>
            </a:pPr>
            <a:r>
              <a:rPr lang="en-US" sz="2400" dirty="0" smtClean="0"/>
              <a:t>                      </a:t>
            </a:r>
            <a:endParaRPr lang="en-IN" sz="2400" b="1" dirty="0"/>
          </a:p>
        </p:txBody>
      </p:sp>
      <p:graphicFrame>
        <p:nvGraphicFramePr>
          <p:cNvPr id="8" name="Table 7"/>
          <p:cNvGraphicFramePr>
            <a:graphicFrameLocks noGrp="1"/>
          </p:cNvGraphicFramePr>
          <p:nvPr>
            <p:extLst>
              <p:ext uri="{D42A27DB-BD31-4B8C-83A1-F6EECF244321}">
                <p14:modId xmlns:p14="http://schemas.microsoft.com/office/powerpoint/2010/main" val="175968679"/>
              </p:ext>
            </p:extLst>
          </p:nvPr>
        </p:nvGraphicFramePr>
        <p:xfrm>
          <a:off x="2108126" y="2081804"/>
          <a:ext cx="2514176" cy="3337560"/>
        </p:xfrm>
        <a:graphic>
          <a:graphicData uri="http://schemas.openxmlformats.org/drawingml/2006/table">
            <a:tbl>
              <a:tblPr firstRow="1" bandRow="1">
                <a:tableStyleId>{5C22544A-7EE6-4342-B048-85BDC9FD1C3A}</a:tableStyleId>
              </a:tblPr>
              <a:tblGrid>
                <a:gridCol w="2514176">
                  <a:extLst>
                    <a:ext uri="{9D8B030D-6E8A-4147-A177-3AD203B41FA5}">
                      <a16:colId xmlns:a16="http://schemas.microsoft.com/office/drawing/2014/main" val="2489897891"/>
                    </a:ext>
                  </a:extLst>
                </a:gridCol>
              </a:tblGrid>
              <a:tr h="417195">
                <a:tc>
                  <a:txBody>
                    <a:bodyPr/>
                    <a:lstStyle/>
                    <a:p>
                      <a:r>
                        <a:rPr lang="en-US" sz="2000" dirty="0" smtClean="0">
                          <a:latin typeface="Roboto Condensed"/>
                        </a:rPr>
                        <a:t>EMPLOYEE_INFO                            </a:t>
                      </a:r>
                      <a:endParaRPr lang="en-IN" sz="2000" dirty="0">
                        <a:latin typeface="Roboto Condensed"/>
                      </a:endParaRPr>
                    </a:p>
                  </a:txBody>
                  <a:tcPr/>
                </a:tc>
                <a:extLst>
                  <a:ext uri="{0D108BD9-81ED-4DB2-BD59-A6C34878D82A}">
                    <a16:rowId xmlns:a16="http://schemas.microsoft.com/office/drawing/2014/main" val="1559717084"/>
                  </a:ext>
                </a:extLst>
              </a:tr>
              <a:tr h="417195">
                <a:tc>
                  <a:txBody>
                    <a:bodyPr/>
                    <a:lstStyle/>
                    <a:p>
                      <a:r>
                        <a:rPr lang="en-US" sz="2000" dirty="0" smtClean="0">
                          <a:latin typeface="Roboto Condensed"/>
                        </a:rPr>
                        <a:t>ID(PK)</a:t>
                      </a:r>
                      <a:endParaRPr lang="en-IN" sz="2000" dirty="0">
                        <a:latin typeface="Roboto Condensed"/>
                      </a:endParaRPr>
                    </a:p>
                  </a:txBody>
                  <a:tcPr anchor="b"/>
                </a:tc>
                <a:extLst>
                  <a:ext uri="{0D108BD9-81ED-4DB2-BD59-A6C34878D82A}">
                    <a16:rowId xmlns:a16="http://schemas.microsoft.com/office/drawing/2014/main" val="2138179187"/>
                  </a:ext>
                </a:extLst>
              </a:tr>
              <a:tr h="417195">
                <a:tc>
                  <a:txBody>
                    <a:bodyPr/>
                    <a:lstStyle/>
                    <a:p>
                      <a:r>
                        <a:rPr lang="en-US" sz="2000" dirty="0" smtClean="0">
                          <a:latin typeface="Roboto Condensed"/>
                        </a:rPr>
                        <a:t>NAME</a:t>
                      </a:r>
                      <a:endParaRPr lang="en-IN" sz="2000" dirty="0">
                        <a:latin typeface="Roboto Condensed"/>
                      </a:endParaRPr>
                    </a:p>
                  </a:txBody>
                  <a:tcPr/>
                </a:tc>
                <a:extLst>
                  <a:ext uri="{0D108BD9-81ED-4DB2-BD59-A6C34878D82A}">
                    <a16:rowId xmlns:a16="http://schemas.microsoft.com/office/drawing/2014/main" val="2895570974"/>
                  </a:ext>
                </a:extLst>
              </a:tr>
              <a:tr h="417195">
                <a:tc>
                  <a:txBody>
                    <a:bodyPr/>
                    <a:lstStyle/>
                    <a:p>
                      <a:r>
                        <a:rPr lang="en-US" sz="2000" dirty="0" smtClean="0">
                          <a:latin typeface="Roboto Condensed"/>
                        </a:rPr>
                        <a:t>AGE</a:t>
                      </a:r>
                      <a:endParaRPr lang="en-IN" sz="2000" dirty="0">
                        <a:latin typeface="Roboto Condensed"/>
                      </a:endParaRPr>
                    </a:p>
                  </a:txBody>
                  <a:tcPr/>
                </a:tc>
                <a:extLst>
                  <a:ext uri="{0D108BD9-81ED-4DB2-BD59-A6C34878D82A}">
                    <a16:rowId xmlns:a16="http://schemas.microsoft.com/office/drawing/2014/main" val="1907738171"/>
                  </a:ext>
                </a:extLst>
              </a:tr>
              <a:tr h="417195">
                <a:tc>
                  <a:txBody>
                    <a:bodyPr/>
                    <a:lstStyle/>
                    <a:p>
                      <a:r>
                        <a:rPr lang="en-US" sz="2000" dirty="0" smtClean="0">
                          <a:latin typeface="Roboto Condensed"/>
                        </a:rPr>
                        <a:t>GENDER</a:t>
                      </a:r>
                      <a:endParaRPr lang="en-IN" sz="2000" dirty="0">
                        <a:latin typeface="Roboto Condensed"/>
                      </a:endParaRPr>
                    </a:p>
                  </a:txBody>
                  <a:tcPr/>
                </a:tc>
                <a:extLst>
                  <a:ext uri="{0D108BD9-81ED-4DB2-BD59-A6C34878D82A}">
                    <a16:rowId xmlns:a16="http://schemas.microsoft.com/office/drawing/2014/main" val="2842452186"/>
                  </a:ext>
                </a:extLst>
              </a:tr>
              <a:tr h="417195">
                <a:tc>
                  <a:txBody>
                    <a:bodyPr/>
                    <a:lstStyle/>
                    <a:p>
                      <a:r>
                        <a:rPr lang="en-US" sz="2000" dirty="0" smtClean="0">
                          <a:latin typeface="Roboto Condensed"/>
                        </a:rPr>
                        <a:t>DOB</a:t>
                      </a:r>
                      <a:endParaRPr lang="en-IN" sz="2000" dirty="0">
                        <a:latin typeface="Roboto Condensed"/>
                      </a:endParaRPr>
                    </a:p>
                  </a:txBody>
                  <a:tcPr/>
                </a:tc>
                <a:extLst>
                  <a:ext uri="{0D108BD9-81ED-4DB2-BD59-A6C34878D82A}">
                    <a16:rowId xmlns:a16="http://schemas.microsoft.com/office/drawing/2014/main" val="3860465042"/>
                  </a:ext>
                </a:extLst>
              </a:tr>
              <a:tr h="417195">
                <a:tc>
                  <a:txBody>
                    <a:bodyPr/>
                    <a:lstStyle/>
                    <a:p>
                      <a:r>
                        <a:rPr lang="en-US" sz="2000" dirty="0" smtClean="0">
                          <a:latin typeface="Roboto Condensed"/>
                        </a:rPr>
                        <a:t>PHONE</a:t>
                      </a:r>
                      <a:endParaRPr lang="en-IN" sz="2000" dirty="0">
                        <a:latin typeface="Roboto Condensed"/>
                      </a:endParaRPr>
                    </a:p>
                  </a:txBody>
                  <a:tcPr/>
                </a:tc>
                <a:extLst>
                  <a:ext uri="{0D108BD9-81ED-4DB2-BD59-A6C34878D82A}">
                    <a16:rowId xmlns:a16="http://schemas.microsoft.com/office/drawing/2014/main" val="1520084416"/>
                  </a:ext>
                </a:extLst>
              </a:tr>
              <a:tr h="417195">
                <a:tc>
                  <a:txBody>
                    <a:bodyPr/>
                    <a:lstStyle/>
                    <a:p>
                      <a:r>
                        <a:rPr lang="en-US" sz="2000" dirty="0" smtClean="0">
                          <a:latin typeface="Roboto Condensed"/>
                        </a:rPr>
                        <a:t>SALARY</a:t>
                      </a:r>
                      <a:endParaRPr lang="en-IN" sz="2000" dirty="0">
                        <a:latin typeface="Roboto Condensed"/>
                      </a:endParaRPr>
                    </a:p>
                  </a:txBody>
                  <a:tcPr/>
                </a:tc>
                <a:extLst>
                  <a:ext uri="{0D108BD9-81ED-4DB2-BD59-A6C34878D82A}">
                    <a16:rowId xmlns:a16="http://schemas.microsoft.com/office/drawing/2014/main" val="160694145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51489215"/>
              </p:ext>
            </p:extLst>
          </p:nvPr>
        </p:nvGraphicFramePr>
        <p:xfrm>
          <a:off x="6505672" y="2066306"/>
          <a:ext cx="3398521" cy="3307080"/>
        </p:xfrm>
        <a:graphic>
          <a:graphicData uri="http://schemas.openxmlformats.org/drawingml/2006/table">
            <a:tbl>
              <a:tblPr firstRow="1" bandRow="1">
                <a:tableStyleId>{5C22544A-7EE6-4342-B048-85BDC9FD1C3A}</a:tableStyleId>
              </a:tblPr>
              <a:tblGrid>
                <a:gridCol w="3398521">
                  <a:extLst>
                    <a:ext uri="{9D8B030D-6E8A-4147-A177-3AD203B41FA5}">
                      <a16:colId xmlns:a16="http://schemas.microsoft.com/office/drawing/2014/main" val="4161964051"/>
                    </a:ext>
                  </a:extLst>
                </a:gridCol>
              </a:tblGrid>
              <a:tr h="413385">
                <a:tc>
                  <a:txBody>
                    <a:bodyPr/>
                    <a:lstStyle/>
                    <a:p>
                      <a:r>
                        <a:rPr lang="en-US" dirty="0" smtClean="0"/>
                        <a:t>EMPLOYEE_OTHERINFO</a:t>
                      </a:r>
                      <a:endParaRPr lang="en-IN" dirty="0"/>
                    </a:p>
                  </a:txBody>
                  <a:tcPr/>
                </a:tc>
                <a:extLst>
                  <a:ext uri="{0D108BD9-81ED-4DB2-BD59-A6C34878D82A}">
                    <a16:rowId xmlns:a16="http://schemas.microsoft.com/office/drawing/2014/main" val="3892259818"/>
                  </a:ext>
                </a:extLst>
              </a:tr>
              <a:tr h="413385">
                <a:tc>
                  <a:txBody>
                    <a:bodyPr/>
                    <a:lstStyle/>
                    <a:p>
                      <a:r>
                        <a:rPr lang="en-US" dirty="0" smtClean="0"/>
                        <a:t>ID(PK)</a:t>
                      </a:r>
                      <a:endParaRPr lang="en-IN" dirty="0"/>
                    </a:p>
                  </a:txBody>
                  <a:tcPr/>
                </a:tc>
                <a:extLst>
                  <a:ext uri="{0D108BD9-81ED-4DB2-BD59-A6C34878D82A}">
                    <a16:rowId xmlns:a16="http://schemas.microsoft.com/office/drawing/2014/main" val="2030097629"/>
                  </a:ext>
                </a:extLst>
              </a:tr>
              <a:tr h="413385">
                <a:tc>
                  <a:txBody>
                    <a:bodyPr/>
                    <a:lstStyle/>
                    <a:p>
                      <a:r>
                        <a:rPr lang="en-US" dirty="0" smtClean="0"/>
                        <a:t>PAN</a:t>
                      </a:r>
                      <a:endParaRPr lang="en-IN" dirty="0"/>
                    </a:p>
                  </a:txBody>
                  <a:tcPr/>
                </a:tc>
                <a:extLst>
                  <a:ext uri="{0D108BD9-81ED-4DB2-BD59-A6C34878D82A}">
                    <a16:rowId xmlns:a16="http://schemas.microsoft.com/office/drawing/2014/main" val="1441968483"/>
                  </a:ext>
                </a:extLst>
              </a:tr>
              <a:tr h="413385">
                <a:tc>
                  <a:txBody>
                    <a:bodyPr/>
                    <a:lstStyle/>
                    <a:p>
                      <a:r>
                        <a:rPr lang="en-US" dirty="0" smtClean="0"/>
                        <a:t>BLOOD GROUP</a:t>
                      </a:r>
                      <a:endParaRPr lang="en-IN" dirty="0"/>
                    </a:p>
                  </a:txBody>
                  <a:tcPr/>
                </a:tc>
                <a:extLst>
                  <a:ext uri="{0D108BD9-81ED-4DB2-BD59-A6C34878D82A}">
                    <a16:rowId xmlns:a16="http://schemas.microsoft.com/office/drawing/2014/main" val="746963647"/>
                  </a:ext>
                </a:extLst>
              </a:tr>
              <a:tr h="413385">
                <a:tc>
                  <a:txBody>
                    <a:bodyPr/>
                    <a:lstStyle/>
                    <a:p>
                      <a:r>
                        <a:rPr lang="en-US" dirty="0" smtClean="0"/>
                        <a:t>CONTACT_NO</a:t>
                      </a:r>
                      <a:endParaRPr lang="en-IN" dirty="0"/>
                    </a:p>
                  </a:txBody>
                  <a:tcPr/>
                </a:tc>
                <a:extLst>
                  <a:ext uri="{0D108BD9-81ED-4DB2-BD59-A6C34878D82A}">
                    <a16:rowId xmlns:a16="http://schemas.microsoft.com/office/drawing/2014/main" val="1828232767"/>
                  </a:ext>
                </a:extLst>
              </a:tr>
              <a:tr h="413385">
                <a:tc>
                  <a:txBody>
                    <a:bodyPr/>
                    <a:lstStyle/>
                    <a:p>
                      <a:r>
                        <a:rPr lang="en-US" dirty="0" smtClean="0"/>
                        <a:t>AADHAR</a:t>
                      </a:r>
                      <a:endParaRPr lang="en-IN" dirty="0"/>
                    </a:p>
                  </a:txBody>
                  <a:tcPr/>
                </a:tc>
                <a:extLst>
                  <a:ext uri="{0D108BD9-81ED-4DB2-BD59-A6C34878D82A}">
                    <a16:rowId xmlns:a16="http://schemas.microsoft.com/office/drawing/2014/main" val="3826301671"/>
                  </a:ext>
                </a:extLst>
              </a:tr>
              <a:tr h="413385">
                <a:tc>
                  <a:txBody>
                    <a:bodyPr/>
                    <a:lstStyle/>
                    <a:p>
                      <a:r>
                        <a:rPr lang="en-US" dirty="0" smtClean="0"/>
                        <a:t>PASSPORT</a:t>
                      </a:r>
                      <a:endParaRPr lang="en-IN" dirty="0"/>
                    </a:p>
                  </a:txBody>
                  <a:tcPr/>
                </a:tc>
                <a:extLst>
                  <a:ext uri="{0D108BD9-81ED-4DB2-BD59-A6C34878D82A}">
                    <a16:rowId xmlns:a16="http://schemas.microsoft.com/office/drawing/2014/main" val="87452359"/>
                  </a:ext>
                </a:extLst>
              </a:tr>
              <a:tr h="413385">
                <a:tc>
                  <a:txBody>
                    <a:bodyPr/>
                    <a:lstStyle/>
                    <a:p>
                      <a:r>
                        <a:rPr lang="en-US" dirty="0" smtClean="0"/>
                        <a:t>NATIONALITY</a:t>
                      </a:r>
                      <a:endParaRPr lang="en-IN" dirty="0"/>
                    </a:p>
                  </a:txBody>
                  <a:tcPr/>
                </a:tc>
                <a:extLst>
                  <a:ext uri="{0D108BD9-81ED-4DB2-BD59-A6C34878D82A}">
                    <a16:rowId xmlns:a16="http://schemas.microsoft.com/office/drawing/2014/main" val="2972385635"/>
                  </a:ext>
                </a:extLst>
              </a:tr>
            </a:tbl>
          </a:graphicData>
        </a:graphic>
      </p:graphicFrame>
      <p:cxnSp>
        <p:nvCxnSpPr>
          <p:cNvPr id="13" name="Straight Arrow Connector 12"/>
          <p:cNvCxnSpPr/>
          <p:nvPr/>
        </p:nvCxnSpPr>
        <p:spPr>
          <a:xfrm>
            <a:off x="4622302" y="3192651"/>
            <a:ext cx="1883370" cy="15498"/>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stretch>
            <a:fillRect/>
          </a:stretch>
        </p:blipFill>
        <p:spPr>
          <a:xfrm>
            <a:off x="4654608" y="2634712"/>
            <a:ext cx="582724" cy="340963"/>
          </a:xfrm>
          <a:prstGeom prst="rect">
            <a:avLst/>
          </a:prstGeom>
        </p:spPr>
      </p:pic>
      <p:pic>
        <p:nvPicPr>
          <p:cNvPr id="18" name="Picture 17"/>
          <p:cNvPicPr>
            <a:picLocks noChangeAspect="1"/>
          </p:cNvPicPr>
          <p:nvPr/>
        </p:nvPicPr>
        <p:blipFill>
          <a:blip r:embed="rId3"/>
          <a:stretch>
            <a:fillRect/>
          </a:stretch>
        </p:blipFill>
        <p:spPr>
          <a:xfrm>
            <a:off x="5827363" y="2659627"/>
            <a:ext cx="678309" cy="372134"/>
          </a:xfrm>
          <a:prstGeom prst="rect">
            <a:avLst/>
          </a:prstGeom>
        </p:spPr>
      </p:pic>
    </p:spTree>
    <p:extLst>
      <p:ext uri="{BB962C8B-B14F-4D97-AF65-F5344CB8AC3E}">
        <p14:creationId xmlns:p14="http://schemas.microsoft.com/office/powerpoint/2010/main" val="2048726029"/>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One-To-One…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43</a:t>
            </a:fld>
            <a:endParaRPr lang="en-IN" dirty="0"/>
          </a:p>
        </p:txBody>
      </p:sp>
      <p:sp>
        <p:nvSpPr>
          <p:cNvPr id="4" name="Text Placeholder 3"/>
          <p:cNvSpPr>
            <a:spLocks noGrp="1"/>
          </p:cNvSpPr>
          <p:nvPr>
            <p:ph type="body" sz="quarter" idx="10"/>
          </p:nvPr>
        </p:nvSpPr>
        <p:spPr>
          <a:xfrm>
            <a:off x="63500" y="746760"/>
            <a:ext cx="11984647" cy="6130597"/>
          </a:xfrm>
        </p:spPr>
        <p:txBody>
          <a:bodyPr/>
          <a:lstStyle/>
          <a:p>
            <a:pPr>
              <a:buFont typeface="Wingdings" panose="05000000000000000000" pitchFamily="2" charset="2"/>
              <a:buChar char="q"/>
            </a:pPr>
            <a:r>
              <a:rPr lang="en-US" sz="2200" dirty="0" smtClean="0"/>
              <a:t>Above Table Structure shows one to one mapping with primary key association</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smtClean="0"/>
              <a:t>In this kind of association, a primary key column is created in both the tables</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smtClean="0"/>
              <a:t>This column  will store the primary  key for  EmployeeInfo Table. Just like shows in the above table structure.</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smtClean="0"/>
              <a:t>To make such association , refer the EmployeeOtherInfo Entity in EmployeeInfo class.</a:t>
            </a:r>
          </a:p>
          <a:p>
            <a:pPr>
              <a:buFont typeface="Wingdings" panose="05000000000000000000" pitchFamily="2" charset="2"/>
              <a:buChar char="q"/>
            </a:pPr>
            <a:endParaRPr lang="en-US" sz="2200" b="1" dirty="0"/>
          </a:p>
          <a:p>
            <a:pPr marL="101596" indent="0">
              <a:buNone/>
            </a:pPr>
            <a:r>
              <a:rPr lang="en-US" sz="2200" b="1" dirty="0" smtClean="0"/>
              <a:t>Example : </a:t>
            </a:r>
            <a:r>
              <a:rPr lang="en-US" sz="2200" dirty="0" smtClean="0"/>
              <a:t>EmployeeInfo Class </a:t>
            </a:r>
          </a:p>
          <a:p>
            <a:pPr>
              <a:buFont typeface="Wingdings" panose="05000000000000000000" pitchFamily="2" charset="2"/>
              <a:buChar char="q"/>
            </a:pPr>
            <a:endParaRPr lang="en-US" sz="2200" dirty="0" smtClean="0"/>
          </a:p>
          <a:p>
            <a:pPr marL="101596" indent="0">
              <a:buNone/>
            </a:pPr>
            <a:r>
              <a:rPr lang="en-US" sz="2200" dirty="0" smtClean="0"/>
              <a:t>                             @</a:t>
            </a:r>
            <a:r>
              <a:rPr lang="en-US" sz="2200" dirty="0"/>
              <a:t>OneToOne(cascade = CascadeType.ALL)</a:t>
            </a:r>
          </a:p>
          <a:p>
            <a:pPr marL="101596" indent="0">
              <a:buNone/>
            </a:pPr>
            <a:r>
              <a:rPr lang="en-IN" sz="2200" dirty="0" smtClean="0"/>
              <a:t>                              @</a:t>
            </a:r>
            <a:r>
              <a:rPr lang="en-IN" sz="2200" dirty="0"/>
              <a:t>PrimaryKeyJoinColumn</a:t>
            </a:r>
          </a:p>
          <a:p>
            <a:pPr marL="101596" indent="0">
              <a:buNone/>
            </a:pPr>
            <a:r>
              <a:rPr lang="en-US" sz="2200" dirty="0" smtClean="0"/>
              <a:t>                               private </a:t>
            </a:r>
            <a:r>
              <a:rPr lang="en-US" sz="2200" dirty="0"/>
              <a:t>EmployeeOtherInfo otherinfo;</a:t>
            </a:r>
            <a:endParaRPr lang="en-IN" sz="2200" dirty="0"/>
          </a:p>
          <a:p>
            <a:pPr>
              <a:buFont typeface="Wingdings" panose="05000000000000000000" pitchFamily="2" charset="2"/>
              <a:buChar char="q"/>
            </a:pPr>
            <a:endParaRPr lang="en-IN" sz="2200" dirty="0"/>
          </a:p>
        </p:txBody>
      </p:sp>
    </p:spTree>
    <p:extLst>
      <p:ext uri="{BB962C8B-B14F-4D97-AF65-F5344CB8AC3E}">
        <p14:creationId xmlns:p14="http://schemas.microsoft.com/office/powerpoint/2010/main" val="1737292219"/>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44</a:t>
            </a:fld>
            <a:endParaRPr lang="en-IN" dirty="0"/>
          </a:p>
        </p:txBody>
      </p:sp>
      <p:sp>
        <p:nvSpPr>
          <p:cNvPr id="4" name="Text Placeholder 3"/>
          <p:cNvSpPr>
            <a:spLocks noGrp="1"/>
          </p:cNvSpPr>
          <p:nvPr>
            <p:ph type="body" sz="quarter" idx="10"/>
          </p:nvPr>
        </p:nvSpPr>
        <p:spPr>
          <a:xfrm>
            <a:off x="167217" y="640080"/>
            <a:ext cx="11633200" cy="6217920"/>
          </a:xfrm>
        </p:spPr>
        <p:txBody>
          <a:bodyPr/>
          <a:lstStyle/>
          <a:p>
            <a:endParaRPr lang="en-US" sz="2000" b="1" dirty="0" smtClean="0"/>
          </a:p>
          <a:p>
            <a:r>
              <a:rPr lang="en-US" sz="2400" b="1" dirty="0" smtClean="0"/>
              <a:t>One-To-Many :</a:t>
            </a:r>
          </a:p>
          <a:p>
            <a:endParaRPr lang="en-US" sz="2000" b="1" dirty="0" smtClean="0"/>
          </a:p>
          <a:p>
            <a:pPr>
              <a:buFont typeface="Wingdings" panose="05000000000000000000" pitchFamily="2" charset="2"/>
              <a:buChar char="q"/>
            </a:pPr>
            <a:r>
              <a:rPr lang="en-US" sz="2200" b="1" dirty="0" smtClean="0"/>
              <a:t>Hibernate </a:t>
            </a:r>
            <a:r>
              <a:rPr lang="en-US" sz="2200" b="1" dirty="0"/>
              <a:t>one to many </a:t>
            </a:r>
            <a:r>
              <a:rPr lang="en-US" sz="2200" b="1" dirty="0" smtClean="0"/>
              <a:t>mapping -</a:t>
            </a:r>
            <a:r>
              <a:rPr lang="en-US" sz="2200" dirty="0" smtClean="0"/>
              <a:t> </a:t>
            </a:r>
            <a:r>
              <a:rPr lang="en-US" sz="2200" dirty="0"/>
              <a:t>is made between two </a:t>
            </a:r>
            <a:r>
              <a:rPr lang="en-US" sz="2200" dirty="0" smtClean="0"/>
              <a:t>entities</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where </a:t>
            </a:r>
            <a:r>
              <a:rPr lang="en-US" sz="2200" dirty="0"/>
              <a:t>first entity can have relation with multiple second entity instances </a:t>
            </a:r>
            <a:endParaRPr lang="en-US" sz="2200" dirty="0" smtClean="0"/>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but </a:t>
            </a:r>
            <a:r>
              <a:rPr lang="en-US" sz="2200" dirty="0"/>
              <a:t>second can be associated with only one instance of first </a:t>
            </a:r>
            <a:r>
              <a:rPr lang="en-US" sz="2200" dirty="0" smtClean="0"/>
              <a:t>entity</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Its </a:t>
            </a:r>
            <a:r>
              <a:rPr lang="en-US" sz="2200" b="1" dirty="0"/>
              <a:t>1 to N</a:t>
            </a:r>
            <a:r>
              <a:rPr lang="en-US" sz="2200" dirty="0"/>
              <a:t> </a:t>
            </a:r>
            <a:r>
              <a:rPr lang="en-US" sz="2200" dirty="0" smtClean="0"/>
              <a:t>relationship</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For example, in any company an employee can register multiple bank accounts but one bank account will be associated with one and only one employee.</a:t>
            </a:r>
            <a:endParaRPr lang="en-IN" sz="2200" dirty="0"/>
          </a:p>
        </p:txBody>
      </p:sp>
    </p:spTree>
    <p:extLst>
      <p:ext uri="{BB962C8B-B14F-4D97-AF65-F5344CB8AC3E}">
        <p14:creationId xmlns:p14="http://schemas.microsoft.com/office/powerpoint/2010/main" val="2523316833"/>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45</a:t>
            </a:fld>
            <a:endParaRPr lang="en-IN" dirty="0"/>
          </a:p>
        </p:txBody>
      </p:sp>
      <p:sp>
        <p:nvSpPr>
          <p:cNvPr id="4" name="Text Placeholder 3"/>
          <p:cNvSpPr>
            <a:spLocks noGrp="1"/>
          </p:cNvSpPr>
          <p:nvPr>
            <p:ph type="body" sz="quarter" idx="10"/>
          </p:nvPr>
        </p:nvSpPr>
        <p:spPr>
          <a:xfrm>
            <a:off x="3" y="612172"/>
            <a:ext cx="12048144" cy="6245827"/>
          </a:xfrm>
        </p:spPr>
        <p:txBody>
          <a:bodyPr/>
          <a:lstStyle/>
          <a:p>
            <a:endParaRPr lang="en-US" sz="2400" b="1" dirty="0" smtClean="0"/>
          </a:p>
          <a:p>
            <a:r>
              <a:rPr lang="en-US" sz="2400" b="1" dirty="0" smtClean="0"/>
              <a:t>When </a:t>
            </a:r>
            <a:r>
              <a:rPr lang="en-US" sz="2400" b="1" dirty="0"/>
              <a:t>to use one to many </a:t>
            </a:r>
            <a:r>
              <a:rPr lang="en-US" sz="2400" b="1" dirty="0" smtClean="0"/>
              <a:t>mapping :</a:t>
            </a:r>
          </a:p>
          <a:p>
            <a:pPr>
              <a:buFont typeface="Wingdings" panose="05000000000000000000" pitchFamily="2" charset="2"/>
              <a:buChar char="ü"/>
            </a:pPr>
            <a:endParaRPr lang="en-US" sz="2000" b="1" dirty="0"/>
          </a:p>
          <a:p>
            <a:pPr>
              <a:buFont typeface="Wingdings" panose="05000000000000000000" pitchFamily="2" charset="2"/>
              <a:buChar char="ü"/>
            </a:pPr>
            <a:r>
              <a:rPr lang="en-US" sz="2000" dirty="0"/>
              <a:t>Hibernate one to many mapping solutions</a:t>
            </a:r>
            <a:endParaRPr lang="en-US" sz="2000" b="1" dirty="0" smtClean="0"/>
          </a:p>
          <a:p>
            <a:endParaRPr lang="en-US" sz="2000" b="1" dirty="0" smtClean="0"/>
          </a:p>
          <a:p>
            <a:pPr marL="558796" indent="-457200">
              <a:buAutoNum type="arabicPeriod"/>
            </a:pPr>
            <a:r>
              <a:rPr lang="en-US" sz="2000" dirty="0" smtClean="0"/>
              <a:t>Hibernate </a:t>
            </a:r>
            <a:r>
              <a:rPr lang="en-US" sz="2000" dirty="0"/>
              <a:t>one to many mapping with foreign key association </a:t>
            </a:r>
            <a:r>
              <a:rPr lang="en-US" sz="2000" dirty="0" smtClean="0"/>
              <a:t>.</a:t>
            </a:r>
          </a:p>
          <a:p>
            <a:pPr marL="558796" indent="-457200">
              <a:buAutoNum type="arabicPeriod"/>
            </a:pPr>
            <a:endParaRPr lang="en-US" sz="2000" dirty="0" smtClean="0"/>
          </a:p>
          <a:p>
            <a:pPr marL="558796" indent="-457200">
              <a:buAutoNum type="arabicPeriod" startAt="2"/>
            </a:pPr>
            <a:r>
              <a:rPr lang="en-US" sz="2000" dirty="0" smtClean="0"/>
              <a:t>Hibernate </a:t>
            </a:r>
            <a:r>
              <a:rPr lang="en-US" sz="2000" dirty="0"/>
              <a:t>one to </a:t>
            </a:r>
            <a:r>
              <a:rPr lang="en-US" sz="2000" dirty="0" smtClean="0"/>
              <a:t>many </a:t>
            </a:r>
            <a:r>
              <a:rPr lang="en-US" sz="2000" dirty="0"/>
              <a:t>mapping with join </a:t>
            </a:r>
            <a:r>
              <a:rPr lang="en-US" sz="2000" dirty="0" smtClean="0"/>
              <a:t>table .</a:t>
            </a:r>
          </a:p>
          <a:p>
            <a:pPr marL="558796" indent="-457200">
              <a:buAutoNum type="arabicPeriod" startAt="2"/>
            </a:pPr>
            <a:endParaRPr lang="en-US" sz="2000" dirty="0"/>
          </a:p>
          <a:p>
            <a:pPr marL="101596" indent="0">
              <a:buNone/>
            </a:pPr>
            <a:endParaRPr lang="en-US" sz="2000" dirty="0"/>
          </a:p>
          <a:p>
            <a:pPr marL="101596" indent="0">
              <a:buNone/>
            </a:pPr>
            <a:r>
              <a:rPr lang="en-US" sz="2400" b="1" dirty="0" smtClean="0"/>
              <a:t>Example :</a:t>
            </a:r>
          </a:p>
          <a:p>
            <a:pPr marL="101596" indent="0">
              <a:buNone/>
            </a:pPr>
            <a:endParaRPr lang="en-US" sz="2400" b="1" dirty="0" smtClean="0"/>
          </a:p>
          <a:p>
            <a:pPr marL="101596" indent="0">
              <a:buNone/>
            </a:pPr>
            <a:r>
              <a:rPr lang="en-US" sz="2400" dirty="0"/>
              <a:t>Following Tables shows the relation between two Entity </a:t>
            </a:r>
            <a:r>
              <a:rPr lang="en-US" sz="2400" dirty="0" smtClean="0"/>
              <a:t>classes-</a:t>
            </a:r>
            <a:endParaRPr lang="en-US" sz="2400" b="1" dirty="0" smtClean="0"/>
          </a:p>
          <a:p>
            <a:pPr marL="101596" indent="0">
              <a:buNone/>
            </a:pPr>
            <a:endParaRPr lang="en-US" sz="2000" dirty="0" smtClean="0"/>
          </a:p>
          <a:p>
            <a:pPr marL="101596" indent="0">
              <a:buNone/>
            </a:pPr>
            <a:r>
              <a:rPr lang="en-US" sz="2000" dirty="0" smtClean="0"/>
              <a:t>EMPLOYEE_INFO Relation with EMPLOYEE_ADDRESSINFO. </a:t>
            </a:r>
          </a:p>
          <a:p>
            <a:pPr marL="101596" indent="0">
              <a:buNone/>
            </a:pPr>
            <a:endParaRPr lang="en-US" sz="2000" dirty="0"/>
          </a:p>
          <a:p>
            <a:pPr marL="101596" indent="0">
              <a:buNone/>
            </a:pPr>
            <a:r>
              <a:rPr lang="en-US" sz="2000" dirty="0" smtClean="0"/>
              <a:t>One Employee having many address so ONE TO MANY RELATION.(1:N)</a:t>
            </a:r>
          </a:p>
          <a:p>
            <a:pPr marL="101596" indent="0">
              <a:buNone/>
            </a:pPr>
            <a:endParaRPr lang="en-US" sz="2000" dirty="0"/>
          </a:p>
          <a:p>
            <a:pPr marL="101596" indent="0">
              <a:buNone/>
            </a:pPr>
            <a:endParaRPr lang="en-IN" sz="2000" dirty="0"/>
          </a:p>
        </p:txBody>
      </p:sp>
    </p:spTree>
    <p:extLst>
      <p:ext uri="{BB962C8B-B14F-4D97-AF65-F5344CB8AC3E}">
        <p14:creationId xmlns:p14="http://schemas.microsoft.com/office/powerpoint/2010/main" val="3286218549"/>
      </p:ext>
    </p:extLst>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70768"/>
            <a:ext cx="6730423" cy="574453"/>
          </a:xfrm>
        </p:spPr>
        <p:txBody>
          <a:bodyPr/>
          <a:lstStyle/>
          <a:p>
            <a:r>
              <a:rPr lang="en-US" dirty="0" smtClean="0"/>
              <a:t>Mapping…..</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46</a:t>
            </a:fld>
            <a:endParaRPr lang="en-IN" dirty="0"/>
          </a:p>
        </p:txBody>
      </p:sp>
      <p:sp>
        <p:nvSpPr>
          <p:cNvPr id="4" name="Text Placeholder 3"/>
          <p:cNvSpPr>
            <a:spLocks noGrp="1"/>
          </p:cNvSpPr>
          <p:nvPr>
            <p:ph type="body" sz="quarter" idx="10"/>
          </p:nvPr>
        </p:nvSpPr>
        <p:spPr>
          <a:xfrm>
            <a:off x="167217" y="731520"/>
            <a:ext cx="11633200" cy="6145837"/>
          </a:xfrm>
        </p:spPr>
        <p:txBody>
          <a:bodyPr/>
          <a:lstStyle/>
          <a:p>
            <a:endParaRPr lang="en-US" sz="2400" dirty="0" smtClean="0"/>
          </a:p>
          <a:p>
            <a:r>
              <a:rPr lang="en-US" sz="2400" dirty="0" smtClean="0"/>
              <a:t>ONE TO MANY : 1 : N Relationship </a:t>
            </a: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3056158963"/>
              </p:ext>
            </p:extLst>
          </p:nvPr>
        </p:nvGraphicFramePr>
        <p:xfrm>
          <a:off x="1579854" y="1898299"/>
          <a:ext cx="2987040" cy="3475475"/>
        </p:xfrm>
        <a:graphic>
          <a:graphicData uri="http://schemas.openxmlformats.org/drawingml/2006/table">
            <a:tbl>
              <a:tblPr firstRow="1" bandRow="1">
                <a:tableStyleId>{5C22544A-7EE6-4342-B048-85BDC9FD1C3A}</a:tableStyleId>
              </a:tblPr>
              <a:tblGrid>
                <a:gridCol w="2987040">
                  <a:extLst>
                    <a:ext uri="{9D8B030D-6E8A-4147-A177-3AD203B41FA5}">
                      <a16:colId xmlns:a16="http://schemas.microsoft.com/office/drawing/2014/main" val="3546452185"/>
                    </a:ext>
                  </a:extLst>
                </a:gridCol>
              </a:tblGrid>
              <a:tr h="399509">
                <a:tc>
                  <a:txBody>
                    <a:bodyPr/>
                    <a:lstStyle/>
                    <a:p>
                      <a:r>
                        <a:rPr lang="en-US" dirty="0" smtClean="0"/>
                        <a:t>EMPLOYEE_INFO</a:t>
                      </a:r>
                      <a:endParaRPr lang="en-IN" dirty="0"/>
                    </a:p>
                  </a:txBody>
                  <a:tcPr/>
                </a:tc>
                <a:extLst>
                  <a:ext uri="{0D108BD9-81ED-4DB2-BD59-A6C34878D82A}">
                    <a16:rowId xmlns:a16="http://schemas.microsoft.com/office/drawing/2014/main" val="3461699419"/>
                  </a:ext>
                </a:extLst>
              </a:tr>
              <a:tr h="437303">
                <a:tc>
                  <a:txBody>
                    <a:bodyPr/>
                    <a:lstStyle/>
                    <a:p>
                      <a:r>
                        <a:rPr lang="en-US" dirty="0" smtClean="0"/>
                        <a:t>ID(PK)</a:t>
                      </a:r>
                      <a:endParaRPr lang="en-IN" dirty="0"/>
                    </a:p>
                  </a:txBody>
                  <a:tcPr/>
                </a:tc>
                <a:extLst>
                  <a:ext uri="{0D108BD9-81ED-4DB2-BD59-A6C34878D82A}">
                    <a16:rowId xmlns:a16="http://schemas.microsoft.com/office/drawing/2014/main" val="1092541823"/>
                  </a:ext>
                </a:extLst>
              </a:tr>
              <a:tr h="437303">
                <a:tc>
                  <a:txBody>
                    <a:bodyPr/>
                    <a:lstStyle/>
                    <a:p>
                      <a:r>
                        <a:rPr lang="en-US" dirty="0" smtClean="0"/>
                        <a:t>NAME</a:t>
                      </a:r>
                      <a:endParaRPr lang="en-IN" dirty="0"/>
                    </a:p>
                  </a:txBody>
                  <a:tcPr/>
                </a:tc>
                <a:extLst>
                  <a:ext uri="{0D108BD9-81ED-4DB2-BD59-A6C34878D82A}">
                    <a16:rowId xmlns:a16="http://schemas.microsoft.com/office/drawing/2014/main" val="1448129523"/>
                  </a:ext>
                </a:extLst>
              </a:tr>
              <a:tr h="437303">
                <a:tc>
                  <a:txBody>
                    <a:bodyPr/>
                    <a:lstStyle/>
                    <a:p>
                      <a:r>
                        <a:rPr lang="en-US" dirty="0" smtClean="0"/>
                        <a:t>AGE</a:t>
                      </a:r>
                      <a:endParaRPr lang="en-IN" dirty="0"/>
                    </a:p>
                  </a:txBody>
                  <a:tcPr/>
                </a:tc>
                <a:extLst>
                  <a:ext uri="{0D108BD9-81ED-4DB2-BD59-A6C34878D82A}">
                    <a16:rowId xmlns:a16="http://schemas.microsoft.com/office/drawing/2014/main" val="1044851480"/>
                  </a:ext>
                </a:extLst>
              </a:tr>
              <a:tr h="437303">
                <a:tc>
                  <a:txBody>
                    <a:bodyPr/>
                    <a:lstStyle/>
                    <a:p>
                      <a:r>
                        <a:rPr lang="en-US" dirty="0" smtClean="0"/>
                        <a:t>GENDER </a:t>
                      </a:r>
                      <a:endParaRPr lang="en-IN" dirty="0"/>
                    </a:p>
                  </a:txBody>
                  <a:tcPr/>
                </a:tc>
                <a:extLst>
                  <a:ext uri="{0D108BD9-81ED-4DB2-BD59-A6C34878D82A}">
                    <a16:rowId xmlns:a16="http://schemas.microsoft.com/office/drawing/2014/main" val="3450410916"/>
                  </a:ext>
                </a:extLst>
              </a:tr>
              <a:tr h="437303">
                <a:tc>
                  <a:txBody>
                    <a:bodyPr/>
                    <a:lstStyle/>
                    <a:p>
                      <a:r>
                        <a:rPr lang="en-US" dirty="0" smtClean="0"/>
                        <a:t>SALARY</a:t>
                      </a:r>
                      <a:endParaRPr lang="en-IN" dirty="0"/>
                    </a:p>
                  </a:txBody>
                  <a:tcPr/>
                </a:tc>
                <a:extLst>
                  <a:ext uri="{0D108BD9-81ED-4DB2-BD59-A6C34878D82A}">
                    <a16:rowId xmlns:a16="http://schemas.microsoft.com/office/drawing/2014/main" val="3607583805"/>
                  </a:ext>
                </a:extLst>
              </a:tr>
              <a:tr h="437303">
                <a:tc>
                  <a:txBody>
                    <a:bodyPr/>
                    <a:lstStyle/>
                    <a:p>
                      <a:r>
                        <a:rPr lang="en-US" dirty="0" smtClean="0"/>
                        <a:t>PHONE</a:t>
                      </a:r>
                      <a:endParaRPr lang="en-IN" dirty="0"/>
                    </a:p>
                  </a:txBody>
                  <a:tcPr/>
                </a:tc>
                <a:extLst>
                  <a:ext uri="{0D108BD9-81ED-4DB2-BD59-A6C34878D82A}">
                    <a16:rowId xmlns:a16="http://schemas.microsoft.com/office/drawing/2014/main" val="3916032988"/>
                  </a:ext>
                </a:extLst>
              </a:tr>
              <a:tr h="452148">
                <a:tc>
                  <a:txBody>
                    <a:bodyPr/>
                    <a:lstStyle/>
                    <a:p>
                      <a:r>
                        <a:rPr lang="en-US" dirty="0" smtClean="0"/>
                        <a:t>EMAIL</a:t>
                      </a:r>
                      <a:endParaRPr lang="en-IN" dirty="0"/>
                    </a:p>
                  </a:txBody>
                  <a:tcPr/>
                </a:tc>
                <a:extLst>
                  <a:ext uri="{0D108BD9-81ED-4DB2-BD59-A6C34878D82A}">
                    <a16:rowId xmlns:a16="http://schemas.microsoft.com/office/drawing/2014/main" val="386434707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33544465"/>
              </p:ext>
            </p:extLst>
          </p:nvPr>
        </p:nvGraphicFramePr>
        <p:xfrm>
          <a:off x="6561080" y="1898299"/>
          <a:ext cx="2987040" cy="3480540"/>
        </p:xfrm>
        <a:graphic>
          <a:graphicData uri="http://schemas.openxmlformats.org/drawingml/2006/table">
            <a:tbl>
              <a:tblPr firstRow="1" bandRow="1">
                <a:tableStyleId>{5C22544A-7EE6-4342-B048-85BDC9FD1C3A}</a:tableStyleId>
              </a:tblPr>
              <a:tblGrid>
                <a:gridCol w="2987040">
                  <a:extLst>
                    <a:ext uri="{9D8B030D-6E8A-4147-A177-3AD203B41FA5}">
                      <a16:colId xmlns:a16="http://schemas.microsoft.com/office/drawing/2014/main" val="2252965527"/>
                    </a:ext>
                  </a:extLst>
                </a:gridCol>
              </a:tblGrid>
              <a:tr h="655463">
                <a:tc>
                  <a:txBody>
                    <a:bodyPr/>
                    <a:lstStyle/>
                    <a:p>
                      <a:r>
                        <a:rPr lang="en-US" dirty="0" smtClean="0"/>
                        <a:t>EMPLOYEE_ADDRESSINFO</a:t>
                      </a:r>
                      <a:endParaRPr lang="en-IN" dirty="0"/>
                    </a:p>
                  </a:txBody>
                  <a:tcPr/>
                </a:tc>
                <a:extLst>
                  <a:ext uri="{0D108BD9-81ED-4DB2-BD59-A6C34878D82A}">
                    <a16:rowId xmlns:a16="http://schemas.microsoft.com/office/drawing/2014/main" val="363485515"/>
                  </a:ext>
                </a:extLst>
              </a:tr>
              <a:tr h="402859">
                <a:tc>
                  <a:txBody>
                    <a:bodyPr/>
                    <a:lstStyle/>
                    <a:p>
                      <a:r>
                        <a:rPr lang="en-US" dirty="0" smtClean="0"/>
                        <a:t>ID(PK)</a:t>
                      </a:r>
                      <a:endParaRPr lang="en-IN" dirty="0"/>
                    </a:p>
                  </a:txBody>
                  <a:tcPr/>
                </a:tc>
                <a:extLst>
                  <a:ext uri="{0D108BD9-81ED-4DB2-BD59-A6C34878D82A}">
                    <a16:rowId xmlns:a16="http://schemas.microsoft.com/office/drawing/2014/main" val="2585177495"/>
                  </a:ext>
                </a:extLst>
              </a:tr>
              <a:tr h="402859">
                <a:tc>
                  <a:txBody>
                    <a:bodyPr/>
                    <a:lstStyle/>
                    <a:p>
                      <a:r>
                        <a:rPr lang="en-US" dirty="0" smtClean="0"/>
                        <a:t>ADDR_TYPE(PK)</a:t>
                      </a:r>
                      <a:endParaRPr lang="en-IN" dirty="0"/>
                    </a:p>
                  </a:txBody>
                  <a:tcPr/>
                </a:tc>
                <a:extLst>
                  <a:ext uri="{0D108BD9-81ED-4DB2-BD59-A6C34878D82A}">
                    <a16:rowId xmlns:a16="http://schemas.microsoft.com/office/drawing/2014/main" val="3513352203"/>
                  </a:ext>
                </a:extLst>
              </a:tr>
              <a:tr h="402859">
                <a:tc>
                  <a:txBody>
                    <a:bodyPr/>
                    <a:lstStyle/>
                    <a:p>
                      <a:r>
                        <a:rPr lang="en-US" dirty="0" smtClean="0"/>
                        <a:t>ADDRESS1</a:t>
                      </a:r>
                      <a:endParaRPr lang="en-IN" dirty="0"/>
                    </a:p>
                  </a:txBody>
                  <a:tcPr/>
                </a:tc>
                <a:extLst>
                  <a:ext uri="{0D108BD9-81ED-4DB2-BD59-A6C34878D82A}">
                    <a16:rowId xmlns:a16="http://schemas.microsoft.com/office/drawing/2014/main" val="3453640242"/>
                  </a:ext>
                </a:extLst>
              </a:tr>
              <a:tr h="402859">
                <a:tc>
                  <a:txBody>
                    <a:bodyPr/>
                    <a:lstStyle/>
                    <a:p>
                      <a:r>
                        <a:rPr lang="en-US" dirty="0" smtClean="0"/>
                        <a:t>ADDRESS2</a:t>
                      </a:r>
                      <a:endParaRPr lang="en-IN" dirty="0"/>
                    </a:p>
                  </a:txBody>
                  <a:tcPr/>
                </a:tc>
                <a:extLst>
                  <a:ext uri="{0D108BD9-81ED-4DB2-BD59-A6C34878D82A}">
                    <a16:rowId xmlns:a16="http://schemas.microsoft.com/office/drawing/2014/main" val="3138877440"/>
                  </a:ext>
                </a:extLst>
              </a:tr>
              <a:tr h="402859">
                <a:tc>
                  <a:txBody>
                    <a:bodyPr/>
                    <a:lstStyle/>
                    <a:p>
                      <a:r>
                        <a:rPr lang="en-US" dirty="0" smtClean="0"/>
                        <a:t>CITY</a:t>
                      </a:r>
                      <a:endParaRPr lang="en-IN" dirty="0"/>
                    </a:p>
                  </a:txBody>
                  <a:tcPr/>
                </a:tc>
                <a:extLst>
                  <a:ext uri="{0D108BD9-81ED-4DB2-BD59-A6C34878D82A}">
                    <a16:rowId xmlns:a16="http://schemas.microsoft.com/office/drawing/2014/main" val="2314596605"/>
                  </a:ext>
                </a:extLst>
              </a:tr>
              <a:tr h="402859">
                <a:tc>
                  <a:txBody>
                    <a:bodyPr/>
                    <a:lstStyle/>
                    <a:p>
                      <a:r>
                        <a:rPr lang="en-US" dirty="0" smtClean="0"/>
                        <a:t>STATE</a:t>
                      </a:r>
                      <a:endParaRPr lang="en-IN" dirty="0"/>
                    </a:p>
                  </a:txBody>
                  <a:tcPr/>
                </a:tc>
                <a:extLst>
                  <a:ext uri="{0D108BD9-81ED-4DB2-BD59-A6C34878D82A}">
                    <a16:rowId xmlns:a16="http://schemas.microsoft.com/office/drawing/2014/main" val="278931905"/>
                  </a:ext>
                </a:extLst>
              </a:tr>
              <a:tr h="402859">
                <a:tc>
                  <a:txBody>
                    <a:bodyPr/>
                    <a:lstStyle/>
                    <a:p>
                      <a:r>
                        <a:rPr lang="en-US" dirty="0" smtClean="0"/>
                        <a:t>COUNTRY</a:t>
                      </a:r>
                      <a:endParaRPr lang="en-IN" dirty="0"/>
                    </a:p>
                  </a:txBody>
                  <a:tcPr/>
                </a:tc>
                <a:extLst>
                  <a:ext uri="{0D108BD9-81ED-4DB2-BD59-A6C34878D82A}">
                    <a16:rowId xmlns:a16="http://schemas.microsoft.com/office/drawing/2014/main" val="2166963702"/>
                  </a:ext>
                </a:extLst>
              </a:tr>
            </a:tbl>
          </a:graphicData>
        </a:graphic>
      </p:graphicFrame>
      <p:cxnSp>
        <p:nvCxnSpPr>
          <p:cNvPr id="8" name="Straight Arrow Connector 7"/>
          <p:cNvCxnSpPr/>
          <p:nvPr/>
        </p:nvCxnSpPr>
        <p:spPr>
          <a:xfrm>
            <a:off x="4622302" y="3192651"/>
            <a:ext cx="1883370" cy="15498"/>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5979531" y="2797962"/>
            <a:ext cx="536177" cy="333707"/>
          </a:xfrm>
          <a:prstGeom prst="rect">
            <a:avLst/>
          </a:prstGeom>
        </p:spPr>
      </p:pic>
      <p:pic>
        <p:nvPicPr>
          <p:cNvPr id="10" name="Picture 9"/>
          <p:cNvPicPr>
            <a:picLocks noChangeAspect="1"/>
          </p:cNvPicPr>
          <p:nvPr/>
        </p:nvPicPr>
        <p:blipFill>
          <a:blip r:embed="rId3"/>
          <a:stretch>
            <a:fillRect/>
          </a:stretch>
        </p:blipFill>
        <p:spPr>
          <a:xfrm>
            <a:off x="4640410" y="2713789"/>
            <a:ext cx="451918" cy="417880"/>
          </a:xfrm>
          <a:prstGeom prst="rect">
            <a:avLst/>
          </a:prstGeom>
        </p:spPr>
      </p:pic>
    </p:spTree>
    <p:extLst>
      <p:ext uri="{BB962C8B-B14F-4D97-AF65-F5344CB8AC3E}">
        <p14:creationId xmlns:p14="http://schemas.microsoft.com/office/powerpoint/2010/main" val="3252950388"/>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4</a:t>
            </a:fld>
            <a:endParaRPr lang="en-IN" dirty="0"/>
          </a:p>
        </p:txBody>
      </p:sp>
      <p:sp>
        <p:nvSpPr>
          <p:cNvPr id="4" name="Text Placeholder 3"/>
          <p:cNvSpPr>
            <a:spLocks noGrp="1"/>
          </p:cNvSpPr>
          <p:nvPr>
            <p:ph type="body" sz="quarter" idx="10"/>
          </p:nvPr>
        </p:nvSpPr>
        <p:spPr/>
        <p:txBody>
          <a:bodyPr/>
          <a:lstStyle/>
          <a:p>
            <a:r>
              <a:rPr lang="en-US" sz="2400" b="1" dirty="0" smtClean="0"/>
              <a:t>ORM- Object Relational Mapping :</a:t>
            </a:r>
            <a:endParaRPr lang="en-US" sz="2400" b="1" dirty="0"/>
          </a:p>
          <a:p>
            <a:endParaRPr lang="en-US" sz="2200" b="1" dirty="0"/>
          </a:p>
          <a:p>
            <a:pPr>
              <a:buFont typeface="Wingdings" panose="05000000000000000000" pitchFamily="2" charset="2"/>
              <a:buChar char="q"/>
            </a:pPr>
            <a:r>
              <a:rPr lang="en-US" sz="2200" dirty="0"/>
              <a:t>When we work with an object-oriented system, there is a mismatch between the object model and the relational database</a:t>
            </a:r>
            <a:r>
              <a:rPr lang="en-US" sz="2200" dirty="0" smtClean="0"/>
              <a:t>.</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smtClean="0"/>
              <a:t> RDBMS represent </a:t>
            </a:r>
            <a:r>
              <a:rPr lang="en-US" sz="2200" dirty="0"/>
              <a:t>data in a tabular format whereas object-oriented languages, such as Java </a:t>
            </a:r>
            <a:r>
              <a:rPr lang="en-US" sz="2200" dirty="0" smtClean="0"/>
              <a:t>    represent </a:t>
            </a:r>
            <a:r>
              <a:rPr lang="en-US" sz="2200" dirty="0"/>
              <a:t>it as an interconnected graph of objects.</a:t>
            </a:r>
            <a:endParaRPr lang="en-US" sz="2200" b="1" dirty="0" smtClean="0"/>
          </a:p>
          <a:p>
            <a:pPr>
              <a:buFont typeface="Wingdings" panose="05000000000000000000" pitchFamily="2" charset="2"/>
              <a:buChar char="q"/>
            </a:pPr>
            <a:endParaRPr lang="en-US" sz="2200" b="1" dirty="0"/>
          </a:p>
          <a:p>
            <a:pPr>
              <a:buFont typeface="Wingdings" panose="05000000000000000000" pitchFamily="2" charset="2"/>
              <a:buChar char="q"/>
            </a:pPr>
            <a:r>
              <a:rPr lang="en-US" sz="2200" dirty="0"/>
              <a:t>ORM stands for </a:t>
            </a:r>
            <a:r>
              <a:rPr lang="en-US" sz="2200" b="1" dirty="0"/>
              <a:t>O</a:t>
            </a:r>
            <a:r>
              <a:rPr lang="en-US" sz="2200" dirty="0"/>
              <a:t>bject-</a:t>
            </a:r>
            <a:r>
              <a:rPr lang="en-US" sz="2200" b="1" dirty="0"/>
              <a:t>R</a:t>
            </a:r>
            <a:r>
              <a:rPr lang="en-US" sz="2200" dirty="0"/>
              <a:t>elational </a:t>
            </a:r>
            <a:r>
              <a:rPr lang="en-US" sz="2200" b="1" dirty="0"/>
              <a:t>M</a:t>
            </a:r>
            <a:r>
              <a:rPr lang="en-US" sz="2200" dirty="0"/>
              <a:t>apping (ORM) </a:t>
            </a:r>
            <a:r>
              <a:rPr lang="en-US" sz="2200" dirty="0" smtClean="0"/>
              <a:t>.ORM is a kind of persistence s/w , which acts like a  bridge  b/w  java application  and databases and transfer  to from data  in the form of objects.</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ORM internally uses JDBC, for communicating a java application with a database in order to transfer object b/w them.</a:t>
            </a:r>
          </a:p>
          <a:p>
            <a:pPr>
              <a:buFont typeface="Wingdings" panose="05000000000000000000" pitchFamily="2" charset="2"/>
              <a:buChar char="q"/>
            </a:pPr>
            <a:endParaRPr lang="en-US" sz="2000" dirty="0"/>
          </a:p>
          <a:p>
            <a:pPr>
              <a:buFont typeface="Wingdings" panose="05000000000000000000" pitchFamily="2" charset="2"/>
              <a:buChar char="q"/>
            </a:pPr>
            <a:endParaRPr lang="en-IN" sz="2000" b="1" dirty="0"/>
          </a:p>
        </p:txBody>
      </p:sp>
      <p:sp>
        <p:nvSpPr>
          <p:cNvPr id="17" name="TextBox 16"/>
          <p:cNvSpPr txBox="1"/>
          <p:nvPr/>
        </p:nvSpPr>
        <p:spPr>
          <a:xfrm>
            <a:off x="6730426" y="434715"/>
            <a:ext cx="1244341"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752411890"/>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5</a:t>
            </a:fld>
            <a:endParaRPr lang="en-IN" dirty="0"/>
          </a:p>
        </p:txBody>
      </p:sp>
      <p:sp>
        <p:nvSpPr>
          <p:cNvPr id="4" name="Text Placeholder 3"/>
          <p:cNvSpPr>
            <a:spLocks noGrp="1"/>
          </p:cNvSpPr>
          <p:nvPr>
            <p:ph type="body" sz="quarter" idx="10"/>
          </p:nvPr>
        </p:nvSpPr>
        <p:spPr>
          <a:xfrm>
            <a:off x="167217" y="804332"/>
            <a:ext cx="11633200" cy="5956685"/>
          </a:xfrm>
        </p:spPr>
        <p:txBody>
          <a:bodyPr/>
          <a:lstStyle/>
          <a:p>
            <a:r>
              <a:rPr lang="en-US" sz="2400" b="1" dirty="0">
                <a:latin typeface="Roboto Condensed"/>
              </a:rPr>
              <a:t>What is JPA ?</a:t>
            </a:r>
          </a:p>
          <a:p>
            <a:endParaRPr lang="en-US" sz="2200" dirty="0">
              <a:latin typeface="Roboto Condensed"/>
            </a:endParaRPr>
          </a:p>
          <a:p>
            <a:pPr>
              <a:buFont typeface="Wingdings" panose="05000000000000000000" pitchFamily="2" charset="2"/>
              <a:buChar char="q"/>
            </a:pPr>
            <a:r>
              <a:rPr lang="en-US" sz="2200" dirty="0">
                <a:latin typeface="Roboto Condensed"/>
              </a:rPr>
              <a:t>JPA – Stands for Java Persistence API</a:t>
            </a: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JPA is the Java standard for mapping Java objects to a relational database. </a:t>
            </a: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Mapping Java objects to database tables and vice versa is called Object-relational mapping (ORM).</a:t>
            </a: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The Java Persistence API (JPA) is one possible approach to ORM. Via JPA the developer can map, store, update and retrieve data from relational databases to Java objects and vice versa.</a:t>
            </a: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 JPA can be used in Java-EE and Java-SE applications.</a:t>
            </a: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JPA is a specification and several implementations are available. Popular implementations are </a:t>
            </a:r>
            <a:r>
              <a:rPr lang="en-US" sz="2200" dirty="0">
                <a:latin typeface="Roboto Condensed"/>
                <a:hlinkClick r:id="rId2"/>
              </a:rPr>
              <a:t>Hibernate</a:t>
            </a:r>
            <a:r>
              <a:rPr lang="en-US" sz="2200" dirty="0">
                <a:latin typeface="Roboto Condensed"/>
              </a:rPr>
              <a:t>, EclipseLink and Apache OpenJPA.</a:t>
            </a:r>
            <a:r>
              <a:rPr lang="en-US" sz="2000" dirty="0">
                <a:latin typeface="Roboto Condensed"/>
              </a:rPr>
              <a:t/>
            </a:r>
            <a:br>
              <a:rPr lang="en-US" sz="2000" dirty="0">
                <a:latin typeface="Roboto Condensed"/>
              </a:rPr>
            </a:br>
            <a:endParaRPr lang="en-IN" sz="2000" dirty="0">
              <a:latin typeface="Roboto Condensed"/>
            </a:endParaRPr>
          </a:p>
          <a:p>
            <a:endParaRPr lang="en-IN" sz="2000" dirty="0">
              <a:latin typeface="Roboto Condensed"/>
            </a:endParaRPr>
          </a:p>
        </p:txBody>
      </p:sp>
    </p:spTree>
    <p:extLst>
      <p:ext uri="{BB962C8B-B14F-4D97-AF65-F5344CB8AC3E}">
        <p14:creationId xmlns:p14="http://schemas.microsoft.com/office/powerpoint/2010/main" val="3331108162"/>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6</a:t>
            </a:fld>
            <a:endParaRPr lang="en-IN" dirty="0"/>
          </a:p>
        </p:txBody>
      </p:sp>
      <p:sp>
        <p:nvSpPr>
          <p:cNvPr id="4" name="Text Placeholder 3"/>
          <p:cNvSpPr>
            <a:spLocks noGrp="1"/>
          </p:cNvSpPr>
          <p:nvPr>
            <p:ph type="body" sz="quarter" idx="10"/>
          </p:nvPr>
        </p:nvSpPr>
        <p:spPr>
          <a:xfrm>
            <a:off x="167217" y="804332"/>
            <a:ext cx="11633200" cy="6053667"/>
          </a:xfrm>
        </p:spPr>
        <p:txBody>
          <a:bodyPr/>
          <a:lstStyle/>
          <a:p>
            <a:r>
              <a:rPr lang="en-US" sz="2400" b="1" dirty="0" smtClean="0">
                <a:latin typeface="Roboto Condensed"/>
              </a:rPr>
              <a:t>Hibernate Architecture :</a:t>
            </a:r>
            <a:endParaRPr lang="en-US" dirty="0">
              <a:latin typeface="Roboto Condensed"/>
            </a:endParaRPr>
          </a:p>
          <a:p>
            <a:pPr marL="101596" indent="0">
              <a:buNone/>
            </a:pPr>
            <a:endParaRPr lang="en-US" dirty="0">
              <a:latin typeface="Roboto Condensed"/>
            </a:endParaRPr>
          </a:p>
          <a:p>
            <a:endParaRPr lang="en-US" dirty="0">
              <a:latin typeface="Roboto Condensed"/>
            </a:endParaRPr>
          </a:p>
          <a:p>
            <a:endParaRPr lang="en-IN" dirty="0">
              <a:latin typeface="Roboto Condensed"/>
            </a:endParaRPr>
          </a:p>
          <a:p>
            <a:endParaRPr lang="en-IN" dirty="0">
              <a:latin typeface="Roboto Condensed"/>
            </a:endParaRPr>
          </a:p>
        </p:txBody>
      </p:sp>
      <p:pic>
        <p:nvPicPr>
          <p:cNvPr id="1026" name="Picture 2" descr="6695460633849558494859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441" y="1413330"/>
            <a:ext cx="6834752"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0379595"/>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7</a:t>
            </a:fld>
            <a:endParaRPr lang="en-IN" dirty="0"/>
          </a:p>
        </p:txBody>
      </p:sp>
      <p:sp>
        <p:nvSpPr>
          <p:cNvPr id="4" name="Text Placeholder 3"/>
          <p:cNvSpPr>
            <a:spLocks noGrp="1"/>
          </p:cNvSpPr>
          <p:nvPr>
            <p:ph type="body" sz="quarter" idx="10"/>
          </p:nvPr>
        </p:nvSpPr>
        <p:spPr>
          <a:xfrm>
            <a:off x="167217" y="804333"/>
            <a:ext cx="11633200" cy="5887412"/>
          </a:xfrm>
        </p:spPr>
        <p:txBody>
          <a:bodyPr/>
          <a:lstStyle/>
          <a:p>
            <a:r>
              <a:rPr lang="en-US" sz="2400" b="1" dirty="0">
                <a:latin typeface="Roboto Condensed"/>
              </a:rPr>
              <a:t>Elements Of Hibernate :</a:t>
            </a:r>
          </a:p>
          <a:p>
            <a:endParaRPr lang="en-US" sz="2200" dirty="0">
              <a:latin typeface="Roboto Condensed"/>
            </a:endParaRPr>
          </a:p>
          <a:p>
            <a:pPr>
              <a:buFont typeface="Wingdings" panose="05000000000000000000" pitchFamily="2" charset="2"/>
              <a:buChar char="q"/>
            </a:pPr>
            <a:r>
              <a:rPr lang="en-US" sz="2200" dirty="0">
                <a:latin typeface="Roboto Condensed"/>
              </a:rPr>
              <a:t>For creating the first hibernate application, we must know the elements of Hibernate architecture.</a:t>
            </a:r>
          </a:p>
          <a:p>
            <a:pPr>
              <a:buFont typeface="Wingdings" panose="05000000000000000000" pitchFamily="2" charset="2"/>
              <a:buChar char="q"/>
            </a:pPr>
            <a:endParaRPr lang="en-US" sz="2200" dirty="0">
              <a:latin typeface="Roboto Condensed"/>
            </a:endParaRPr>
          </a:p>
          <a:p>
            <a:pPr marL="101596" indent="0">
              <a:buNone/>
            </a:pPr>
            <a:r>
              <a:rPr lang="en-US" sz="2200" dirty="0" smtClean="0">
                <a:latin typeface="Roboto Condensed"/>
              </a:rPr>
              <a:t> They </a:t>
            </a:r>
            <a:r>
              <a:rPr lang="en-US" sz="2200" dirty="0">
                <a:latin typeface="Roboto Condensed"/>
              </a:rPr>
              <a:t>are as </a:t>
            </a:r>
            <a:r>
              <a:rPr lang="en-US" sz="2200" dirty="0" smtClean="0">
                <a:latin typeface="Roboto Condensed"/>
              </a:rPr>
              <a:t>follows:</a:t>
            </a:r>
          </a:p>
          <a:p>
            <a:pPr>
              <a:buFont typeface="Wingdings" panose="05000000000000000000" pitchFamily="2" charset="2"/>
              <a:buChar char="q"/>
            </a:pPr>
            <a:endParaRPr lang="en-US" sz="2200" dirty="0" smtClean="0">
              <a:latin typeface="Roboto Condensed"/>
            </a:endParaRPr>
          </a:p>
          <a:p>
            <a:pPr>
              <a:buFont typeface="Wingdings" panose="05000000000000000000" pitchFamily="2" charset="2"/>
              <a:buChar char="q"/>
            </a:pPr>
            <a:r>
              <a:rPr lang="en-US" sz="2200" dirty="0" smtClean="0"/>
              <a:t>Configuration</a:t>
            </a:r>
          </a:p>
          <a:p>
            <a:pPr marL="101596" indent="0">
              <a:buNone/>
            </a:pPr>
            <a:r>
              <a:rPr lang="en-US" sz="2200" dirty="0"/>
              <a:t>	</a:t>
            </a:r>
            <a:endParaRPr lang="en-US" sz="2200" dirty="0">
              <a:latin typeface="Roboto Condensed"/>
            </a:endParaRPr>
          </a:p>
          <a:p>
            <a:pPr>
              <a:buFont typeface="Wingdings" panose="05000000000000000000" pitchFamily="2" charset="2"/>
              <a:buChar char="q"/>
            </a:pPr>
            <a:r>
              <a:rPr lang="en-US" sz="2200" dirty="0">
                <a:latin typeface="Roboto Condensed"/>
              </a:rPr>
              <a:t>Session Factory</a:t>
            </a: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Session</a:t>
            </a:r>
          </a:p>
          <a:p>
            <a:pPr>
              <a:buFont typeface="Wingdings" panose="05000000000000000000" pitchFamily="2" charset="2"/>
              <a:buChar char="q"/>
            </a:pPr>
            <a:endParaRPr lang="en-US" sz="2200" dirty="0">
              <a:latin typeface="Roboto Condensed"/>
            </a:endParaRPr>
          </a:p>
          <a:p>
            <a:pPr>
              <a:buFont typeface="Wingdings" panose="05000000000000000000" pitchFamily="2" charset="2"/>
              <a:buChar char="q"/>
            </a:pPr>
            <a:r>
              <a:rPr lang="en-US" sz="2200" dirty="0">
                <a:latin typeface="Roboto Condensed"/>
              </a:rPr>
              <a:t>Transaction</a:t>
            </a:r>
          </a:p>
          <a:p>
            <a:pPr marL="101596" indent="0">
              <a:buNone/>
            </a:pPr>
            <a:endParaRPr lang="en-US" sz="2000" dirty="0">
              <a:latin typeface="Roboto Condensed"/>
            </a:endParaRPr>
          </a:p>
          <a:p>
            <a:pPr marL="101596" indent="0">
              <a:buNone/>
            </a:pPr>
            <a:endParaRPr lang="en-IN" sz="2000" dirty="0">
              <a:latin typeface="Roboto Condensed"/>
            </a:endParaRPr>
          </a:p>
        </p:txBody>
      </p:sp>
    </p:spTree>
    <p:extLst>
      <p:ext uri="{BB962C8B-B14F-4D97-AF65-F5344CB8AC3E}">
        <p14:creationId xmlns:p14="http://schemas.microsoft.com/office/powerpoint/2010/main" val="1313834290"/>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8</a:t>
            </a:fld>
            <a:endParaRPr lang="en-IN" dirty="0"/>
          </a:p>
        </p:txBody>
      </p:sp>
      <p:sp>
        <p:nvSpPr>
          <p:cNvPr id="4" name="Text Placeholder 3"/>
          <p:cNvSpPr>
            <a:spLocks noGrp="1"/>
          </p:cNvSpPr>
          <p:nvPr>
            <p:ph type="body" sz="quarter" idx="10"/>
          </p:nvPr>
        </p:nvSpPr>
        <p:spPr/>
        <p:txBody>
          <a:bodyPr/>
          <a:lstStyle/>
          <a:p>
            <a:pPr marL="558796" indent="-457200">
              <a:buAutoNum type="arabicPeriod"/>
            </a:pPr>
            <a:r>
              <a:rPr lang="en-US" sz="2800" b="1" dirty="0" smtClean="0">
                <a:latin typeface="Roboto Condensed"/>
              </a:rPr>
              <a:t>Configuration :</a:t>
            </a:r>
          </a:p>
          <a:p>
            <a:pPr marL="101596" indent="0">
              <a:buNone/>
            </a:pPr>
            <a:endParaRPr lang="en-US" sz="2200" dirty="0" smtClean="0"/>
          </a:p>
          <a:p>
            <a:pPr>
              <a:buFont typeface="Wingdings" panose="05000000000000000000" pitchFamily="2" charset="2"/>
              <a:buChar char="q"/>
            </a:pPr>
            <a:r>
              <a:rPr lang="en-US" sz="2200" dirty="0"/>
              <a:t>Hibernate should know what are the java classes relates the database tables and also set of configuration settings related to database. </a:t>
            </a:r>
            <a:endParaRPr lang="en-US" sz="2200" dirty="0" smtClean="0"/>
          </a:p>
          <a:p>
            <a:pPr>
              <a:buFont typeface="Wingdings" panose="05000000000000000000" pitchFamily="2" charset="2"/>
              <a:buChar char="q"/>
            </a:pPr>
            <a:endParaRPr lang="en-US" sz="2200" dirty="0"/>
          </a:p>
          <a:p>
            <a:pPr lvl="0">
              <a:buFont typeface="Wingdings" panose="05000000000000000000" pitchFamily="2" charset="2"/>
              <a:buChar char="q"/>
            </a:pPr>
            <a:r>
              <a:rPr lang="en-US" sz="2200" dirty="0"/>
              <a:t>It is present in </a:t>
            </a:r>
            <a:r>
              <a:rPr lang="en-US" sz="2200" b="1" dirty="0"/>
              <a:t>org.hibernate.cfg</a:t>
            </a:r>
            <a:r>
              <a:rPr lang="en-US" sz="2200" dirty="0"/>
              <a:t> package</a:t>
            </a:r>
            <a:r>
              <a:rPr lang="en-US" sz="2200" dirty="0" smtClean="0"/>
              <a:t>.</a:t>
            </a:r>
            <a:endParaRPr lang="en-US" sz="2200" dirty="0"/>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a:t>All these information is usually supplied as an XML file. </a:t>
            </a:r>
            <a:endParaRPr lang="en-US" sz="2200" dirty="0" smtClean="0"/>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smtClean="0"/>
              <a:t>The </a:t>
            </a:r>
            <a:r>
              <a:rPr lang="en-US" sz="2200" dirty="0"/>
              <a:t>standard name for this XML file is hibernate.cfg.xml</a:t>
            </a:r>
            <a:r>
              <a:rPr lang="en-US" sz="2200" dirty="0" smtClean="0"/>
              <a:t>.</a:t>
            </a:r>
          </a:p>
          <a:p>
            <a:pPr>
              <a:buFont typeface="Wingdings" panose="05000000000000000000" pitchFamily="2" charset="2"/>
              <a:buChar char="q"/>
            </a:pPr>
            <a:endParaRPr lang="en-US" sz="2200" dirty="0" smtClean="0"/>
          </a:p>
          <a:p>
            <a:pPr>
              <a:buFont typeface="Wingdings" panose="05000000000000000000" pitchFamily="2" charset="2"/>
              <a:buChar char="q"/>
            </a:pPr>
            <a:r>
              <a:rPr lang="en-US" sz="2200" dirty="0">
                <a:latin typeface="Roboto Condensed"/>
              </a:rPr>
              <a:t>The configuration file contains information about the database and mapping file. </a:t>
            </a:r>
          </a:p>
          <a:p>
            <a:pPr>
              <a:buFont typeface="Wingdings" panose="05000000000000000000" pitchFamily="2" charset="2"/>
              <a:buChar char="q"/>
            </a:pPr>
            <a:endParaRPr lang="en-US" dirty="0" smtClean="0"/>
          </a:p>
          <a:p>
            <a:pPr>
              <a:buFont typeface="Wingdings" panose="05000000000000000000" pitchFamily="2" charset="2"/>
              <a:buChar char="q"/>
            </a:pPr>
            <a:endParaRPr lang="en-IN" dirty="0"/>
          </a:p>
          <a:p>
            <a:pPr>
              <a:buFont typeface="Wingdings" panose="05000000000000000000" pitchFamily="2" charset="2"/>
              <a:buChar char="q"/>
            </a:pPr>
            <a:endParaRPr lang="en-US" sz="2400" dirty="0">
              <a:latin typeface="Roboto Condensed"/>
            </a:endParaRPr>
          </a:p>
        </p:txBody>
      </p:sp>
    </p:spTree>
    <p:extLst>
      <p:ext uri="{BB962C8B-B14F-4D97-AF65-F5344CB8AC3E}">
        <p14:creationId xmlns:p14="http://schemas.microsoft.com/office/powerpoint/2010/main" val="3401423280"/>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A692904-7DD0-4B3D-BF46-9B766DB95F27}" vid="{D00B10FD-57D4-47B0-A782-19711B327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TYSS_2019</Template>
  <TotalTime>17058</TotalTime>
  <Words>3339</Words>
  <Application>Microsoft Office PowerPoint</Application>
  <PresentationFormat>Widescreen</PresentationFormat>
  <Paragraphs>655</Paragraphs>
  <Slides>47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Arvo</vt:lpstr>
      <vt:lpstr>Calibri</vt:lpstr>
      <vt:lpstr>Roboto Condensed</vt:lpstr>
      <vt:lpstr>Wingdings</vt:lpstr>
      <vt:lpstr>TYSS_2019</vt:lpstr>
      <vt:lpstr> HIBERNATE</vt:lpstr>
      <vt:lpstr>Hibernate</vt:lpstr>
      <vt:lpstr>Hibernate</vt:lpstr>
      <vt:lpstr>Hibernate</vt:lpstr>
      <vt:lpstr>Hibernate</vt:lpstr>
      <vt:lpstr>Hibernate</vt:lpstr>
      <vt:lpstr>Hibernate</vt:lpstr>
      <vt:lpstr>Hibernate</vt:lpstr>
      <vt:lpstr>Hibernate</vt:lpstr>
      <vt:lpstr>Hibernate</vt:lpstr>
      <vt:lpstr>hibernate.cfg.xml</vt:lpstr>
      <vt:lpstr>Hibernate</vt:lpstr>
      <vt:lpstr>Hibernate</vt:lpstr>
      <vt:lpstr>Hibernate</vt:lpstr>
      <vt:lpstr>Hibernate</vt:lpstr>
      <vt:lpstr>Hibernate</vt:lpstr>
      <vt:lpstr>Hibernate</vt:lpstr>
      <vt:lpstr>Hibernate</vt:lpstr>
      <vt:lpstr>Hibernate</vt:lpstr>
      <vt:lpstr>HQL</vt:lpstr>
      <vt:lpstr>HQL</vt:lpstr>
      <vt:lpstr>Hibernate</vt:lpstr>
      <vt:lpstr>HQL</vt:lpstr>
      <vt:lpstr>Hibernate</vt:lpstr>
      <vt:lpstr>Hibernate</vt:lpstr>
      <vt:lpstr>Hibernate</vt:lpstr>
      <vt:lpstr>Hibernate </vt:lpstr>
      <vt:lpstr>Hibernate</vt:lpstr>
      <vt:lpstr>Hibernate </vt:lpstr>
      <vt:lpstr>Hibernate</vt:lpstr>
      <vt:lpstr>Hibernate</vt:lpstr>
      <vt:lpstr>Hibernate</vt:lpstr>
      <vt:lpstr>Hibernate</vt:lpstr>
      <vt:lpstr>Hibernate</vt:lpstr>
      <vt:lpstr>Hibernate</vt:lpstr>
      <vt:lpstr>Hibernate –Annotations </vt:lpstr>
      <vt:lpstr>Hibernate –Annotations </vt:lpstr>
      <vt:lpstr>Hibernate –Annotations</vt:lpstr>
      <vt:lpstr>Hibernate</vt:lpstr>
      <vt:lpstr>Hibernate</vt:lpstr>
      <vt:lpstr>Mapping</vt:lpstr>
      <vt:lpstr>OneToOne…</vt:lpstr>
      <vt:lpstr>OneToOne…</vt:lpstr>
      <vt:lpstr>One-To-One…</vt:lpstr>
      <vt:lpstr>Mapping…..</vt:lpstr>
      <vt:lpstr>Mapping……</vt:lpstr>
      <vt:lpstr>Mapping…..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Rahul</cp:lastModifiedBy>
  <cp:revision>1066</cp:revision>
  <cp:lastPrinted>2019-04-15T13:18:47Z</cp:lastPrinted>
  <dcterms:created xsi:type="dcterms:W3CDTF">2019-02-12T10:18:40Z</dcterms:created>
  <dcterms:modified xsi:type="dcterms:W3CDTF">2019-07-24T05:09:54Z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fec11c-25d8-42e8-86a7-7bc4f742eaf5_Enabled">
    <vt:lpwstr>True</vt:lpwstr>
  </property>
  <property fmtid="{D5CDD505-2E9C-101B-9397-08002B2CF9AE}" pid="3" name="MSIP_Label_c3fec11c-25d8-42e8-86a7-7bc4f742eaf5_SiteId">
    <vt:lpwstr>0eb7ab75-0226-4f22-876b-7b29fe557678</vt:lpwstr>
  </property>
  <property fmtid="{D5CDD505-2E9C-101B-9397-08002B2CF9AE}" pid="4" name="MSIP_Label_c3fec11c-25d8-42e8-86a7-7bc4f742eaf5_Owner">
    <vt:lpwstr>anusaya@servion.com</vt:lpwstr>
  </property>
  <property fmtid="{D5CDD505-2E9C-101B-9397-08002B2CF9AE}" pid="5" name="MSIP_Label_c3fec11c-25d8-42e8-86a7-7bc4f742eaf5_SetDate">
    <vt:lpwstr>2019-07-01T18:22:14.9878337Z</vt:lpwstr>
  </property>
  <property fmtid="{D5CDD505-2E9C-101B-9397-08002B2CF9AE}" pid="6" name="MSIP_Label_c3fec11c-25d8-42e8-86a7-7bc4f742eaf5_Name">
    <vt:lpwstr>General</vt:lpwstr>
  </property>
  <property fmtid="{D5CDD505-2E9C-101B-9397-08002B2CF9AE}" pid="7" name="MSIP_Label_c3fec11c-25d8-42e8-86a7-7bc4f742eaf5_Application">
    <vt:lpwstr>Microsoft Azure Information Protection</vt:lpwstr>
  </property>
  <property fmtid="{D5CDD505-2E9C-101B-9397-08002B2CF9AE}" pid="8" name="MSIP_Label_c3fec11c-25d8-42e8-86a7-7bc4f742eaf5_Extended_MSFT_Method">
    <vt:lpwstr>Automatic</vt:lpwstr>
  </property>
  <property fmtid="{D5CDD505-2E9C-101B-9397-08002B2CF9AE}" pid="9" name="Sensitivity">
    <vt:lpwstr>General</vt:lpwstr>
  </property>
</Properties>
</file>