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9144000" cy="6858000"/>
  <p:embeddedFontLst>
    <p:embeddedFont>
      <p:font typeface="JetBrainsMono NF" panose="02000009000000000000" pitchFamily="49" charset="0"/>
      <p:regular r:id="rId4"/>
      <p:bold r:id="rId5"/>
      <p:italic r:id="rId6"/>
      <p:boldItalic r:id="rId7"/>
    </p:embeddedFont>
    <p:embeddedFont>
      <p:font typeface="Titillium Web" pitchFamily="2" charset="77"/>
      <p:regular r:id="rId8"/>
      <p:bold r:id="rId9"/>
      <p:italic r:id="rId10"/>
      <p:boldItalic r:id="rId11"/>
    </p:embeddedFont>
    <p:embeddedFont>
      <p:font typeface="Titillium Web SemiBold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l5lcmlz2mSAvUkIVPZAW4O20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DEF0D1-4E1F-4459-8F8E-E3FE0348BF83}">
  <a:tblStyle styleId="{6CDEF0D1-4E1F-4459-8F8E-E3FE0348B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719"/>
  </p:normalViewPr>
  <p:slideViewPr>
    <p:cSldViewPr snapToGrid="0">
      <p:cViewPr>
        <p:scale>
          <a:sx n="41" d="100"/>
          <a:sy n="41" d="100"/>
        </p:scale>
        <p:origin x="216" y="-8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9236074" y="-1006472"/>
            <a:ext cx="18103852" cy="3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18929350" y="8686804"/>
            <a:ext cx="2340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2165350" y="762004"/>
            <a:ext cx="23406100" cy="240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334" y="304800"/>
            <a:ext cx="5897917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 sz="7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000"/>
              <a:buNone/>
              <a:defRPr sz="6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828800" y="6400802"/>
            <a:ext cx="161544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901700" algn="l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1pPr>
            <a:lvl2pPr marL="914400" lvl="1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3pPr>
            <a:lvl4pPr marL="1828800" lvl="3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–"/>
              <a:defRPr sz="6800"/>
            </a:lvl4pPr>
            <a:lvl5pPr marL="2286000" lvl="4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»"/>
              <a:defRPr sz="6800"/>
            </a:lvl5pPr>
            <a:lvl6pPr marL="2743200" lvl="5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6pPr>
            <a:lvl7pPr marL="3200400" lvl="6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7pPr>
            <a:lvl8pPr marL="3657600" lvl="7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8pPr>
            <a:lvl9pPr marL="4114800" lvl="8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18592800" y="6400802"/>
            <a:ext cx="161544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901700" algn="l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1pPr>
            <a:lvl2pPr marL="914400" lvl="1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3pPr>
            <a:lvl4pPr marL="1828800" lvl="3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–"/>
              <a:defRPr sz="6800"/>
            </a:lvl4pPr>
            <a:lvl5pPr marL="2286000" lvl="4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»"/>
              <a:defRPr sz="6800"/>
            </a:lvl5pPr>
            <a:lvl6pPr marL="2743200" lvl="5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6pPr>
            <a:lvl7pPr marL="3200400" lvl="6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7pPr>
            <a:lvl8pPr marL="3657600" lvl="7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8pPr>
            <a:lvl9pPr marL="4114800" lvl="8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828801" y="6140452"/>
            <a:ext cx="16160752" cy="255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 b="1"/>
            </a:lvl2pPr>
            <a:lvl3pPr marL="1371600" lvl="2" indent="-2286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 b="1"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5pPr>
            <a:lvl6pPr marL="2743200" lvl="5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6pPr>
            <a:lvl7pPr marL="3200400" lvl="6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7pPr>
            <a:lvl8pPr marL="3657600" lvl="7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8pPr>
            <a:lvl9pPr marL="4114800" lvl="8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1828801" y="8699500"/>
            <a:ext cx="16160752" cy="1580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1pPr>
            <a:lvl2pPr marL="914400" lvl="1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marL="1371600" lvl="2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3pPr>
            <a:lvl4pPr marL="1828800" lvl="3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–"/>
              <a:defRPr sz="6000"/>
            </a:lvl4pPr>
            <a:lvl5pPr marL="2286000" lvl="4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»"/>
              <a:defRPr sz="6000"/>
            </a:lvl5pPr>
            <a:lvl6pPr marL="2743200" lvl="5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6pPr>
            <a:lvl7pPr marL="3200400" lvl="6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7pPr>
            <a:lvl8pPr marL="3657600" lvl="7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8pPr>
            <a:lvl9pPr marL="4114800" lvl="8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18580102" y="6140452"/>
            <a:ext cx="16167100" cy="255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 b="1"/>
            </a:lvl2pPr>
            <a:lvl3pPr marL="1371600" lvl="2" indent="-2286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 b="1"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5pPr>
            <a:lvl6pPr marL="2743200" lvl="5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6pPr>
            <a:lvl7pPr marL="3200400" lvl="6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7pPr>
            <a:lvl8pPr marL="3657600" lvl="7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8pPr>
            <a:lvl9pPr marL="4114800" lvl="8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18580102" y="8699500"/>
            <a:ext cx="16167100" cy="1580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1pPr>
            <a:lvl2pPr marL="914400" lvl="1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marL="1371600" lvl="2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3pPr>
            <a:lvl4pPr marL="1828800" lvl="3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–"/>
              <a:defRPr sz="6000"/>
            </a:lvl4pPr>
            <a:lvl5pPr marL="2286000" lvl="4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»"/>
              <a:defRPr sz="6000"/>
            </a:lvl5pPr>
            <a:lvl6pPr marL="2743200" lvl="5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6pPr>
            <a:lvl7pPr marL="3200400" lvl="6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7pPr>
            <a:lvl8pPr marL="3657600" lvl="7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8pPr>
            <a:lvl9pPr marL="4114800" lvl="8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1828803" y="1092200"/>
            <a:ext cx="1203325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4300200" y="1092202"/>
            <a:ext cx="20447000" cy="2341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996950" algn="l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Clr>
                <a:schemeClr val="dk1"/>
              </a:buClr>
              <a:buSzPts val="12100"/>
              <a:buChar char="•"/>
              <a:defRPr sz="12100"/>
            </a:lvl1pPr>
            <a:lvl2pPr marL="914400" lvl="1" indent="-901700" algn="l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Char char="–"/>
              <a:defRPr sz="10600"/>
            </a:lvl2pPr>
            <a:lvl3pPr marL="1371600" lvl="2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4pPr>
            <a:lvl5pPr marL="2286000" lvl="4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7500"/>
            </a:lvl5pPr>
            <a:lvl6pPr marL="2743200" lvl="5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6pPr>
            <a:lvl7pPr marL="3200400" lvl="6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7pPr>
            <a:lvl8pPr marL="3657600" lvl="7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8pPr>
            <a:lvl9pPr marL="4114800" lvl="8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1828803" y="5740402"/>
            <a:ext cx="12033252" cy="18764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2pPr>
            <a:lvl3pPr marL="1371600" lvl="2" indent="-22860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marL="1828800" lvl="3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4pPr>
            <a:lvl5pPr marL="2286000" lvl="4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5pPr>
            <a:lvl6pPr marL="2743200" lvl="5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6pPr>
            <a:lvl7pPr marL="3200400" lvl="6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7pPr>
            <a:lvl8pPr marL="3657600" lvl="7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8pPr>
            <a:lvl9pPr marL="4114800" lvl="8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7169152" y="2451100"/>
            <a:ext cx="21945600" cy="16459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7169152" y="21469352"/>
            <a:ext cx="21945600" cy="321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2pPr>
            <a:lvl3pPr marL="1371600" lvl="2" indent="-22860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marL="1828800" lvl="3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4pPr>
            <a:lvl5pPr marL="2286000" lvl="4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5pPr>
            <a:lvl6pPr marL="2743200" lvl="5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6pPr>
            <a:lvl7pPr marL="3200400" lvl="6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7pPr>
            <a:lvl8pPr marL="3657600" lvl="7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8pPr>
            <a:lvl9pPr marL="4114800" lvl="8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Calibri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marR="0" lvl="0" indent="-996950" algn="l" rtl="0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Clr>
                <a:schemeClr val="dk1"/>
              </a:buClr>
              <a:buSzPts val="12100"/>
              <a:buFont typeface="Arial"/>
              <a:buChar char="•"/>
              <a:defRPr sz="1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0170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–"/>
              <a:defRPr sz="10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06450" algn="l" rtl="0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–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»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hyperlink" Target="https://github.com/ucb-substrate/strongarm" TargetMode="External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762000"/>
            <a:ext cx="7086600" cy="297243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7772400" y="1066800"/>
            <a:ext cx="2174507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dirty="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 strongly-typed AMS generator framework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381000" y="4343400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Blocks and 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2420600" y="4343400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Titillium Web SemiBold"/>
                <a:cs typeface="Titillium Web SemiBold"/>
                <a:sym typeface="Titillium Web SemiBold"/>
              </a:rPr>
              <a:t>Schemas and Sch</a:t>
            </a:r>
            <a:r>
              <a:rPr lang="en-US" sz="4400" dirty="0">
                <a:solidFill>
                  <a:schemeClr val="lt1"/>
                </a:solidFill>
                <a:latin typeface="Titillium Web SemiBold"/>
                <a:cs typeface="Titillium Web SemiBold"/>
                <a:sym typeface="Titillium Web SemiBold"/>
              </a:rPr>
              <a:t>ematic Cell IR (SCIR)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381000" y="5540973"/>
            <a:ext cx="11734800" cy="422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Blocks are composable generator units (think modules/cells)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Blocks declare an IO type that specifies the input/output signals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Blocks declare the set of views they support by implementing the appropriate traits (</a:t>
            </a:r>
            <a:r>
              <a:rPr lang="en-US" sz="3200" dirty="0">
                <a:solidFill>
                  <a:schemeClr val="dk1"/>
                </a:solidFill>
                <a:latin typeface="JetBrainsMono NF" panose="02000009000000000000" pitchFamily="49" charset="0"/>
                <a:ea typeface="JetBrainsMono NF" panose="02000009000000000000" pitchFamily="49" charset="0"/>
                <a:cs typeface="JetBrainsMono NF" panose="02000009000000000000" pitchFamily="49" charset="0"/>
              </a:rPr>
              <a:t>Schematic</a:t>
            </a:r>
            <a:r>
              <a:rPr lang="en-US" sz="3200" dirty="0">
                <a:solidFill>
                  <a:schemeClr val="dk1"/>
                </a:solidFill>
              </a:rPr>
              <a:t> and/or </a:t>
            </a:r>
            <a:r>
              <a:rPr lang="en-US" sz="3200" dirty="0">
                <a:solidFill>
                  <a:schemeClr val="dk1"/>
                </a:solidFill>
                <a:latin typeface="JetBrainsMono NF" panose="02000009000000000000" pitchFamily="49" charset="0"/>
                <a:ea typeface="JetBrainsMono NF" panose="02000009000000000000" pitchFamily="49" charset="0"/>
                <a:cs typeface="JetBrainsMono NF" panose="02000009000000000000" pitchFamily="49" charset="0"/>
              </a:rPr>
              <a:t>Layout</a:t>
            </a:r>
            <a:r>
              <a:rPr lang="en-US" sz="3200" dirty="0">
                <a:solidFill>
                  <a:schemeClr val="dk1"/>
                </a:solidFill>
              </a:rPr>
              <a:t>)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Schematics/layouts can export nested views for making internal nodes/geometry accessible to other modules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965750" y="2500125"/>
            <a:ext cx="18798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Rohan Kumar, Rahul Kumar             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Advisor: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Borivoje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Nikolic</a:t>
            </a:r>
            <a:endParaRPr sz="4000" b="0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2420600" y="14406026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Global Grid Layout Methodology</a:t>
            </a:r>
            <a:endParaRPr sz="4400" b="0" i="0" u="none" strike="noStrike" cap="none" dirty="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81000" y="14406026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Simulation and Testbenches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4460200" y="11570153"/>
            <a:ext cx="11734800" cy="986400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Demo: </a:t>
            </a:r>
            <a:r>
              <a:rPr lang="en-US" sz="4400" dirty="0" err="1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StrongARM</a:t>
            </a: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comparator</a:t>
            </a:r>
            <a:endParaRPr sz="4400" b="0" i="0" u="none" strike="noStrike" cap="none" dirty="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4460200" y="22363434"/>
            <a:ext cx="11734800" cy="986400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Future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81000" y="13300534"/>
            <a:ext cx="117347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Left: a definition of an example voltage divider block; Right: the voltage divider’s IO type definition.</a:t>
            </a:r>
            <a:endParaRPr sz="14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81000" y="15621000"/>
            <a:ext cx="11734800" cy="422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Simulators declare (at compile time) supported analyses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Testbench authors implement the </a:t>
            </a:r>
            <a:r>
              <a:rPr lang="en-US" sz="3200" dirty="0" err="1">
                <a:solidFill>
                  <a:schemeClr val="dk1"/>
                </a:solidFill>
                <a:latin typeface="JetBrainsMono NF" panose="02000009000000000000" pitchFamily="49" charset="0"/>
                <a:ea typeface="JetBrainsMono NF" panose="02000009000000000000" pitchFamily="49" charset="0"/>
                <a:cs typeface="JetBrainsMono NF" panose="02000009000000000000" pitchFamily="49" charset="0"/>
              </a:rPr>
              <a:t>FromSaved</a:t>
            </a:r>
            <a:r>
              <a:rPr lang="en-US" sz="3200" dirty="0">
                <a:solidFill>
                  <a:schemeClr val="dk1"/>
                </a:solidFill>
              </a:rPr>
              <a:t> trait to extract quantities of interest from simulation output.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Substrate automatically uses </a:t>
            </a:r>
            <a:r>
              <a:rPr lang="en-US" sz="3200" dirty="0" err="1">
                <a:solidFill>
                  <a:schemeClr val="dk1"/>
                </a:solidFill>
                <a:latin typeface="JetBrainsMono NF" panose="02000009000000000000" pitchFamily="49" charset="0"/>
                <a:ea typeface="JetBrainsMono NF" panose="02000009000000000000" pitchFamily="49" charset="0"/>
                <a:cs typeface="JetBrainsMono NF" panose="02000009000000000000" pitchFamily="49" charset="0"/>
              </a:rPr>
              <a:t>FromSaved</a:t>
            </a:r>
            <a:r>
              <a:rPr lang="en-US" sz="3200" dirty="0">
                <a:solidFill>
                  <a:schemeClr val="dk1"/>
                </a:solidFill>
              </a:rPr>
              <a:t> to insert save statements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Mistakes such as typos in the names of signals to save are caught at compile time.</a:t>
            </a:r>
          </a:p>
        </p:txBody>
      </p:sp>
      <p:sp>
        <p:nvSpPr>
          <p:cNvPr id="100" name="Google Shape;100;p2"/>
          <p:cNvSpPr txBox="1"/>
          <p:nvPr/>
        </p:nvSpPr>
        <p:spPr>
          <a:xfrm>
            <a:off x="12430432" y="5420032"/>
            <a:ext cx="11734800" cy="481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Schemas provide a set of schematic primitives.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Ex: the SKY130 PDK provides core and IO devices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Ex: Spice provides raw subcircuits, resistors, capacitors, etc.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SCIR libraries are a collection of hierarchical cells in a schema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Can convert SCIR libraries between compatible schemas. 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Netlist exporters consume SCIR libraries in their preferred schema and export them to a file.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4479882" y="5475888"/>
            <a:ext cx="11734800" cy="245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ATOLL tracks schematic and layout state simultaneously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ATOLL determines which schematic nodes must be connected and instructs a routing algorithm to connect them in layout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6151019" y="11121575"/>
            <a:ext cx="1171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The code on the left produces both a layout and the corresponding schematic.</a:t>
            </a:r>
            <a:endParaRPr sz="14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2432050" y="15595020"/>
            <a:ext cx="11734800" cy="659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ATOLL: Automatic translation of logical layout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An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opinionated set of abstractions 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tileable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  <a:endParaRPr lang="en-US" sz="3200" dirty="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Discrete, uniform routing grid on each routing layer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Users instantiate and place ATOLL tiles, do manual layout, then invoke auto router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auto router connects net fragments that aren’t already connected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Can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primitive ATOLL tiles using any type that implements Layout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ATOLL extracts an abstract view that indicates the routing state of each grid point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4460200" y="4346885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Simultaneous layout and schematic</a:t>
            </a:r>
            <a:endParaRPr sz="4400" b="0" i="0" u="none" strike="noStrike" cap="none" dirty="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89" name="Google Shape;589;p2"/>
          <p:cNvSpPr txBox="1"/>
          <p:nvPr/>
        </p:nvSpPr>
        <p:spPr>
          <a:xfrm>
            <a:off x="18820435" y="24806767"/>
            <a:ext cx="4386805" cy="1809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Left: The global ATOLL routing grid for Sky130, showing M0, M1, M2, and M3. Above: the location of M0/M1 grid points.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590" name="Google Shape;590;p2"/>
          <p:cNvSpPr txBox="1"/>
          <p:nvPr/>
        </p:nvSpPr>
        <p:spPr>
          <a:xfrm>
            <a:off x="24479875" y="12663745"/>
            <a:ext cx="11734800" cy="127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Example: </a:t>
            </a:r>
            <a:r>
              <a:rPr lang="en-US" sz="3200" dirty="0" err="1">
                <a:solidFill>
                  <a:schemeClr val="dk1"/>
                </a:solidFill>
              </a:rPr>
              <a:t>StrongARM</a:t>
            </a:r>
            <a:r>
              <a:rPr lang="en-US" sz="3200" dirty="0">
                <a:solidFill>
                  <a:schemeClr val="dk1"/>
                </a:solidFill>
              </a:rPr>
              <a:t> comparator in Sky130.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Can adjust transistor sizes and get a DRC/LVS clean layout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D8C34-77B3-F652-AFAD-01E237F6B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8932227" y="9798090"/>
            <a:ext cx="2373546" cy="11184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90171-E050-9D86-8C74-DF6E2CF24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87" y="10122449"/>
            <a:ext cx="5158714" cy="2676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4FFD0-5DC6-84C8-02A0-F5AEDA879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1" y="10122449"/>
            <a:ext cx="6530669" cy="2676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E605F-11A6-C8E3-0B00-B8A8F7BED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0600" y="22502308"/>
            <a:ext cx="6098894" cy="42942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0915B7-50B7-C4E0-6B55-6F045E58D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59835" y="22202989"/>
            <a:ext cx="4047405" cy="2345318"/>
          </a:xfrm>
          <a:prstGeom prst="rect">
            <a:avLst/>
          </a:prstGeom>
        </p:spPr>
      </p:pic>
      <p:sp>
        <p:nvSpPr>
          <p:cNvPr id="13" name="Google Shape;103;p2">
            <a:extLst>
              <a:ext uri="{FF2B5EF4-FFF2-40B4-BE49-F238E27FC236}">
                <a16:creationId xmlns:a16="http://schemas.microsoft.com/office/drawing/2014/main" id="{506B6D85-039E-7E70-CC75-9E04678F2AFB}"/>
              </a:ext>
            </a:extLst>
          </p:cNvPr>
          <p:cNvSpPr txBox="1"/>
          <p:nvPr/>
        </p:nvSpPr>
        <p:spPr>
          <a:xfrm>
            <a:off x="24460076" y="23520343"/>
            <a:ext cx="12115924" cy="363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features we’d like to add: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dk1"/>
                </a:solidFill>
              </a:rPr>
              <a:t>FinFET</a:t>
            </a:r>
            <a:r>
              <a:rPr lang="en-US" sz="3200" dirty="0">
                <a:solidFill>
                  <a:schemeClr val="dk1"/>
                </a:solidFill>
              </a:rPr>
              <a:t> layout support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PEX simulation with automatic node matching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LEF/LIB generation</a:t>
            </a:r>
            <a:endParaRPr lang="en-US" sz="3200" dirty="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Substrate for larger analog systems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eg.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UCIe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Plugins for other layout styles, simulators, and DRC/LVS tools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D90159-F4F7-DBAC-D664-1BC7E8308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26876" y="19319487"/>
            <a:ext cx="6273902" cy="2905806"/>
          </a:xfrm>
          <a:prstGeom prst="rect">
            <a:avLst/>
          </a:prstGeom>
        </p:spPr>
      </p:pic>
      <p:sp>
        <p:nvSpPr>
          <p:cNvPr id="16" name="Google Shape;590;p2">
            <a:extLst>
              <a:ext uri="{FF2B5EF4-FFF2-40B4-BE49-F238E27FC236}">
                <a16:creationId xmlns:a16="http://schemas.microsoft.com/office/drawing/2014/main" id="{21ED2035-48C2-8F35-B5ED-6B5F324AF6EF}"/>
              </a:ext>
            </a:extLst>
          </p:cNvPr>
          <p:cNvSpPr txBox="1"/>
          <p:nvPr/>
        </p:nvSpPr>
        <p:spPr>
          <a:xfrm>
            <a:off x="31209414" y="21034819"/>
            <a:ext cx="5061662" cy="112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</a:rPr>
              <a:t>Code is available at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hlinkClick r:id="rId10"/>
              </a:rPr>
              <a:t>ucb-substrate/strongarm</a:t>
            </a:r>
            <a:r>
              <a:rPr lang="en-US" sz="2800" dirty="0">
                <a:solidFill>
                  <a:schemeClr val="dk1"/>
                </a:solidFill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17" descr="A graph of a graph&#10;&#10;Description automatically generated">
            <a:extLst>
              <a:ext uri="{FF2B5EF4-FFF2-40B4-BE49-F238E27FC236}">
                <a16:creationId xmlns:a16="http://schemas.microsoft.com/office/drawing/2014/main" id="{E7D5B064-93BB-591E-0533-7833F9BAA6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1438" y="19502970"/>
            <a:ext cx="6745533" cy="37691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75D491-21FC-9762-3567-3A454A7C5E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76076" y="16552114"/>
            <a:ext cx="1958185" cy="25193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DDD497-2AA8-3889-961D-414EFFDF04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94629" y="16526714"/>
            <a:ext cx="2029823" cy="25905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19B921-4142-4E9D-FF76-E4ACE87A80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609429" y="16507448"/>
            <a:ext cx="2171210" cy="12364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47763D-0766-48B3-5EE8-B2697B75B9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609428" y="17890360"/>
            <a:ext cx="2171211" cy="11663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4B45-046F-7A70-F6AD-E14F96175B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448" y="20094931"/>
            <a:ext cx="4571907" cy="280386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12A26F-CCC4-6FA9-2E86-A03A3E9CEC97}"/>
              </a:ext>
            </a:extLst>
          </p:cNvPr>
          <p:cNvCxnSpPr>
            <a:cxnSpLocks/>
          </p:cNvCxnSpPr>
          <p:nvPr/>
        </p:nvCxnSpPr>
        <p:spPr>
          <a:xfrm flipV="1">
            <a:off x="4084430" y="20245294"/>
            <a:ext cx="2466142" cy="137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46B5B8-7CA5-AE05-DD6D-34AAC0A47FC6}"/>
              </a:ext>
            </a:extLst>
          </p:cNvPr>
          <p:cNvCxnSpPr>
            <a:cxnSpLocks/>
          </p:cNvCxnSpPr>
          <p:nvPr/>
        </p:nvCxnSpPr>
        <p:spPr>
          <a:xfrm flipV="1">
            <a:off x="4084430" y="20926541"/>
            <a:ext cx="4259692" cy="88785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215F0947-89D2-FB43-241A-F0049CCB23DF}"/>
              </a:ext>
            </a:extLst>
          </p:cNvPr>
          <p:cNvSpPr/>
          <p:nvPr/>
        </p:nvSpPr>
        <p:spPr>
          <a:xfrm>
            <a:off x="12694787" y="10469767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T: Schematic</a:t>
            </a:r>
          </a:p>
        </p:txBody>
      </p:sp>
      <p:sp>
        <p:nvSpPr>
          <p:cNvPr id="37" name="Snip Single Corner Rectangle 36">
            <a:extLst>
              <a:ext uri="{FF2B5EF4-FFF2-40B4-BE49-F238E27FC236}">
                <a16:creationId xmlns:a16="http://schemas.microsoft.com/office/drawing/2014/main" id="{021F54DD-E6A0-1D69-29E8-D981D93124F0}"/>
              </a:ext>
            </a:extLst>
          </p:cNvPr>
          <p:cNvSpPr/>
          <p:nvPr/>
        </p:nvSpPr>
        <p:spPr>
          <a:xfrm>
            <a:off x="14917042" y="10468436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SCIR Library</a:t>
            </a:r>
          </a:p>
          <a:p>
            <a:pPr algn="ctr"/>
            <a:r>
              <a:rPr lang="en-US" sz="1800" dirty="0"/>
              <a:t>(SKY130 PDK)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2E486BBB-7A18-0AE8-04BC-74F8512509D4}"/>
              </a:ext>
            </a:extLst>
          </p:cNvPr>
          <p:cNvSpPr/>
          <p:nvPr/>
        </p:nvSpPr>
        <p:spPr>
          <a:xfrm>
            <a:off x="17113395" y="10468436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SCIR Library</a:t>
            </a:r>
          </a:p>
          <a:p>
            <a:pPr algn="ctr"/>
            <a:r>
              <a:rPr lang="en-US" sz="1800" dirty="0"/>
              <a:t>(Spice)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FFCBAD8D-83CD-03DA-167E-5F459C5E80A3}"/>
              </a:ext>
            </a:extLst>
          </p:cNvPr>
          <p:cNvSpPr/>
          <p:nvPr/>
        </p:nvSpPr>
        <p:spPr>
          <a:xfrm>
            <a:off x="19324185" y="10467095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Netlist file</a:t>
            </a:r>
          </a:p>
          <a:p>
            <a:pPr algn="ctr"/>
            <a:r>
              <a:rPr lang="en-US" sz="1800" dirty="0"/>
              <a:t>(</a:t>
            </a:r>
            <a:r>
              <a:rPr lang="en-US" sz="1800" dirty="0" err="1"/>
              <a:t>netlist.spice</a:t>
            </a:r>
            <a:r>
              <a:rPr lang="en-US" sz="1800" dirty="0"/>
              <a:t>)</a:t>
            </a:r>
          </a:p>
        </p:txBody>
      </p:sp>
      <p:sp>
        <p:nvSpPr>
          <p:cNvPr id="40" name="Snip Single Corner Rectangle 39">
            <a:extLst>
              <a:ext uri="{FF2B5EF4-FFF2-40B4-BE49-F238E27FC236}">
                <a16:creationId xmlns:a16="http://schemas.microsoft.com/office/drawing/2014/main" id="{D6584531-32EC-E5EF-5E75-5764883B289E}"/>
              </a:ext>
            </a:extLst>
          </p:cNvPr>
          <p:cNvSpPr/>
          <p:nvPr/>
        </p:nvSpPr>
        <p:spPr>
          <a:xfrm>
            <a:off x="21520538" y="10468436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Simulator</a:t>
            </a:r>
          </a:p>
          <a:p>
            <a:pPr algn="ctr"/>
            <a:r>
              <a:rPr lang="en-US" sz="1800" dirty="0"/>
              <a:t>(</a:t>
            </a:r>
            <a:r>
              <a:rPr lang="en-US" sz="1800" dirty="0" err="1"/>
              <a:t>Ngspice</a:t>
            </a:r>
            <a:r>
              <a:rPr lang="en-US" sz="1800" dirty="0"/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03EF0E-A1A0-7F66-A75C-44E475C45043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14483245" y="11746566"/>
            <a:ext cx="433797" cy="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BE390F-864B-A650-4F62-B9869E63F63B}"/>
              </a:ext>
            </a:extLst>
          </p:cNvPr>
          <p:cNvCxnSpPr/>
          <p:nvPr/>
        </p:nvCxnSpPr>
        <p:spPr>
          <a:xfrm flipV="1">
            <a:off x="16735514" y="11745225"/>
            <a:ext cx="433797" cy="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1D0229-2EA5-B995-DCBC-3B734E4DE35F}"/>
              </a:ext>
            </a:extLst>
          </p:cNvPr>
          <p:cNvCxnSpPr/>
          <p:nvPr/>
        </p:nvCxnSpPr>
        <p:spPr>
          <a:xfrm flipV="1">
            <a:off x="18926628" y="11745225"/>
            <a:ext cx="433797" cy="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6E4AEF-9A57-05BC-B110-82C1E193F250}"/>
              </a:ext>
            </a:extLst>
          </p:cNvPr>
          <p:cNvCxnSpPr/>
          <p:nvPr/>
        </p:nvCxnSpPr>
        <p:spPr>
          <a:xfrm flipV="1">
            <a:off x="21101178" y="11756399"/>
            <a:ext cx="433797" cy="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590;p2">
            <a:extLst>
              <a:ext uri="{FF2B5EF4-FFF2-40B4-BE49-F238E27FC236}">
                <a16:creationId xmlns:a16="http://schemas.microsoft.com/office/drawing/2014/main" id="{C266B92F-763E-05CA-9A58-8E306AF7A4CC}"/>
              </a:ext>
            </a:extLst>
          </p:cNvPr>
          <p:cNvSpPr txBox="1"/>
          <p:nvPr/>
        </p:nvSpPr>
        <p:spPr>
          <a:xfrm>
            <a:off x="31120409" y="16694657"/>
            <a:ext cx="4590715" cy="31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</a:rPr>
              <a:t>Top: the comparator layout.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Left: the tiles from </a:t>
            </a:r>
            <a:r>
              <a:rPr lang="en-US" sz="2800" dirty="0">
                <a:solidFill>
                  <a:schemeClr val="dk1"/>
                </a:solidFill>
              </a:rPr>
              <a:t>which the comparator is assembled.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Bottom-left: the generated netlist.</a:t>
            </a:r>
            <a:endParaRPr sz="2800" b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0BD155D-FC01-E219-E9BD-F5467904B7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41418" y="8195616"/>
            <a:ext cx="4157902" cy="28166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34EB0C5-AB2B-B892-9C07-C78E181C35B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31803419" y="7212663"/>
            <a:ext cx="2330743" cy="29486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84FA3DA-F0DD-1AB1-1A4F-16B20084B59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320568" y="10359292"/>
            <a:ext cx="4537795" cy="64735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DFA997-37A1-E505-8897-2E1214DC8458}"/>
              </a:ext>
            </a:extLst>
          </p:cNvPr>
          <p:cNvCxnSpPr>
            <a:cxnSpLocks/>
            <a:endCxn id="51" idx="0"/>
          </p:cNvCxnSpPr>
          <p:nvPr/>
        </p:nvCxnSpPr>
        <p:spPr>
          <a:xfrm flipV="1">
            <a:off x="29399320" y="8686993"/>
            <a:ext cx="2095140" cy="5831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434D40-01E9-06D2-3E9D-488F76097298}"/>
              </a:ext>
            </a:extLst>
          </p:cNvPr>
          <p:cNvCxnSpPr>
            <a:endCxn id="52" idx="1"/>
          </p:cNvCxnSpPr>
          <p:nvPr/>
        </p:nvCxnSpPr>
        <p:spPr>
          <a:xfrm>
            <a:off x="29399320" y="9939130"/>
            <a:ext cx="1921248" cy="743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98;p2">
            <a:extLst>
              <a:ext uri="{FF2B5EF4-FFF2-40B4-BE49-F238E27FC236}">
                <a16:creationId xmlns:a16="http://schemas.microsoft.com/office/drawing/2014/main" id="{4D0FA1CE-581A-01FB-847C-0CC5DF582D31}"/>
              </a:ext>
            </a:extLst>
          </p:cNvPr>
          <p:cNvSpPr txBox="1"/>
          <p:nvPr/>
        </p:nvSpPr>
        <p:spPr>
          <a:xfrm>
            <a:off x="12499670" y="13418411"/>
            <a:ext cx="117347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The compilation flow for producing simulator-compatible netlists from a Substrate schematic generator.</a:t>
            </a:r>
            <a:endParaRPr sz="14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98;p2">
            <a:extLst>
              <a:ext uri="{FF2B5EF4-FFF2-40B4-BE49-F238E27FC236}">
                <a16:creationId xmlns:a16="http://schemas.microsoft.com/office/drawing/2014/main" id="{FCDE0761-0172-82C1-A96F-49E65FA29F5C}"/>
              </a:ext>
            </a:extLst>
          </p:cNvPr>
          <p:cNvSpPr txBox="1"/>
          <p:nvPr/>
        </p:nvSpPr>
        <p:spPr>
          <a:xfrm>
            <a:off x="204177" y="26257330"/>
            <a:ext cx="1181289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Top: type-checked save statements are translated to simulator directives.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Bottom: Substrate catches a typo. Substrate’s API does not let you reference non-existent nodes.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A2AFBD9-255D-D31A-E33C-0EAD87FD21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000" y="23590915"/>
            <a:ext cx="11165005" cy="250113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C3F08DD-D839-487A-4EE6-BE50C9E2991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308120" y="800189"/>
            <a:ext cx="7772400" cy="5071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542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Titillium Web</vt:lpstr>
      <vt:lpstr>Calibri</vt:lpstr>
      <vt:lpstr>JetBrainsMono NF</vt:lpstr>
      <vt:lpstr>Titillium Web SemiBold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Rahul Kumar</cp:lastModifiedBy>
  <cp:revision>8</cp:revision>
  <dcterms:created xsi:type="dcterms:W3CDTF">2013-05-24T17:28:49Z</dcterms:created>
  <dcterms:modified xsi:type="dcterms:W3CDTF">2024-01-05T20:08:28Z</dcterms:modified>
</cp:coreProperties>
</file>