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3F8881-27B2-4F96-AAD8-D1FE207B59CE}">
  <a:tblStyle styleId="{C83F8881-27B2-4F96-AAD8-D1FE207B59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b61307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b61307f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db61307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db61307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b61307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b61307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b61307f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b61307f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db61307f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db61307f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b61307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b61307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b61307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b61307f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hulkumar@berkeley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50" y="-13300"/>
            <a:ext cx="9144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10/24/23</a:t>
            </a:r>
            <a:endParaRPr sz="1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002150" y="2022800"/>
            <a:ext cx="71397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Board Physical Plan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STAC-v1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50" y="-13300"/>
            <a:ext cx="9144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Fill in the following tables:</a:t>
            </a:r>
            <a:endParaRPr sz="1000" dirty="0"/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2015402148"/>
              </p:ext>
            </p:extLst>
          </p:nvPr>
        </p:nvGraphicFramePr>
        <p:xfrm>
          <a:off x="859325" y="333090"/>
          <a:ext cx="6945700" cy="74595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9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Cell Number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Chief: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Rahul Kumar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linkClick r:id="rId3"/>
                        </a:rPr>
                        <a:t>rahulkumar@berkeley.edu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408-702-5845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2809373359"/>
              </p:ext>
            </p:extLst>
          </p:nvPr>
        </p:nvGraphicFramePr>
        <p:xfrm>
          <a:off x="853677" y="1430400"/>
          <a:ext cx="6945700" cy="3380010"/>
        </p:xfrm>
        <a:graphic>
          <a:graphicData uri="http://schemas.openxmlformats.org/drawingml/2006/table">
            <a:tbl>
              <a:tblPr>
                <a:tableStyleId>{C83F8881-27B2-4F96-AAD8-D1FE207B59CE}</a:tableStyleId>
              </a:tblPr>
              <a:tblGrid>
                <a:gridCol w="44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Test Board name(s):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STAC Test Board v1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Board repo name in bwrcrepo.eecs.berkeley.edu “BWRC Boards” group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stac-pcb</a:t>
                      </a:r>
                      <a:endParaRPr lang="en-US"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0446282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Will there be more than 1 board design per panel?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Chip name: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STAC V1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 the chip package a BGA?  QFN?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QFN-64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 the package have a corner mark?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a socket be used for the packaged die?  Describe on a later page.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packaged die to be assembled onto the board?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BGA ball or QFN pin pitch?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QFN (0.5mm)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2296735272"/>
              </p:ext>
            </p:extLst>
          </p:nvPr>
        </p:nvGraphicFramePr>
        <p:xfrm>
          <a:off x="736225" y="554900"/>
          <a:ext cx="6945700" cy="412596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399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boards to be fabricated?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mounted cross-sections of your board?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Surface finish required?  ENIG, etc.?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ENIG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Preferred board house: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Sierra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boards do you want stuffed?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Preferred assembly house: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Digicom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buy the parts?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No, purchase ourselves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buy the pastemask stencil?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No, from Beam 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need a pastemask stencil for the BWRC custom jig?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from Beam 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Do you need any mechanical fixtures designed/machined?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you need to fit your test board on a probe station’s platen?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8" name="Google Shape;78;p16"/>
          <p:cNvGraphicFramePr/>
          <p:nvPr>
            <p:extLst>
              <p:ext uri="{D42A27DB-BD31-4B8C-83A1-F6EECF244321}">
                <p14:modId xmlns:p14="http://schemas.microsoft.com/office/powerpoint/2010/main" val="743243892"/>
              </p:ext>
            </p:extLst>
          </p:nvPr>
        </p:nvGraphicFramePr>
        <p:xfrm>
          <a:off x="872913" y="578800"/>
          <a:ext cx="7398175" cy="372975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47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What dielectric laminate do you want for your board?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Rogers RO4350B - top dielectric, </a:t>
                      </a:r>
                      <a:r>
                        <a:rPr lang="en-US" sz="1000" dirty="0" err="1"/>
                        <a:t>othw</a:t>
                      </a:r>
                      <a:r>
                        <a:rPr lang="en-US" sz="1000" dirty="0"/>
                        <a:t> FR4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have edge-launch SMAs?  What size fixed wrench?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size TODO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use SMA heat sinks?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have controlled impedance traces? SE? Diff pairs?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single-ended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require vias-in-pads?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power domains?  Please list: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 supplies on chip (VDDD1V8, VDDIO3V3)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 testing, do you require test pads for active scope probes?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require test pads for scope probe springy loops?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test loops for attaching passive probes?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Test loops for </a:t>
                      </a:r>
                      <a:r>
                        <a:rPr lang="en-US" sz="1000" dirty="0" err="1"/>
                        <a:t>ohming</a:t>
                      </a:r>
                      <a:r>
                        <a:rPr lang="en-US" sz="1000" dirty="0"/>
                        <a:t> resistance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need coax connectors to measure noise on power domains?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47750" y="325999"/>
            <a:ext cx="8024700" cy="411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Please list/describe any other requirements for the test board: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r>
              <a:rPr lang="en" sz="1000" dirty="0"/>
              <a:t>Voltage Domains:</a:t>
            </a:r>
          </a:p>
          <a:p>
            <a:r>
              <a:rPr lang="en" sz="1000" dirty="0"/>
              <a:t>6V input</a:t>
            </a:r>
          </a:p>
          <a:p>
            <a:r>
              <a:rPr lang="en-US" sz="1000" dirty="0">
                <a:effectLst/>
              </a:rPr>
              <a:t>--&gt; pass through power protection </a:t>
            </a:r>
          </a:p>
          <a:p>
            <a:r>
              <a:rPr lang="en-US" sz="1000" dirty="0">
                <a:effectLst/>
              </a:rPr>
              <a:t>--&gt;pass through LDO  (1st stage LDO, 4.66V output)</a:t>
            </a:r>
          </a:p>
          <a:p>
            <a:r>
              <a:rPr lang="en-US" sz="1000" dirty="0">
                <a:effectLst/>
              </a:rPr>
              <a:t>--&gt; goes to 2 separate LDOs (2nd stage LDOs) , 1 for VDDD1V8, 1 for VDDIO3V3</a:t>
            </a:r>
          </a:p>
          <a:p>
            <a:endParaRPr lang="en-US" sz="1000" dirty="0">
              <a:effectLst/>
            </a:endParaRPr>
          </a:p>
          <a:p>
            <a:r>
              <a:rPr lang="en-US" sz="1000" dirty="0"/>
              <a:t>Also have 2 points where we can bypass supplies directly to the chip (nets named *EXT*).</a:t>
            </a:r>
          </a:p>
          <a:p>
            <a:r>
              <a:rPr lang="en-US" sz="1000" dirty="0">
                <a:effectLst/>
              </a:rPr>
              <a:t>Switching controlled by jumper across two adjacent header pins.</a:t>
            </a:r>
          </a:p>
          <a:p>
            <a:br>
              <a:rPr lang="en" sz="1000" dirty="0"/>
            </a:br>
            <a:r>
              <a:rPr lang="en-US" sz="1100" dirty="0"/>
              <a:t>No separate analog/digital supply voltages.</a:t>
            </a:r>
            <a:endParaRPr lang="en-US" sz="110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98850" y="339350"/>
            <a:ext cx="7432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Drawing of package:  </a:t>
            </a:r>
            <a:r>
              <a:rPr lang="en-US" sz="1000" dirty="0"/>
              <a:t>QFN-64 w/exposed pad, 9mm x 9mm, 0.5mm pitch</a:t>
            </a:r>
            <a:r>
              <a:rPr lang="en" sz="1000" dirty="0"/>
              <a:t>  </a:t>
            </a:r>
            <a:endParaRPr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7C370-667F-D89C-BA0A-0354B6A6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3" y="905950"/>
            <a:ext cx="7265095" cy="3954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BF50BA-9FA4-8DEB-8B34-B222ECF5FAB7}"/>
              </a:ext>
            </a:extLst>
          </p:cNvPr>
          <p:cNvGrpSpPr/>
          <p:nvPr/>
        </p:nvGrpSpPr>
        <p:grpSpPr>
          <a:xfrm>
            <a:off x="2367420" y="326000"/>
            <a:ext cx="4799368" cy="4779454"/>
            <a:chOff x="2367420" y="209493"/>
            <a:chExt cx="4799368" cy="47794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56A5CA-BC3B-3B1D-83ED-25BACD67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377377" y="199536"/>
              <a:ext cx="4779454" cy="479936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CBB27D-6AB7-9F90-4D20-EDCEF338B594}"/>
                </a:ext>
              </a:extLst>
            </p:cNvPr>
            <p:cNvSpPr/>
            <p:nvPr/>
          </p:nvSpPr>
          <p:spPr>
            <a:xfrm>
              <a:off x="2393681" y="209493"/>
              <a:ext cx="2601980" cy="2403078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BCB5A5-60A8-D7A3-70E9-90D3CCD61436}"/>
              </a:ext>
            </a:extLst>
          </p:cNvPr>
          <p:cNvSpPr txBox="1"/>
          <p:nvPr/>
        </p:nvSpPr>
        <p:spPr>
          <a:xfrm>
            <a:off x="1862558" y="695509"/>
            <a:ext cx="50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86B91-E22A-2A9D-20ED-69463DE3C838}"/>
              </a:ext>
            </a:extLst>
          </p:cNvPr>
          <p:cNvSpPr txBox="1"/>
          <p:nvPr/>
        </p:nvSpPr>
        <p:spPr>
          <a:xfrm>
            <a:off x="3694670" y="1522234"/>
            <a:ext cx="813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7C00C-8EBD-34FB-A3B1-40EA7959F72B}"/>
              </a:ext>
            </a:extLst>
          </p:cNvPr>
          <p:cNvSpPr txBox="1"/>
          <p:nvPr/>
        </p:nvSpPr>
        <p:spPr>
          <a:xfrm>
            <a:off x="5640720" y="2059459"/>
            <a:ext cx="69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3926B-76FA-EBFC-6B6A-221A4EDC2ED4}"/>
              </a:ext>
            </a:extLst>
          </p:cNvPr>
          <p:cNvSpPr txBox="1"/>
          <p:nvPr/>
        </p:nvSpPr>
        <p:spPr>
          <a:xfrm>
            <a:off x="3787795" y="3341620"/>
            <a:ext cx="88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Digital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C9BE-2072-D953-F124-DAE6DF3A4EFE}"/>
              </a:ext>
            </a:extLst>
          </p:cNvPr>
          <p:cNvSpPr txBox="1"/>
          <p:nvPr/>
        </p:nvSpPr>
        <p:spPr>
          <a:xfrm>
            <a:off x="2420362" y="38046"/>
            <a:ext cx="337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update pins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46714" y="265428"/>
            <a:ext cx="2157651" cy="38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Physical constraints:</a:t>
            </a:r>
            <a:endParaRPr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6BAF2-A17B-0368-9B21-CEA99B5B7893}"/>
              </a:ext>
            </a:extLst>
          </p:cNvPr>
          <p:cNvSpPr txBox="1"/>
          <p:nvPr/>
        </p:nvSpPr>
        <p:spPr>
          <a:xfrm>
            <a:off x="88263" y="1359113"/>
            <a:ext cx="238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controlled impedance traces can route on the top layer.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D49CA-B17C-D023-E631-74F971DD197A}"/>
              </a:ext>
            </a:extLst>
          </p:cNvPr>
          <p:cNvSpPr txBox="1"/>
          <p:nvPr/>
        </p:nvSpPr>
        <p:spPr>
          <a:xfrm>
            <a:off x="192024" y="2084832"/>
            <a:ext cx="25123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physical constraint: Have 2 PMOD headers (6x2 pins each) with a center-to-center pitch of 0.9”. These must be on one edge of the board and will directly plug in to an Arty A7-100T FPGA.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C729C-0DEE-8BAA-BB90-603DE0425874}"/>
              </a:ext>
            </a:extLst>
          </p:cNvPr>
          <p:cNvSpPr txBox="1"/>
          <p:nvPr/>
        </p:nvSpPr>
        <p:spPr>
          <a:xfrm>
            <a:off x="301752" y="4023360"/>
            <a:ext cx="231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have several SMA connectors.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BAD18-1E46-14BE-9354-281BE59B1183}"/>
              </a:ext>
            </a:extLst>
          </p:cNvPr>
          <p:cNvSpPr txBox="1"/>
          <p:nvPr/>
        </p:nvSpPr>
        <p:spPr>
          <a:xfrm>
            <a:off x="4718304" y="1820778"/>
            <a:ext cx="177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picture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574</Words>
  <Application>Microsoft Macintosh PowerPoint</Application>
  <PresentationFormat>On-screen Show (16:9)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Rahul Kumar</cp:lastModifiedBy>
  <cp:revision>11</cp:revision>
  <dcterms:modified xsi:type="dcterms:W3CDTF">2023-10-25T07:09:45Z</dcterms:modified>
</cp:coreProperties>
</file>