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78" r:id="rId5"/>
    <p:sldId id="280" r:id="rId6"/>
    <p:sldId id="27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F954B-48FE-B81D-BC68-A413778A6882}" name="Liu Zhaokai" initials="LZ" userId="c34c246b8213bdf3" providerId="Windows Live"/>
  <p188:author id="{3AF86860-3356-A6A8-E114-9734566BBBCB}" name="Anita Flynn" initials="AF" userId="454ec25e3207495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D7334-3DC9-43AB-A8C5-4A4EF44D5BD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DB1AC-4AF2-42FB-810A-14D4F9AC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D27D-4E8C-238A-7D72-D95494DD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EB9F2-6C3B-A0F1-B312-D00B39CB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28B3-E50B-C6F3-42A7-46756CB4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3EBA-6D7A-49B3-8F2A-294D15A434D9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B7F86-3566-C090-0F26-0C5EA866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88F5-E9CB-39B1-39ED-1E99BD6E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9F59-AFE1-2EC5-0575-0AA73EFA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BC26-981F-E87F-0BB9-37876CA5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82F5-AA66-E3E1-468E-258DE6D1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8510-845E-4BBC-AA3A-4599208A42E9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9914-9425-727F-BFB5-6238D275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F5AC-0909-D18F-78DF-F93C4F9D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73D9D-0037-B21F-E0FA-20373B288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EDF84-B736-1CDE-F1A6-BDFBA720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8C13-D7BE-2F44-2173-0134FF05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947A-10ED-45F3-A087-0C8887C0B913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4960-7C8B-BF75-252C-25F12B8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680C-D305-733C-8527-2428B31A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89E4-BD1C-07A2-8913-D2D162B4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79F3-1C90-6F81-FA5E-C2BEECD8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D5D5-3E40-5668-F3F2-465E4316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8948-6DCC-4519-8075-F3F1F6203FE4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C8E7-A2B3-9734-BFE9-6CFC77A3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6DF7-EA7E-03A2-DE59-53C3D2E0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A07F-4151-DC95-93A7-EFC8F3C5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CC61-C150-24A9-3B95-92FC4B43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E127-513B-A89F-43A0-1BC6F655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F34-64F9-49AB-A2EB-662EA56DB797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51F9-52AF-CEF8-4DC4-A95B8B4E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5412-4D3F-2809-2E49-26C388FF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8E34-648D-4A52-1CD8-8C2C131E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F6B4-76E8-6D56-9FA0-E582FD233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039E-5DDE-8F4A-B0CC-401AD9B8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1418B-2DBD-4F52-29C5-BFE133BD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C670-475B-41AE-B09D-7796BEE66DBB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1AD94-E566-AAFA-B976-BAC7E05D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65B9-3B73-49F2-4E27-E5357AEC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7A25-8BB2-CB2D-365A-F33B6205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2ABA1-C95F-9DC9-9192-F2916AD8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1492B-BEC1-9C85-81BB-DFF3FB212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70065-1AA2-4684-5166-7B7D547EB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6C1DB-778B-0A49-B305-AC059C2DE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49C5B-CF58-F831-36C0-3DF1BAAF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4435-EF71-4A65-9E55-1BC30FF30FA3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96E7A-D813-549C-07E6-E90BB42C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4BBA8-058D-18CA-9E03-309C18D7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EEF7-E66E-F256-26EE-30DAE8B7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22516-09CF-F9CC-B632-FD6C8152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5A41-D404-42B8-8E4F-8F5C570C1ACA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33440-ED6C-7A42-E461-C6B69795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8E007-36DA-FED3-6E87-162AB68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A8E05-152C-DCDC-3119-6EB3F7B2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761C-17FF-4C4F-874F-845A59833DD1}" type="datetime1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61ED6-5E19-5E38-7DF5-721401F9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E639-3090-53D6-D12B-8D687638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FE27-A2D8-5ABB-27C2-0F15A16B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DB12-6A31-FFB1-77A9-F4150171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BB249-7992-A934-F5F1-797D93DC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90459-63FC-6275-0D2A-A86B4CE9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C007-AF92-4852-B6BE-23F1F8DFF244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B64CE-D523-285A-A80D-01C2C4FF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7162-BECB-8FEE-3FEF-2BBF0EF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3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782-0A30-5EC0-9CA7-E1F55B05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3B9F2-533F-4764-383D-24AEBDBA4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62367-3A8A-F291-7870-03CE6D853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C74AA-2AB7-8CF9-DE60-CC1A4828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B289-5794-425E-8592-D4ABAAB14E6B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77817-AA41-A791-9367-4AF4A4F2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CADD-DA33-E85D-2E8C-4F428E0D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97620-A612-880F-59E5-B2DEDBD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5CEC-0AA8-C198-10C0-3FFF0D4C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79F5-E741-8C5E-A8D2-79C05DAF4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2C74AFA-B932-4307-B05A-9E85A922B197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60E7-679A-BE95-F9AE-CAE06A24B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887E-670B-2823-4E3F-863E0A3C2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F778C4A8-C5F5-464A-88D4-E2BACB790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hulkumar@berkeley.edu" TargetMode="External"/><Relationship Id="rId2" Type="http://schemas.openxmlformats.org/officeDocument/2006/relationships/hyperlink" Target="mailto:felicia_guo@berkeley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flynn@berkeley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56FF-C0DC-B998-C8B9-172EED378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531" y="5953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PROPEL-V2, STAC-V1 Sierra </a:t>
            </a:r>
            <a:br>
              <a:rPr lang="en-US" dirty="0"/>
            </a:br>
            <a:r>
              <a:rPr lang="en-US" dirty="0"/>
              <a:t>Request for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FB390-5B0E-0AD8-04F4-DB3A29207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Contacts:</a:t>
            </a:r>
          </a:p>
          <a:p>
            <a:r>
              <a:rPr lang="en-US" dirty="0"/>
              <a:t>Felicia Guo:  </a:t>
            </a:r>
            <a:r>
              <a:rPr lang="en-US" dirty="0">
                <a:hlinkClick r:id="rId2"/>
              </a:rPr>
              <a:t>felicia_guo@berkeley.edu</a:t>
            </a:r>
            <a:r>
              <a:rPr lang="en-US" dirty="0"/>
              <a:t> 917-520-6865</a:t>
            </a:r>
          </a:p>
          <a:p>
            <a:r>
              <a:rPr lang="en-US" dirty="0"/>
              <a:t>Rahul Kumar: </a:t>
            </a:r>
            <a:r>
              <a:rPr lang="en-US" dirty="0">
                <a:hlinkClick r:id="rId3"/>
              </a:rPr>
              <a:t>rahulkumar@berkeley.edu</a:t>
            </a:r>
            <a:r>
              <a:rPr lang="en-US" dirty="0"/>
              <a:t> 408-702-5845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Anita Flynn:  </a:t>
            </a:r>
            <a:r>
              <a:rPr lang="en-US" dirty="0">
                <a:hlinkClick r:id="rId4"/>
              </a:rPr>
              <a:t>aflynn@berkeley.edu</a:t>
            </a:r>
            <a:r>
              <a:rPr lang="en-US" dirty="0"/>
              <a:t> 510-681-3931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28BE7-72E7-AC17-10DB-D8361043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BC9602-7CE1-2238-B091-4E92AB7EED35}"/>
              </a:ext>
            </a:extLst>
          </p:cNvPr>
          <p:cNvSpPr/>
          <p:nvPr/>
        </p:nvSpPr>
        <p:spPr>
          <a:xfrm>
            <a:off x="3962353" y="1278307"/>
            <a:ext cx="811240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9188C-DBDB-6103-2D8B-28C8E9E36954}"/>
              </a:ext>
            </a:extLst>
          </p:cNvPr>
          <p:cNvSpPr txBox="1"/>
          <p:nvPr/>
        </p:nvSpPr>
        <p:spPr>
          <a:xfrm>
            <a:off x="0" y="93293"/>
            <a:ext cx="39909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 Rg" panose="02000506030000020004" pitchFamily="50" charset="0"/>
              </a:rPr>
              <a:t>There are two board designs in this job with the same 6-layer </a:t>
            </a:r>
            <a:r>
              <a:rPr lang="en-US" sz="1400" dirty="0" err="1">
                <a:latin typeface="Proxima Nova Rg" panose="02000506030000020004" pitchFamily="50" charset="0"/>
              </a:rPr>
              <a:t>stackup</a:t>
            </a:r>
            <a:r>
              <a:rPr lang="en-US" sz="1400" dirty="0">
                <a:latin typeface="Proxima Nova Rg" panose="02000506030000020004" pitchFamily="50" charset="0"/>
              </a:rPr>
              <a:t> (i.e. the two designs can go on the same panel).  They are named:</a:t>
            </a:r>
          </a:p>
          <a:p>
            <a:endParaRPr lang="en-US" sz="1400" dirty="0">
              <a:latin typeface="Proxima Nova Rg" panose="02000506030000020004" pitchFamily="50" charset="0"/>
            </a:endParaRPr>
          </a:p>
          <a:p>
            <a:r>
              <a:rPr lang="en-US" sz="1400" dirty="0">
                <a:latin typeface="Proxima Nova Rg" panose="02000506030000020004" pitchFamily="50" charset="0"/>
              </a:rPr>
              <a:t>  propel-v2 board</a:t>
            </a:r>
          </a:p>
          <a:p>
            <a:r>
              <a:rPr lang="en-US" sz="1400" dirty="0">
                <a:latin typeface="Proxima Nova Rg" panose="02000506030000020004" pitchFamily="50" charset="0"/>
              </a:rPr>
              <a:t>  stac-v1 board</a:t>
            </a:r>
          </a:p>
          <a:p>
            <a:endParaRPr lang="en-US" sz="1400" dirty="0">
              <a:latin typeface="Proxima Nova Rg" panose="02000506030000020004" pitchFamily="50" charset="0"/>
            </a:endParaRPr>
          </a:p>
          <a:p>
            <a:r>
              <a:rPr lang="en-US" sz="1400" dirty="0">
                <a:latin typeface="Proxima Nova Rg" panose="02000506030000020004" pitchFamily="50" charset="0"/>
              </a:rPr>
              <a:t>The </a:t>
            </a:r>
            <a:r>
              <a:rPr lang="en-US" sz="1400" dirty="0" err="1">
                <a:latin typeface="Proxima Nova Rg" panose="02000506030000020004" pitchFamily="50" charset="0"/>
              </a:rPr>
              <a:t>stackup</a:t>
            </a:r>
            <a:r>
              <a:rPr lang="en-US" sz="1400" dirty="0">
                <a:latin typeface="Proxima Nova Rg" panose="02000506030000020004" pitchFamily="50" charset="0"/>
              </a:rPr>
              <a:t> is 6-layers with a total board thickness of 55 mils (constrained by our use of edge-mount SMA connectors which require 60 mils).  We are attaching the Sierra-proposed preliminary </a:t>
            </a:r>
            <a:r>
              <a:rPr lang="en-US" sz="1400" dirty="0" err="1">
                <a:latin typeface="Proxima Nova Rg" panose="02000506030000020004" pitchFamily="50" charset="0"/>
              </a:rPr>
              <a:t>stackup</a:t>
            </a:r>
            <a:r>
              <a:rPr lang="en-US" sz="1400" dirty="0">
                <a:latin typeface="Proxima Nova Rg" panose="02000506030000020004" pitchFamily="50" charset="0"/>
              </a:rPr>
              <a:t> which you sent us earlier (all dielectrics are FR4).  We have controlled-impedance traces (on the top layer only 50 ohm microstrips single-ended).  </a:t>
            </a:r>
          </a:p>
          <a:p>
            <a:endParaRPr lang="en-US" sz="1400" dirty="0">
              <a:latin typeface="Proxima Nova Rg" panose="02000506030000020004" pitchFamily="50" charset="0"/>
            </a:endParaRPr>
          </a:p>
          <a:p>
            <a:r>
              <a:rPr lang="en-US" sz="1400" dirty="0">
                <a:latin typeface="Proxima Nova Rg" panose="02000506030000020004" pitchFamily="50" charset="0"/>
              </a:rPr>
              <a:t>Quantity of Boards:</a:t>
            </a:r>
          </a:p>
          <a:p>
            <a:r>
              <a:rPr lang="en-US" sz="1400" dirty="0">
                <a:latin typeface="Proxima Nova Rg" panose="02000506030000020004" pitchFamily="50" charset="0"/>
              </a:rPr>
              <a:t>We need </a:t>
            </a:r>
            <a:r>
              <a:rPr lang="en-US" sz="1400" b="1" dirty="0">
                <a:latin typeface="Proxima Nova Rg" panose="02000506030000020004" pitchFamily="50" charset="0"/>
              </a:rPr>
              <a:t>6 propel-v2 boards </a:t>
            </a:r>
            <a:r>
              <a:rPr lang="en-US" sz="1400" dirty="0">
                <a:latin typeface="Proxima Nova Rg" panose="02000506030000020004" pitchFamily="50" charset="0"/>
              </a:rPr>
              <a:t>and </a:t>
            </a:r>
            <a:r>
              <a:rPr lang="en-US" sz="1400" b="1" dirty="0">
                <a:latin typeface="Proxima Nova Rg" panose="02000506030000020004" pitchFamily="50" charset="0"/>
              </a:rPr>
              <a:t>6 stac-v1 boards</a:t>
            </a:r>
            <a:r>
              <a:rPr lang="en-US" sz="1400" dirty="0">
                <a:latin typeface="Proxima Nova Rg" panose="02000506030000020004" pitchFamily="50" charset="0"/>
              </a:rPr>
              <a:t>.</a:t>
            </a:r>
          </a:p>
          <a:p>
            <a:endParaRPr lang="en-US" sz="1400" b="1" dirty="0">
              <a:latin typeface="Proxima Nova Rg" panose="02000506030000020004" pitchFamily="50" charset="0"/>
            </a:endParaRPr>
          </a:p>
          <a:p>
            <a:r>
              <a:rPr lang="en-US" sz="1400" b="1" dirty="0">
                <a:latin typeface="Proxima Nova Rg" panose="02000506030000020004" pitchFamily="50" charset="0"/>
              </a:rPr>
              <a:t>Please quote for 10-day delivery and for 5-day delivery.</a:t>
            </a:r>
            <a:endParaRPr lang="en-US" sz="1400" dirty="0">
              <a:latin typeface="Proxima Nova Rg" panose="02000506030000020004" pitchFamily="50" charset="0"/>
            </a:endParaRPr>
          </a:p>
          <a:p>
            <a:endParaRPr lang="en-US" sz="1400" dirty="0">
              <a:latin typeface="Proxima Nova Rg" panose="02000506030000020004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7CDD8-915D-A787-6A9D-20136B63C49B}"/>
              </a:ext>
            </a:extLst>
          </p:cNvPr>
          <p:cNvSpPr txBox="1"/>
          <p:nvPr/>
        </p:nvSpPr>
        <p:spPr>
          <a:xfrm>
            <a:off x="6963507" y="940506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Proxima Nova Rg" panose="02000506030000020004" pitchFamily="50" charset="0"/>
              </a:rPr>
              <a:t>The drawing is to 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FCFB0-2535-7993-1739-FDF88CF3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B36ED-ED0E-E15A-3F66-9F28519C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76" y="3288594"/>
            <a:ext cx="3535039" cy="2748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C469-E42E-B5EA-55D2-BA134B20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63" y="3251445"/>
            <a:ext cx="3668622" cy="27514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715809-E9A3-A76C-E1B7-BF34C4FA55ED}"/>
              </a:ext>
            </a:extLst>
          </p:cNvPr>
          <p:cNvSpPr txBox="1"/>
          <p:nvPr/>
        </p:nvSpPr>
        <p:spPr>
          <a:xfrm>
            <a:off x="4410075" y="2628900"/>
            <a:ext cx="293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Proxima Nova Rg" panose="02000506030000020004" pitchFamily="50" charset="0"/>
              </a:rPr>
              <a:t>PROPEL-V2 (4.9in x 3.4in)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8953C-434E-853C-C450-2F39E8BF34AD}"/>
              </a:ext>
            </a:extLst>
          </p:cNvPr>
          <p:cNvSpPr txBox="1"/>
          <p:nvPr/>
        </p:nvSpPr>
        <p:spPr>
          <a:xfrm>
            <a:off x="8610600" y="2617061"/>
            <a:ext cx="29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Proxima Nova Rg" panose="02000506030000020004" pitchFamily="50" charset="0"/>
              </a:rPr>
              <a:t>STAC-V1 (4.9in x 3.4in)</a:t>
            </a:r>
          </a:p>
        </p:txBody>
      </p:sp>
    </p:spTree>
    <p:extLst>
      <p:ext uri="{BB962C8B-B14F-4D97-AF65-F5344CB8AC3E}">
        <p14:creationId xmlns:p14="http://schemas.microsoft.com/office/powerpoint/2010/main" val="56831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9472-D1B9-86BA-1191-EB9877D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56" y="94859"/>
            <a:ext cx="10515600" cy="1325563"/>
          </a:xfrm>
        </p:spPr>
        <p:txBody>
          <a:bodyPr/>
          <a:lstStyle/>
          <a:p>
            <a:r>
              <a:rPr lang="en-US" dirty="0"/>
              <a:t>Stackup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FFB8E-72A7-5E09-771C-BA22FCEB5433}"/>
              </a:ext>
            </a:extLst>
          </p:cNvPr>
          <p:cNvSpPr txBox="1"/>
          <p:nvPr/>
        </p:nvSpPr>
        <p:spPr>
          <a:xfrm>
            <a:off x="558173" y="1127665"/>
            <a:ext cx="1107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Suggested_Stackup_Sierra.pdf</a:t>
            </a:r>
            <a:r>
              <a:rPr lang="en-US" dirty="0"/>
              <a:t> (this file is attached, but a screenshot is also included here below)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D5147F-4FD8-0995-C968-7FA78BD3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A069C-EB40-D79B-72BA-2D14D462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7" y="1638896"/>
            <a:ext cx="8207682" cy="44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361B73-4FC9-F84F-ECA2-AF5C898CE342}"/>
              </a:ext>
            </a:extLst>
          </p:cNvPr>
          <p:cNvCxnSpPr>
            <a:cxnSpLocks/>
          </p:cNvCxnSpPr>
          <p:nvPr/>
        </p:nvCxnSpPr>
        <p:spPr>
          <a:xfrm flipH="1">
            <a:off x="8140880" y="3774974"/>
            <a:ext cx="146516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39C0EB-273A-CBD1-6CCA-568DFAB2E500}"/>
              </a:ext>
            </a:extLst>
          </p:cNvPr>
          <p:cNvCxnSpPr>
            <a:cxnSpLocks/>
          </p:cNvCxnSpPr>
          <p:nvPr/>
        </p:nvCxnSpPr>
        <p:spPr>
          <a:xfrm flipH="1">
            <a:off x="8255180" y="3951186"/>
            <a:ext cx="146516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C5045A-FD40-7A91-B9CA-2ED59045600E}"/>
              </a:ext>
            </a:extLst>
          </p:cNvPr>
          <p:cNvCxnSpPr>
            <a:cxnSpLocks/>
          </p:cNvCxnSpPr>
          <p:nvPr/>
        </p:nvCxnSpPr>
        <p:spPr>
          <a:xfrm flipH="1">
            <a:off x="7913868" y="3201082"/>
            <a:ext cx="86190" cy="81766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9ADAE6-C7D7-3271-07F7-C6222F4B55A1}"/>
              </a:ext>
            </a:extLst>
          </p:cNvPr>
          <p:cNvCxnSpPr>
            <a:cxnSpLocks/>
          </p:cNvCxnSpPr>
          <p:nvPr/>
        </p:nvCxnSpPr>
        <p:spPr>
          <a:xfrm flipH="1">
            <a:off x="8167867" y="4230586"/>
            <a:ext cx="14651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24AD3-15D8-0946-6F82-B5B50F27DEBB}"/>
              </a:ext>
            </a:extLst>
          </p:cNvPr>
          <p:cNvCxnSpPr>
            <a:cxnSpLocks/>
          </p:cNvCxnSpPr>
          <p:nvPr/>
        </p:nvCxnSpPr>
        <p:spPr>
          <a:xfrm>
            <a:off x="8000058" y="4230586"/>
            <a:ext cx="128121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6DDD9F-D2E4-FB5C-B69F-8CB49BCF3C37}"/>
              </a:ext>
            </a:extLst>
          </p:cNvPr>
          <p:cNvCxnSpPr>
            <a:cxnSpLocks/>
          </p:cNvCxnSpPr>
          <p:nvPr/>
        </p:nvCxnSpPr>
        <p:spPr>
          <a:xfrm flipH="1">
            <a:off x="8041334" y="3282848"/>
            <a:ext cx="99546" cy="110322"/>
          </a:xfrm>
          <a:prstGeom prst="straightConnector1">
            <a:avLst/>
          </a:prstGeom>
          <a:ln w="12700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1C4400-9105-6F49-142E-D5CD1B559ECD}"/>
              </a:ext>
            </a:extLst>
          </p:cNvPr>
          <p:cNvCxnSpPr>
            <a:cxnSpLocks/>
          </p:cNvCxnSpPr>
          <p:nvPr/>
        </p:nvCxnSpPr>
        <p:spPr>
          <a:xfrm flipV="1">
            <a:off x="7921616" y="3419373"/>
            <a:ext cx="78442" cy="91272"/>
          </a:xfrm>
          <a:prstGeom prst="straightConnector1">
            <a:avLst/>
          </a:prstGeom>
          <a:ln w="12700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25F05A-0CCC-36C7-169E-946E691C9429}"/>
              </a:ext>
            </a:extLst>
          </p:cNvPr>
          <p:cNvCxnSpPr/>
          <p:nvPr/>
        </p:nvCxnSpPr>
        <p:spPr>
          <a:xfrm>
            <a:off x="7647633" y="3871007"/>
            <a:ext cx="493247" cy="298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E4A1BC-7547-1ABC-516F-993ACDA268A7}"/>
              </a:ext>
            </a:extLst>
          </p:cNvPr>
          <p:cNvCxnSpPr>
            <a:cxnSpLocks/>
          </p:cNvCxnSpPr>
          <p:nvPr/>
        </p:nvCxnSpPr>
        <p:spPr>
          <a:xfrm flipH="1">
            <a:off x="8214138" y="2536862"/>
            <a:ext cx="279686" cy="1197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906D1D-DE0D-4851-BCB8-891FF40CA4C9}"/>
              </a:ext>
            </a:extLst>
          </p:cNvPr>
          <p:cNvCxnSpPr>
            <a:cxnSpLocks/>
          </p:cNvCxnSpPr>
          <p:nvPr/>
        </p:nvCxnSpPr>
        <p:spPr>
          <a:xfrm flipH="1">
            <a:off x="8349573" y="3615800"/>
            <a:ext cx="1033251" cy="2768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4308C-4566-EDB4-597A-7EF43F63B839}"/>
              </a:ext>
            </a:extLst>
          </p:cNvPr>
          <p:cNvCxnSpPr>
            <a:cxnSpLocks/>
          </p:cNvCxnSpPr>
          <p:nvPr/>
        </p:nvCxnSpPr>
        <p:spPr>
          <a:xfrm flipV="1">
            <a:off x="7913868" y="2536862"/>
            <a:ext cx="571140" cy="626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DFCF1C-C6CD-5AF5-322F-182E4FF9DA2E}"/>
              </a:ext>
            </a:extLst>
          </p:cNvPr>
          <p:cNvCxnSpPr>
            <a:cxnSpLocks/>
          </p:cNvCxnSpPr>
          <p:nvPr/>
        </p:nvCxnSpPr>
        <p:spPr>
          <a:xfrm flipV="1">
            <a:off x="7988480" y="2175110"/>
            <a:ext cx="35952" cy="1218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8A54B12-866C-2BF3-4557-0510A6241670}"/>
              </a:ext>
            </a:extLst>
          </p:cNvPr>
          <p:cNvSpPr txBox="1"/>
          <p:nvPr/>
        </p:nvSpPr>
        <p:spPr>
          <a:xfrm>
            <a:off x="0" y="77042"/>
            <a:ext cx="4948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Proxima Nova Rg" panose="02000506030000020004" pitchFamily="50" charset="0"/>
              </a:rPr>
              <a:t>The impedance-controlled traces are</a:t>
            </a:r>
          </a:p>
          <a:p>
            <a:pPr algn="l"/>
            <a:r>
              <a:rPr lang="en-US" sz="1400" dirty="0">
                <a:latin typeface="Proxima Nova Rg" panose="02000506030000020004" pitchFamily="50" charset="0"/>
              </a:rPr>
              <a:t>located on the top layer of the chip board as shown below.</a:t>
            </a:r>
          </a:p>
          <a:p>
            <a:pPr algn="l"/>
            <a:endParaRPr lang="en-US" sz="1400" dirty="0">
              <a:latin typeface="Proxima Nova Rg" panose="02000506030000020004" pitchFamily="50" charset="0"/>
            </a:endParaRPr>
          </a:p>
          <a:p>
            <a:pPr algn="l"/>
            <a:r>
              <a:rPr lang="en-US" sz="1400" dirty="0">
                <a:latin typeface="Proxima Nova Rg" panose="02000506030000020004" pitchFamily="50" charset="0"/>
              </a:rPr>
              <a:t>microstrip single-ended coated on Propel-V2 board</a:t>
            </a:r>
          </a:p>
          <a:p>
            <a:pPr algn="l"/>
            <a:r>
              <a:rPr lang="en-US" sz="1400" dirty="0">
                <a:latin typeface="Proxima Nova Rg" panose="02000506030000020004" pitchFamily="50" charset="0"/>
              </a:rPr>
              <a:t>Referenced to layer 2 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396B4-295E-11A0-3722-E79B439C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65FF9-1DCA-C8D6-6919-3C07ACE4C154}"/>
              </a:ext>
            </a:extLst>
          </p:cNvPr>
          <p:cNvSpPr txBox="1"/>
          <p:nvPr/>
        </p:nvSpPr>
        <p:spPr>
          <a:xfrm>
            <a:off x="5639551" y="198195"/>
            <a:ext cx="532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Proxima Nova Rg" panose="02000506030000020004" pitchFamily="50" charset="0"/>
              </a:rPr>
              <a:t>The impedance-controlled traces are denoted by these line widths of 8.501 mils: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8E5595-B7F4-ACBF-0FC9-00CD0A5F8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3"/>
          <a:stretch/>
        </p:blipFill>
        <p:spPr>
          <a:xfrm>
            <a:off x="626025" y="1394511"/>
            <a:ext cx="4051920" cy="52200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85E5E0-8435-A166-D4BC-F3EDF78B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12" y="1233852"/>
            <a:ext cx="4477375" cy="455358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3518A4-B46D-9A48-DF53-D49DBDF6EEA5}"/>
              </a:ext>
            </a:extLst>
          </p:cNvPr>
          <p:cNvCxnSpPr>
            <a:cxnSpLocks/>
          </p:cNvCxnSpPr>
          <p:nvPr/>
        </p:nvCxnSpPr>
        <p:spPr>
          <a:xfrm>
            <a:off x="6867525" y="3000375"/>
            <a:ext cx="152400" cy="73371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BE8578-F64E-D642-013E-26A02879B6A7}"/>
              </a:ext>
            </a:extLst>
          </p:cNvPr>
          <p:cNvSpPr txBox="1"/>
          <p:nvPr/>
        </p:nvSpPr>
        <p:spPr>
          <a:xfrm>
            <a:off x="6474629" y="2639762"/>
            <a:ext cx="78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Proxima Nova Rg" panose="02000506030000020004" pitchFamily="50" charset="0"/>
              </a:rPr>
              <a:t>8.501 mil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6BEFDF-DEBA-134F-222A-994DF50FA964}"/>
              </a:ext>
            </a:extLst>
          </p:cNvPr>
          <p:cNvSpPr/>
          <p:nvPr/>
        </p:nvSpPr>
        <p:spPr>
          <a:xfrm>
            <a:off x="514350" y="1394511"/>
            <a:ext cx="1933575" cy="93911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956B97-1F3D-361B-2E82-DC583D691230}"/>
              </a:ext>
            </a:extLst>
          </p:cNvPr>
          <p:cNvSpPr/>
          <p:nvPr/>
        </p:nvSpPr>
        <p:spPr>
          <a:xfrm>
            <a:off x="3770077" y="2394696"/>
            <a:ext cx="1019544" cy="192965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F179E4-F440-B1CA-C46A-C2A164683D19}"/>
              </a:ext>
            </a:extLst>
          </p:cNvPr>
          <p:cNvSpPr/>
          <p:nvPr/>
        </p:nvSpPr>
        <p:spPr>
          <a:xfrm>
            <a:off x="971365" y="5638664"/>
            <a:ext cx="1762310" cy="108281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429D89-8C62-767E-E263-3773E0EC81CB}"/>
              </a:ext>
            </a:extLst>
          </p:cNvPr>
          <p:cNvCxnSpPr>
            <a:cxnSpLocks/>
          </p:cNvCxnSpPr>
          <p:nvPr/>
        </p:nvCxnSpPr>
        <p:spPr>
          <a:xfrm flipH="1" flipV="1">
            <a:off x="2935354" y="1742148"/>
            <a:ext cx="179254" cy="68187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BCCBED-EE84-94D0-DE4E-D7AB67E26FC2}"/>
              </a:ext>
            </a:extLst>
          </p:cNvPr>
          <p:cNvSpPr txBox="1"/>
          <p:nvPr/>
        </p:nvSpPr>
        <p:spPr>
          <a:xfrm>
            <a:off x="2241108" y="2424025"/>
            <a:ext cx="1567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Proxima Nova Rg" panose="02000506030000020004" pitchFamily="50" charset="0"/>
              </a:rPr>
              <a:t>This one is power test point, on bottom side. Does not need to be microstrip</a:t>
            </a:r>
          </a:p>
        </p:txBody>
      </p:sp>
    </p:spTree>
    <p:extLst>
      <p:ext uri="{BB962C8B-B14F-4D97-AF65-F5344CB8AC3E}">
        <p14:creationId xmlns:p14="http://schemas.microsoft.com/office/powerpoint/2010/main" val="204121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1FD19-F60F-E00A-50BF-E77A7CC6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33B83-2DA8-2E9B-C81E-A3553F79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58" y="1517665"/>
            <a:ext cx="3815117" cy="4838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A210D-AD68-946C-E59B-354CA519E743}"/>
              </a:ext>
            </a:extLst>
          </p:cNvPr>
          <p:cNvSpPr txBox="1"/>
          <p:nvPr/>
        </p:nvSpPr>
        <p:spPr>
          <a:xfrm>
            <a:off x="321359" y="153242"/>
            <a:ext cx="4948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Proxima Nova Rg" panose="02000506030000020004" pitchFamily="50" charset="0"/>
              </a:rPr>
              <a:t>The impedance-controlled traces are</a:t>
            </a:r>
          </a:p>
          <a:p>
            <a:pPr algn="l"/>
            <a:r>
              <a:rPr lang="en-US" sz="1400" dirty="0">
                <a:latin typeface="Proxima Nova Rg" panose="02000506030000020004" pitchFamily="50" charset="0"/>
              </a:rPr>
              <a:t>located on the top layer of the chip board as shown below.</a:t>
            </a:r>
          </a:p>
          <a:p>
            <a:pPr algn="l"/>
            <a:endParaRPr lang="en-US" sz="1400" dirty="0">
              <a:latin typeface="Proxima Nova Rg" panose="02000506030000020004" pitchFamily="50" charset="0"/>
            </a:endParaRPr>
          </a:p>
          <a:p>
            <a:pPr algn="l"/>
            <a:r>
              <a:rPr lang="en-US" sz="1400" dirty="0">
                <a:latin typeface="Proxima Nova Rg" panose="02000506030000020004" pitchFamily="50" charset="0"/>
              </a:rPr>
              <a:t>microstrip single-ended coated on stac-v1 board</a:t>
            </a:r>
          </a:p>
          <a:p>
            <a:pPr algn="l"/>
            <a:r>
              <a:rPr lang="en-US" sz="1400" dirty="0">
                <a:latin typeface="Proxima Nova Rg" panose="02000506030000020004" pitchFamily="50" charset="0"/>
              </a:rPr>
              <a:t>Referenced to layer 2 ground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674CF-6197-B978-838B-CECA4B0F6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64" y="1517665"/>
            <a:ext cx="4277322" cy="4401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CAC4CC-7B9A-01D7-12E6-9351EA505923}"/>
              </a:ext>
            </a:extLst>
          </p:cNvPr>
          <p:cNvSpPr txBox="1"/>
          <p:nvPr/>
        </p:nvSpPr>
        <p:spPr>
          <a:xfrm>
            <a:off x="5639551" y="198195"/>
            <a:ext cx="532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Proxima Nova Rg" panose="02000506030000020004" pitchFamily="50" charset="0"/>
              </a:rPr>
              <a:t>The impedance-controlled traces are denoted by these line widths of 8.501 mils: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DA6A7-AFF2-7D4A-48CD-C12BB94E2CE3}"/>
              </a:ext>
            </a:extLst>
          </p:cNvPr>
          <p:cNvCxnSpPr>
            <a:cxnSpLocks/>
          </p:cNvCxnSpPr>
          <p:nvPr/>
        </p:nvCxnSpPr>
        <p:spPr>
          <a:xfrm>
            <a:off x="7448550" y="2829113"/>
            <a:ext cx="152400" cy="73371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75D257-6392-777F-52C0-93FA4A45D1D0}"/>
              </a:ext>
            </a:extLst>
          </p:cNvPr>
          <p:cNvSpPr txBox="1"/>
          <p:nvPr/>
        </p:nvSpPr>
        <p:spPr>
          <a:xfrm>
            <a:off x="7055654" y="2468500"/>
            <a:ext cx="78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Proxima Nova Rg" panose="02000506030000020004" pitchFamily="50" charset="0"/>
              </a:rPr>
              <a:t>8.501 mil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292BA0-EF87-4DC9-8468-780E169917CA}"/>
              </a:ext>
            </a:extLst>
          </p:cNvPr>
          <p:cNvSpPr/>
          <p:nvPr/>
        </p:nvSpPr>
        <p:spPr>
          <a:xfrm>
            <a:off x="1438275" y="1389187"/>
            <a:ext cx="2514600" cy="9253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6B074-25EC-E590-F9BD-DB39F3AE9FFF}"/>
              </a:ext>
            </a:extLst>
          </p:cNvPr>
          <p:cNvSpPr/>
          <p:nvPr/>
        </p:nvSpPr>
        <p:spPr>
          <a:xfrm>
            <a:off x="3770076" y="2394696"/>
            <a:ext cx="1354373" cy="39616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AB5B-51E5-9783-13F3-B38D5683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62" y="-779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Two mounted cross-sections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3ED3E-9540-FEF4-12C5-7BF130522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5717" y="1926696"/>
            <a:ext cx="329069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F1FDF5-8902-D8A6-52AD-C352A4B52388}"/>
              </a:ext>
            </a:extLst>
          </p:cNvPr>
          <p:cNvSpPr/>
          <p:nvPr/>
        </p:nvSpPr>
        <p:spPr>
          <a:xfrm>
            <a:off x="4785961" y="2718858"/>
            <a:ext cx="344860" cy="5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2F165-FF5E-BC43-4DC0-39FA0476A6D3}"/>
              </a:ext>
            </a:extLst>
          </p:cNvPr>
          <p:cNvSpPr/>
          <p:nvPr/>
        </p:nvSpPr>
        <p:spPr>
          <a:xfrm rot="2700000">
            <a:off x="4945929" y="2373788"/>
            <a:ext cx="292323" cy="53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E8413-5207-6B0B-3960-A8045AA4A17A}"/>
              </a:ext>
            </a:extLst>
          </p:cNvPr>
          <p:cNvSpPr txBox="1"/>
          <p:nvPr/>
        </p:nvSpPr>
        <p:spPr>
          <a:xfrm>
            <a:off x="5531365" y="749631"/>
            <a:ext cx="6043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Proxima Nova Rg" panose="02000506030000020004" pitchFamily="50" charset="0"/>
              </a:rPr>
              <a:t>Can you do a mounted cross-section </a:t>
            </a:r>
          </a:p>
          <a:p>
            <a:pPr algn="l"/>
            <a:r>
              <a:rPr lang="en-US" dirty="0">
                <a:latin typeface="Proxima Nova Rg" panose="02000506030000020004" pitchFamily="50" charset="0"/>
              </a:rPr>
              <a:t>across each type of controlled impedance trace?  Perhaps</a:t>
            </a:r>
          </a:p>
          <a:p>
            <a:pPr algn="l"/>
            <a:r>
              <a:rPr lang="en-US" dirty="0">
                <a:latin typeface="Proxima Nova Rg" panose="02000506030000020004" pitchFamily="50" charset="0"/>
              </a:rPr>
              <a:t>something like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0A111-E246-ABB9-3DC4-2077A58C8F37}"/>
              </a:ext>
            </a:extLst>
          </p:cNvPr>
          <p:cNvSpPr txBox="1"/>
          <p:nvPr/>
        </p:nvSpPr>
        <p:spPr>
          <a:xfrm>
            <a:off x="6685958" y="3153013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Proxima Nova Rg" panose="02000506030000020004" pitchFamily="50" charset="0"/>
              </a:rPr>
              <a:t>(2400mil, 4089 mil)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903BB-FE63-0E89-DCFE-895D6D7B74D4}"/>
              </a:ext>
            </a:extLst>
          </p:cNvPr>
          <p:cNvSpPr txBox="1"/>
          <p:nvPr/>
        </p:nvSpPr>
        <p:spPr>
          <a:xfrm>
            <a:off x="8997358" y="2653771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Proxima Nova Rg" panose="02000506030000020004" pitchFamily="50" charset="0"/>
              </a:rPr>
              <a:t>(2700mil, 4189 mil)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4A00B-FD53-874B-1C96-9697452CF16B}"/>
              </a:ext>
            </a:extLst>
          </p:cNvPr>
          <p:cNvSpPr/>
          <p:nvPr/>
        </p:nvSpPr>
        <p:spPr>
          <a:xfrm>
            <a:off x="7709450" y="2909745"/>
            <a:ext cx="13530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6156233-567D-FEEB-58D9-0AC1CF25FE42}"/>
              </a:ext>
            </a:extLst>
          </p:cNvPr>
          <p:cNvSpPr/>
          <p:nvPr/>
        </p:nvSpPr>
        <p:spPr>
          <a:xfrm>
            <a:off x="8553026" y="4591330"/>
            <a:ext cx="87313" cy="8731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260E8-B968-2388-DDF4-DCF9135C01D7}"/>
              </a:ext>
            </a:extLst>
          </p:cNvPr>
          <p:cNvSpPr txBox="1"/>
          <p:nvPr/>
        </p:nvSpPr>
        <p:spPr>
          <a:xfrm>
            <a:off x="8181880" y="4113497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Proxima Nova Rg" panose="02000506030000020004" pitchFamily="50" charset="0"/>
              </a:rPr>
              <a:t>2605mil, 4714mil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92E8C-5FB6-FB39-4898-58414816E3FC}"/>
              </a:ext>
            </a:extLst>
          </p:cNvPr>
          <p:cNvSpPr txBox="1"/>
          <p:nvPr/>
        </p:nvSpPr>
        <p:spPr>
          <a:xfrm>
            <a:off x="9764556" y="476860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Proxima Nova Rg" panose="02000506030000020004" pitchFamily="50" charset="0"/>
              </a:rPr>
              <a:t>2880mil, 4439mil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B1F90-52C8-915D-9FE6-35F9892137C2}"/>
              </a:ext>
            </a:extLst>
          </p:cNvPr>
          <p:cNvSpPr txBox="1"/>
          <p:nvPr/>
        </p:nvSpPr>
        <p:spPr>
          <a:xfrm>
            <a:off x="7272725" y="4736514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Proxima Nova Rg" panose="02000506030000020004" pitchFamily="50" charset="0"/>
              </a:rPr>
              <a:t>2530mil, 4639mil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F914F-D095-33E3-7FAC-545148CAB37C}"/>
              </a:ext>
            </a:extLst>
          </p:cNvPr>
          <p:cNvSpPr txBox="1"/>
          <p:nvPr/>
        </p:nvSpPr>
        <p:spPr>
          <a:xfrm>
            <a:off x="9486759" y="5589809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Proxima Nova Rg" panose="02000506030000020004" pitchFamily="50" charset="0"/>
              </a:rPr>
              <a:t>2805mil, 4364mil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82F9A-AFE9-95CF-E833-4F9C3CA9AD5B}"/>
              </a:ext>
            </a:extLst>
          </p:cNvPr>
          <p:cNvSpPr/>
          <p:nvPr/>
        </p:nvSpPr>
        <p:spPr>
          <a:xfrm rot="2700000">
            <a:off x="8511754" y="4875013"/>
            <a:ext cx="13530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46C0CE3A-7E1D-52FA-B066-393D59C07594}"/>
              </a:ext>
            </a:extLst>
          </p:cNvPr>
          <p:cNvSpPr/>
          <p:nvPr/>
        </p:nvSpPr>
        <p:spPr>
          <a:xfrm>
            <a:off x="8755966" y="4369471"/>
            <a:ext cx="87313" cy="8731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0FE84CDA-E26B-22CF-09BC-05F6BE2C6429}"/>
              </a:ext>
            </a:extLst>
          </p:cNvPr>
          <p:cNvSpPr/>
          <p:nvPr/>
        </p:nvSpPr>
        <p:spPr>
          <a:xfrm>
            <a:off x="9532782" y="5549216"/>
            <a:ext cx="87313" cy="8731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BECF8863-0C99-D543-A529-D076885D9F2E}"/>
              </a:ext>
            </a:extLst>
          </p:cNvPr>
          <p:cNvSpPr/>
          <p:nvPr/>
        </p:nvSpPr>
        <p:spPr>
          <a:xfrm>
            <a:off x="9720899" y="5333336"/>
            <a:ext cx="87313" cy="8731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A9540C3F-A478-40EE-1E0C-29B96C81BCF8}"/>
              </a:ext>
            </a:extLst>
          </p:cNvPr>
          <p:cNvSpPr/>
          <p:nvPr/>
        </p:nvSpPr>
        <p:spPr>
          <a:xfrm>
            <a:off x="7660040" y="3143087"/>
            <a:ext cx="87313" cy="8731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616E5C0F-000B-5C3E-D6A7-00989948AEC3}"/>
              </a:ext>
            </a:extLst>
          </p:cNvPr>
          <p:cNvSpPr/>
          <p:nvPr/>
        </p:nvSpPr>
        <p:spPr>
          <a:xfrm>
            <a:off x="9018806" y="2863025"/>
            <a:ext cx="87313" cy="8731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5E1F09-A436-D7A2-CF66-ED10B5261837}"/>
              </a:ext>
            </a:extLst>
          </p:cNvPr>
          <p:cNvCxnSpPr>
            <a:endCxn id="23" idx="1"/>
          </p:cNvCxnSpPr>
          <p:nvPr/>
        </p:nvCxnSpPr>
        <p:spPr>
          <a:xfrm flipV="1">
            <a:off x="8244966" y="5570186"/>
            <a:ext cx="1354159" cy="1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22221A-1006-6F00-DA89-47DE1D6D1622}"/>
              </a:ext>
            </a:extLst>
          </p:cNvPr>
          <p:cNvSpPr txBox="1"/>
          <p:nvPr/>
        </p:nvSpPr>
        <p:spPr>
          <a:xfrm>
            <a:off x="7879560" y="521066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Proxima Nova Rg" panose="02000506030000020004" pitchFamily="50" charset="0"/>
              </a:rPr>
              <a:t>45 degree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E16C7B-09FE-698A-A0DE-95695B7367A1}"/>
              </a:ext>
            </a:extLst>
          </p:cNvPr>
          <p:cNvCxnSpPr/>
          <p:nvPr/>
        </p:nvCxnSpPr>
        <p:spPr>
          <a:xfrm flipH="1" flipV="1">
            <a:off x="5285866" y="2771246"/>
            <a:ext cx="2070100" cy="17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A45729-0133-0ACC-A725-7E9BC1C6F74F}"/>
              </a:ext>
            </a:extLst>
          </p:cNvPr>
          <p:cNvCxnSpPr/>
          <p:nvPr/>
        </p:nvCxnSpPr>
        <p:spPr>
          <a:xfrm flipH="1" flipV="1">
            <a:off x="5353600" y="2434166"/>
            <a:ext cx="2243666" cy="202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BD46B6-0AC3-A754-C92E-E45E7AC5B718}"/>
              </a:ext>
            </a:extLst>
          </p:cNvPr>
          <p:cNvSpPr txBox="1"/>
          <p:nvPr/>
        </p:nvSpPr>
        <p:spPr>
          <a:xfrm>
            <a:off x="81080" y="2064872"/>
            <a:ext cx="27882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We only want these for educational purposes.  You can cut them out from the extra “dummy” panel if you like (or perhaps you make them from “coupons”?)</a:t>
            </a:r>
          </a:p>
          <a:p>
            <a:endParaRPr lang="en-US" sz="1600" dirty="0"/>
          </a:p>
          <a:p>
            <a:r>
              <a:rPr lang="en-US" sz="1600" dirty="0"/>
              <a:t>Anyway, please don’t fabricate an entire extra panel for this request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60FC1-9FFB-C07E-FA90-DB4545EC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4A8-C5F5-464A-88D4-E2BACB790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2B6C5C-FC58-6765-5206-32D57D2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CFE9-6405-4F5C-892B-813EE031EEEF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83DB0-7560-0970-C3C6-8F4B0929A062}"/>
              </a:ext>
            </a:extLst>
          </p:cNvPr>
          <p:cNvSpPr txBox="1"/>
          <p:nvPr/>
        </p:nvSpPr>
        <p:spPr>
          <a:xfrm>
            <a:off x="229727" y="1356335"/>
            <a:ext cx="1183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Is it the case the Sierra’s CAM Shop would copy an area of the geometry from the ODB file, near where we want your cross-section, say this orange rectangle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BC239-1938-5DE2-F9B1-16DFBF6849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727" y="2256887"/>
            <a:ext cx="9193102" cy="4044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1F6B06-B5FE-D534-1C2E-25A704E1E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2739" y="3114109"/>
            <a:ext cx="2683850" cy="2579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CF0B61-2832-3CFF-5171-F6712A7A1945}"/>
              </a:ext>
            </a:extLst>
          </p:cNvPr>
          <p:cNvSpPr/>
          <p:nvPr/>
        </p:nvSpPr>
        <p:spPr>
          <a:xfrm>
            <a:off x="10183774" y="4530709"/>
            <a:ext cx="1099082" cy="3738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99EC8E-6F3A-4B06-9A65-EB6AE0AF2D69}"/>
              </a:ext>
            </a:extLst>
          </p:cNvPr>
          <p:cNvCxnSpPr>
            <a:cxnSpLocks/>
          </p:cNvCxnSpPr>
          <p:nvPr/>
        </p:nvCxnSpPr>
        <p:spPr>
          <a:xfrm>
            <a:off x="10288214" y="4904566"/>
            <a:ext cx="86402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E24E1F-8B02-5C3D-1EC3-EC74F1D1059F}"/>
              </a:ext>
            </a:extLst>
          </p:cNvPr>
          <p:cNvSpPr/>
          <p:nvPr/>
        </p:nvSpPr>
        <p:spPr>
          <a:xfrm>
            <a:off x="10089931" y="4346778"/>
            <a:ext cx="1263870" cy="7702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0A626-0404-B074-BAF2-2B9C6BD525CE}"/>
              </a:ext>
            </a:extLst>
          </p:cNvPr>
          <p:cNvCxnSpPr/>
          <p:nvPr/>
        </p:nvCxnSpPr>
        <p:spPr>
          <a:xfrm flipH="1">
            <a:off x="11225048" y="1923393"/>
            <a:ext cx="128752" cy="23558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6F48A13-5F9D-E6CC-4C17-989328F2C7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69784">
            <a:off x="7675254" y="4432486"/>
            <a:ext cx="707949" cy="316583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EA78BE-A677-1064-D4E3-C4887C932459}"/>
              </a:ext>
            </a:extLst>
          </p:cNvPr>
          <p:cNvCxnSpPr>
            <a:cxnSpLocks/>
          </p:cNvCxnSpPr>
          <p:nvPr/>
        </p:nvCxnSpPr>
        <p:spPr>
          <a:xfrm flipH="1">
            <a:off x="8618538" y="4590777"/>
            <a:ext cx="1304729" cy="1268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C7934B-13F1-AFB0-7F5A-09926F7E2912}"/>
              </a:ext>
            </a:extLst>
          </p:cNvPr>
          <p:cNvSpPr txBox="1"/>
          <p:nvPr/>
        </p:nvSpPr>
        <p:spPr>
          <a:xfrm>
            <a:off x="665051" y="6070484"/>
            <a:ext cx="1086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…and put it here on an edge as a “coupon”, then cut out the green rectangular area at the end of the process … and then mount it so the yellow dashed line is the cross-section at the surface that you look at under the microscope?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01E15-1D86-6C41-52F5-0855E11C823A}"/>
              </a:ext>
            </a:extLst>
          </p:cNvPr>
          <p:cNvSpPr txBox="1"/>
          <p:nvPr/>
        </p:nvSpPr>
        <p:spPr>
          <a:xfrm>
            <a:off x="1891862" y="111916"/>
            <a:ext cx="8031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Proxima Nova Rg" panose="02000506030000020004" pitchFamily="50" charset="0"/>
              </a:rPr>
              <a:t>Appendix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C1B5E-A5C0-B4A9-BFD6-DB4909DC35E4}"/>
              </a:ext>
            </a:extLst>
          </p:cNvPr>
          <p:cNvSpPr txBox="1"/>
          <p:nvPr/>
        </p:nvSpPr>
        <p:spPr>
          <a:xfrm>
            <a:off x="468460" y="649367"/>
            <a:ext cx="1139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Proxima Nova Rg" panose="02000506030000020004" pitchFamily="50" charset="0"/>
              </a:rPr>
              <a:t>Out of curiosity, we’re wondering how you make mounted cross-sections?  Is your process to use “coupons”?  (We’re trying to write some documentation to explain mounted cross-sections to future students.)</a:t>
            </a:r>
          </a:p>
        </p:txBody>
      </p:sp>
    </p:spTree>
    <p:extLst>
      <p:ext uri="{BB962C8B-B14F-4D97-AF65-F5344CB8AC3E}">
        <p14:creationId xmlns:p14="http://schemas.microsoft.com/office/powerpoint/2010/main" val="377507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Proxima Nova Rg" panose="02000506030000020004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523</Words>
  <Application>Microsoft Office PowerPoint</Application>
  <PresentationFormat>Widescreen</PresentationFormat>
  <Paragraphs>62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Proxima Nova Rg</vt:lpstr>
      <vt:lpstr>Arial</vt:lpstr>
      <vt:lpstr>Calibri</vt:lpstr>
      <vt:lpstr>Office Theme</vt:lpstr>
      <vt:lpstr>PROPEL-V2, STAC-V1 Sierra  Request for Quote</vt:lpstr>
      <vt:lpstr>PowerPoint Presentation</vt:lpstr>
      <vt:lpstr>Stackup</vt:lpstr>
      <vt:lpstr>PowerPoint Presentation</vt:lpstr>
      <vt:lpstr>PowerPoint Presentation</vt:lpstr>
      <vt:lpstr>Two mounted cross-sections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SAR-VCO-ADC TestPlan Board</dc:title>
  <dc:creator>Liu Zhaokai</dc:creator>
  <cp:lastModifiedBy>Felicia Guo</cp:lastModifiedBy>
  <cp:revision>103</cp:revision>
  <dcterms:created xsi:type="dcterms:W3CDTF">2022-11-21T22:16:08Z</dcterms:created>
  <dcterms:modified xsi:type="dcterms:W3CDTF">2023-12-09T20:47:36Z</dcterms:modified>
</cp:coreProperties>
</file>