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7" r:id="rId3"/>
    <p:sldId id="27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5A844-EF5A-4270-A376-743B719D430E}"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4068A-A483-415C-AEC0-A19060C74BEC}" type="slidenum">
              <a:rPr lang="en-US" smtClean="0"/>
              <a:t>‹#›</a:t>
            </a:fld>
            <a:endParaRPr lang="en-US"/>
          </a:p>
        </p:txBody>
      </p:sp>
    </p:spTree>
    <p:extLst>
      <p:ext uri="{BB962C8B-B14F-4D97-AF65-F5344CB8AC3E}">
        <p14:creationId xmlns:p14="http://schemas.microsoft.com/office/powerpoint/2010/main" val="37024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94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4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2B7F-886D-401C-DB7C-82CF09731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22DF9F-061E-9881-023E-8204E28F5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6277E9-09E9-7F10-9EBD-FA283BA6206D}"/>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5" name="Footer Placeholder 4">
            <a:extLst>
              <a:ext uri="{FF2B5EF4-FFF2-40B4-BE49-F238E27FC236}">
                <a16:creationId xmlns:a16="http://schemas.microsoft.com/office/drawing/2014/main" id="{9CC60448-6959-21FB-972A-49E2FDF50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17D38-B80C-7AC8-DF7C-7CBCDC22A63F}"/>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64910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44D-C741-EAD2-8340-7F154EC09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1916B7-7076-A739-C430-9A0F2410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6A6C1-A509-0780-4714-EB0290D6AABD}"/>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5" name="Footer Placeholder 4">
            <a:extLst>
              <a:ext uri="{FF2B5EF4-FFF2-40B4-BE49-F238E27FC236}">
                <a16:creationId xmlns:a16="http://schemas.microsoft.com/office/drawing/2014/main" id="{828B11C4-921C-7FF6-5011-3725C2B59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A42F1-D7BF-6DA0-CBBA-A3595A61F357}"/>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94843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DD95A-3944-2003-A568-0290CBA91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CC014-65BA-0D0A-47D6-1E545F1A4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B9D7C-7724-35DA-E172-4BC01D48ECBD}"/>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5" name="Footer Placeholder 4">
            <a:extLst>
              <a:ext uri="{FF2B5EF4-FFF2-40B4-BE49-F238E27FC236}">
                <a16:creationId xmlns:a16="http://schemas.microsoft.com/office/drawing/2014/main" id="{5E10D84F-9C50-41DF-7BAD-ACFD5B712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CE470-2704-7D4C-8C0D-D1C242C5959C}"/>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66027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FCC7-B39F-6BE6-A4E1-ECFF13D9B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043DD-D346-895C-6169-91632ED04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4B193-F415-7571-9A5D-0C875CA63556}"/>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5" name="Footer Placeholder 4">
            <a:extLst>
              <a:ext uri="{FF2B5EF4-FFF2-40B4-BE49-F238E27FC236}">
                <a16:creationId xmlns:a16="http://schemas.microsoft.com/office/drawing/2014/main" id="{0247B06E-421C-6A39-590D-E911710DF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BC1D0-6255-92B2-637A-3E14650FAC20}"/>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01851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53FC-899C-E887-2185-1445D5C71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CADA3-18C7-4637-8E1F-8886E8FD8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78C58-B957-46E7-543D-E122BDE71E20}"/>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5" name="Footer Placeholder 4">
            <a:extLst>
              <a:ext uri="{FF2B5EF4-FFF2-40B4-BE49-F238E27FC236}">
                <a16:creationId xmlns:a16="http://schemas.microsoft.com/office/drawing/2014/main" id="{469FD53A-469A-9F73-939A-29A9B9C8C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6E77A-B846-35A7-667A-31781AE9A59A}"/>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54910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58EA-33DF-5F79-3A6A-DE0FE4DD1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90DC7-FD84-0DD3-B3BC-B5E5A6FB2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E9C76-61F2-93B4-CBC3-3C87C9EC2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4E32B-8291-5B73-17BC-AD4685A073F0}"/>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6" name="Footer Placeholder 5">
            <a:extLst>
              <a:ext uri="{FF2B5EF4-FFF2-40B4-BE49-F238E27FC236}">
                <a16:creationId xmlns:a16="http://schemas.microsoft.com/office/drawing/2014/main" id="{34AF33D3-392C-C4B8-DE7C-05F9CABE3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66446-9FA1-20CA-462A-1BA61E54486F}"/>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21142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2A3B-40D1-7F24-FD68-4344A8761F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A28FA-6E9C-CC4E-47DF-8ECF2392E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CF5E6-735D-5E23-6BA1-84B11F255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F6D33-68B3-F5E9-401B-BCA6E7CCC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A11B1-6A9F-7A7C-0F39-9DDFAF156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0AFDA-7D2D-FF1F-AF3A-3F64EA818026}"/>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8" name="Footer Placeholder 7">
            <a:extLst>
              <a:ext uri="{FF2B5EF4-FFF2-40B4-BE49-F238E27FC236}">
                <a16:creationId xmlns:a16="http://schemas.microsoft.com/office/drawing/2014/main" id="{3848ACE0-A814-A7F4-5007-C712AB81C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28F7B-5780-B4E6-22FD-CC9409659D81}"/>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4907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0B4B-F0DC-DF78-067E-6A63E7D31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395ECC-1A02-FBA2-FB14-B63C2B1F4D78}"/>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4" name="Footer Placeholder 3">
            <a:extLst>
              <a:ext uri="{FF2B5EF4-FFF2-40B4-BE49-F238E27FC236}">
                <a16:creationId xmlns:a16="http://schemas.microsoft.com/office/drawing/2014/main" id="{40909548-7CDD-73FB-177B-786162F5C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D4CAD-DFBF-42D1-4002-8C3F4F133E5D}"/>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92444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F7322-FC27-1202-BE9A-7F629B1F813B}"/>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3" name="Footer Placeholder 2">
            <a:extLst>
              <a:ext uri="{FF2B5EF4-FFF2-40B4-BE49-F238E27FC236}">
                <a16:creationId xmlns:a16="http://schemas.microsoft.com/office/drawing/2014/main" id="{682F6C27-F7D6-6DAA-0478-64636FC97C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C17F8-F809-0586-228D-10EF6A8B3CC7}"/>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93734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2A52-645B-FA1D-BE6B-89B69E9D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1CC3C-D5D9-302B-C410-5E05BCA52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1E8EC9-79A7-EA23-F7AF-AC0730FAB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7FAB-D350-0A05-C227-5CF6859C69A3}"/>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6" name="Footer Placeholder 5">
            <a:extLst>
              <a:ext uri="{FF2B5EF4-FFF2-40B4-BE49-F238E27FC236}">
                <a16:creationId xmlns:a16="http://schemas.microsoft.com/office/drawing/2014/main" id="{CE1348E8-9840-80EB-A6F4-7F8498B09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5C87E-D2F0-976E-D5D3-A07219324A33}"/>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17605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AE18-FBD3-5E0E-2EDF-CA0B969BC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C8F6B-22F0-39D9-2BE4-07DC52942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6C026-C3AA-98C8-9BCD-4E6D9DE89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AB145-25FE-0E5E-F412-6924158EA2B1}"/>
              </a:ext>
            </a:extLst>
          </p:cNvPr>
          <p:cNvSpPr>
            <a:spLocks noGrp="1"/>
          </p:cNvSpPr>
          <p:nvPr>
            <p:ph type="dt" sz="half" idx="10"/>
          </p:nvPr>
        </p:nvSpPr>
        <p:spPr/>
        <p:txBody>
          <a:bodyPr/>
          <a:lstStyle/>
          <a:p>
            <a:fld id="{0AFD0084-0881-46B7-955B-4E0A26D0EF4A}" type="datetimeFigureOut">
              <a:rPr lang="en-US" smtClean="0"/>
              <a:t>1/9/2024</a:t>
            </a:fld>
            <a:endParaRPr lang="en-US"/>
          </a:p>
        </p:txBody>
      </p:sp>
      <p:sp>
        <p:nvSpPr>
          <p:cNvPr id="6" name="Footer Placeholder 5">
            <a:extLst>
              <a:ext uri="{FF2B5EF4-FFF2-40B4-BE49-F238E27FC236}">
                <a16:creationId xmlns:a16="http://schemas.microsoft.com/office/drawing/2014/main" id="{45ABC68E-CD2E-E270-7C03-328BADD69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9DFD3-061D-E145-B37E-528C865493AC}"/>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749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5A9FD7-F2A3-09B0-F845-55C6972BD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E343A-1B4E-6039-DF52-1A8E43040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CD191-DF77-D5A5-6ECE-EC47A3835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D0084-0881-46B7-955B-4E0A26D0EF4A}" type="datetimeFigureOut">
              <a:rPr lang="en-US" smtClean="0"/>
              <a:t>1/9/2024</a:t>
            </a:fld>
            <a:endParaRPr lang="en-US"/>
          </a:p>
        </p:txBody>
      </p:sp>
      <p:sp>
        <p:nvSpPr>
          <p:cNvPr id="5" name="Footer Placeholder 4">
            <a:extLst>
              <a:ext uri="{FF2B5EF4-FFF2-40B4-BE49-F238E27FC236}">
                <a16:creationId xmlns:a16="http://schemas.microsoft.com/office/drawing/2014/main" id="{E9E0EA6D-3214-3040-DDDB-F344ECB08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11F425-DE6A-6B38-7827-938BBD2A0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67A69-7D8D-4449-A8A4-C9CFC28BBB61}" type="slidenum">
              <a:rPr lang="en-US" smtClean="0"/>
              <a:t>‹#›</a:t>
            </a:fld>
            <a:endParaRPr lang="en-US"/>
          </a:p>
        </p:txBody>
      </p:sp>
    </p:spTree>
    <p:extLst>
      <p:ext uri="{BB962C8B-B14F-4D97-AF65-F5344CB8AC3E}">
        <p14:creationId xmlns:p14="http://schemas.microsoft.com/office/powerpoint/2010/main" val="63200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flynn@berkeley.edu" TargetMode="External"/><Relationship Id="rId2" Type="http://schemas.openxmlformats.org/officeDocument/2006/relationships/hyperlink" Target="mailto:rahulkumar@berkeley.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igikey.com/en/products/detail/murata-electronics/CSTNE12M0GH5L000R0/8747728"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urata.com/en/products/productdata/8801162133534/SPEC-CSTNE12M0GH5L000R0.pdf"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digikey.com/en/products/detail/w%C3%BCrth-elektronik/450301014042/5209104"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we-online.com/components/products/datasheet/45030101404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146C-ECA3-A11A-C5BA-B3360CB7505A}"/>
              </a:ext>
            </a:extLst>
          </p:cNvPr>
          <p:cNvSpPr>
            <a:spLocks noGrp="1"/>
          </p:cNvSpPr>
          <p:nvPr>
            <p:ph type="ctrTitle"/>
          </p:nvPr>
        </p:nvSpPr>
        <p:spPr/>
        <p:txBody>
          <a:bodyPr/>
          <a:lstStyle/>
          <a:p>
            <a:r>
              <a:rPr lang="en-US" dirty="0" err="1"/>
              <a:t>Digicom</a:t>
            </a:r>
            <a:r>
              <a:rPr lang="en-US" dirty="0"/>
              <a:t> Assembly Notes</a:t>
            </a:r>
          </a:p>
        </p:txBody>
      </p:sp>
      <p:sp>
        <p:nvSpPr>
          <p:cNvPr id="3" name="Subtitle 2">
            <a:extLst>
              <a:ext uri="{FF2B5EF4-FFF2-40B4-BE49-F238E27FC236}">
                <a16:creationId xmlns:a16="http://schemas.microsoft.com/office/drawing/2014/main" id="{F5CA9315-6CBB-FC4E-5C7A-76E070803C5B}"/>
              </a:ext>
            </a:extLst>
          </p:cNvPr>
          <p:cNvSpPr>
            <a:spLocks noGrp="1"/>
          </p:cNvSpPr>
          <p:nvPr>
            <p:ph type="subTitle" idx="1"/>
          </p:nvPr>
        </p:nvSpPr>
        <p:spPr>
          <a:xfrm>
            <a:off x="570451" y="3602038"/>
            <a:ext cx="11051098" cy="1655762"/>
          </a:xfrm>
        </p:spPr>
        <p:txBody>
          <a:bodyPr>
            <a:normAutofit/>
          </a:bodyPr>
          <a:lstStyle/>
          <a:p>
            <a:r>
              <a:rPr lang="en-US" dirty="0"/>
              <a:t>STAC v1 PCB Revision 1</a:t>
            </a:r>
          </a:p>
          <a:p>
            <a:r>
              <a:rPr lang="en-US" dirty="0"/>
              <a:t>Rahul Kumar (</a:t>
            </a:r>
            <a:r>
              <a:rPr lang="en-US" dirty="0">
                <a:hlinkClick r:id="rId2"/>
              </a:rPr>
              <a:t>rahulkumar@berkeley.edu</a:t>
            </a:r>
            <a:r>
              <a:rPr lang="en-US" dirty="0"/>
              <a:t>), Anita Flynn (</a:t>
            </a:r>
            <a:r>
              <a:rPr lang="en-US" dirty="0">
                <a:hlinkClick r:id="rId3"/>
              </a:rPr>
              <a:t>aflynn@berkeley.edu</a:t>
            </a:r>
            <a:r>
              <a:rPr lang="en-US" dirty="0"/>
              <a:t>)</a:t>
            </a:r>
          </a:p>
          <a:p>
            <a:r>
              <a:rPr lang="en-US" dirty="0"/>
              <a:t>January 2024</a:t>
            </a:r>
          </a:p>
        </p:txBody>
      </p:sp>
    </p:spTree>
    <p:extLst>
      <p:ext uri="{BB962C8B-B14F-4D97-AF65-F5344CB8AC3E}">
        <p14:creationId xmlns:p14="http://schemas.microsoft.com/office/powerpoint/2010/main" val="63067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
        <p:nvSpPr>
          <p:cNvPr id="106" name="Google Shape;106;p20"/>
          <p:cNvSpPr txBox="1"/>
          <p:nvPr/>
        </p:nvSpPr>
        <p:spPr>
          <a:xfrm>
            <a:off x="728951" y="79155"/>
            <a:ext cx="5806319" cy="513003"/>
          </a:xfrm>
          <a:prstGeom prst="rect">
            <a:avLst/>
          </a:prstGeom>
          <a:noFill/>
          <a:ln>
            <a:noFill/>
          </a:ln>
        </p:spPr>
        <p:txBody>
          <a:bodyPr spcFirstLastPara="1" wrap="square" lIns="121900" tIns="121900" rIns="121900" bIns="121900" anchor="t" anchorCtr="0">
            <a:noAutofit/>
          </a:bodyPr>
          <a:lstStyle/>
          <a:p>
            <a:r>
              <a:rPr lang="en" sz="2133" dirty="0"/>
              <a:t>XTAL (Murata </a:t>
            </a:r>
            <a:r>
              <a:rPr lang="en-US" sz="2133" dirty="0"/>
              <a:t>CSTNE12M0GH5L000R0)</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69"/>
            <a:ext cx="4679692" cy="5847755"/>
          </a:xfrm>
          <a:prstGeom prst="rect">
            <a:avLst/>
          </a:prstGeom>
          <a:noFill/>
        </p:spPr>
        <p:txBody>
          <a:bodyPr wrap="square" rtlCol="0">
            <a:spAutoFit/>
          </a:bodyPr>
          <a:lstStyle/>
          <a:p>
            <a:r>
              <a:rPr lang="en-US" sz="2200" dirty="0"/>
              <a:t>The crystal looks symmetric, but according to the datasheet, pins 1 and 3 are not interchangeable. Need to make sure this gets assembled in the correct orientation.</a:t>
            </a:r>
          </a:p>
          <a:p>
            <a:endParaRPr lang="en-US" sz="2200" dirty="0"/>
          </a:p>
          <a:p>
            <a:r>
              <a:rPr lang="en-US" sz="2200" dirty="0"/>
              <a:t>The datasheet specifies the orientation of the crystal when it is packaged. Our PCB footprint indicates the pin numbers. Please make sure the crystal pins match the footprint pins when placed (</a:t>
            </a:r>
            <a:r>
              <a:rPr lang="en-US" sz="2200" dirty="0" err="1"/>
              <a:t>ie</a:t>
            </a:r>
            <a:r>
              <a:rPr lang="en-US" sz="2200" dirty="0"/>
              <a:t>. be careful not to rotate 180 degrees).</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r>
              <a:rPr lang="en-US" sz="2200" dirty="0"/>
              <a:t> </a:t>
            </a:r>
          </a:p>
        </p:txBody>
      </p:sp>
      <p:pic>
        <p:nvPicPr>
          <p:cNvPr id="5" name="Picture 4">
            <a:extLst>
              <a:ext uri="{FF2B5EF4-FFF2-40B4-BE49-F238E27FC236}">
                <a16:creationId xmlns:a16="http://schemas.microsoft.com/office/drawing/2014/main" id="{4B01BDE3-86C4-D54A-F60F-6BD4209BE327}"/>
              </a:ext>
            </a:extLst>
          </p:cNvPr>
          <p:cNvPicPr>
            <a:picLocks noChangeAspect="1"/>
          </p:cNvPicPr>
          <p:nvPr/>
        </p:nvPicPr>
        <p:blipFill>
          <a:blip r:embed="rId5"/>
          <a:stretch>
            <a:fillRect/>
          </a:stretch>
        </p:blipFill>
        <p:spPr>
          <a:xfrm>
            <a:off x="3776442" y="6086487"/>
            <a:ext cx="4407515" cy="622387"/>
          </a:xfrm>
          <a:prstGeom prst="rect">
            <a:avLst/>
          </a:prstGeom>
        </p:spPr>
      </p:pic>
      <p:pic>
        <p:nvPicPr>
          <p:cNvPr id="8" name="Picture 7">
            <a:extLst>
              <a:ext uri="{FF2B5EF4-FFF2-40B4-BE49-F238E27FC236}">
                <a16:creationId xmlns:a16="http://schemas.microsoft.com/office/drawing/2014/main" id="{B5DC6D9F-2D47-7513-93F4-290D50E8FDF5}"/>
              </a:ext>
            </a:extLst>
          </p:cNvPr>
          <p:cNvPicPr>
            <a:picLocks noChangeAspect="1"/>
          </p:cNvPicPr>
          <p:nvPr/>
        </p:nvPicPr>
        <p:blipFill>
          <a:blip r:embed="rId6"/>
          <a:stretch>
            <a:fillRect/>
          </a:stretch>
        </p:blipFill>
        <p:spPr>
          <a:xfrm>
            <a:off x="7496061" y="149126"/>
            <a:ext cx="4407516" cy="3697887"/>
          </a:xfrm>
          <a:prstGeom prst="rect">
            <a:avLst/>
          </a:prstGeom>
        </p:spPr>
      </p:pic>
      <p:pic>
        <p:nvPicPr>
          <p:cNvPr id="10" name="Picture 9">
            <a:extLst>
              <a:ext uri="{FF2B5EF4-FFF2-40B4-BE49-F238E27FC236}">
                <a16:creationId xmlns:a16="http://schemas.microsoft.com/office/drawing/2014/main" id="{1EB01EF0-1A27-E5B6-4C10-CBE6DDEED362}"/>
              </a:ext>
            </a:extLst>
          </p:cNvPr>
          <p:cNvPicPr>
            <a:picLocks noChangeAspect="1"/>
          </p:cNvPicPr>
          <p:nvPr/>
        </p:nvPicPr>
        <p:blipFill>
          <a:blip r:embed="rId7"/>
          <a:stretch>
            <a:fillRect/>
          </a:stretch>
        </p:blipFill>
        <p:spPr>
          <a:xfrm>
            <a:off x="8251070" y="3944053"/>
            <a:ext cx="3179715" cy="2913947"/>
          </a:xfrm>
          <a:prstGeom prst="rect">
            <a:avLst/>
          </a:prstGeom>
        </p:spPr>
      </p:pic>
    </p:spTree>
    <p:extLst>
      <p:ext uri="{BB962C8B-B14F-4D97-AF65-F5344CB8AC3E}">
        <p14:creationId xmlns:p14="http://schemas.microsoft.com/office/powerpoint/2010/main" val="2275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sp>
        <p:nvSpPr>
          <p:cNvPr id="106" name="Google Shape;106;p20"/>
          <p:cNvSpPr txBox="1"/>
          <p:nvPr/>
        </p:nvSpPr>
        <p:spPr>
          <a:xfrm>
            <a:off x="728951" y="79155"/>
            <a:ext cx="5806319" cy="513003"/>
          </a:xfrm>
          <a:prstGeom prst="rect">
            <a:avLst/>
          </a:prstGeom>
          <a:noFill/>
          <a:ln>
            <a:noFill/>
          </a:ln>
        </p:spPr>
        <p:txBody>
          <a:bodyPr spcFirstLastPara="1" wrap="square" lIns="121900" tIns="121900" rIns="121900" bIns="121900" anchor="t" anchorCtr="0">
            <a:noAutofit/>
          </a:bodyPr>
          <a:lstStyle/>
          <a:p>
            <a:r>
              <a:rPr lang="en" sz="2133" dirty="0"/>
              <a:t>Power Switch (</a:t>
            </a:r>
            <a:r>
              <a:rPr lang="en-US" sz="2133" dirty="0"/>
              <a:t>Wurth 450301014042)</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69"/>
            <a:ext cx="4679692" cy="5509200"/>
          </a:xfrm>
          <a:prstGeom prst="rect">
            <a:avLst/>
          </a:prstGeom>
          <a:noFill/>
        </p:spPr>
        <p:txBody>
          <a:bodyPr wrap="square" rtlCol="0">
            <a:spAutoFit/>
          </a:bodyPr>
          <a:lstStyle/>
          <a:p>
            <a:r>
              <a:rPr lang="en-US" sz="2200" dirty="0"/>
              <a:t>This switch has an unconventional pin numbering: pin 1 is in the middle.</a:t>
            </a:r>
          </a:p>
          <a:p>
            <a:endParaRPr lang="en-US" sz="2200" dirty="0"/>
          </a:p>
          <a:p>
            <a:r>
              <a:rPr lang="en-US" sz="2200" dirty="0"/>
              <a:t>Our footprint indicates the locations of pins 2 and 3. Please make sure the switch is assembled matching the pin specification (</a:t>
            </a:r>
            <a:r>
              <a:rPr lang="en-US" sz="2200" dirty="0" err="1"/>
              <a:t>ie</a:t>
            </a:r>
            <a:r>
              <a:rPr lang="en-US" sz="2200" dirty="0"/>
              <a:t>. be careful not to rotate 180 degrees).</a:t>
            </a:r>
          </a:p>
          <a:p>
            <a:endParaRPr lang="en-US" sz="2200" dirty="0"/>
          </a:p>
          <a:p>
            <a:r>
              <a:rPr lang="en-US" sz="2200" dirty="0"/>
              <a:t>The switch has a circular dimple that indicates the location of pin 3 (see blue arrow).</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endParaRPr lang="en-US" sz="2200" dirty="0"/>
          </a:p>
        </p:txBody>
      </p:sp>
      <p:pic>
        <p:nvPicPr>
          <p:cNvPr id="4" name="Picture 3">
            <a:extLst>
              <a:ext uri="{FF2B5EF4-FFF2-40B4-BE49-F238E27FC236}">
                <a16:creationId xmlns:a16="http://schemas.microsoft.com/office/drawing/2014/main" id="{6C0D04AE-8907-F2AE-FFA4-C752FC7307E9}"/>
              </a:ext>
            </a:extLst>
          </p:cNvPr>
          <p:cNvPicPr>
            <a:picLocks noChangeAspect="1"/>
          </p:cNvPicPr>
          <p:nvPr/>
        </p:nvPicPr>
        <p:blipFill>
          <a:blip r:embed="rId5"/>
          <a:stretch>
            <a:fillRect/>
          </a:stretch>
        </p:blipFill>
        <p:spPr>
          <a:xfrm>
            <a:off x="6096000" y="193861"/>
            <a:ext cx="5806319" cy="1980910"/>
          </a:xfrm>
          <a:prstGeom prst="rect">
            <a:avLst/>
          </a:prstGeom>
        </p:spPr>
      </p:pic>
      <p:pic>
        <p:nvPicPr>
          <p:cNvPr id="7" name="Picture 6">
            <a:extLst>
              <a:ext uri="{FF2B5EF4-FFF2-40B4-BE49-F238E27FC236}">
                <a16:creationId xmlns:a16="http://schemas.microsoft.com/office/drawing/2014/main" id="{8F29966E-0652-B0F5-0EF9-B82FF84F99D4}"/>
              </a:ext>
            </a:extLst>
          </p:cNvPr>
          <p:cNvPicPr>
            <a:picLocks noChangeAspect="1"/>
          </p:cNvPicPr>
          <p:nvPr/>
        </p:nvPicPr>
        <p:blipFill>
          <a:blip r:embed="rId6"/>
          <a:stretch>
            <a:fillRect/>
          </a:stretch>
        </p:blipFill>
        <p:spPr>
          <a:xfrm>
            <a:off x="7143483" y="2289477"/>
            <a:ext cx="2162477" cy="2353003"/>
          </a:xfrm>
          <a:prstGeom prst="rect">
            <a:avLst/>
          </a:prstGeom>
        </p:spPr>
      </p:pic>
      <p:pic>
        <p:nvPicPr>
          <p:cNvPr id="11" name="Picture 10">
            <a:extLst>
              <a:ext uri="{FF2B5EF4-FFF2-40B4-BE49-F238E27FC236}">
                <a16:creationId xmlns:a16="http://schemas.microsoft.com/office/drawing/2014/main" id="{928A6A44-CF08-2A34-B610-B55D2A4467A4}"/>
              </a:ext>
            </a:extLst>
          </p:cNvPr>
          <p:cNvPicPr>
            <a:picLocks noChangeAspect="1"/>
          </p:cNvPicPr>
          <p:nvPr/>
        </p:nvPicPr>
        <p:blipFill>
          <a:blip r:embed="rId7"/>
          <a:stretch>
            <a:fillRect/>
          </a:stretch>
        </p:blipFill>
        <p:spPr>
          <a:xfrm>
            <a:off x="9084661" y="2586344"/>
            <a:ext cx="2875867" cy="3631279"/>
          </a:xfrm>
          <a:prstGeom prst="rect">
            <a:avLst/>
          </a:prstGeom>
        </p:spPr>
      </p:pic>
      <p:pic>
        <p:nvPicPr>
          <p:cNvPr id="5" name="Picture 4">
            <a:extLst>
              <a:ext uri="{FF2B5EF4-FFF2-40B4-BE49-F238E27FC236}">
                <a16:creationId xmlns:a16="http://schemas.microsoft.com/office/drawing/2014/main" id="{6E9608FF-7F0B-06E3-9835-DF6552CB6398}"/>
              </a:ext>
            </a:extLst>
          </p:cNvPr>
          <p:cNvPicPr>
            <a:picLocks noChangeAspect="1"/>
          </p:cNvPicPr>
          <p:nvPr/>
        </p:nvPicPr>
        <p:blipFill>
          <a:blip r:embed="rId8"/>
          <a:stretch>
            <a:fillRect/>
          </a:stretch>
        </p:blipFill>
        <p:spPr>
          <a:xfrm>
            <a:off x="4939709" y="4519229"/>
            <a:ext cx="4077269" cy="2259616"/>
          </a:xfrm>
          <a:prstGeom prst="rect">
            <a:avLst/>
          </a:prstGeom>
        </p:spPr>
      </p:pic>
      <p:cxnSp>
        <p:nvCxnSpPr>
          <p:cNvPr id="8" name="Straight Arrow Connector 7">
            <a:extLst>
              <a:ext uri="{FF2B5EF4-FFF2-40B4-BE49-F238E27FC236}">
                <a16:creationId xmlns:a16="http://schemas.microsoft.com/office/drawing/2014/main" id="{0F10E683-D338-4497-7C8E-90F2C2662B1F}"/>
              </a:ext>
            </a:extLst>
          </p:cNvPr>
          <p:cNvCxnSpPr>
            <a:cxnSpLocks/>
          </p:cNvCxnSpPr>
          <p:nvPr/>
        </p:nvCxnSpPr>
        <p:spPr>
          <a:xfrm>
            <a:off x="5116202" y="4244829"/>
            <a:ext cx="2995952" cy="93956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0821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190</Words>
  <Application>Microsoft Office PowerPoint</Application>
  <PresentationFormat>Widescreen</PresentationFormat>
  <Paragraphs>24</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Digicom Assembly Notes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Digicom Request for Quote</dc:title>
  <dc:creator>Rahul Kumar</dc:creator>
  <cp:lastModifiedBy>Rohan Kumar</cp:lastModifiedBy>
  <cp:revision>7</cp:revision>
  <dcterms:created xsi:type="dcterms:W3CDTF">2023-11-20T20:24:02Z</dcterms:created>
  <dcterms:modified xsi:type="dcterms:W3CDTF">2024-01-10T02:32:07Z</dcterms:modified>
</cp:coreProperties>
</file>