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83" r:id="rId4"/>
    <p:sldId id="280" r:id="rId5"/>
    <p:sldId id="279" r:id="rId6"/>
    <p:sldId id="281" r:id="rId7"/>
    <p:sldId id="277"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D74F1-54B4-424F-AEF3-8244B2530207}"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74610-909C-4995-AFAA-2DA89208ABAA}" type="slidenum">
              <a:rPr lang="en-US" smtClean="0"/>
              <a:t>‹#›</a:t>
            </a:fld>
            <a:endParaRPr lang="en-US"/>
          </a:p>
        </p:txBody>
      </p:sp>
    </p:spTree>
    <p:extLst>
      <p:ext uri="{BB962C8B-B14F-4D97-AF65-F5344CB8AC3E}">
        <p14:creationId xmlns:p14="http://schemas.microsoft.com/office/powerpoint/2010/main" val="409178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4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4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237D-892D-7D54-18F6-7CEB388DA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6593F9-3E33-7FC7-7F72-F85151D6A9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1E2044-2B4C-0512-4634-BFB6356C7F04}"/>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FC8F24A6-F08D-DCA7-6B97-302600D83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30AC3-D84F-5A58-3149-4DA0A3675588}"/>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342280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92F1-DB0D-2729-A632-D0A2FE27D3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A8D9C5-180F-4506-63B0-786E6ADD9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C8CE1-C7A2-A7E8-2FB5-22BBA52A4C5C}"/>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D2480C21-AFFF-93BD-2CD8-D7EFF806E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24C4F-EEE8-8036-CD5E-EB211D461803}"/>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8171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14F68-D538-AFB4-4446-0B0E9F05D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7DD870-0B16-16AC-C22E-F9D8A10A2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ECF19-F4A6-BBCF-0529-91C1FCDE9019}"/>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69E164A8-EEDD-6015-6B7C-827B48FE1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04377-4ABE-1B25-D33B-7205473DCDB0}"/>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52809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7615-1AB3-0103-2BF5-ED65FACEC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DDFB5-779C-3DD2-54B7-0A81A68F5C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2747F-F23C-0C9E-B025-7C2D6FD6B02C}"/>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F0237807-5546-6122-C49A-000245B2D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A9FD2-14C6-5630-942D-18800C03DD40}"/>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34482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527A-726A-1CD4-9E8D-DA9FF1A43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96653-5243-C479-FFB3-C00679CC98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CEE41-8770-79E0-3844-132DF34D8DEE}"/>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1FB7ACEF-D973-1E94-EB3D-D10A765BD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8DD5D-743E-0D66-286C-E93550CAE113}"/>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321449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0463-1F1F-026A-80AA-C3F9907B7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6445A-BB6D-940E-663E-17E06FC5F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F9E12-8B7F-E57B-C95A-0E013BF34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A4F720-B089-7D0A-AEA6-6938B94DDA78}"/>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6" name="Footer Placeholder 5">
            <a:extLst>
              <a:ext uri="{FF2B5EF4-FFF2-40B4-BE49-F238E27FC236}">
                <a16:creationId xmlns:a16="http://schemas.microsoft.com/office/drawing/2014/main" id="{3DC87E54-1618-BFAC-941A-B2D7EC84E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75791-307E-754E-BB26-276B9AA91FD7}"/>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72874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2464-428F-983F-AB61-E6FBD5932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15948-4949-3711-CAA5-4CF106E4A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59703-2854-D4D6-8725-7F88DBAF2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8A0DE4-7F73-228F-E3CF-A312AEE39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16472-BB05-F06B-955B-86D09319F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17D74-D327-5AB7-BD4B-B5EE8A7E24B0}"/>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8" name="Footer Placeholder 7">
            <a:extLst>
              <a:ext uri="{FF2B5EF4-FFF2-40B4-BE49-F238E27FC236}">
                <a16:creationId xmlns:a16="http://schemas.microsoft.com/office/drawing/2014/main" id="{120C71C3-3522-15CC-DE52-7AD8EF18F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6726DF-3752-90A7-F4D9-93807A18A813}"/>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69916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0F77-9363-4CAA-4703-532525F8E3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8E4513-6D15-5805-6ECD-0B668D1B50A2}"/>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4" name="Footer Placeholder 3">
            <a:extLst>
              <a:ext uri="{FF2B5EF4-FFF2-40B4-BE49-F238E27FC236}">
                <a16:creationId xmlns:a16="http://schemas.microsoft.com/office/drawing/2014/main" id="{C3C82037-B426-A75D-8420-5E37608C0C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B28BE-6CA9-D644-CE00-8F634EA3AF80}"/>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29796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86644-1628-7ECD-C40D-FBBE18E12E5F}"/>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3" name="Footer Placeholder 2">
            <a:extLst>
              <a:ext uri="{FF2B5EF4-FFF2-40B4-BE49-F238E27FC236}">
                <a16:creationId xmlns:a16="http://schemas.microsoft.com/office/drawing/2014/main" id="{04107AFC-2339-4D39-7A4A-9DA24B3279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3D861-90D0-DB68-93CD-6FEFE935AA5F}"/>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97092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D409-F72C-44CB-1A62-6D42ACC84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6159A-DB51-89BE-9C0D-4CF330992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1D645-826B-16C3-512A-01112E4EE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9A3E3-52FD-A68C-1B0D-05FE3AB34CFE}"/>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6" name="Footer Placeholder 5">
            <a:extLst>
              <a:ext uri="{FF2B5EF4-FFF2-40B4-BE49-F238E27FC236}">
                <a16:creationId xmlns:a16="http://schemas.microsoft.com/office/drawing/2014/main" id="{8BC2C14E-8978-A651-667E-0E48D3BA8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57A2A-227F-54DC-393D-73F3457013FF}"/>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397898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AA27-5B5B-E402-07B1-8AA7C8487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CE141-42CA-707B-A4FA-2F009CB23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074650-45BF-1867-FC0D-0DD7318A2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D900C-E7BA-215E-8BC3-AF03B37C236F}"/>
              </a:ext>
            </a:extLst>
          </p:cNvPr>
          <p:cNvSpPr>
            <a:spLocks noGrp="1"/>
          </p:cNvSpPr>
          <p:nvPr>
            <p:ph type="dt" sz="half" idx="10"/>
          </p:nvPr>
        </p:nvSpPr>
        <p:spPr/>
        <p:txBody>
          <a:bodyPr/>
          <a:lstStyle/>
          <a:p>
            <a:fld id="{72ACDCB8-19FD-4AD4-816F-D528A9FF5FCA}" type="datetimeFigureOut">
              <a:rPr lang="en-US" smtClean="0"/>
              <a:t>12/13/2023</a:t>
            </a:fld>
            <a:endParaRPr lang="en-US"/>
          </a:p>
        </p:txBody>
      </p:sp>
      <p:sp>
        <p:nvSpPr>
          <p:cNvPr id="6" name="Footer Placeholder 5">
            <a:extLst>
              <a:ext uri="{FF2B5EF4-FFF2-40B4-BE49-F238E27FC236}">
                <a16:creationId xmlns:a16="http://schemas.microsoft.com/office/drawing/2014/main" id="{C4FF42D7-132D-1D84-664B-1A7210AAC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806C2-65F9-BE51-7CE5-293B2CC8B571}"/>
              </a:ext>
            </a:extLst>
          </p:cNvPr>
          <p:cNvSpPr>
            <a:spLocks noGrp="1"/>
          </p:cNvSpPr>
          <p:nvPr>
            <p:ph type="sldNum" sz="quarter" idx="12"/>
          </p:nvPr>
        </p:nvSpPr>
        <p:spPr/>
        <p:txBody>
          <a:bodyPr/>
          <a:lstStyle/>
          <a:p>
            <a:fld id="{CCCD110E-25E6-4367-AE86-977C4445E642}" type="slidenum">
              <a:rPr lang="en-US" smtClean="0"/>
              <a:t>‹#›</a:t>
            </a:fld>
            <a:endParaRPr lang="en-US"/>
          </a:p>
        </p:txBody>
      </p:sp>
    </p:spTree>
    <p:extLst>
      <p:ext uri="{BB962C8B-B14F-4D97-AF65-F5344CB8AC3E}">
        <p14:creationId xmlns:p14="http://schemas.microsoft.com/office/powerpoint/2010/main" val="351796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6738A-548C-6913-EEF0-4AEFD27D1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A8287-822D-785E-8019-8F751599C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DE5F5-B381-D5FE-4F07-0BA9E1B4E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ACDCB8-19FD-4AD4-816F-D528A9FF5FCA}" type="datetimeFigureOut">
              <a:rPr lang="en-US" smtClean="0"/>
              <a:t>12/13/2023</a:t>
            </a:fld>
            <a:endParaRPr lang="en-US"/>
          </a:p>
        </p:txBody>
      </p:sp>
      <p:sp>
        <p:nvSpPr>
          <p:cNvPr id="5" name="Footer Placeholder 4">
            <a:extLst>
              <a:ext uri="{FF2B5EF4-FFF2-40B4-BE49-F238E27FC236}">
                <a16:creationId xmlns:a16="http://schemas.microsoft.com/office/drawing/2014/main" id="{2823536C-C5A5-E627-1242-E8B0D6C26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312018-2B4A-D817-EA43-C73B59D4D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CD110E-25E6-4367-AE86-977C4445E642}" type="slidenum">
              <a:rPr lang="en-US" smtClean="0"/>
              <a:t>‹#›</a:t>
            </a:fld>
            <a:endParaRPr lang="en-US"/>
          </a:p>
        </p:txBody>
      </p:sp>
    </p:spTree>
    <p:extLst>
      <p:ext uri="{BB962C8B-B14F-4D97-AF65-F5344CB8AC3E}">
        <p14:creationId xmlns:p14="http://schemas.microsoft.com/office/powerpoint/2010/main" val="292200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lynn@berkeley.edu" TargetMode="External"/><Relationship Id="rId2" Type="http://schemas.openxmlformats.org/officeDocument/2006/relationships/hyperlink" Target="mailto:rahulkumar@berkeley.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digikey.com/en/products/detail/murata-electronics/CSTNE12M0GH5L000R0/8747728"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murata.com/en/products/productdata/8801162133534/SPEC-CSTNE12M0GH5L000R0.pdf"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digikey.com/en/products/detail/w%C3%BCrth-elektronik/450301014042/5209104"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we-online.com/components/products/datasheet/45030101404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6EEA-36B5-C908-88A0-F0DA19146648}"/>
              </a:ext>
            </a:extLst>
          </p:cNvPr>
          <p:cNvSpPr>
            <a:spLocks noGrp="1"/>
          </p:cNvSpPr>
          <p:nvPr>
            <p:ph type="ctrTitle"/>
          </p:nvPr>
        </p:nvSpPr>
        <p:spPr>
          <a:xfrm>
            <a:off x="251209" y="1122363"/>
            <a:ext cx="11394831" cy="2387600"/>
          </a:xfrm>
        </p:spPr>
        <p:txBody>
          <a:bodyPr>
            <a:normAutofit/>
          </a:bodyPr>
          <a:lstStyle/>
          <a:p>
            <a:r>
              <a:rPr lang="en-US" sz="6000" dirty="0"/>
              <a:t>Request for Quote:  </a:t>
            </a:r>
            <a:r>
              <a:rPr lang="en-US" dirty="0"/>
              <a:t>6</a:t>
            </a:r>
            <a:r>
              <a:rPr lang="en-US" sz="6000" dirty="0"/>
              <a:t> boards</a:t>
            </a:r>
            <a:endParaRPr lang="en-US" dirty="0"/>
          </a:p>
        </p:txBody>
      </p:sp>
      <p:sp>
        <p:nvSpPr>
          <p:cNvPr id="3" name="Subtitle 2">
            <a:extLst>
              <a:ext uri="{FF2B5EF4-FFF2-40B4-BE49-F238E27FC236}">
                <a16:creationId xmlns:a16="http://schemas.microsoft.com/office/drawing/2014/main" id="{11DDD2B1-6A28-00F2-BCB6-5A123D389A66}"/>
              </a:ext>
            </a:extLst>
          </p:cNvPr>
          <p:cNvSpPr>
            <a:spLocks noGrp="1"/>
          </p:cNvSpPr>
          <p:nvPr>
            <p:ph type="subTitle" idx="1"/>
          </p:nvPr>
        </p:nvSpPr>
        <p:spPr>
          <a:xfrm>
            <a:off x="1524000" y="3602037"/>
            <a:ext cx="9144000" cy="2537505"/>
          </a:xfrm>
        </p:spPr>
        <p:txBody>
          <a:bodyPr>
            <a:normAutofit fontScale="92500" lnSpcReduction="20000"/>
          </a:bodyPr>
          <a:lstStyle/>
          <a:p>
            <a:endParaRPr lang="en-US" sz="2400" dirty="0"/>
          </a:p>
          <a:p>
            <a:r>
              <a:rPr lang="en-US" sz="2400" dirty="0"/>
              <a:t>UC Berkeley, BWRC</a:t>
            </a:r>
          </a:p>
          <a:p>
            <a:r>
              <a:rPr lang="en-US" sz="2400" dirty="0"/>
              <a:t>12/14/2023</a:t>
            </a:r>
          </a:p>
          <a:p>
            <a:r>
              <a:rPr lang="en-US" sz="2400" dirty="0"/>
              <a:t>Rahul Kumar (</a:t>
            </a:r>
            <a:r>
              <a:rPr lang="en-US" sz="2400" dirty="0">
                <a:hlinkClick r:id="rId2"/>
              </a:rPr>
              <a:t>rahulkumar@berkeley.edu</a:t>
            </a:r>
            <a:r>
              <a:rPr lang="en-US" sz="2400" dirty="0"/>
              <a:t>, 408-702-5845)</a:t>
            </a:r>
          </a:p>
          <a:p>
            <a:r>
              <a:rPr lang="en-US" sz="2400" dirty="0"/>
              <a:t>Anita Flynn (</a:t>
            </a:r>
            <a:r>
              <a:rPr lang="en-US" sz="2400" dirty="0">
                <a:hlinkClick r:id="rId3"/>
              </a:rPr>
              <a:t>aflynn@berkeley.edu</a:t>
            </a:r>
            <a:r>
              <a:rPr lang="en-US" sz="2400" dirty="0"/>
              <a:t>, 510-681-3931)</a:t>
            </a:r>
          </a:p>
          <a:p>
            <a:br>
              <a:rPr lang="en-US" sz="2400" dirty="0"/>
            </a:br>
            <a:r>
              <a:rPr lang="en-US" sz="2400" dirty="0"/>
              <a:t>Please don’t hesitate to contact us if you have any questions. </a:t>
            </a:r>
          </a:p>
          <a:p>
            <a:endParaRPr lang="en-US" dirty="0"/>
          </a:p>
        </p:txBody>
      </p:sp>
      <p:sp>
        <p:nvSpPr>
          <p:cNvPr id="4" name="Slide Number Placeholder 3">
            <a:extLst>
              <a:ext uri="{FF2B5EF4-FFF2-40B4-BE49-F238E27FC236}">
                <a16:creationId xmlns:a16="http://schemas.microsoft.com/office/drawing/2014/main" id="{14D39195-6E06-B748-80A8-00BA39BB1608}"/>
              </a:ext>
            </a:extLst>
          </p:cNvPr>
          <p:cNvSpPr>
            <a:spLocks noGrp="1"/>
          </p:cNvSpPr>
          <p:nvPr>
            <p:ph type="sldNum" sz="quarter" idx="12"/>
          </p:nvPr>
        </p:nvSpPr>
        <p:spPr/>
        <p:txBody>
          <a:bodyPr/>
          <a:lstStyle/>
          <a:p>
            <a:fld id="{B83644E1-9C8D-46E6-A02F-F1A8FBB8DBB0}" type="slidenum">
              <a:rPr lang="en-US" smtClean="0"/>
              <a:t>1</a:t>
            </a:fld>
            <a:endParaRPr lang="en-US"/>
          </a:p>
        </p:txBody>
      </p:sp>
    </p:spTree>
    <p:extLst>
      <p:ext uri="{BB962C8B-B14F-4D97-AF65-F5344CB8AC3E}">
        <p14:creationId xmlns:p14="http://schemas.microsoft.com/office/powerpoint/2010/main" val="159000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16BA-4B15-D167-BF14-F1463C5B4AD8}"/>
              </a:ext>
            </a:extLst>
          </p:cNvPr>
          <p:cNvSpPr>
            <a:spLocks noGrp="1"/>
          </p:cNvSpPr>
          <p:nvPr>
            <p:ph type="title"/>
          </p:nvPr>
        </p:nvSpPr>
        <p:spPr>
          <a:xfrm>
            <a:off x="180032" y="0"/>
            <a:ext cx="4251291" cy="1325563"/>
          </a:xfrm>
        </p:spPr>
        <p:txBody>
          <a:bodyPr/>
          <a:lstStyle/>
          <a:p>
            <a:r>
              <a:rPr lang="en-US" dirty="0"/>
              <a:t>Request for quote</a:t>
            </a:r>
          </a:p>
        </p:txBody>
      </p:sp>
      <p:sp>
        <p:nvSpPr>
          <p:cNvPr id="3" name="Content Placeholder 2">
            <a:extLst>
              <a:ext uri="{FF2B5EF4-FFF2-40B4-BE49-F238E27FC236}">
                <a16:creationId xmlns:a16="http://schemas.microsoft.com/office/drawing/2014/main" id="{EEE699FF-90EA-B247-EC6D-4E0D51B47627}"/>
              </a:ext>
            </a:extLst>
          </p:cNvPr>
          <p:cNvSpPr>
            <a:spLocks noGrp="1"/>
          </p:cNvSpPr>
          <p:nvPr>
            <p:ph idx="1"/>
          </p:nvPr>
        </p:nvSpPr>
        <p:spPr>
          <a:xfrm>
            <a:off x="5049714" y="330135"/>
            <a:ext cx="7695902" cy="2117049"/>
          </a:xfrm>
        </p:spPr>
        <p:txBody>
          <a:bodyPr>
            <a:normAutofit/>
          </a:bodyPr>
          <a:lstStyle/>
          <a:p>
            <a:r>
              <a:rPr lang="en-US" sz="2000" dirty="0"/>
              <a:t>Could you please give us a quote to assemble:</a:t>
            </a:r>
          </a:p>
          <a:p>
            <a:pPr lvl="1"/>
            <a:r>
              <a:rPr lang="en-US" sz="1700" dirty="0"/>
              <a:t>6 of these STAC-V1-PCB boards </a:t>
            </a:r>
          </a:p>
          <a:p>
            <a:pPr lvl="1"/>
            <a:r>
              <a:rPr lang="en-US" sz="1700" dirty="0"/>
              <a:t>Lead-free solder paste</a:t>
            </a:r>
          </a:p>
          <a:p>
            <a:pPr lvl="1"/>
            <a:r>
              <a:rPr lang="en-US" sz="1700" dirty="0"/>
              <a:t>Please use heat sinks for soldering SMA connectors</a:t>
            </a:r>
          </a:p>
          <a:p>
            <a:pPr lvl="1"/>
            <a:r>
              <a:rPr lang="en-US" sz="1700" dirty="0"/>
              <a:t>We will provide the components/boards/spares/heatsinks/wrench </a:t>
            </a:r>
          </a:p>
        </p:txBody>
      </p:sp>
      <p:sp>
        <p:nvSpPr>
          <p:cNvPr id="5" name="TextBox 4">
            <a:extLst>
              <a:ext uri="{FF2B5EF4-FFF2-40B4-BE49-F238E27FC236}">
                <a16:creationId xmlns:a16="http://schemas.microsoft.com/office/drawing/2014/main" id="{DF3AEA8F-CF07-C87E-F246-7365C381E491}"/>
              </a:ext>
            </a:extLst>
          </p:cNvPr>
          <p:cNvSpPr txBox="1"/>
          <p:nvPr/>
        </p:nvSpPr>
        <p:spPr>
          <a:xfrm>
            <a:off x="458207" y="1388660"/>
            <a:ext cx="3827883" cy="369332"/>
          </a:xfrm>
          <a:prstGeom prst="rect">
            <a:avLst/>
          </a:prstGeom>
          <a:noFill/>
        </p:spPr>
        <p:txBody>
          <a:bodyPr wrap="square" rtlCol="0">
            <a:spAutoFit/>
          </a:bodyPr>
          <a:lstStyle/>
          <a:p>
            <a:pPr algn="ctr"/>
            <a:r>
              <a:rPr lang="en-US" b="1" dirty="0">
                <a:solidFill>
                  <a:srgbClr val="FF0000"/>
                </a:solidFill>
              </a:rPr>
              <a:t>STAC-V1-PCB</a:t>
            </a:r>
            <a:r>
              <a:rPr lang="en-US" b="1" dirty="0"/>
              <a:t> x 6</a:t>
            </a:r>
          </a:p>
        </p:txBody>
      </p:sp>
      <p:sp>
        <p:nvSpPr>
          <p:cNvPr id="8" name="Slide Number Placeholder 7">
            <a:extLst>
              <a:ext uri="{FF2B5EF4-FFF2-40B4-BE49-F238E27FC236}">
                <a16:creationId xmlns:a16="http://schemas.microsoft.com/office/drawing/2014/main" id="{FA7B9569-C532-C8F3-BBB6-D6BC60F0ACBB}"/>
              </a:ext>
            </a:extLst>
          </p:cNvPr>
          <p:cNvSpPr>
            <a:spLocks noGrp="1"/>
          </p:cNvSpPr>
          <p:nvPr>
            <p:ph type="sldNum" sz="quarter" idx="12"/>
          </p:nvPr>
        </p:nvSpPr>
        <p:spPr/>
        <p:txBody>
          <a:bodyPr/>
          <a:lstStyle/>
          <a:p>
            <a:fld id="{B83644E1-9C8D-46E6-A02F-F1A8FBB8DBB0}" type="slidenum">
              <a:rPr lang="en-US" smtClean="0"/>
              <a:t>2</a:t>
            </a:fld>
            <a:endParaRPr lang="en-US"/>
          </a:p>
        </p:txBody>
      </p:sp>
      <p:pic>
        <p:nvPicPr>
          <p:cNvPr id="6" name="Picture 5">
            <a:extLst>
              <a:ext uri="{FF2B5EF4-FFF2-40B4-BE49-F238E27FC236}">
                <a16:creationId xmlns:a16="http://schemas.microsoft.com/office/drawing/2014/main" id="{0D281584-FEBC-B5A2-E3B2-1FF55DA5A50D}"/>
              </a:ext>
            </a:extLst>
          </p:cNvPr>
          <p:cNvPicPr>
            <a:picLocks noChangeAspect="1"/>
          </p:cNvPicPr>
          <p:nvPr/>
        </p:nvPicPr>
        <p:blipFill>
          <a:blip r:embed="rId2"/>
          <a:stretch>
            <a:fillRect/>
          </a:stretch>
        </p:blipFill>
        <p:spPr>
          <a:xfrm>
            <a:off x="1232345" y="1975696"/>
            <a:ext cx="6222703" cy="4882304"/>
          </a:xfrm>
          <a:prstGeom prst="rect">
            <a:avLst/>
          </a:prstGeom>
        </p:spPr>
      </p:pic>
    </p:spTree>
    <p:extLst>
      <p:ext uri="{BB962C8B-B14F-4D97-AF65-F5344CB8AC3E}">
        <p14:creationId xmlns:p14="http://schemas.microsoft.com/office/powerpoint/2010/main" val="390930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16BA-4B15-D167-BF14-F1463C5B4AD8}"/>
              </a:ext>
            </a:extLst>
          </p:cNvPr>
          <p:cNvSpPr>
            <a:spLocks noGrp="1"/>
          </p:cNvSpPr>
          <p:nvPr>
            <p:ph type="title"/>
          </p:nvPr>
        </p:nvSpPr>
        <p:spPr>
          <a:xfrm>
            <a:off x="180032" y="0"/>
            <a:ext cx="7643168" cy="1325563"/>
          </a:xfrm>
        </p:spPr>
        <p:txBody>
          <a:bodyPr/>
          <a:lstStyle/>
          <a:p>
            <a:r>
              <a:rPr lang="en-US" dirty="0"/>
              <a:t>Drill Drawing with Dimensions</a:t>
            </a:r>
          </a:p>
        </p:txBody>
      </p:sp>
      <p:sp>
        <p:nvSpPr>
          <p:cNvPr id="8" name="Slide Number Placeholder 7">
            <a:extLst>
              <a:ext uri="{FF2B5EF4-FFF2-40B4-BE49-F238E27FC236}">
                <a16:creationId xmlns:a16="http://schemas.microsoft.com/office/drawing/2014/main" id="{FA7B9569-C532-C8F3-BBB6-D6BC60F0ACBB}"/>
              </a:ext>
            </a:extLst>
          </p:cNvPr>
          <p:cNvSpPr>
            <a:spLocks noGrp="1"/>
          </p:cNvSpPr>
          <p:nvPr>
            <p:ph type="sldNum" sz="quarter" idx="12"/>
          </p:nvPr>
        </p:nvSpPr>
        <p:spPr/>
        <p:txBody>
          <a:bodyPr/>
          <a:lstStyle/>
          <a:p>
            <a:fld id="{B83644E1-9C8D-46E6-A02F-F1A8FBB8DBB0}" type="slidenum">
              <a:rPr lang="en-US" smtClean="0"/>
              <a:t>3</a:t>
            </a:fld>
            <a:endParaRPr lang="en-US"/>
          </a:p>
        </p:txBody>
      </p:sp>
      <p:pic>
        <p:nvPicPr>
          <p:cNvPr id="10" name="Picture 9">
            <a:extLst>
              <a:ext uri="{FF2B5EF4-FFF2-40B4-BE49-F238E27FC236}">
                <a16:creationId xmlns:a16="http://schemas.microsoft.com/office/drawing/2014/main" id="{12A6181D-CECA-F9DB-6364-5C0A71E52883}"/>
              </a:ext>
            </a:extLst>
          </p:cNvPr>
          <p:cNvPicPr>
            <a:picLocks noChangeAspect="1"/>
          </p:cNvPicPr>
          <p:nvPr/>
        </p:nvPicPr>
        <p:blipFill>
          <a:blip r:embed="rId2"/>
          <a:stretch>
            <a:fillRect/>
          </a:stretch>
        </p:blipFill>
        <p:spPr>
          <a:xfrm>
            <a:off x="1813915" y="1971099"/>
            <a:ext cx="6326785" cy="4511089"/>
          </a:xfrm>
          <a:prstGeom prst="rect">
            <a:avLst/>
          </a:prstGeom>
        </p:spPr>
      </p:pic>
    </p:spTree>
    <p:extLst>
      <p:ext uri="{BB962C8B-B14F-4D97-AF65-F5344CB8AC3E}">
        <p14:creationId xmlns:p14="http://schemas.microsoft.com/office/powerpoint/2010/main" val="168251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44116" y="3287408"/>
            <a:ext cx="1228384" cy="1166965"/>
          </a:xfrm>
          <a:prstGeom prst="rect">
            <a:avLst/>
          </a:prstGeom>
        </p:spPr>
      </p:pic>
      <p:sp>
        <p:nvSpPr>
          <p:cNvPr id="2" name="Slide Number Placeholder 1"/>
          <p:cNvSpPr>
            <a:spLocks noGrp="1"/>
          </p:cNvSpPr>
          <p:nvPr>
            <p:ph type="sldNum" sz="quarter" idx="12"/>
          </p:nvPr>
        </p:nvSpPr>
        <p:spPr/>
        <p:txBody>
          <a:bodyPr/>
          <a:lstStyle/>
          <a:p>
            <a:fld id="{23E1D682-F2BF-46BD-A578-6AB2E3F1102C}" type="slidenum">
              <a:rPr lang="en-US" smtClean="0"/>
              <a:t>4</a:t>
            </a:fld>
            <a:endParaRPr lang="en-US"/>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6413992" y="3908149"/>
            <a:ext cx="2776207" cy="228689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3516026" y="3595654"/>
            <a:ext cx="2776208" cy="2911885"/>
          </a:xfrm>
          <a:prstGeom prst="rect">
            <a:avLst/>
          </a:prstGeom>
        </p:spPr>
      </p:pic>
      <p:sp>
        <p:nvSpPr>
          <p:cNvPr id="15" name="TextBox 14"/>
          <p:cNvSpPr txBox="1"/>
          <p:nvPr/>
        </p:nvSpPr>
        <p:spPr>
          <a:xfrm flipH="1">
            <a:off x="304139" y="2069451"/>
            <a:ext cx="2793440" cy="646331"/>
          </a:xfrm>
          <a:prstGeom prst="rect">
            <a:avLst/>
          </a:prstGeom>
          <a:noFill/>
        </p:spPr>
        <p:txBody>
          <a:bodyPr wrap="square" rtlCol="0">
            <a:spAutoFit/>
          </a:bodyPr>
          <a:lstStyle/>
          <a:p>
            <a:r>
              <a:rPr lang="en-US" sz="1200" dirty="0"/>
              <a:t>female SMA connectors highlighted from previous side need to get assembled into edge of the board:</a:t>
            </a:r>
          </a:p>
        </p:txBody>
      </p:sp>
      <p:cxnSp>
        <p:nvCxnSpPr>
          <p:cNvPr id="24" name="Straight Arrow Connector 23"/>
          <p:cNvCxnSpPr/>
          <p:nvPr/>
        </p:nvCxnSpPr>
        <p:spPr>
          <a:xfrm flipH="1">
            <a:off x="7698490" y="4004948"/>
            <a:ext cx="1909693" cy="6229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9182768" y="4482840"/>
            <a:ext cx="1168587" cy="900246"/>
          </a:xfrm>
          <a:prstGeom prst="rect">
            <a:avLst/>
          </a:prstGeom>
          <a:noFill/>
        </p:spPr>
        <p:txBody>
          <a:bodyPr wrap="square" rtlCol="0">
            <a:spAutoFit/>
          </a:bodyPr>
          <a:lstStyle/>
          <a:p>
            <a:r>
              <a:rPr lang="en-US" sz="1050" dirty="0"/>
              <a:t>Please screw this heat sink into the female SMA which is held in a vise …</a:t>
            </a:r>
          </a:p>
        </p:txBody>
      </p:sp>
      <p:pic>
        <p:nvPicPr>
          <p:cNvPr id="1026" name="Picture 2" descr="142-0701-801">
            <a:extLst>
              <a:ext uri="{FF2B5EF4-FFF2-40B4-BE49-F238E27FC236}">
                <a16:creationId xmlns:a16="http://schemas.microsoft.com/office/drawing/2014/main" id="{DE59D516-1DC0-B21A-2147-1B9545D19FC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96153" y="1774827"/>
            <a:ext cx="1512581" cy="15125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3342563-E286-2B69-E429-21064C0B5534}"/>
              </a:ext>
            </a:extLst>
          </p:cNvPr>
          <p:cNvSpPr txBox="1"/>
          <p:nvPr/>
        </p:nvSpPr>
        <p:spPr>
          <a:xfrm>
            <a:off x="418434" y="254076"/>
            <a:ext cx="11111311" cy="1384995"/>
          </a:xfrm>
          <a:prstGeom prst="rect">
            <a:avLst/>
          </a:prstGeom>
          <a:noFill/>
        </p:spPr>
        <p:txBody>
          <a:bodyPr wrap="square">
            <a:spAutoFit/>
          </a:bodyPr>
          <a:lstStyle/>
          <a:p>
            <a:r>
              <a:rPr lang="en-US" sz="1400" dirty="0"/>
              <a:t>The 10 edge-mount SMA connectors on the chip board will need to be hand soldered.  We will provide heat sinks.  Please attach these heatsinks while hand soldering these SMA connectors to the chip board.</a:t>
            </a:r>
          </a:p>
          <a:p>
            <a:endParaRPr lang="en-US" sz="1400" dirty="0"/>
          </a:p>
          <a:p>
            <a:r>
              <a:rPr lang="en-US" sz="1400" dirty="0"/>
              <a:t>With hand soldering, and using these heat sinks, the heat sink will keep the face of the white plastic dielectric from melting/moving (and even if it does melt a little bit, the heat sink’s flat face should keep the face of the white plastic dielectric and the center pin at the correct level to remain within spec).  After soldering, use the torque wrench to remove the heat sink.</a:t>
            </a:r>
          </a:p>
        </p:txBody>
      </p:sp>
    </p:spTree>
    <p:extLst>
      <p:ext uri="{BB962C8B-B14F-4D97-AF65-F5344CB8AC3E}">
        <p14:creationId xmlns:p14="http://schemas.microsoft.com/office/powerpoint/2010/main" val="423659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E1D682-F2BF-46BD-A578-6AB2E3F1102C}" type="slidenum">
              <a:rPr lang="en-US" smtClean="0"/>
              <a:t>5</a:t>
            </a:fld>
            <a:endParaRPr lang="en-US"/>
          </a:p>
        </p:txBody>
      </p:sp>
      <p:sp>
        <p:nvSpPr>
          <p:cNvPr id="3" name="TextBox 2"/>
          <p:cNvSpPr txBox="1"/>
          <p:nvPr/>
        </p:nvSpPr>
        <p:spPr>
          <a:xfrm>
            <a:off x="844265" y="743573"/>
            <a:ext cx="4584373" cy="338554"/>
          </a:xfrm>
          <a:prstGeom prst="rect">
            <a:avLst/>
          </a:prstGeom>
          <a:noFill/>
        </p:spPr>
        <p:txBody>
          <a:bodyPr wrap="square" rtlCol="0">
            <a:spAutoFit/>
          </a:bodyPr>
          <a:lstStyle/>
          <a:p>
            <a:r>
              <a:rPr lang="en-US" sz="1600" dirty="0"/>
              <a:t>We will send along a number of these heat sinks:</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237826" y="1390961"/>
            <a:ext cx="1194622" cy="1531989"/>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80504" y="3250022"/>
            <a:ext cx="1864895" cy="17716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37903" y="3231831"/>
            <a:ext cx="2457450" cy="1789843"/>
          </a:xfrm>
          <a:prstGeom prst="rect">
            <a:avLst/>
          </a:prstGeom>
        </p:spPr>
      </p:pic>
      <p:cxnSp>
        <p:nvCxnSpPr>
          <p:cNvPr id="8" name="Straight Arrow Connector 7"/>
          <p:cNvCxnSpPr/>
          <p:nvPr/>
        </p:nvCxnSpPr>
        <p:spPr>
          <a:xfrm flipH="1">
            <a:off x="4604571" y="2411366"/>
            <a:ext cx="824067" cy="18693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77590" y="1877538"/>
            <a:ext cx="516049" cy="24031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93358" y="2967638"/>
            <a:ext cx="1714500" cy="253916"/>
          </a:xfrm>
          <a:prstGeom prst="rect">
            <a:avLst/>
          </a:prstGeom>
          <a:noFill/>
        </p:spPr>
        <p:txBody>
          <a:bodyPr wrap="square" rtlCol="0">
            <a:spAutoFit/>
          </a:bodyPr>
          <a:lstStyle/>
          <a:p>
            <a:r>
              <a:rPr lang="en-US" sz="1050" dirty="0"/>
              <a:t>This end looks like this:</a:t>
            </a:r>
          </a:p>
        </p:txBody>
      </p:sp>
      <p:sp>
        <p:nvSpPr>
          <p:cNvPr id="13" name="TextBox 12"/>
          <p:cNvSpPr txBox="1"/>
          <p:nvPr/>
        </p:nvSpPr>
        <p:spPr>
          <a:xfrm>
            <a:off x="7216584" y="2967637"/>
            <a:ext cx="1714500" cy="253916"/>
          </a:xfrm>
          <a:prstGeom prst="rect">
            <a:avLst/>
          </a:prstGeom>
          <a:noFill/>
        </p:spPr>
        <p:txBody>
          <a:bodyPr wrap="square" rtlCol="0">
            <a:spAutoFit/>
          </a:bodyPr>
          <a:lstStyle/>
          <a:p>
            <a:r>
              <a:rPr lang="en-US" sz="1050" dirty="0"/>
              <a:t>This end looks like this:</a:t>
            </a:r>
          </a:p>
        </p:txBody>
      </p:sp>
      <p:sp>
        <p:nvSpPr>
          <p:cNvPr id="14" name="TextBox 13"/>
          <p:cNvSpPr txBox="1"/>
          <p:nvPr/>
        </p:nvSpPr>
        <p:spPr>
          <a:xfrm>
            <a:off x="4225720" y="1336260"/>
            <a:ext cx="4103739" cy="253916"/>
          </a:xfrm>
          <a:prstGeom prst="rect">
            <a:avLst/>
          </a:prstGeom>
          <a:noFill/>
        </p:spPr>
        <p:txBody>
          <a:bodyPr wrap="square" rtlCol="0">
            <a:spAutoFit/>
          </a:bodyPr>
          <a:lstStyle/>
          <a:p>
            <a:r>
              <a:rPr lang="en-US" sz="1050" dirty="0" err="1"/>
              <a:t>Santron</a:t>
            </a:r>
            <a:r>
              <a:rPr lang="en-US" sz="1050" dirty="0"/>
              <a:t> assembly tool #1209-03-P (basically, a heat sink)</a:t>
            </a:r>
          </a:p>
        </p:txBody>
      </p:sp>
      <p:sp>
        <p:nvSpPr>
          <p:cNvPr id="17" name="TextBox 16"/>
          <p:cNvSpPr txBox="1"/>
          <p:nvPr/>
        </p:nvSpPr>
        <p:spPr>
          <a:xfrm>
            <a:off x="3941959" y="5021674"/>
            <a:ext cx="1714500" cy="415498"/>
          </a:xfrm>
          <a:prstGeom prst="rect">
            <a:avLst/>
          </a:prstGeom>
          <a:noFill/>
        </p:spPr>
        <p:txBody>
          <a:bodyPr wrap="square" rtlCol="0">
            <a:spAutoFit/>
          </a:bodyPr>
          <a:lstStyle/>
          <a:p>
            <a:r>
              <a:rPr lang="en-US" sz="1050" dirty="0"/>
              <a:t>This end is for screwing into SMA female connectors.</a:t>
            </a:r>
          </a:p>
        </p:txBody>
      </p:sp>
      <p:sp>
        <p:nvSpPr>
          <p:cNvPr id="18" name="TextBox 17"/>
          <p:cNvSpPr txBox="1"/>
          <p:nvPr/>
        </p:nvSpPr>
        <p:spPr>
          <a:xfrm>
            <a:off x="6359334" y="5021673"/>
            <a:ext cx="1970124" cy="738664"/>
          </a:xfrm>
          <a:prstGeom prst="rect">
            <a:avLst/>
          </a:prstGeom>
          <a:noFill/>
        </p:spPr>
        <p:txBody>
          <a:bodyPr wrap="square" rtlCol="0">
            <a:spAutoFit/>
          </a:bodyPr>
          <a:lstStyle/>
          <a:p>
            <a:r>
              <a:rPr lang="en-US" sz="1050" dirty="0"/>
              <a:t>Ignore this end (this end is for screwing into SMA male connectors, which we don’t have on the boards).</a:t>
            </a:r>
          </a:p>
        </p:txBody>
      </p:sp>
    </p:spTree>
    <p:extLst>
      <p:ext uri="{BB962C8B-B14F-4D97-AF65-F5344CB8AC3E}">
        <p14:creationId xmlns:p14="http://schemas.microsoft.com/office/powerpoint/2010/main" val="247750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E1D682-F2BF-46BD-A578-6AB2E3F1102C}" type="slidenum">
              <a:rPr lang="en-US" smtClean="0"/>
              <a:t>6</a:t>
            </a:fld>
            <a:endParaRPr lang="en-US"/>
          </a:p>
        </p:txBody>
      </p:sp>
      <p:sp>
        <p:nvSpPr>
          <p:cNvPr id="3" name="TextBox 2"/>
          <p:cNvSpPr txBox="1"/>
          <p:nvPr/>
        </p:nvSpPr>
        <p:spPr>
          <a:xfrm>
            <a:off x="1524001" y="728409"/>
            <a:ext cx="8766073" cy="1077218"/>
          </a:xfrm>
          <a:prstGeom prst="rect">
            <a:avLst/>
          </a:prstGeom>
          <a:noFill/>
        </p:spPr>
        <p:txBody>
          <a:bodyPr wrap="square" rtlCol="0">
            <a:spAutoFit/>
          </a:bodyPr>
          <a:lstStyle/>
          <a:p>
            <a:r>
              <a:rPr lang="en-US" sz="1600" dirty="0"/>
              <a:t>Then use the SMA torque wrench (hold it at the far end) to tighten the heat sink onto the SMA.  Stop once the torque wrench “breaks” … that will ensure the heatsink is at the correct depth. </a:t>
            </a:r>
          </a:p>
          <a:p>
            <a:endParaRPr lang="en-US" sz="1600" dirty="0"/>
          </a:p>
          <a:p>
            <a:pPr marL="557213" lvl="1" indent="-214313">
              <a:buFont typeface="Arial" panose="020B0604020202020204" pitchFamily="34" charset="0"/>
              <a:buChar char="•"/>
            </a:pPr>
            <a:r>
              <a:rPr lang="en-US" sz="1600" dirty="0"/>
              <a:t>We will bring this torque wrench over to you.</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2271578" y="1802051"/>
            <a:ext cx="3412409" cy="3480658"/>
          </a:xfrm>
          <a:prstGeom prst="rect">
            <a:avLst/>
          </a:prstGeom>
        </p:spPr>
      </p:pic>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t="-271"/>
          <a:stretch/>
        </p:blipFill>
        <p:spPr>
          <a:xfrm rot="5400000">
            <a:off x="6718198" y="1927432"/>
            <a:ext cx="3412408" cy="3229897"/>
          </a:xfrm>
          <a:prstGeom prst="rect">
            <a:avLst/>
          </a:prstGeom>
        </p:spPr>
      </p:pic>
    </p:spTree>
    <p:extLst>
      <p:ext uri="{BB962C8B-B14F-4D97-AF65-F5344CB8AC3E}">
        <p14:creationId xmlns:p14="http://schemas.microsoft.com/office/powerpoint/2010/main" val="269858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7</a:t>
            </a:fld>
            <a:endParaRPr/>
          </a:p>
        </p:txBody>
      </p:sp>
      <p:sp>
        <p:nvSpPr>
          <p:cNvPr id="106" name="Google Shape;106;p20"/>
          <p:cNvSpPr txBox="1"/>
          <p:nvPr/>
        </p:nvSpPr>
        <p:spPr>
          <a:xfrm>
            <a:off x="728953" y="79156"/>
            <a:ext cx="5806319" cy="513003"/>
          </a:xfrm>
          <a:prstGeom prst="rect">
            <a:avLst/>
          </a:prstGeom>
          <a:noFill/>
          <a:ln>
            <a:noFill/>
          </a:ln>
        </p:spPr>
        <p:txBody>
          <a:bodyPr spcFirstLastPara="1" wrap="square" lIns="121900" tIns="121900" rIns="121900" bIns="121900" anchor="t" anchorCtr="0">
            <a:noAutofit/>
          </a:bodyPr>
          <a:lstStyle/>
          <a:p>
            <a:r>
              <a:rPr lang="en" sz="2133" dirty="0"/>
              <a:t>XTAL (Murata </a:t>
            </a:r>
            <a:r>
              <a:rPr lang="en-US" sz="2133" dirty="0"/>
              <a:t>CSTNE12M0GH5L000R0)</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70"/>
            <a:ext cx="4679692" cy="5847755"/>
          </a:xfrm>
          <a:prstGeom prst="rect">
            <a:avLst/>
          </a:prstGeom>
          <a:noFill/>
        </p:spPr>
        <p:txBody>
          <a:bodyPr wrap="square" rtlCol="0">
            <a:spAutoFit/>
          </a:bodyPr>
          <a:lstStyle/>
          <a:p>
            <a:r>
              <a:rPr lang="en-US" sz="2200" dirty="0"/>
              <a:t>Designator: </a:t>
            </a:r>
            <a:r>
              <a:rPr lang="en-US" sz="2200" dirty="0">
                <a:solidFill>
                  <a:srgbClr val="FF0000"/>
                </a:solidFill>
              </a:rPr>
              <a:t>X1</a:t>
            </a:r>
          </a:p>
          <a:p>
            <a:r>
              <a:rPr lang="en-US" sz="2200" dirty="0"/>
              <a:t>The crystal looks symmetric, but according to the datasheet, pins 1 and 3 are not interchangeable. Need to make sure this gets assembled in the correct orientation.</a:t>
            </a:r>
          </a:p>
          <a:p>
            <a:r>
              <a:rPr lang="en-US" sz="2200" dirty="0"/>
              <a:t>The datasheet specifies the orientation of the crystal when it is packaged. Our PCB footprint indicates the pin numbers. Please make sure the crystal pins match the footprint pins when placed (</a:t>
            </a:r>
            <a:r>
              <a:rPr lang="en-US" sz="2200" dirty="0" err="1"/>
              <a:t>ie</a:t>
            </a:r>
            <a:r>
              <a:rPr lang="en-US" sz="2200" dirty="0"/>
              <a:t>. be careful not to rotate 180 degrees).</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r>
              <a:rPr lang="en-US" sz="2200" dirty="0"/>
              <a:t> </a:t>
            </a:r>
          </a:p>
        </p:txBody>
      </p:sp>
      <p:pic>
        <p:nvPicPr>
          <p:cNvPr id="5" name="Picture 4">
            <a:extLst>
              <a:ext uri="{FF2B5EF4-FFF2-40B4-BE49-F238E27FC236}">
                <a16:creationId xmlns:a16="http://schemas.microsoft.com/office/drawing/2014/main" id="{4B01BDE3-86C4-D54A-F60F-6BD4209BE327}"/>
              </a:ext>
            </a:extLst>
          </p:cNvPr>
          <p:cNvPicPr>
            <a:picLocks noChangeAspect="1"/>
          </p:cNvPicPr>
          <p:nvPr/>
        </p:nvPicPr>
        <p:blipFill>
          <a:blip r:embed="rId5"/>
          <a:stretch>
            <a:fillRect/>
          </a:stretch>
        </p:blipFill>
        <p:spPr>
          <a:xfrm>
            <a:off x="3776443" y="6086488"/>
            <a:ext cx="4407515" cy="622387"/>
          </a:xfrm>
          <a:prstGeom prst="rect">
            <a:avLst/>
          </a:prstGeom>
        </p:spPr>
      </p:pic>
      <p:pic>
        <p:nvPicPr>
          <p:cNvPr id="8" name="Picture 7">
            <a:extLst>
              <a:ext uri="{FF2B5EF4-FFF2-40B4-BE49-F238E27FC236}">
                <a16:creationId xmlns:a16="http://schemas.microsoft.com/office/drawing/2014/main" id="{B5DC6D9F-2D47-7513-93F4-290D50E8FDF5}"/>
              </a:ext>
            </a:extLst>
          </p:cNvPr>
          <p:cNvPicPr>
            <a:picLocks noChangeAspect="1"/>
          </p:cNvPicPr>
          <p:nvPr/>
        </p:nvPicPr>
        <p:blipFill>
          <a:blip r:embed="rId6"/>
          <a:stretch>
            <a:fillRect/>
          </a:stretch>
        </p:blipFill>
        <p:spPr>
          <a:xfrm>
            <a:off x="7496062" y="149127"/>
            <a:ext cx="4407516" cy="3697887"/>
          </a:xfrm>
          <a:prstGeom prst="rect">
            <a:avLst/>
          </a:prstGeom>
        </p:spPr>
      </p:pic>
      <p:pic>
        <p:nvPicPr>
          <p:cNvPr id="10" name="Picture 9">
            <a:extLst>
              <a:ext uri="{FF2B5EF4-FFF2-40B4-BE49-F238E27FC236}">
                <a16:creationId xmlns:a16="http://schemas.microsoft.com/office/drawing/2014/main" id="{1EB01EF0-1A27-E5B6-4C10-CBE6DDEED362}"/>
              </a:ext>
            </a:extLst>
          </p:cNvPr>
          <p:cNvPicPr>
            <a:picLocks noChangeAspect="1"/>
          </p:cNvPicPr>
          <p:nvPr/>
        </p:nvPicPr>
        <p:blipFill>
          <a:blip r:embed="rId7"/>
          <a:stretch>
            <a:fillRect/>
          </a:stretch>
        </p:blipFill>
        <p:spPr>
          <a:xfrm>
            <a:off x="8251071" y="3944053"/>
            <a:ext cx="3179715" cy="2913947"/>
          </a:xfrm>
          <a:prstGeom prst="rect">
            <a:avLst/>
          </a:prstGeom>
        </p:spPr>
      </p:pic>
    </p:spTree>
    <p:extLst>
      <p:ext uri="{BB962C8B-B14F-4D97-AF65-F5344CB8AC3E}">
        <p14:creationId xmlns:p14="http://schemas.microsoft.com/office/powerpoint/2010/main" val="22751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8</a:t>
            </a:fld>
            <a:endParaRPr/>
          </a:p>
        </p:txBody>
      </p:sp>
      <p:sp>
        <p:nvSpPr>
          <p:cNvPr id="106" name="Google Shape;106;p20"/>
          <p:cNvSpPr txBox="1"/>
          <p:nvPr/>
        </p:nvSpPr>
        <p:spPr>
          <a:xfrm>
            <a:off x="728953" y="79156"/>
            <a:ext cx="5806319" cy="513003"/>
          </a:xfrm>
          <a:prstGeom prst="rect">
            <a:avLst/>
          </a:prstGeom>
          <a:noFill/>
          <a:ln>
            <a:noFill/>
          </a:ln>
        </p:spPr>
        <p:txBody>
          <a:bodyPr spcFirstLastPara="1" wrap="square" lIns="121900" tIns="121900" rIns="121900" bIns="121900" anchor="t" anchorCtr="0">
            <a:noAutofit/>
          </a:bodyPr>
          <a:lstStyle/>
          <a:p>
            <a:r>
              <a:rPr lang="en" sz="2133" dirty="0"/>
              <a:t>Power Switch (</a:t>
            </a:r>
            <a:r>
              <a:rPr lang="en-US" sz="2133" dirty="0"/>
              <a:t>Wurth 450301014042)</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70"/>
            <a:ext cx="4679692" cy="5847755"/>
          </a:xfrm>
          <a:prstGeom prst="rect">
            <a:avLst/>
          </a:prstGeom>
          <a:noFill/>
        </p:spPr>
        <p:txBody>
          <a:bodyPr wrap="square" rtlCol="0">
            <a:spAutoFit/>
          </a:bodyPr>
          <a:lstStyle/>
          <a:p>
            <a:r>
              <a:rPr lang="en-US" sz="2200" dirty="0"/>
              <a:t>Designator: </a:t>
            </a:r>
            <a:r>
              <a:rPr lang="en-US" sz="2200" dirty="0">
                <a:solidFill>
                  <a:srgbClr val="FF0000"/>
                </a:solidFill>
              </a:rPr>
              <a:t>S5</a:t>
            </a:r>
          </a:p>
          <a:p>
            <a:r>
              <a:rPr lang="en-US" sz="2200" dirty="0"/>
              <a:t>This switch has an unconventional pin numbering: pin 1 is in the middle.</a:t>
            </a:r>
          </a:p>
          <a:p>
            <a:endParaRPr lang="en-US" sz="2200" dirty="0"/>
          </a:p>
          <a:p>
            <a:r>
              <a:rPr lang="en-US" sz="2200" dirty="0"/>
              <a:t>Our footprint indicates the locations of pins 2 and 3. Please make sure the switch is assembled matching the pin specification (</a:t>
            </a:r>
            <a:r>
              <a:rPr lang="en-US" sz="2200" dirty="0" err="1"/>
              <a:t>ie</a:t>
            </a:r>
            <a:r>
              <a:rPr lang="en-US" sz="2200" dirty="0"/>
              <a:t>. be careful not to rotate 180 degrees).</a:t>
            </a:r>
          </a:p>
          <a:p>
            <a:endParaRPr lang="en-US" sz="2200" dirty="0"/>
          </a:p>
          <a:p>
            <a:r>
              <a:rPr lang="en-US" sz="2200" dirty="0"/>
              <a:t>The switch has a circular dimple that indicates the location of pin 3 (see blue arrow).</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endParaRPr lang="en-US" sz="2200" dirty="0"/>
          </a:p>
        </p:txBody>
      </p:sp>
      <p:pic>
        <p:nvPicPr>
          <p:cNvPr id="4" name="Picture 3">
            <a:extLst>
              <a:ext uri="{FF2B5EF4-FFF2-40B4-BE49-F238E27FC236}">
                <a16:creationId xmlns:a16="http://schemas.microsoft.com/office/drawing/2014/main" id="{6C0D04AE-8907-F2AE-FFA4-C752FC7307E9}"/>
              </a:ext>
            </a:extLst>
          </p:cNvPr>
          <p:cNvPicPr>
            <a:picLocks noChangeAspect="1"/>
          </p:cNvPicPr>
          <p:nvPr/>
        </p:nvPicPr>
        <p:blipFill>
          <a:blip r:embed="rId5"/>
          <a:stretch>
            <a:fillRect/>
          </a:stretch>
        </p:blipFill>
        <p:spPr>
          <a:xfrm>
            <a:off x="6096002" y="193862"/>
            <a:ext cx="5806319" cy="1980911"/>
          </a:xfrm>
          <a:prstGeom prst="rect">
            <a:avLst/>
          </a:prstGeom>
        </p:spPr>
      </p:pic>
      <p:pic>
        <p:nvPicPr>
          <p:cNvPr id="7" name="Picture 6">
            <a:extLst>
              <a:ext uri="{FF2B5EF4-FFF2-40B4-BE49-F238E27FC236}">
                <a16:creationId xmlns:a16="http://schemas.microsoft.com/office/drawing/2014/main" id="{8F29966E-0652-B0F5-0EF9-B82FF84F99D4}"/>
              </a:ext>
            </a:extLst>
          </p:cNvPr>
          <p:cNvPicPr>
            <a:picLocks noChangeAspect="1"/>
          </p:cNvPicPr>
          <p:nvPr/>
        </p:nvPicPr>
        <p:blipFill>
          <a:blip r:embed="rId6"/>
          <a:stretch>
            <a:fillRect/>
          </a:stretch>
        </p:blipFill>
        <p:spPr>
          <a:xfrm>
            <a:off x="7143484" y="2289477"/>
            <a:ext cx="2162477" cy="2353003"/>
          </a:xfrm>
          <a:prstGeom prst="rect">
            <a:avLst/>
          </a:prstGeom>
        </p:spPr>
      </p:pic>
      <p:pic>
        <p:nvPicPr>
          <p:cNvPr id="11" name="Picture 10">
            <a:extLst>
              <a:ext uri="{FF2B5EF4-FFF2-40B4-BE49-F238E27FC236}">
                <a16:creationId xmlns:a16="http://schemas.microsoft.com/office/drawing/2014/main" id="{928A6A44-CF08-2A34-B610-B55D2A4467A4}"/>
              </a:ext>
            </a:extLst>
          </p:cNvPr>
          <p:cNvPicPr>
            <a:picLocks noChangeAspect="1"/>
          </p:cNvPicPr>
          <p:nvPr/>
        </p:nvPicPr>
        <p:blipFill>
          <a:blip r:embed="rId7"/>
          <a:stretch>
            <a:fillRect/>
          </a:stretch>
        </p:blipFill>
        <p:spPr>
          <a:xfrm>
            <a:off x="9084661" y="2586346"/>
            <a:ext cx="2875867" cy="3631279"/>
          </a:xfrm>
          <a:prstGeom prst="rect">
            <a:avLst/>
          </a:prstGeom>
        </p:spPr>
      </p:pic>
      <p:pic>
        <p:nvPicPr>
          <p:cNvPr id="5" name="Picture 4">
            <a:extLst>
              <a:ext uri="{FF2B5EF4-FFF2-40B4-BE49-F238E27FC236}">
                <a16:creationId xmlns:a16="http://schemas.microsoft.com/office/drawing/2014/main" id="{6E9608FF-7F0B-06E3-9835-DF6552CB6398}"/>
              </a:ext>
            </a:extLst>
          </p:cNvPr>
          <p:cNvPicPr>
            <a:picLocks noChangeAspect="1"/>
          </p:cNvPicPr>
          <p:nvPr/>
        </p:nvPicPr>
        <p:blipFill>
          <a:blip r:embed="rId8"/>
          <a:stretch>
            <a:fillRect/>
          </a:stretch>
        </p:blipFill>
        <p:spPr>
          <a:xfrm>
            <a:off x="4939710" y="4519229"/>
            <a:ext cx="4077269" cy="2259616"/>
          </a:xfrm>
          <a:prstGeom prst="rect">
            <a:avLst/>
          </a:prstGeom>
        </p:spPr>
      </p:pic>
      <p:cxnSp>
        <p:nvCxnSpPr>
          <p:cNvPr id="8" name="Straight Arrow Connector 7">
            <a:extLst>
              <a:ext uri="{FF2B5EF4-FFF2-40B4-BE49-F238E27FC236}">
                <a16:creationId xmlns:a16="http://schemas.microsoft.com/office/drawing/2014/main" id="{0F10E683-D338-4497-7C8E-90F2C2662B1F}"/>
              </a:ext>
            </a:extLst>
          </p:cNvPr>
          <p:cNvCxnSpPr>
            <a:cxnSpLocks/>
          </p:cNvCxnSpPr>
          <p:nvPr/>
        </p:nvCxnSpPr>
        <p:spPr>
          <a:xfrm>
            <a:off x="6822142" y="3845859"/>
            <a:ext cx="1290013" cy="133853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943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536</Words>
  <Application>Microsoft Office PowerPoint</Application>
  <PresentationFormat>Widescreen</PresentationFormat>
  <Paragraphs>56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Request for Quote:  6 boards</vt:lpstr>
      <vt:lpstr>Request for quote</vt:lpstr>
      <vt:lpstr>Drill Drawing with Dimensions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 for Quote:  6 boards</dc:title>
  <dc:creator>Rohan Kumar</dc:creator>
  <cp:lastModifiedBy>Rohan Kumar</cp:lastModifiedBy>
  <cp:revision>1</cp:revision>
  <dcterms:created xsi:type="dcterms:W3CDTF">2023-12-14T07:56:33Z</dcterms:created>
  <dcterms:modified xsi:type="dcterms:W3CDTF">2023-12-14T08:04:46Z</dcterms:modified>
</cp:coreProperties>
</file>