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77" r:id="rId3"/>
    <p:sldId id="27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5A844-EF5A-4270-A376-743B719D430E}"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4068A-A483-415C-AEC0-A19060C74BEC}" type="slidenum">
              <a:rPr lang="en-US" smtClean="0"/>
              <a:t>‹#›</a:t>
            </a:fld>
            <a:endParaRPr lang="en-US"/>
          </a:p>
        </p:txBody>
      </p:sp>
    </p:spTree>
    <p:extLst>
      <p:ext uri="{BB962C8B-B14F-4D97-AF65-F5344CB8AC3E}">
        <p14:creationId xmlns:p14="http://schemas.microsoft.com/office/powerpoint/2010/main" val="37024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db61307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db61307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94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db61307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db61307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4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2B7F-886D-401C-DB7C-82CF09731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22DF9F-061E-9881-023E-8204E28F5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6277E9-09E9-7F10-9EBD-FA283BA6206D}"/>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9CC60448-6959-21FB-972A-49E2FDF50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17D38-B80C-7AC8-DF7C-7CBCDC22A63F}"/>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64910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44D-C741-EAD2-8340-7F154EC09C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1916B7-7076-A739-C430-9A0F2410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6A6C1-A509-0780-4714-EB0290D6AABD}"/>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828B11C4-921C-7FF6-5011-3725C2B59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A42F1-D7BF-6DA0-CBBA-A3595A61F357}"/>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94843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DD95A-3944-2003-A568-0290CBA91A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FCC014-65BA-0D0A-47D6-1E545F1A4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B9D7C-7724-35DA-E172-4BC01D48ECBD}"/>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5E10D84F-9C50-41DF-7BAD-ACFD5B712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CE470-2704-7D4C-8C0D-D1C242C5959C}"/>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66027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FCC7-B39F-6BE6-A4E1-ECFF13D9B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043DD-D346-895C-6169-91632ED04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4B193-F415-7571-9A5D-0C875CA63556}"/>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0247B06E-421C-6A39-590D-E911710DF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BC1D0-6255-92B2-637A-3E14650FAC20}"/>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01851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53FC-899C-E887-2185-1445D5C71D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CADA3-18C7-4637-8E1F-8886E8FD8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78C58-B957-46E7-543D-E122BDE71E20}"/>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469FD53A-469A-9F73-939A-29A9B9C8C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6E77A-B846-35A7-667A-31781AE9A59A}"/>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54910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58EA-33DF-5F79-3A6A-DE0FE4DD1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90DC7-FD84-0DD3-B3BC-B5E5A6FB2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8E9C76-61F2-93B4-CBC3-3C87C9EC21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44E32B-8291-5B73-17BC-AD4685A073F0}"/>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6" name="Footer Placeholder 5">
            <a:extLst>
              <a:ext uri="{FF2B5EF4-FFF2-40B4-BE49-F238E27FC236}">
                <a16:creationId xmlns:a16="http://schemas.microsoft.com/office/drawing/2014/main" id="{34AF33D3-392C-C4B8-DE7C-05F9CABE3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66446-9FA1-20CA-462A-1BA61E54486F}"/>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21142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2A3B-40D1-7F24-FD68-4344A8761F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A28FA-6E9C-CC4E-47DF-8ECF2392E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CF5E6-735D-5E23-6BA1-84B11F255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8F6D33-68B3-F5E9-401B-BCA6E7CCC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A11B1-6A9F-7A7C-0F39-9DDFAF156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0AFDA-7D2D-FF1F-AF3A-3F64EA818026}"/>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8" name="Footer Placeholder 7">
            <a:extLst>
              <a:ext uri="{FF2B5EF4-FFF2-40B4-BE49-F238E27FC236}">
                <a16:creationId xmlns:a16="http://schemas.microsoft.com/office/drawing/2014/main" id="{3848ACE0-A814-A7F4-5007-C712AB81C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28F7B-5780-B4E6-22FD-CC9409659D81}"/>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4907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0B4B-F0DC-DF78-067E-6A63E7D31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395ECC-1A02-FBA2-FB14-B63C2B1F4D78}"/>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4" name="Footer Placeholder 3">
            <a:extLst>
              <a:ext uri="{FF2B5EF4-FFF2-40B4-BE49-F238E27FC236}">
                <a16:creationId xmlns:a16="http://schemas.microsoft.com/office/drawing/2014/main" id="{40909548-7CDD-73FB-177B-786162F5C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5D4CAD-DFBF-42D1-4002-8C3F4F133E5D}"/>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92444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F7322-FC27-1202-BE9A-7F629B1F813B}"/>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3" name="Footer Placeholder 2">
            <a:extLst>
              <a:ext uri="{FF2B5EF4-FFF2-40B4-BE49-F238E27FC236}">
                <a16:creationId xmlns:a16="http://schemas.microsoft.com/office/drawing/2014/main" id="{682F6C27-F7D6-6DAA-0478-64636FC97C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C17F8-F809-0586-228D-10EF6A8B3CC7}"/>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93734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2A52-645B-FA1D-BE6B-89B69E9D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1CC3C-D5D9-302B-C410-5E05BCA52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1E8EC9-79A7-EA23-F7AF-AC0730FAB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7FAB-D350-0A05-C227-5CF6859C69A3}"/>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6" name="Footer Placeholder 5">
            <a:extLst>
              <a:ext uri="{FF2B5EF4-FFF2-40B4-BE49-F238E27FC236}">
                <a16:creationId xmlns:a16="http://schemas.microsoft.com/office/drawing/2014/main" id="{CE1348E8-9840-80EB-A6F4-7F8498B09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5C87E-D2F0-976E-D5D3-A07219324A33}"/>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17605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AE18-FBD3-5E0E-2EDF-CA0B969BC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C8F6B-22F0-39D9-2BE4-07DC52942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6C026-C3AA-98C8-9BCD-4E6D9DE89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AB145-25FE-0E5E-F412-6924158EA2B1}"/>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6" name="Footer Placeholder 5">
            <a:extLst>
              <a:ext uri="{FF2B5EF4-FFF2-40B4-BE49-F238E27FC236}">
                <a16:creationId xmlns:a16="http://schemas.microsoft.com/office/drawing/2014/main" id="{45ABC68E-CD2E-E270-7C03-328BADD69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9DFD3-061D-E145-B37E-528C865493AC}"/>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749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5A9FD7-F2A3-09B0-F845-55C6972BD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E343A-1B4E-6039-DF52-1A8E43040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CD191-DF77-D5A5-6ECE-EC47A3835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E9E0EA6D-3214-3040-DDDB-F344ECB08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11F425-DE6A-6B38-7827-938BBD2A0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67A69-7D8D-4449-A8A4-C9CFC28BBB61}" type="slidenum">
              <a:rPr lang="en-US" smtClean="0"/>
              <a:t>‹#›</a:t>
            </a:fld>
            <a:endParaRPr lang="en-US"/>
          </a:p>
        </p:txBody>
      </p:sp>
    </p:spTree>
    <p:extLst>
      <p:ext uri="{BB962C8B-B14F-4D97-AF65-F5344CB8AC3E}">
        <p14:creationId xmlns:p14="http://schemas.microsoft.com/office/powerpoint/2010/main" val="63200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flynn@berkeley.edu" TargetMode="External"/><Relationship Id="rId2" Type="http://schemas.openxmlformats.org/officeDocument/2006/relationships/hyperlink" Target="mailto:rahulkumar@berkeley.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igikey.com/en/products/detail/murata-electronics/CSTNE12M0GH5L000R0/8747728"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urata.com/en/products/productdata/8801162133534/SPEC-CSTNE12M0GH5L000R0.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digikey.com/en/products/detail/w%C3%BCrth-elektronik/450301014042/5209104"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we-online.com/components/products/datasheet/45030101404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146C-ECA3-A11A-C5BA-B3360CB7505A}"/>
              </a:ext>
            </a:extLst>
          </p:cNvPr>
          <p:cNvSpPr>
            <a:spLocks noGrp="1"/>
          </p:cNvSpPr>
          <p:nvPr>
            <p:ph type="ctrTitle"/>
          </p:nvPr>
        </p:nvSpPr>
        <p:spPr/>
        <p:txBody>
          <a:bodyPr/>
          <a:lstStyle/>
          <a:p>
            <a:r>
              <a:rPr lang="en-US" dirty="0" err="1"/>
              <a:t>Digicom</a:t>
            </a:r>
            <a:r>
              <a:rPr lang="en-US" dirty="0"/>
              <a:t> Request for Quote</a:t>
            </a:r>
          </a:p>
        </p:txBody>
      </p:sp>
      <p:sp>
        <p:nvSpPr>
          <p:cNvPr id="3" name="Subtitle 2">
            <a:extLst>
              <a:ext uri="{FF2B5EF4-FFF2-40B4-BE49-F238E27FC236}">
                <a16:creationId xmlns:a16="http://schemas.microsoft.com/office/drawing/2014/main" id="{F5CA9315-6CBB-FC4E-5C7A-76E070803C5B}"/>
              </a:ext>
            </a:extLst>
          </p:cNvPr>
          <p:cNvSpPr>
            <a:spLocks noGrp="1"/>
          </p:cNvSpPr>
          <p:nvPr>
            <p:ph type="subTitle" idx="1"/>
          </p:nvPr>
        </p:nvSpPr>
        <p:spPr>
          <a:xfrm>
            <a:off x="570451" y="3602038"/>
            <a:ext cx="11051098" cy="1655762"/>
          </a:xfrm>
        </p:spPr>
        <p:txBody>
          <a:bodyPr>
            <a:normAutofit/>
          </a:bodyPr>
          <a:lstStyle/>
          <a:p>
            <a:r>
              <a:rPr lang="en-US" dirty="0"/>
              <a:t>STAC v1 PCB Revision 1</a:t>
            </a:r>
          </a:p>
          <a:p>
            <a:r>
              <a:rPr lang="en-US" dirty="0"/>
              <a:t>Rahul Kumar (</a:t>
            </a:r>
            <a:r>
              <a:rPr lang="en-US" dirty="0">
                <a:hlinkClick r:id="rId2"/>
              </a:rPr>
              <a:t>rahulkumar@berkeley.edu</a:t>
            </a:r>
            <a:r>
              <a:rPr lang="en-US" dirty="0"/>
              <a:t>), Anita Flynn (</a:t>
            </a:r>
            <a:r>
              <a:rPr lang="en-US" dirty="0">
                <a:hlinkClick r:id="rId3"/>
              </a:rPr>
              <a:t>aflynn@berkeley.edu</a:t>
            </a:r>
            <a:r>
              <a:rPr lang="en-US" dirty="0"/>
              <a:t>)</a:t>
            </a:r>
          </a:p>
          <a:p>
            <a:r>
              <a:rPr lang="en-US" dirty="0"/>
              <a:t>November/December 2023</a:t>
            </a:r>
          </a:p>
        </p:txBody>
      </p:sp>
    </p:spTree>
    <p:extLst>
      <p:ext uri="{BB962C8B-B14F-4D97-AF65-F5344CB8AC3E}">
        <p14:creationId xmlns:p14="http://schemas.microsoft.com/office/powerpoint/2010/main" val="63067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a:t>
            </a:fld>
            <a:endParaRPr/>
          </a:p>
        </p:txBody>
      </p:sp>
      <p:sp>
        <p:nvSpPr>
          <p:cNvPr id="106" name="Google Shape;106;p20"/>
          <p:cNvSpPr txBox="1"/>
          <p:nvPr/>
        </p:nvSpPr>
        <p:spPr>
          <a:xfrm>
            <a:off x="728951" y="79155"/>
            <a:ext cx="5806319" cy="513003"/>
          </a:xfrm>
          <a:prstGeom prst="rect">
            <a:avLst/>
          </a:prstGeom>
          <a:noFill/>
          <a:ln>
            <a:noFill/>
          </a:ln>
        </p:spPr>
        <p:txBody>
          <a:bodyPr spcFirstLastPara="1" wrap="square" lIns="121900" tIns="121900" rIns="121900" bIns="121900" anchor="t" anchorCtr="0">
            <a:noAutofit/>
          </a:bodyPr>
          <a:lstStyle/>
          <a:p>
            <a:r>
              <a:rPr lang="en" sz="2133" dirty="0"/>
              <a:t>XTAL (Murata </a:t>
            </a:r>
            <a:r>
              <a:rPr lang="en-US" sz="2133" dirty="0"/>
              <a:t>CSTNE12M0GH5L000R0)</a:t>
            </a:r>
            <a:r>
              <a:rPr lang="en" sz="2133" dirty="0"/>
              <a:t> </a:t>
            </a:r>
            <a:endParaRPr sz="2133" dirty="0"/>
          </a:p>
        </p:txBody>
      </p:sp>
      <p:sp>
        <p:nvSpPr>
          <p:cNvPr id="2" name="TextBox 1">
            <a:extLst>
              <a:ext uri="{FF2B5EF4-FFF2-40B4-BE49-F238E27FC236}">
                <a16:creationId xmlns:a16="http://schemas.microsoft.com/office/drawing/2014/main" id="{153D49CA-B17C-D023-E631-74F971DD197A}"/>
              </a:ext>
            </a:extLst>
          </p:cNvPr>
          <p:cNvSpPr txBox="1"/>
          <p:nvPr/>
        </p:nvSpPr>
        <p:spPr>
          <a:xfrm>
            <a:off x="368827" y="702469"/>
            <a:ext cx="4679692" cy="5847755"/>
          </a:xfrm>
          <a:prstGeom prst="rect">
            <a:avLst/>
          </a:prstGeom>
          <a:noFill/>
        </p:spPr>
        <p:txBody>
          <a:bodyPr wrap="square" rtlCol="0">
            <a:spAutoFit/>
          </a:bodyPr>
          <a:lstStyle/>
          <a:p>
            <a:r>
              <a:rPr lang="en-US" sz="2200" dirty="0"/>
              <a:t>The crystal looks symmetric, but according to the datasheet, pins 1 and 3 are not interchangeable. Need to make sure this gets assembled in the correct orientation.</a:t>
            </a:r>
          </a:p>
          <a:p>
            <a:endParaRPr lang="en-US" sz="2200" dirty="0"/>
          </a:p>
          <a:p>
            <a:r>
              <a:rPr lang="en-US" sz="2200" dirty="0"/>
              <a:t>The datasheet specifies the orientation of the crystal when it is packaged. Our PCB footprint indicates the pin numbers. Please make sure the crystal pins match the footprint pins when placed (</a:t>
            </a:r>
            <a:r>
              <a:rPr lang="en-US" sz="2200" dirty="0" err="1"/>
              <a:t>ie</a:t>
            </a:r>
            <a:r>
              <a:rPr lang="en-US" sz="2200" dirty="0"/>
              <a:t>. be careful not to rotate 180 degrees).</a:t>
            </a:r>
          </a:p>
          <a:p>
            <a:endParaRPr lang="en-US" sz="2200" dirty="0"/>
          </a:p>
          <a:p>
            <a:r>
              <a:rPr lang="en-US" sz="2200" dirty="0"/>
              <a:t>Links:</a:t>
            </a:r>
          </a:p>
          <a:p>
            <a:r>
              <a:rPr lang="en-US" sz="2200" dirty="0" err="1">
                <a:hlinkClick r:id="rId3"/>
              </a:rPr>
              <a:t>Digikey</a:t>
            </a:r>
            <a:endParaRPr lang="en-US" sz="2200" dirty="0"/>
          </a:p>
          <a:p>
            <a:r>
              <a:rPr lang="en-US" sz="2200" dirty="0">
                <a:hlinkClick r:id="rId4"/>
              </a:rPr>
              <a:t>Datasheet</a:t>
            </a:r>
            <a:r>
              <a:rPr lang="en-US" sz="2200" dirty="0"/>
              <a:t> </a:t>
            </a:r>
          </a:p>
        </p:txBody>
      </p:sp>
      <p:pic>
        <p:nvPicPr>
          <p:cNvPr id="5" name="Picture 4">
            <a:extLst>
              <a:ext uri="{FF2B5EF4-FFF2-40B4-BE49-F238E27FC236}">
                <a16:creationId xmlns:a16="http://schemas.microsoft.com/office/drawing/2014/main" id="{4B01BDE3-86C4-D54A-F60F-6BD4209BE327}"/>
              </a:ext>
            </a:extLst>
          </p:cNvPr>
          <p:cNvPicPr>
            <a:picLocks noChangeAspect="1"/>
          </p:cNvPicPr>
          <p:nvPr/>
        </p:nvPicPr>
        <p:blipFill>
          <a:blip r:embed="rId5"/>
          <a:stretch>
            <a:fillRect/>
          </a:stretch>
        </p:blipFill>
        <p:spPr>
          <a:xfrm>
            <a:off x="3776442" y="6086487"/>
            <a:ext cx="4407515" cy="622387"/>
          </a:xfrm>
          <a:prstGeom prst="rect">
            <a:avLst/>
          </a:prstGeom>
        </p:spPr>
      </p:pic>
      <p:pic>
        <p:nvPicPr>
          <p:cNvPr id="8" name="Picture 7">
            <a:extLst>
              <a:ext uri="{FF2B5EF4-FFF2-40B4-BE49-F238E27FC236}">
                <a16:creationId xmlns:a16="http://schemas.microsoft.com/office/drawing/2014/main" id="{B5DC6D9F-2D47-7513-93F4-290D50E8FDF5}"/>
              </a:ext>
            </a:extLst>
          </p:cNvPr>
          <p:cNvPicPr>
            <a:picLocks noChangeAspect="1"/>
          </p:cNvPicPr>
          <p:nvPr/>
        </p:nvPicPr>
        <p:blipFill>
          <a:blip r:embed="rId6"/>
          <a:stretch>
            <a:fillRect/>
          </a:stretch>
        </p:blipFill>
        <p:spPr>
          <a:xfrm>
            <a:off x="7496061" y="149126"/>
            <a:ext cx="4407516" cy="3697887"/>
          </a:xfrm>
          <a:prstGeom prst="rect">
            <a:avLst/>
          </a:prstGeom>
        </p:spPr>
      </p:pic>
      <p:pic>
        <p:nvPicPr>
          <p:cNvPr id="10" name="Picture 9">
            <a:extLst>
              <a:ext uri="{FF2B5EF4-FFF2-40B4-BE49-F238E27FC236}">
                <a16:creationId xmlns:a16="http://schemas.microsoft.com/office/drawing/2014/main" id="{1EB01EF0-1A27-E5B6-4C10-CBE6DDEED362}"/>
              </a:ext>
            </a:extLst>
          </p:cNvPr>
          <p:cNvPicPr>
            <a:picLocks noChangeAspect="1"/>
          </p:cNvPicPr>
          <p:nvPr/>
        </p:nvPicPr>
        <p:blipFill>
          <a:blip r:embed="rId7"/>
          <a:stretch>
            <a:fillRect/>
          </a:stretch>
        </p:blipFill>
        <p:spPr>
          <a:xfrm>
            <a:off x="8251070" y="3944053"/>
            <a:ext cx="3179715" cy="2913947"/>
          </a:xfrm>
          <a:prstGeom prst="rect">
            <a:avLst/>
          </a:prstGeom>
        </p:spPr>
      </p:pic>
    </p:spTree>
    <p:extLst>
      <p:ext uri="{BB962C8B-B14F-4D97-AF65-F5344CB8AC3E}">
        <p14:creationId xmlns:p14="http://schemas.microsoft.com/office/powerpoint/2010/main" val="22751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3</a:t>
            </a:fld>
            <a:endParaRPr/>
          </a:p>
        </p:txBody>
      </p:sp>
      <p:sp>
        <p:nvSpPr>
          <p:cNvPr id="106" name="Google Shape;106;p20"/>
          <p:cNvSpPr txBox="1"/>
          <p:nvPr/>
        </p:nvSpPr>
        <p:spPr>
          <a:xfrm>
            <a:off x="728951" y="79155"/>
            <a:ext cx="5806319" cy="513003"/>
          </a:xfrm>
          <a:prstGeom prst="rect">
            <a:avLst/>
          </a:prstGeom>
          <a:noFill/>
          <a:ln>
            <a:noFill/>
          </a:ln>
        </p:spPr>
        <p:txBody>
          <a:bodyPr spcFirstLastPara="1" wrap="square" lIns="121900" tIns="121900" rIns="121900" bIns="121900" anchor="t" anchorCtr="0">
            <a:noAutofit/>
          </a:bodyPr>
          <a:lstStyle/>
          <a:p>
            <a:r>
              <a:rPr lang="en" sz="2133" dirty="0"/>
              <a:t>Power Switch (</a:t>
            </a:r>
            <a:r>
              <a:rPr lang="en-US" sz="2133" dirty="0"/>
              <a:t>Wurth 450301014042)</a:t>
            </a:r>
            <a:r>
              <a:rPr lang="en" sz="2133" dirty="0"/>
              <a:t> </a:t>
            </a:r>
            <a:endParaRPr sz="2133" dirty="0"/>
          </a:p>
        </p:txBody>
      </p:sp>
      <p:sp>
        <p:nvSpPr>
          <p:cNvPr id="2" name="TextBox 1">
            <a:extLst>
              <a:ext uri="{FF2B5EF4-FFF2-40B4-BE49-F238E27FC236}">
                <a16:creationId xmlns:a16="http://schemas.microsoft.com/office/drawing/2014/main" id="{153D49CA-B17C-D023-E631-74F971DD197A}"/>
              </a:ext>
            </a:extLst>
          </p:cNvPr>
          <p:cNvSpPr txBox="1"/>
          <p:nvPr/>
        </p:nvSpPr>
        <p:spPr>
          <a:xfrm>
            <a:off x="368827" y="702469"/>
            <a:ext cx="4679692" cy="4154984"/>
          </a:xfrm>
          <a:prstGeom prst="rect">
            <a:avLst/>
          </a:prstGeom>
          <a:noFill/>
        </p:spPr>
        <p:txBody>
          <a:bodyPr wrap="square" rtlCol="0">
            <a:spAutoFit/>
          </a:bodyPr>
          <a:lstStyle/>
          <a:p>
            <a:r>
              <a:rPr lang="en-US" sz="2200" dirty="0"/>
              <a:t>This switch has an unconventional pin numbering: pin 1 is in the middle.</a:t>
            </a:r>
          </a:p>
          <a:p>
            <a:endParaRPr lang="en-US" sz="2200" dirty="0"/>
          </a:p>
          <a:p>
            <a:r>
              <a:rPr lang="en-US" sz="2200" dirty="0"/>
              <a:t>Our footprint indicates the locations of pins 2 and 3. Please make sure the switch is assembled matching the pin specification (</a:t>
            </a:r>
            <a:r>
              <a:rPr lang="en-US" sz="2200" dirty="0" err="1"/>
              <a:t>ie</a:t>
            </a:r>
            <a:r>
              <a:rPr lang="en-US" sz="2200" dirty="0"/>
              <a:t>. be careful not to rotate 180 degrees).</a:t>
            </a:r>
          </a:p>
          <a:p>
            <a:endParaRPr lang="en-US" sz="2200" dirty="0"/>
          </a:p>
          <a:p>
            <a:r>
              <a:rPr lang="en-US" sz="2200" dirty="0"/>
              <a:t>Links:</a:t>
            </a:r>
          </a:p>
          <a:p>
            <a:r>
              <a:rPr lang="en-US" sz="2200" dirty="0" err="1">
                <a:hlinkClick r:id="rId3"/>
              </a:rPr>
              <a:t>Digikey</a:t>
            </a:r>
            <a:endParaRPr lang="en-US" sz="2200" dirty="0"/>
          </a:p>
          <a:p>
            <a:r>
              <a:rPr lang="en-US" sz="2200" dirty="0">
                <a:hlinkClick r:id="rId4"/>
              </a:rPr>
              <a:t>Datasheet</a:t>
            </a:r>
            <a:endParaRPr lang="en-US" sz="2200" dirty="0"/>
          </a:p>
        </p:txBody>
      </p:sp>
      <p:pic>
        <p:nvPicPr>
          <p:cNvPr id="4" name="Picture 3">
            <a:extLst>
              <a:ext uri="{FF2B5EF4-FFF2-40B4-BE49-F238E27FC236}">
                <a16:creationId xmlns:a16="http://schemas.microsoft.com/office/drawing/2014/main" id="{6C0D04AE-8907-F2AE-FFA4-C752FC7307E9}"/>
              </a:ext>
            </a:extLst>
          </p:cNvPr>
          <p:cNvPicPr>
            <a:picLocks noChangeAspect="1"/>
          </p:cNvPicPr>
          <p:nvPr/>
        </p:nvPicPr>
        <p:blipFill>
          <a:blip r:embed="rId5"/>
          <a:stretch>
            <a:fillRect/>
          </a:stretch>
        </p:blipFill>
        <p:spPr>
          <a:xfrm>
            <a:off x="6096000" y="193861"/>
            <a:ext cx="5806319" cy="1980910"/>
          </a:xfrm>
          <a:prstGeom prst="rect">
            <a:avLst/>
          </a:prstGeom>
        </p:spPr>
      </p:pic>
      <p:pic>
        <p:nvPicPr>
          <p:cNvPr id="7" name="Picture 6">
            <a:extLst>
              <a:ext uri="{FF2B5EF4-FFF2-40B4-BE49-F238E27FC236}">
                <a16:creationId xmlns:a16="http://schemas.microsoft.com/office/drawing/2014/main" id="{8F29966E-0652-B0F5-0EF9-B82FF84F99D4}"/>
              </a:ext>
            </a:extLst>
          </p:cNvPr>
          <p:cNvPicPr>
            <a:picLocks noChangeAspect="1"/>
          </p:cNvPicPr>
          <p:nvPr/>
        </p:nvPicPr>
        <p:blipFill>
          <a:blip r:embed="rId6"/>
          <a:stretch>
            <a:fillRect/>
          </a:stretch>
        </p:blipFill>
        <p:spPr>
          <a:xfrm>
            <a:off x="6096000" y="2586344"/>
            <a:ext cx="2162477" cy="2353003"/>
          </a:xfrm>
          <a:prstGeom prst="rect">
            <a:avLst/>
          </a:prstGeom>
        </p:spPr>
      </p:pic>
      <p:pic>
        <p:nvPicPr>
          <p:cNvPr id="11" name="Picture 10">
            <a:extLst>
              <a:ext uri="{FF2B5EF4-FFF2-40B4-BE49-F238E27FC236}">
                <a16:creationId xmlns:a16="http://schemas.microsoft.com/office/drawing/2014/main" id="{928A6A44-CF08-2A34-B610-B55D2A4467A4}"/>
              </a:ext>
            </a:extLst>
          </p:cNvPr>
          <p:cNvPicPr>
            <a:picLocks noChangeAspect="1"/>
          </p:cNvPicPr>
          <p:nvPr/>
        </p:nvPicPr>
        <p:blipFill>
          <a:blip r:embed="rId7"/>
          <a:stretch>
            <a:fillRect/>
          </a:stretch>
        </p:blipFill>
        <p:spPr>
          <a:xfrm>
            <a:off x="9084661" y="2586344"/>
            <a:ext cx="2875867" cy="3631279"/>
          </a:xfrm>
          <a:prstGeom prst="rect">
            <a:avLst/>
          </a:prstGeom>
        </p:spPr>
      </p:pic>
    </p:spTree>
    <p:extLst>
      <p:ext uri="{BB962C8B-B14F-4D97-AF65-F5344CB8AC3E}">
        <p14:creationId xmlns:p14="http://schemas.microsoft.com/office/powerpoint/2010/main" val="130821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175</Words>
  <Application>Microsoft Office PowerPoint</Application>
  <PresentationFormat>Widescreen</PresentationFormat>
  <Paragraphs>22</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Digicom Request for Quote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Digicom Request for Quote</dc:title>
  <dc:creator>Rahul Kumar</dc:creator>
  <cp:lastModifiedBy>Rahul Kumar</cp:lastModifiedBy>
  <cp:revision>3</cp:revision>
  <dcterms:created xsi:type="dcterms:W3CDTF">2023-11-20T20:24:02Z</dcterms:created>
  <dcterms:modified xsi:type="dcterms:W3CDTF">2023-11-20T20:31:53Z</dcterms:modified>
</cp:coreProperties>
</file>