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1" r:id="rId8"/>
    <p:sldId id="260" r:id="rId9"/>
    <p:sldId id="287" r:id="rId10"/>
    <p:sldId id="278"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6" r:id="rId26"/>
    <p:sldId id="275" r:id="rId27"/>
    <p:sldId id="276" r:id="rId28"/>
    <p:sldId id="280" r:id="rId29"/>
    <p:sldId id="277"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A05C47-2D14-40F7-BD61-8D5DB6755BB7}"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05C47-2D14-40F7-BD61-8D5DB6755BB7}"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05C47-2D14-40F7-BD61-8D5DB6755BB7}"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05C47-2D14-40F7-BD61-8D5DB6755BB7}"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05C47-2D14-40F7-BD61-8D5DB6755BB7}"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A05C47-2D14-40F7-BD61-8D5DB6755BB7}"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A05C47-2D14-40F7-BD61-8D5DB6755BB7}"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A05C47-2D14-40F7-BD61-8D5DB6755BB7}"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05C47-2D14-40F7-BD61-8D5DB6755BB7}"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05C47-2D14-40F7-BD61-8D5DB6755BB7}"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05C47-2D14-40F7-BD61-8D5DB6755BB7}"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C5F46-A442-4F08-8FEF-559F7B3D79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05C47-2D14-40F7-BD61-8D5DB6755BB7}" type="datetimeFigureOut">
              <a:rPr lang="en-US" smtClean="0"/>
              <a:pPr/>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C5F46-A442-4F08-8FEF-559F7B3D79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721" y="2319015"/>
            <a:ext cx="7772400" cy="1470025"/>
          </a:xfrm>
          <a:noFill/>
        </p:spPr>
        <p:txBody>
          <a:bodyPr/>
          <a:lstStyle/>
          <a:p>
            <a:r>
              <a:rPr lang="en-US" dirty="0"/>
              <a:t>Project Topic</a:t>
            </a:r>
            <a:br>
              <a:rPr lang="en-US" dirty="0"/>
            </a:br>
            <a:r>
              <a:rPr lang="en-US" dirty="0">
                <a:solidFill>
                  <a:schemeClr val="accent6">
                    <a:lumMod val="75000"/>
                  </a:schemeClr>
                </a:solidFill>
              </a:rPr>
              <a:t>“Quiz App”</a:t>
            </a:r>
          </a:p>
        </p:txBody>
      </p:sp>
      <p:sp>
        <p:nvSpPr>
          <p:cNvPr id="3" name="Subtitle 2"/>
          <p:cNvSpPr>
            <a:spLocks noGrp="1"/>
          </p:cNvSpPr>
          <p:nvPr>
            <p:ph type="subTitle" idx="1"/>
          </p:nvPr>
        </p:nvSpPr>
        <p:spPr>
          <a:xfrm>
            <a:off x="6156176" y="5168592"/>
            <a:ext cx="3643338" cy="950202"/>
          </a:xfrm>
        </p:spPr>
        <p:txBody>
          <a:bodyPr>
            <a:normAutofit/>
          </a:bodyPr>
          <a:lstStyle/>
          <a:p>
            <a:pPr algn="l"/>
            <a:r>
              <a:rPr lang="en-US" sz="2400" dirty="0">
                <a:solidFill>
                  <a:schemeClr val="tx1">
                    <a:lumMod val="65000"/>
                    <a:lumOff val="35000"/>
                  </a:schemeClr>
                </a:solidFill>
              </a:rPr>
              <a:t>Mahesh Patil(60)</a:t>
            </a:r>
          </a:p>
          <a:p>
            <a:pPr algn="l"/>
            <a:r>
              <a:rPr lang="en-US" sz="2400" dirty="0">
                <a:solidFill>
                  <a:schemeClr val="tx1">
                    <a:lumMod val="65000"/>
                    <a:lumOff val="35000"/>
                  </a:schemeClr>
                </a:solidFill>
              </a:rPr>
              <a:t>Rahul Kumar(63)</a:t>
            </a:r>
          </a:p>
          <a:p>
            <a:pPr algn="l"/>
            <a:endParaRPr lang="en-US" sz="2400" dirty="0"/>
          </a:p>
          <a:p>
            <a:pPr algn="l"/>
            <a:endParaRPr lang="en-US" sz="2400" dirty="0"/>
          </a:p>
        </p:txBody>
      </p:sp>
      <p:sp>
        <p:nvSpPr>
          <p:cNvPr id="4" name="TextBox 3"/>
          <p:cNvSpPr txBox="1"/>
          <p:nvPr/>
        </p:nvSpPr>
        <p:spPr>
          <a:xfrm>
            <a:off x="1232748" y="3861048"/>
            <a:ext cx="6572296" cy="1569660"/>
          </a:xfrm>
          <a:prstGeom prst="rect">
            <a:avLst/>
          </a:prstGeom>
          <a:noFill/>
        </p:spPr>
        <p:txBody>
          <a:bodyPr wrap="square" rtlCol="0">
            <a:spAutoFit/>
          </a:bodyPr>
          <a:lstStyle/>
          <a:p>
            <a:pPr algn="ctr"/>
            <a:r>
              <a:rPr lang="en-IN" sz="2400" dirty="0"/>
              <a:t>Under the</a:t>
            </a:r>
          </a:p>
          <a:p>
            <a:pPr algn="ctr"/>
            <a:r>
              <a:rPr lang="en-IN" sz="2400" dirty="0"/>
              <a:t> Guidance </a:t>
            </a:r>
          </a:p>
          <a:p>
            <a:pPr algn="ctr"/>
            <a:r>
              <a:rPr lang="en-IN" sz="2400" dirty="0"/>
              <a:t> of</a:t>
            </a:r>
          </a:p>
          <a:p>
            <a:pPr algn="ctr"/>
            <a:r>
              <a:rPr lang="en-IN" sz="2400" dirty="0"/>
              <a:t>     Dr.  Ajit More Sir </a:t>
            </a:r>
            <a:endParaRPr lang="en-US" sz="2400" dirty="0"/>
          </a:p>
        </p:txBody>
      </p:sp>
      <p:pic>
        <p:nvPicPr>
          <p:cNvPr id="5" name="Picture 4" descr="Bharati Vidyapeeth University"/>
          <p:cNvPicPr/>
          <p:nvPr/>
        </p:nvPicPr>
        <p:blipFill>
          <a:blip r:embed="rId2">
            <a:extLst>
              <a:ext uri="{28A0092B-C50C-407E-A947-70E740481C1C}">
                <a14:useLocalDpi xmlns:a14="http://schemas.microsoft.com/office/drawing/2010/main" val="0"/>
              </a:ext>
            </a:extLst>
          </a:blip>
          <a:srcRect/>
          <a:stretch>
            <a:fillRect/>
          </a:stretch>
        </p:blipFill>
        <p:spPr bwMode="auto">
          <a:xfrm>
            <a:off x="179512" y="346276"/>
            <a:ext cx="1247775" cy="686435"/>
          </a:xfrm>
          <a:prstGeom prst="rect">
            <a:avLst/>
          </a:prstGeom>
          <a:noFill/>
          <a:ln>
            <a:noFill/>
          </a:ln>
        </p:spPr>
      </p:pic>
      <p:pic>
        <p:nvPicPr>
          <p:cNvPr id="6" name="Picture 5" descr="Institute of Management and Entrepreneurship Development, Pun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3846" y="423747"/>
            <a:ext cx="1057275" cy="531495"/>
          </a:xfrm>
          <a:prstGeom prst="rect">
            <a:avLst/>
          </a:prstGeom>
          <a:noFill/>
          <a:ln>
            <a:noFill/>
          </a:ln>
        </p:spPr>
      </p:pic>
      <p:sp>
        <p:nvSpPr>
          <p:cNvPr id="7" name="Rectangle 6"/>
          <p:cNvSpPr/>
          <p:nvPr/>
        </p:nvSpPr>
        <p:spPr>
          <a:xfrm>
            <a:off x="-2340768" y="739202"/>
            <a:ext cx="13609512" cy="1177630"/>
          </a:xfrm>
          <a:prstGeom prst="rect">
            <a:avLst/>
          </a:prstGeom>
        </p:spPr>
        <p:txBody>
          <a:bodyPr wrap="square">
            <a:spAutoFit/>
          </a:bodyPr>
          <a:lstStyle/>
          <a:p>
            <a:pPr marL="457200" marR="0" algn="ctr">
              <a:lnSpc>
                <a:spcPct val="107000"/>
              </a:lnSpc>
              <a:spcBef>
                <a:spcPts val="0"/>
              </a:spcBef>
              <a:spcAft>
                <a:spcPts val="800"/>
              </a:spcAft>
              <a:tabLst>
                <a:tab pos="4267200" algn="l"/>
              </a:tabLst>
            </a:pP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Bharati Vidyapeeth</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ctr">
              <a:lnSpc>
                <a:spcPct val="107000"/>
              </a:lnSpc>
              <a:spcBef>
                <a:spcPts val="0"/>
              </a:spcBef>
              <a:spcAft>
                <a:spcPts val="800"/>
              </a:spcAft>
            </a:pP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(Deemed To Be University),Pune (India)</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ctr">
              <a:lnSpc>
                <a:spcPct val="107000"/>
              </a:lnSpc>
              <a:spcBef>
                <a:spcPts val="0"/>
              </a:spcBef>
              <a:spcAft>
                <a:spcPts val="800"/>
              </a:spcAft>
            </a:pPr>
            <a:r>
              <a:rPr lang="en-IN" sz="1200" b="1" spc="75" dirty="0">
                <a:solidFill>
                  <a:srgbClr val="0D47A1"/>
                </a:solidFill>
                <a:latin typeface="Helvetica" panose="020B0604020202020204" pitchFamily="34" charset="0"/>
                <a:ea typeface="Times New Roman" panose="02020603050405020304" pitchFamily="18" charset="0"/>
                <a:cs typeface="Times New Roman" panose="02020603050405020304" pitchFamily="18" charset="0"/>
              </a:rPr>
              <a:t>Institute of Management and Entrepreneurship Development, Pune</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gn="ctr"/>
            <a:r>
              <a:rPr lang="en-IN" sz="1200" b="1" spc="75" dirty="0">
                <a:solidFill>
                  <a:srgbClr val="0D47A1"/>
                </a:solidFill>
                <a:latin typeface="Helvetica" panose="020B0604020202020204" pitchFamily="34" charset="0"/>
                <a:ea typeface="Times New Roman" panose="02020603050405020304" pitchFamily="18" charset="0"/>
                <a:cs typeface="Times New Roman" panose="02020603050405020304" pitchFamily="18" charset="0"/>
              </a:rPr>
              <a:t>Established u/s 3 of UGC Act, 1956 video Notification no.F-9-15/95 U.3 of the Government of India.</a:t>
            </a:r>
            <a:endParaRPr lang="en-US" sz="1200" dirty="0"/>
          </a:p>
        </p:txBody>
      </p:sp>
      <p:cxnSp>
        <p:nvCxnSpPr>
          <p:cNvPr id="9" name="Straight Connector 8"/>
          <p:cNvCxnSpPr/>
          <p:nvPr/>
        </p:nvCxnSpPr>
        <p:spPr>
          <a:xfrm>
            <a:off x="179512" y="2060848"/>
            <a:ext cx="867876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500034" y="1142984"/>
            <a:ext cx="8089342" cy="4954591"/>
          </a:xfrm>
          <a:prstGeom prst="rect">
            <a:avLst/>
          </a:prstGeom>
          <a:noFill/>
          <a:ln w="9525">
            <a:noFill/>
            <a:miter lim="800000"/>
            <a:headEnd/>
            <a:tailEnd/>
          </a:ln>
          <a:effectLst/>
        </p:spPr>
      </p:pic>
      <p:sp>
        <p:nvSpPr>
          <p:cNvPr id="5" name="Rectangle 4"/>
          <p:cNvSpPr/>
          <p:nvPr/>
        </p:nvSpPr>
        <p:spPr>
          <a:xfrm>
            <a:off x="928662" y="357166"/>
            <a:ext cx="2052293" cy="369332"/>
          </a:xfrm>
          <a:prstGeom prst="rect">
            <a:avLst/>
          </a:prstGeom>
        </p:spPr>
        <p:txBody>
          <a:bodyPr wrap="none">
            <a:spAutoFit/>
          </a:bodyPr>
          <a:lstStyle/>
          <a:p>
            <a:r>
              <a:rPr lang="en-US" b="1" dirty="0"/>
              <a:t> Database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4" name="Title 1"/>
          <p:cNvSpPr txBox="1">
            <a:spLocks/>
          </p:cNvSpPr>
          <p:nvPr/>
        </p:nvSpPr>
        <p:spPr>
          <a:xfrm>
            <a:off x="357158" y="285728"/>
            <a:ext cx="8229600" cy="8683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1.5 </a:t>
            </a:r>
            <a:r>
              <a:rPr kumimoji="0" lang="en-US" sz="2400" b="0" i="0" u="none" strike="noStrike" kern="1200" cap="none" spc="0" normalizeH="0" noProof="0" dirty="0">
                <a:ln>
                  <a:noFill/>
                </a:ln>
                <a:solidFill>
                  <a:schemeClr val="tx1"/>
                </a:solidFill>
                <a:effectLst/>
                <a:uLnTx/>
                <a:uFillTx/>
                <a:latin typeface="+mj-lt"/>
                <a:ea typeface="+mj-ea"/>
                <a:cs typeface="+mj-cs"/>
              </a:rPr>
              <a:t>  UI Designs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928662" y="785794"/>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User</a:t>
            </a:r>
            <a:r>
              <a:rPr lang="en-US" sz="2400" baseline="0" dirty="0">
                <a:latin typeface="+mj-lt"/>
                <a:ea typeface="+mj-ea"/>
                <a:cs typeface="+mj-cs"/>
              </a:rPr>
              <a:t>-side</a:t>
            </a:r>
            <a:r>
              <a:rPr lang="en-US" sz="2400" dirty="0">
                <a:latin typeface="+mj-lt"/>
                <a:ea typeface="+mj-ea"/>
                <a:cs typeface="+mj-cs"/>
              </a:rPr>
              <a:t> screens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357158" y="1785926"/>
            <a:ext cx="8075632" cy="482041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44" y="1357298"/>
            <a:ext cx="8765359" cy="5286412"/>
          </a:xfrm>
          <a:prstGeom prst="rect">
            <a:avLst/>
          </a:prstGeom>
          <a:noFill/>
          <a:ln w="9525">
            <a:noFill/>
            <a:miter lim="800000"/>
            <a:headEnd/>
            <a:tailEnd/>
          </a:ln>
          <a:effectLst/>
        </p:spPr>
      </p:pic>
      <p:sp>
        <p:nvSpPr>
          <p:cNvPr id="4" name="Title 1"/>
          <p:cNvSpPr txBox="1">
            <a:spLocks/>
          </p:cNvSpPr>
          <p:nvPr/>
        </p:nvSpPr>
        <p:spPr>
          <a:xfrm>
            <a:off x="714348" y="500042"/>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Main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43033"/>
            <a:ext cx="9016149" cy="5314967"/>
          </a:xfrm>
          <a:prstGeom prst="rect">
            <a:avLst/>
          </a:prstGeom>
          <a:noFill/>
          <a:ln w="9525">
            <a:noFill/>
            <a:miter lim="800000"/>
            <a:headEnd/>
            <a:tailEnd/>
          </a:ln>
          <a:effectLst/>
        </p:spPr>
      </p:pic>
      <p:sp>
        <p:nvSpPr>
          <p:cNvPr id="4" name="Title 1"/>
          <p:cNvSpPr txBox="1">
            <a:spLocks/>
          </p:cNvSpPr>
          <p:nvPr/>
        </p:nvSpPr>
        <p:spPr>
          <a:xfrm>
            <a:off x="714348" y="500042"/>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Categories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Title 1"/>
          <p:cNvSpPr txBox="1">
            <a:spLocks/>
          </p:cNvSpPr>
          <p:nvPr/>
        </p:nvSpPr>
        <p:spPr>
          <a:xfrm>
            <a:off x="714348" y="500042"/>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Set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71406" y="1214422"/>
            <a:ext cx="8929718" cy="538544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564381"/>
            <a:ext cx="8786842" cy="5293619"/>
          </a:xfrm>
          <a:prstGeom prst="rect">
            <a:avLst/>
          </a:prstGeom>
          <a:noFill/>
          <a:ln w="9525">
            <a:noFill/>
            <a:miter lim="800000"/>
            <a:headEnd/>
            <a:tailEnd/>
          </a:ln>
          <a:effectLst/>
        </p:spPr>
      </p:pic>
      <p:sp>
        <p:nvSpPr>
          <p:cNvPr id="4" name="Title 1"/>
          <p:cNvSpPr txBox="1">
            <a:spLocks/>
          </p:cNvSpPr>
          <p:nvPr/>
        </p:nvSpPr>
        <p:spPr>
          <a:xfrm>
            <a:off x="714348" y="500042"/>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Questions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2844" y="1522057"/>
            <a:ext cx="8786938" cy="5335943"/>
          </a:xfrm>
          <a:prstGeom prst="rect">
            <a:avLst/>
          </a:prstGeom>
          <a:noFill/>
          <a:ln w="9525">
            <a:noFill/>
            <a:miter lim="800000"/>
            <a:headEnd/>
            <a:tailEnd/>
          </a:ln>
          <a:effectLst/>
        </p:spPr>
      </p:pic>
      <p:sp>
        <p:nvSpPr>
          <p:cNvPr id="4" name="Title 1"/>
          <p:cNvSpPr txBox="1">
            <a:spLocks/>
          </p:cNvSpPr>
          <p:nvPr/>
        </p:nvSpPr>
        <p:spPr>
          <a:xfrm>
            <a:off x="714348" y="500042"/>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Score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1500174"/>
            <a:ext cx="9072626" cy="5134245"/>
          </a:xfrm>
          <a:prstGeom prst="rect">
            <a:avLst/>
          </a:prstGeom>
          <a:noFill/>
          <a:ln w="9525">
            <a:noFill/>
            <a:miter lim="800000"/>
            <a:headEnd/>
            <a:tailEnd/>
          </a:ln>
          <a:effectLst/>
        </p:spPr>
      </p:pic>
      <p:sp>
        <p:nvSpPr>
          <p:cNvPr id="4" name="Title 1"/>
          <p:cNvSpPr txBox="1">
            <a:spLocks/>
          </p:cNvSpPr>
          <p:nvPr/>
        </p:nvSpPr>
        <p:spPr>
          <a:xfrm>
            <a:off x="1142976" y="92867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Login screen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357158" y="285728"/>
            <a:ext cx="8229600" cy="8683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1.5.1 </a:t>
            </a:r>
            <a:r>
              <a:rPr kumimoji="0" lang="en-US" sz="2400" b="0" i="0" u="none" strike="noStrike" kern="1200" cap="none" spc="0" normalizeH="0" noProof="0" dirty="0">
                <a:ln>
                  <a:noFill/>
                </a:ln>
                <a:solidFill>
                  <a:schemeClr val="tx1"/>
                </a:solidFill>
                <a:effectLst/>
                <a:uLnTx/>
                <a:uFillTx/>
                <a:latin typeface="+mj-lt"/>
                <a:ea typeface="+mj-ea"/>
                <a:cs typeface="+mj-cs"/>
              </a:rPr>
              <a:t>  UI Designs- Admin Part</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2844" y="1643050"/>
            <a:ext cx="8786874" cy="4910462"/>
          </a:xfrm>
          <a:prstGeom prst="rect">
            <a:avLst/>
          </a:prstGeom>
          <a:noFill/>
          <a:ln w="9525">
            <a:noFill/>
            <a:miter lim="800000"/>
            <a:headEnd/>
            <a:tailEnd/>
          </a:ln>
          <a:effectLst/>
        </p:spPr>
      </p:pic>
      <p:sp>
        <p:nvSpPr>
          <p:cNvPr id="4" name="Title 1"/>
          <p:cNvSpPr txBox="1">
            <a:spLocks/>
          </p:cNvSpPr>
          <p:nvPr/>
        </p:nvSpPr>
        <p:spPr>
          <a:xfrm>
            <a:off x="500034" y="57148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Categories</a:t>
            </a:r>
            <a:r>
              <a:rPr kumimoji="0" lang="en-US" sz="2400" b="0" i="0" u="none" strike="noStrike" kern="1200" cap="none" spc="0" normalizeH="0" noProof="0" dirty="0">
                <a:ln>
                  <a:noFill/>
                </a:ln>
                <a:solidFill>
                  <a:schemeClr val="tx1"/>
                </a:solidFill>
                <a:effectLst/>
                <a:uLnTx/>
                <a:uFillTx/>
                <a:latin typeface="+mj-lt"/>
                <a:ea typeface="+mj-ea"/>
                <a:cs typeface="+mj-cs"/>
              </a:rPr>
              <a:t> Screen</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142844" y="1643050"/>
            <a:ext cx="8858280" cy="4952468"/>
          </a:xfrm>
          <a:prstGeom prst="rect">
            <a:avLst/>
          </a:prstGeom>
          <a:noFill/>
          <a:ln w="9525">
            <a:noFill/>
            <a:miter lim="800000"/>
            <a:headEnd/>
            <a:tailEnd/>
          </a:ln>
          <a:effectLst/>
        </p:spPr>
      </p:pic>
      <p:sp>
        <p:nvSpPr>
          <p:cNvPr id="5" name="Title 1"/>
          <p:cNvSpPr txBox="1">
            <a:spLocks/>
          </p:cNvSpPr>
          <p:nvPr/>
        </p:nvSpPr>
        <p:spPr>
          <a:xfrm>
            <a:off x="500034" y="571480"/>
            <a:ext cx="2847830" cy="642942"/>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mj-lt"/>
                <a:ea typeface="+mj-ea"/>
                <a:cs typeface="+mj-cs"/>
              </a:rPr>
              <a:t>Edit -Category</a:t>
            </a:r>
            <a:r>
              <a:rPr kumimoji="0" lang="en-US" sz="2400" b="1" i="0" u="none" strike="noStrike" kern="1200" cap="none" spc="0" normalizeH="0" noProof="0" dirty="0">
                <a:ln>
                  <a:noFill/>
                </a:ln>
                <a:solidFill>
                  <a:schemeClr val="tx1"/>
                </a:solidFill>
                <a:effectLst/>
                <a:uLnTx/>
                <a:uFillTx/>
                <a:latin typeface="+mj-lt"/>
                <a:ea typeface="+mj-ea"/>
                <a:cs typeface="+mj-cs"/>
              </a:rPr>
              <a:t> Screen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868346"/>
          </a:xfrm>
        </p:spPr>
        <p:txBody>
          <a:bodyPr>
            <a:normAutofit/>
          </a:bodyPr>
          <a:lstStyle/>
          <a:p>
            <a:pPr algn="l"/>
            <a:r>
              <a:rPr lang="en-US" sz="2400" dirty="0"/>
              <a:t>1.1 About the project</a:t>
            </a:r>
          </a:p>
        </p:txBody>
      </p:sp>
      <p:sp>
        <p:nvSpPr>
          <p:cNvPr id="3" name="Content Placeholder 2"/>
          <p:cNvSpPr>
            <a:spLocks noGrp="1"/>
          </p:cNvSpPr>
          <p:nvPr>
            <p:ph idx="1"/>
          </p:nvPr>
        </p:nvSpPr>
        <p:spPr/>
        <p:txBody>
          <a:bodyPr>
            <a:noAutofit/>
          </a:bodyPr>
          <a:lstStyle/>
          <a:p>
            <a:r>
              <a:rPr lang="en-IN" sz="2000" dirty="0"/>
              <a:t>The project “Quiz APP” is an Android -based project implemented in Android studio  with core java and XML for Designing.</a:t>
            </a:r>
          </a:p>
          <a:p>
            <a:r>
              <a:rPr lang="en-IN" sz="2000" dirty="0"/>
              <a:t>This is designed to provide better facility to solve any  type of question  with various categories  mentioned.</a:t>
            </a:r>
          </a:p>
          <a:p>
            <a:r>
              <a:rPr lang="en-IN" sz="2000" dirty="0"/>
              <a:t>Quiz App is for improve your knowledge  with various categories (like Computer Science, Environmental, Sports,etc  with various  sets of questions.</a:t>
            </a:r>
          </a:p>
          <a:p>
            <a:r>
              <a:rPr lang="en-IN" sz="2000" dirty="0"/>
              <a:t>Also, admin has responsibilities to  add, update, delete questions, question sets as well as question categories.</a:t>
            </a:r>
          </a:p>
          <a:p>
            <a:r>
              <a:rPr lang="en-IN" sz="2000" dirty="0"/>
              <a:t>User can experienced  with various kinds of questions  for related to any kind of field.</a:t>
            </a:r>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14282" y="1928802"/>
            <a:ext cx="8624112" cy="4775212"/>
          </a:xfrm>
          <a:prstGeom prst="rect">
            <a:avLst/>
          </a:prstGeom>
          <a:noFill/>
          <a:ln w="9525">
            <a:noFill/>
            <a:miter lim="800000"/>
            <a:headEnd/>
            <a:tailEnd/>
          </a:ln>
          <a:effectLst/>
        </p:spPr>
      </p:pic>
      <p:sp>
        <p:nvSpPr>
          <p:cNvPr id="4" name="Title 1"/>
          <p:cNvSpPr txBox="1">
            <a:spLocks/>
          </p:cNvSpPr>
          <p:nvPr/>
        </p:nvSpPr>
        <p:spPr>
          <a:xfrm>
            <a:off x="500034" y="57148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Sets </a:t>
            </a:r>
            <a:r>
              <a:rPr kumimoji="0" lang="en-US" sz="2400" b="0" i="0" u="none" strike="noStrike" kern="1200" cap="none" spc="0" normalizeH="0" noProof="0" dirty="0">
                <a:ln>
                  <a:noFill/>
                </a:ln>
                <a:solidFill>
                  <a:schemeClr val="tx1"/>
                </a:solidFill>
                <a:effectLst/>
                <a:uLnTx/>
                <a:uFillTx/>
                <a:latin typeface="+mj-lt"/>
                <a:ea typeface="+mj-ea"/>
                <a:cs typeface="+mj-cs"/>
              </a:rPr>
              <a:t>Screen</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85720" y="1643050"/>
            <a:ext cx="8501122" cy="4840709"/>
          </a:xfrm>
          <a:prstGeom prst="rect">
            <a:avLst/>
          </a:prstGeom>
          <a:noFill/>
          <a:ln w="9525">
            <a:noFill/>
            <a:miter lim="800000"/>
            <a:headEnd/>
            <a:tailEnd/>
          </a:ln>
          <a:effectLst/>
        </p:spPr>
      </p:pic>
      <p:sp>
        <p:nvSpPr>
          <p:cNvPr id="4" name="Title 1"/>
          <p:cNvSpPr txBox="1">
            <a:spLocks/>
          </p:cNvSpPr>
          <p:nvPr/>
        </p:nvSpPr>
        <p:spPr>
          <a:xfrm>
            <a:off x="500034" y="57148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Questions  </a:t>
            </a:r>
            <a:r>
              <a:rPr kumimoji="0" lang="en-US" sz="2400" b="0" i="0" u="none" strike="noStrike" kern="1200" cap="none" spc="0" normalizeH="0" noProof="0" dirty="0">
                <a:ln>
                  <a:noFill/>
                </a:ln>
                <a:solidFill>
                  <a:schemeClr val="tx1"/>
                </a:solidFill>
                <a:effectLst/>
                <a:uLnTx/>
                <a:uFillTx/>
                <a:latin typeface="+mj-lt"/>
                <a:ea typeface="+mj-ea"/>
                <a:cs typeface="+mj-cs"/>
              </a:rPr>
              <a:t>Screen</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Title 1"/>
          <p:cNvSpPr txBox="1">
            <a:spLocks/>
          </p:cNvSpPr>
          <p:nvPr/>
        </p:nvSpPr>
        <p:spPr>
          <a:xfrm>
            <a:off x="714348" y="1571612"/>
            <a:ext cx="2643206" cy="642942"/>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Data -Flow  Diagrams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642910" y="3357562"/>
            <a:ext cx="7877175" cy="1933575"/>
          </a:xfrm>
          <a:prstGeom prst="rect">
            <a:avLst/>
          </a:prstGeom>
          <a:noFill/>
          <a:ln w="9525">
            <a:noFill/>
            <a:miter lim="800000"/>
            <a:headEnd/>
            <a:tailEnd/>
          </a:ln>
          <a:effectLst/>
        </p:spPr>
      </p:pic>
      <p:sp>
        <p:nvSpPr>
          <p:cNvPr id="4" name="Title 1"/>
          <p:cNvSpPr txBox="1">
            <a:spLocks/>
          </p:cNvSpPr>
          <p:nvPr/>
        </p:nvSpPr>
        <p:spPr>
          <a:xfrm>
            <a:off x="3000364" y="642918"/>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atin typeface="+mj-lt"/>
                <a:ea typeface="+mj-ea"/>
                <a:cs typeface="+mj-cs"/>
              </a:rPr>
              <a:t>UML Diagrams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7224" y="928670"/>
            <a:ext cx="6848475" cy="45910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500042"/>
            <a:ext cx="6331066" cy="608995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8 at 9"/>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6912768" cy="4824536"/>
          </a:xfrm>
          <a:prstGeom prst="rect">
            <a:avLst/>
          </a:prstGeom>
          <a:noFill/>
          <a:ln>
            <a:noFill/>
          </a:ln>
        </p:spPr>
      </p:pic>
      <p:sp>
        <p:nvSpPr>
          <p:cNvPr id="3" name="TextBox 2"/>
          <p:cNvSpPr txBox="1"/>
          <p:nvPr/>
        </p:nvSpPr>
        <p:spPr>
          <a:xfrm>
            <a:off x="539552" y="134804"/>
            <a:ext cx="3816424" cy="400110"/>
          </a:xfrm>
          <a:prstGeom prst="rect">
            <a:avLst/>
          </a:prstGeom>
          <a:noFill/>
        </p:spPr>
        <p:txBody>
          <a:bodyPr wrap="square" rtlCol="0">
            <a:spAutoFit/>
          </a:bodyPr>
          <a:lstStyle/>
          <a:p>
            <a:r>
              <a:rPr lang="en-US" sz="2000" b="1" dirty="0"/>
              <a:t>ERD - Diagram</a:t>
            </a:r>
          </a:p>
        </p:txBody>
      </p:sp>
      <p:sp>
        <p:nvSpPr>
          <p:cNvPr id="4" name="Rectangle 3"/>
          <p:cNvSpPr/>
          <p:nvPr/>
        </p:nvSpPr>
        <p:spPr>
          <a:xfrm>
            <a:off x="3923928" y="119336"/>
            <a:ext cx="1584176"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QUIZ</a:t>
            </a:r>
          </a:p>
        </p:txBody>
      </p:sp>
      <p:sp>
        <p:nvSpPr>
          <p:cNvPr id="7" name="Flowchart: Decision 6"/>
          <p:cNvSpPr/>
          <p:nvPr/>
        </p:nvSpPr>
        <p:spPr>
          <a:xfrm>
            <a:off x="4139952" y="820743"/>
            <a:ext cx="1080120"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9" name="Straight Connector 8"/>
          <p:cNvCxnSpPr>
            <a:cxnSpLocks/>
          </p:cNvCxnSpPr>
          <p:nvPr/>
        </p:nvCxnSpPr>
        <p:spPr>
          <a:xfrm>
            <a:off x="4644008" y="534914"/>
            <a:ext cx="0" cy="30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p:cNvCxnSpPr>
          <p:nvPr/>
        </p:nvCxnSpPr>
        <p:spPr>
          <a:xfrm rot="10800000" flipV="1">
            <a:off x="3059832" y="1108774"/>
            <a:ext cx="1080120" cy="6640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p:cNvCxnSpPr>
          <p:nvPr/>
        </p:nvCxnSpPr>
        <p:spPr>
          <a:xfrm>
            <a:off x="5220072" y="1108775"/>
            <a:ext cx="216024" cy="131211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10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Title 1"/>
          <p:cNvSpPr txBox="1">
            <a:spLocks/>
          </p:cNvSpPr>
          <p:nvPr/>
        </p:nvSpPr>
        <p:spPr>
          <a:xfrm>
            <a:off x="785786" y="57148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Use-Case Diagram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571472" y="1357298"/>
            <a:ext cx="7962926" cy="521497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Title 1"/>
          <p:cNvSpPr txBox="1">
            <a:spLocks/>
          </p:cNvSpPr>
          <p:nvPr/>
        </p:nvSpPr>
        <p:spPr>
          <a:xfrm>
            <a:off x="785786" y="571480"/>
            <a:ext cx="2643206" cy="6429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a:latin typeface="+mj-lt"/>
                <a:ea typeface="+mj-ea"/>
                <a:cs typeface="+mj-cs"/>
              </a:rPr>
              <a:t>Activity Diagram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2" name="Picture 2"/>
          <p:cNvPicPr>
            <a:picLocks noChangeAspect="1" noChangeArrowheads="1"/>
          </p:cNvPicPr>
          <p:nvPr/>
        </p:nvPicPr>
        <p:blipFill>
          <a:blip r:embed="rId2"/>
          <a:srcRect/>
          <a:stretch>
            <a:fillRect/>
          </a:stretch>
        </p:blipFill>
        <p:spPr bwMode="auto">
          <a:xfrm>
            <a:off x="3143240" y="714356"/>
            <a:ext cx="5080000" cy="57023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00034" y="1000108"/>
            <a:ext cx="8208411" cy="5708650"/>
          </a:xfrm>
          <a:prstGeom prst="rect">
            <a:avLst/>
          </a:prstGeom>
          <a:noFill/>
          <a:ln w="9525">
            <a:noFill/>
            <a:miter lim="800000"/>
            <a:headEnd/>
            <a:tailEnd/>
          </a:ln>
          <a:effectLst/>
        </p:spPr>
      </p:pic>
      <p:sp>
        <p:nvSpPr>
          <p:cNvPr id="5" name="Title 1"/>
          <p:cNvSpPr txBox="1">
            <a:spLocks/>
          </p:cNvSpPr>
          <p:nvPr/>
        </p:nvSpPr>
        <p:spPr>
          <a:xfrm>
            <a:off x="785786" y="214290"/>
            <a:ext cx="2643206" cy="642942"/>
          </a:xfrm>
          <a:prstGeom prst="rect">
            <a:avLst/>
          </a:prstGeom>
        </p:spPr>
        <p:txBody>
          <a:bodyPr vert="horz" lIns="91440" tIns="45720" rIns="91440" bIns="45720" rtlCol="0" anchor="ctr">
            <a:normAutofit/>
          </a:bodyPr>
          <a:lstStyle/>
          <a:p>
            <a:pPr lvl="0">
              <a:spcBef>
                <a:spcPct val="0"/>
              </a:spcBef>
              <a:defRPr/>
            </a:pPr>
            <a:r>
              <a:rPr lang="en-US" sz="2400" dirty="0"/>
              <a:t>Sequence </a:t>
            </a:r>
            <a:r>
              <a:rPr lang="en-US" sz="2400" dirty="0">
                <a:latin typeface="+mj-lt"/>
                <a:ea typeface="+mj-ea"/>
                <a:cs typeface="+mj-cs"/>
              </a:rPr>
              <a:t>Diagram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For this Quiz App, there will be great future modification chances.</a:t>
            </a:r>
            <a:endParaRPr lang="en-US" sz="2000" dirty="0"/>
          </a:p>
          <a:p>
            <a:r>
              <a:rPr lang="en-IN" sz="2000" dirty="0"/>
              <a:t>Modifications like-</a:t>
            </a:r>
          </a:p>
          <a:p>
            <a:pPr>
              <a:buNone/>
            </a:pPr>
            <a:endParaRPr lang="en-IN" sz="2000" dirty="0"/>
          </a:p>
          <a:p>
            <a:pPr marL="457200" indent="-457200">
              <a:buAutoNum type="arabicPeriod"/>
            </a:pPr>
            <a:r>
              <a:rPr lang="en-IN" sz="2000" dirty="0"/>
              <a:t>User leader board </a:t>
            </a:r>
          </a:p>
          <a:p>
            <a:pPr marL="457200" indent="-457200">
              <a:buAutoNum type="arabicPeriod"/>
            </a:pPr>
            <a:r>
              <a:rPr lang="en-IN" sz="2000" dirty="0"/>
              <a:t>No. of  Test given</a:t>
            </a:r>
          </a:p>
          <a:p>
            <a:pPr marL="457200" indent="-457200">
              <a:buAutoNum type="arabicPeriod"/>
            </a:pPr>
            <a:r>
              <a:rPr lang="en-IN" sz="2000" dirty="0"/>
              <a:t>Developer can add  facility of No. of questions submitted, No. Of questions remaining, Right questions, Wrong  questions, etc.</a:t>
            </a:r>
          </a:p>
          <a:p>
            <a:pPr marL="457200" indent="-457200">
              <a:buAutoNum type="arabicPeriod"/>
            </a:pPr>
            <a:r>
              <a:rPr lang="en-IN" sz="2000" dirty="0"/>
              <a:t>Also, developer can add reward  winning  concept for the the users. </a:t>
            </a:r>
          </a:p>
          <a:p>
            <a:pPr marL="457200" indent="-457200">
              <a:buAutoNum type="arabicPeriod"/>
            </a:pPr>
            <a:endParaRPr lang="en-IN" sz="2000"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0" normalizeH="0" baseline="0" noProof="0" dirty="0">
                <a:ln>
                  <a:noFill/>
                </a:ln>
                <a:solidFill>
                  <a:schemeClr val="tx1"/>
                </a:solidFill>
                <a:effectLst/>
                <a:uLnTx/>
                <a:uFillTx/>
                <a:latin typeface="+mj-lt"/>
                <a:ea typeface="+mj-ea"/>
                <a:cs typeface="+mj-cs"/>
              </a:rPr>
              <a:t>Future</a:t>
            </a:r>
            <a:r>
              <a:rPr kumimoji="0" lang="en-IN" sz="2400" b="0" i="0" u="none" strike="noStrike" kern="1200" cap="none" spc="0" normalizeH="0" noProof="0" dirty="0">
                <a:ln>
                  <a:noFill/>
                </a:ln>
                <a:solidFill>
                  <a:schemeClr val="tx1"/>
                </a:solidFill>
                <a:effectLst/>
                <a:uLnTx/>
                <a:uFillTx/>
                <a:latin typeface="+mj-lt"/>
                <a:ea typeface="+mj-ea"/>
                <a:cs typeface="+mj-cs"/>
              </a:rPr>
              <a:t> Scope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158" y="285728"/>
            <a:ext cx="8229600" cy="868346"/>
          </a:xfrm>
        </p:spPr>
        <p:txBody>
          <a:bodyPr>
            <a:normAutofit/>
          </a:bodyPr>
          <a:lstStyle/>
          <a:p>
            <a:pPr algn="l"/>
            <a:r>
              <a:rPr lang="en-US" sz="2400" dirty="0"/>
              <a:t>1.2 Objectives 	</a:t>
            </a:r>
          </a:p>
        </p:txBody>
      </p:sp>
      <p:sp>
        <p:nvSpPr>
          <p:cNvPr id="6" name="Content Placeholder 2"/>
          <p:cNvSpPr>
            <a:spLocks noGrp="1"/>
          </p:cNvSpPr>
          <p:nvPr>
            <p:ph idx="1"/>
          </p:nvPr>
        </p:nvSpPr>
        <p:spPr>
          <a:xfrm>
            <a:off x="457200" y="1600200"/>
            <a:ext cx="8229600" cy="4525963"/>
          </a:xfrm>
        </p:spPr>
        <p:txBody>
          <a:bodyPr>
            <a:noAutofit/>
          </a:bodyPr>
          <a:lstStyle/>
          <a:p>
            <a:r>
              <a:rPr lang="en-IN" sz="2000" dirty="0"/>
              <a:t>Quiz App will  provide  easily access to all the  categories  with kind of  questions.</a:t>
            </a:r>
          </a:p>
          <a:p>
            <a:r>
              <a:rPr lang="en-IN" sz="2000" dirty="0"/>
              <a:t>This app  is totally based on administrative  control.  Thus,  only admin can access the  data . Also he has rights to  manage the overall data.</a:t>
            </a:r>
          </a:p>
          <a:p>
            <a:r>
              <a:rPr lang="en-IN" sz="2000" dirty="0"/>
              <a:t>The main objective is  easily select any kind of question category with specific set number  and start your quiz.4</a:t>
            </a:r>
          </a:p>
          <a:p>
            <a:r>
              <a:rPr lang="en-IN" sz="2000" dirty="0"/>
              <a:t>Every person wants verity of questions  with  all the fields  .So, this function  works for  this app.</a:t>
            </a:r>
          </a:p>
          <a:p>
            <a:r>
              <a:rPr lang="en-IN" sz="2000" dirty="0"/>
              <a:t>The  another main object8ve for this Quiz App is  to facilitate a  user-friendly  environment  for all the users.</a:t>
            </a:r>
          </a:p>
          <a:p>
            <a:r>
              <a:rPr lang="en-IN" sz="2000" dirty="0"/>
              <a:t>Also, each user can check the results at last  when quiz  submit.</a:t>
            </a:r>
          </a:p>
          <a:p>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4" name="Rectangle 3"/>
          <p:cNvSpPr/>
          <p:nvPr/>
        </p:nvSpPr>
        <p:spPr>
          <a:xfrm>
            <a:off x="2071670" y="2500306"/>
            <a:ext cx="469192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927373"/>
            <a:ext cx="8229600" cy="4525963"/>
          </a:xfrm>
        </p:spPr>
        <p:txBody>
          <a:bodyPr>
            <a:normAutofit/>
          </a:bodyPr>
          <a:lstStyle/>
          <a:p>
            <a:pPr lvl="0"/>
            <a:r>
              <a:rPr lang="en-IN" sz="2000" dirty="0"/>
              <a:t>The present System is tedious and provides less flexibility and is Time Consuming.</a:t>
            </a:r>
            <a:endParaRPr lang="en-US" sz="2000" dirty="0"/>
          </a:p>
          <a:p>
            <a:pPr lvl="0"/>
            <a:r>
              <a:rPr lang="en-IN" sz="2000" dirty="0"/>
              <a:t>Similarly all the different types of data or the records such as,  quiz category, set of questions  etc. are required to be stored and maintain manually and it takes  a lot of time.</a:t>
            </a:r>
            <a:endParaRPr lang="en-US" sz="2000" dirty="0"/>
          </a:p>
          <a:p>
            <a:pPr lvl="0"/>
            <a:r>
              <a:rPr lang="en-IN" sz="2000" dirty="0"/>
              <a:t>Also, the existing system does not provide the more flexibility and maintainability in terms of stored and retrieval of data easily. Also it has some difficulties like less flexible in stored the quiz categories, questions set numbers etc.</a:t>
            </a:r>
            <a:endParaRPr lang="en-US" sz="2000" dirty="0"/>
          </a:p>
          <a:p>
            <a:pPr marL="0" indent="0">
              <a:buNone/>
            </a:pPr>
            <a:r>
              <a:rPr lang="en-IN" sz="2000" dirty="0"/>
              <a:t> </a:t>
            </a:r>
            <a:endParaRPr lang="en-US" sz="2000" dirty="0"/>
          </a:p>
        </p:txBody>
      </p:sp>
      <p:sp>
        <p:nvSpPr>
          <p:cNvPr id="5" name="Rectangle 4"/>
          <p:cNvSpPr/>
          <p:nvPr/>
        </p:nvSpPr>
        <p:spPr>
          <a:xfrm>
            <a:off x="500034" y="908720"/>
            <a:ext cx="2286844" cy="461665"/>
          </a:xfrm>
          <a:prstGeom prst="rect">
            <a:avLst/>
          </a:prstGeom>
        </p:spPr>
        <p:txBody>
          <a:bodyPr wrap="none">
            <a:spAutoFit/>
          </a:bodyPr>
          <a:lstStyle/>
          <a:p>
            <a:r>
              <a:rPr lang="en-IN" sz="2400" b="1" dirty="0"/>
              <a:t>Existing  System </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461773"/>
            <a:ext cx="8229600" cy="4847547"/>
          </a:xfrm>
        </p:spPr>
        <p:txBody>
          <a:bodyPr>
            <a:normAutofit fontScale="62500" lnSpcReduction="20000"/>
          </a:bodyPr>
          <a:lstStyle/>
          <a:p>
            <a:r>
              <a:rPr lang="en-IN" dirty="0"/>
              <a:t>With this project report,  we are presenting our  android app. Also   our proposed  system  has many kind of user interfaces for data operations and also these are interactive as per the users and operator’s approach.</a:t>
            </a:r>
            <a:endParaRPr lang="en-US" dirty="0"/>
          </a:p>
          <a:p>
            <a:pPr marL="0" indent="0">
              <a:buNone/>
            </a:pPr>
            <a:endParaRPr lang="en-US" dirty="0"/>
          </a:p>
          <a:p>
            <a:r>
              <a:rPr lang="en-IN" dirty="0"/>
              <a:t>It performs various data operations such as:</a:t>
            </a:r>
          </a:p>
          <a:p>
            <a:pPr marL="0" indent="0">
              <a:buNone/>
            </a:pPr>
            <a:endParaRPr lang="en-US" dirty="0"/>
          </a:p>
          <a:p>
            <a:pPr lvl="0"/>
            <a:r>
              <a:rPr lang="en-IN" dirty="0"/>
              <a:t>Insert , Update and Delete the data of Quiz Categories.</a:t>
            </a:r>
            <a:endParaRPr lang="en-US" dirty="0"/>
          </a:p>
          <a:p>
            <a:pPr lvl="0"/>
            <a:r>
              <a:rPr lang="en-IN" dirty="0"/>
              <a:t>Insert , Update and Delete the data of Question sets admin.</a:t>
            </a:r>
            <a:endParaRPr lang="en-US" dirty="0"/>
          </a:p>
          <a:p>
            <a:pPr lvl="0"/>
            <a:r>
              <a:rPr lang="en-IN" dirty="0"/>
              <a:t>Also, Insert, Update, Delete the Questions by admin.</a:t>
            </a:r>
            <a:endParaRPr lang="en-US" dirty="0"/>
          </a:p>
          <a:p>
            <a:pPr lvl="0"/>
            <a:r>
              <a:rPr lang="en-IN" dirty="0"/>
              <a:t>Inset, Update , Delete the  Questions marks  by  admin.</a:t>
            </a:r>
            <a:endParaRPr lang="en-US" dirty="0"/>
          </a:p>
          <a:p>
            <a:pPr marL="0" indent="0">
              <a:buNone/>
            </a:pPr>
            <a:r>
              <a:rPr lang="en-IN" dirty="0"/>
              <a:t> </a:t>
            </a:r>
            <a:endParaRPr lang="en-US" dirty="0"/>
          </a:p>
          <a:p>
            <a:pPr marL="0" indent="0">
              <a:buNone/>
            </a:pPr>
            <a:r>
              <a:rPr lang="en-IN" dirty="0"/>
              <a:t> </a:t>
            </a:r>
            <a:endParaRPr lang="en-US" dirty="0"/>
          </a:p>
          <a:p>
            <a:r>
              <a:rPr lang="en-IN" dirty="0"/>
              <a:t>By using this proposed system, the whole system is android based. Whenever users want any information about  new quiz categories , new questions sets added , anything updates about the quiz are available here from the database.</a:t>
            </a:r>
            <a:endParaRPr lang="en-US" dirty="0"/>
          </a:p>
          <a:p>
            <a:pPr marL="0" indent="0">
              <a:buNone/>
            </a:pPr>
            <a:endParaRPr lang="en-US" dirty="0"/>
          </a:p>
        </p:txBody>
      </p:sp>
      <p:sp>
        <p:nvSpPr>
          <p:cNvPr id="11" name="Rectangle 10"/>
          <p:cNvSpPr/>
          <p:nvPr/>
        </p:nvSpPr>
        <p:spPr>
          <a:xfrm>
            <a:off x="500034" y="836712"/>
            <a:ext cx="2446824" cy="461665"/>
          </a:xfrm>
          <a:prstGeom prst="rect">
            <a:avLst/>
          </a:prstGeom>
        </p:spPr>
        <p:txBody>
          <a:bodyPr wrap="none">
            <a:spAutoFit/>
          </a:bodyPr>
          <a:lstStyle/>
          <a:p>
            <a:r>
              <a:rPr lang="en-IN" sz="2400" b="1" dirty="0"/>
              <a:t>Proposed System </a:t>
            </a:r>
            <a:endParaRPr lang="en-US" sz="2400" b="1" dirty="0"/>
          </a:p>
        </p:txBody>
      </p:sp>
    </p:spTree>
    <p:extLst>
      <p:ext uri="{BB962C8B-B14F-4D97-AF65-F5344CB8AC3E}">
        <p14:creationId xmlns:p14="http://schemas.microsoft.com/office/powerpoint/2010/main" val="139251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800" b="1" dirty="0"/>
              <a:t>System Requirement</a:t>
            </a:r>
          </a:p>
        </p:txBody>
      </p:sp>
      <p:sp>
        <p:nvSpPr>
          <p:cNvPr id="4" name="Content Placeholder 3"/>
          <p:cNvSpPr txBox="1">
            <a:spLocks noGrp="1"/>
          </p:cNvSpPr>
          <p:nvPr>
            <p:ph idx="1"/>
          </p:nvPr>
        </p:nvSpPr>
        <p:spPr>
          <a:xfrm>
            <a:off x="457200" y="1714626"/>
            <a:ext cx="8229600" cy="1877437"/>
          </a:xfrm>
          <a:prstGeom prst="rect">
            <a:avLst/>
          </a:prstGeom>
          <a:noFill/>
        </p:spPr>
        <p:txBody>
          <a:bodyPr wrap="square" rtlCol="0">
            <a:spAutoFit/>
          </a:bodyPr>
          <a:lstStyle/>
          <a:p>
            <a:r>
              <a:rPr lang="en-IN" sz="2000" dirty="0"/>
              <a:t>   OS-Windows</a:t>
            </a:r>
          </a:p>
          <a:p>
            <a:r>
              <a:rPr lang="en-IN" sz="2000" dirty="0"/>
              <a:t>   RAM -  2 GB</a:t>
            </a:r>
            <a:endParaRPr lang="en-US" sz="2000" dirty="0"/>
          </a:p>
          <a:p>
            <a:r>
              <a:rPr lang="en-IN" sz="2000" dirty="0"/>
              <a:t>   Hard Disk – 500 GB</a:t>
            </a:r>
          </a:p>
          <a:p>
            <a:r>
              <a:rPr lang="en-IN" sz="2000" dirty="0"/>
              <a:t>   Graphics Card – 512 MB</a:t>
            </a:r>
            <a:endParaRPr lang="en-US" sz="2000" dirty="0"/>
          </a:p>
          <a:p>
            <a:pPr marL="0" indent="0">
              <a:buNone/>
            </a:pPr>
            <a:endParaRPr lang="en-US" sz="2000" dirty="0"/>
          </a:p>
        </p:txBody>
      </p:sp>
    </p:spTree>
    <p:extLst>
      <p:ext uri="{BB962C8B-B14F-4D97-AF65-F5344CB8AC3E}">
        <p14:creationId xmlns:p14="http://schemas.microsoft.com/office/powerpoint/2010/main" val="280648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214422"/>
            <a:ext cx="8229600" cy="5310922"/>
          </a:xfrm>
        </p:spPr>
        <p:txBody>
          <a:bodyPr/>
          <a:lstStyle/>
          <a:p>
            <a:r>
              <a:rPr lang="en-IN" sz="2000" dirty="0"/>
              <a:t>Software:</a:t>
            </a:r>
          </a:p>
          <a:p>
            <a:endParaRPr lang="en-IN" sz="2000" dirty="0"/>
          </a:p>
          <a:p>
            <a:endParaRPr lang="en-IN" sz="2000" dirty="0"/>
          </a:p>
          <a:p>
            <a:pPr>
              <a:buNone/>
            </a:pPr>
            <a:endParaRPr lang="en-IN" sz="2000" dirty="0"/>
          </a:p>
          <a:p>
            <a:endParaRPr lang="en-IN" sz="2000" dirty="0"/>
          </a:p>
          <a:p>
            <a:pPr>
              <a:buNone/>
            </a:pPr>
            <a:r>
              <a:rPr lang="en-IN" sz="2000" dirty="0"/>
              <a:t>  </a:t>
            </a:r>
          </a:p>
          <a:p>
            <a:pPr marL="514350" indent="-514350"/>
            <a:r>
              <a:rPr lang="en-IN" sz="2000" dirty="0"/>
              <a:t>Firebase  database:</a:t>
            </a:r>
            <a:endParaRPr lang="en-US" sz="2000" dirty="0"/>
          </a:p>
        </p:txBody>
      </p:sp>
      <p:sp>
        <p:nvSpPr>
          <p:cNvPr id="4" name="Rectangle 3"/>
          <p:cNvSpPr/>
          <p:nvPr/>
        </p:nvSpPr>
        <p:spPr>
          <a:xfrm>
            <a:off x="500034" y="428604"/>
            <a:ext cx="2260619" cy="369332"/>
          </a:xfrm>
          <a:prstGeom prst="rect">
            <a:avLst/>
          </a:prstGeom>
        </p:spPr>
        <p:txBody>
          <a:bodyPr wrap="none">
            <a:spAutoFit/>
          </a:bodyPr>
          <a:lstStyle/>
          <a:p>
            <a:r>
              <a:rPr lang="en-US" b="1" dirty="0"/>
              <a:t>Requirement Analysis</a:t>
            </a:r>
          </a:p>
        </p:txBody>
      </p:sp>
      <p:pic>
        <p:nvPicPr>
          <p:cNvPr id="7" name="Picture 2"/>
          <p:cNvPicPr>
            <a:picLocks noChangeAspect="1" noChangeArrowheads="1"/>
          </p:cNvPicPr>
          <p:nvPr/>
        </p:nvPicPr>
        <p:blipFill>
          <a:blip r:embed="rId2"/>
          <a:srcRect/>
          <a:stretch>
            <a:fillRect/>
          </a:stretch>
        </p:blipFill>
        <p:spPr bwMode="auto">
          <a:xfrm>
            <a:off x="928662" y="1928802"/>
            <a:ext cx="2005528" cy="10001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76564" y="3981793"/>
            <a:ext cx="2489500" cy="1121549"/>
          </a:xfrm>
          <a:prstGeom prst="rect">
            <a:avLst/>
          </a:prstGeom>
          <a:noFill/>
          <a:ln w="9525">
            <a:noFill/>
            <a:miter lim="800000"/>
            <a:headEnd/>
            <a:tailEnd/>
          </a:ln>
          <a:effectLst/>
        </p:spPr>
      </p:pic>
      <p:cxnSp>
        <p:nvCxnSpPr>
          <p:cNvPr id="10" name="Straight Connector 9"/>
          <p:cNvCxnSpPr/>
          <p:nvPr/>
        </p:nvCxnSpPr>
        <p:spPr>
          <a:xfrm rot="5400000">
            <a:off x="2359926" y="3356768"/>
            <a:ext cx="4857784"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09180" y="1285860"/>
            <a:ext cx="2143140" cy="646331"/>
          </a:xfrm>
          <a:prstGeom prst="rect">
            <a:avLst/>
          </a:prstGeom>
          <a:noFill/>
        </p:spPr>
        <p:txBody>
          <a:bodyPr wrap="square" rtlCol="0">
            <a:spAutoFit/>
          </a:bodyPr>
          <a:lstStyle/>
          <a:p>
            <a:pPr>
              <a:buFont typeface="Arial" pitchFamily="34" charset="0"/>
              <a:buChar char="•"/>
            </a:pPr>
            <a:r>
              <a:rPr lang="en-IN" dirty="0"/>
              <a:t>      Storage Analysis</a:t>
            </a:r>
            <a:endParaRPr lang="en-US" dirty="0"/>
          </a:p>
          <a:p>
            <a:endParaRPr lang="en-US" dirty="0"/>
          </a:p>
        </p:txBody>
      </p:sp>
      <p:sp>
        <p:nvSpPr>
          <p:cNvPr id="12" name="TextBox 11"/>
          <p:cNvSpPr txBox="1"/>
          <p:nvPr/>
        </p:nvSpPr>
        <p:spPr>
          <a:xfrm>
            <a:off x="5597212" y="2214554"/>
            <a:ext cx="2143140" cy="369332"/>
          </a:xfrm>
          <a:prstGeom prst="rect">
            <a:avLst/>
          </a:prstGeom>
          <a:noFill/>
        </p:spPr>
        <p:txBody>
          <a:bodyPr wrap="square" rtlCol="0">
            <a:spAutoFit/>
          </a:bodyPr>
          <a:lstStyle/>
          <a:p>
            <a:r>
              <a:rPr lang="en-IN" dirty="0"/>
              <a:t>1.  User APP:</a:t>
            </a:r>
            <a:endParaRPr lang="en-US" dirty="0"/>
          </a:p>
        </p:txBody>
      </p:sp>
      <p:sp>
        <p:nvSpPr>
          <p:cNvPr id="13" name="TextBox 12"/>
          <p:cNvSpPr txBox="1"/>
          <p:nvPr/>
        </p:nvSpPr>
        <p:spPr>
          <a:xfrm>
            <a:off x="5668964" y="2786058"/>
            <a:ext cx="1567332" cy="369332"/>
          </a:xfrm>
          <a:prstGeom prst="rect">
            <a:avLst/>
          </a:prstGeom>
          <a:noFill/>
        </p:spPr>
        <p:txBody>
          <a:bodyPr wrap="square" rtlCol="0">
            <a:spAutoFit/>
          </a:bodyPr>
          <a:lstStyle/>
          <a:p>
            <a:r>
              <a:rPr lang="en-IN" dirty="0"/>
              <a:t>4.7 MB (Apk)</a:t>
            </a:r>
            <a:endParaRPr lang="en-US" dirty="0"/>
          </a:p>
        </p:txBody>
      </p:sp>
      <p:sp>
        <p:nvSpPr>
          <p:cNvPr id="15" name="TextBox 14"/>
          <p:cNvSpPr txBox="1"/>
          <p:nvPr/>
        </p:nvSpPr>
        <p:spPr>
          <a:xfrm>
            <a:off x="5580112" y="3357562"/>
            <a:ext cx="2143140" cy="369332"/>
          </a:xfrm>
          <a:prstGeom prst="rect">
            <a:avLst/>
          </a:prstGeom>
          <a:noFill/>
        </p:spPr>
        <p:txBody>
          <a:bodyPr wrap="square" rtlCol="0">
            <a:spAutoFit/>
          </a:bodyPr>
          <a:lstStyle/>
          <a:p>
            <a:r>
              <a:rPr lang="en-IN" dirty="0"/>
              <a:t>2. Admin App:</a:t>
            </a:r>
            <a:endParaRPr lang="en-US" dirty="0"/>
          </a:p>
        </p:txBody>
      </p:sp>
      <p:sp>
        <p:nvSpPr>
          <p:cNvPr id="5" name="TextBox 4"/>
          <p:cNvSpPr txBox="1"/>
          <p:nvPr/>
        </p:nvSpPr>
        <p:spPr>
          <a:xfrm>
            <a:off x="5581930" y="3896237"/>
            <a:ext cx="1510350" cy="646331"/>
          </a:xfrm>
          <a:prstGeom prst="rect">
            <a:avLst/>
          </a:prstGeom>
          <a:noFill/>
        </p:spPr>
        <p:txBody>
          <a:bodyPr wrap="none" rtlCol="0">
            <a:spAutoFit/>
          </a:bodyPr>
          <a:lstStyle/>
          <a:p>
            <a:r>
              <a:rPr lang="en-IN" dirty="0"/>
              <a:t>  5.1 MB (Apk)</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52000">
              <a:srgbClr val="F0EBD5"/>
            </a:gs>
            <a:gs pos="100000">
              <a:srgbClr val="D1C39F"/>
            </a:gs>
          </a:gsLst>
          <a:lin ang="2700000" scaled="1"/>
        </a:gradFill>
        <a:effectLst/>
      </p:bgPr>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714348" y="1714488"/>
            <a:ext cx="7704722" cy="4500594"/>
          </a:xfrm>
          <a:prstGeom prst="rect">
            <a:avLst/>
          </a:prstGeom>
          <a:noFill/>
          <a:ln w="9525">
            <a:noFill/>
            <a:miter lim="800000"/>
            <a:headEnd/>
            <a:tailEnd/>
          </a:ln>
          <a:effectLst/>
        </p:spPr>
      </p:pic>
      <p:sp>
        <p:nvSpPr>
          <p:cNvPr id="6" name="Title 1"/>
          <p:cNvSpPr txBox="1">
            <a:spLocks/>
          </p:cNvSpPr>
          <p:nvPr/>
        </p:nvSpPr>
        <p:spPr>
          <a:xfrm>
            <a:off x="357158" y="285728"/>
            <a:ext cx="8229600" cy="8683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Data base</a:t>
            </a:r>
            <a:r>
              <a:rPr kumimoji="0" lang="en-US" sz="2400" b="0" i="0" u="none" strike="noStrike" kern="1200" cap="none" spc="0" normalizeH="0" noProof="0" dirty="0">
                <a:ln>
                  <a:noFill/>
                </a:ln>
                <a:solidFill>
                  <a:schemeClr val="tx1"/>
                </a:solidFill>
                <a:effectLst/>
                <a:uLnTx/>
                <a:uFillTx/>
                <a:latin typeface="+mj-lt"/>
                <a:ea typeface="+mj-ea"/>
                <a:cs typeface="+mj-cs"/>
              </a:rPr>
              <a:t> Structure</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1.4 </a:t>
            </a:r>
            <a:r>
              <a:rPr kumimoji="0" lang="en-US" sz="2400" b="0" i="0" u="none" strike="noStrike" kern="1200" cap="none" spc="0" normalizeH="0" noProof="0" dirty="0">
                <a:ln>
                  <a:noFill/>
                </a:ln>
                <a:solidFill>
                  <a:schemeClr val="tx1"/>
                </a:solidFill>
                <a:effectLst/>
                <a:uLnTx/>
                <a:uFillTx/>
                <a:latin typeface="+mj-lt"/>
                <a:ea typeface="+mj-ea"/>
                <a:cs typeface="+mj-cs"/>
              </a:rPr>
              <a:t>  Conceptual Map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pPr algn="l"/>
            <a:r>
              <a:rPr lang="en-US" sz="2000" b="1" dirty="0"/>
              <a:t>Admin Authentication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9920"/>
            <a:ext cx="8174384" cy="4595847"/>
          </a:xfrm>
          <a:prstGeom prst="rect">
            <a:avLst/>
          </a:prstGeom>
        </p:spPr>
      </p:pic>
    </p:spTree>
    <p:extLst>
      <p:ext uri="{BB962C8B-B14F-4D97-AF65-F5344CB8AC3E}">
        <p14:creationId xmlns:p14="http://schemas.microsoft.com/office/powerpoint/2010/main" val="2135341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875</TotalTime>
  <Words>713</Words>
  <Application>Microsoft Office PowerPoint</Application>
  <PresentationFormat>On-screen Show (4:3)</PresentationFormat>
  <Paragraphs>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Helvetica</vt:lpstr>
      <vt:lpstr>Times New Roman</vt:lpstr>
      <vt:lpstr>Office Theme</vt:lpstr>
      <vt:lpstr>Project Topic “Quiz App”</vt:lpstr>
      <vt:lpstr>1.1 About the project</vt:lpstr>
      <vt:lpstr>1.2 Objectives  </vt:lpstr>
      <vt:lpstr>PowerPoint Presentation</vt:lpstr>
      <vt:lpstr>PowerPoint Presentation</vt:lpstr>
      <vt:lpstr>System Requirement</vt:lpstr>
      <vt:lpstr>PowerPoint Presentation</vt:lpstr>
      <vt:lpstr>PowerPoint Presentation</vt:lpstr>
      <vt:lpstr>Admin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“Quiz App”</dc:title>
  <dc:creator>SWAPNIL</dc:creator>
  <cp:lastModifiedBy>Rahul kumar</cp:lastModifiedBy>
  <cp:revision>128</cp:revision>
  <dcterms:created xsi:type="dcterms:W3CDTF">2020-09-30T07:25:42Z</dcterms:created>
  <dcterms:modified xsi:type="dcterms:W3CDTF">2021-03-23T16:14:30Z</dcterms:modified>
</cp:coreProperties>
</file>