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1" r:id="rId4"/>
    <p:sldId id="260" r:id="rId5"/>
    <p:sldId id="278" r:id="rId6"/>
    <p:sldId id="264" r:id="rId7"/>
    <p:sldId id="263" r:id="rId8"/>
    <p:sldId id="268" r:id="rId9"/>
    <p:sldId id="279" r:id="rId10"/>
    <p:sldId id="269" r:id="rId11"/>
    <p:sldId id="274" r:id="rId12"/>
    <p:sldId id="270" r:id="rId13"/>
    <p:sldId id="280" r:id="rId14"/>
    <p:sldId id="265" r:id="rId15"/>
    <p:sldId id="275" r:id="rId16"/>
    <p:sldId id="271" r:id="rId17"/>
    <p:sldId id="281" r:id="rId18"/>
    <p:sldId id="266" r:id="rId19"/>
    <p:sldId id="276" r:id="rId20"/>
    <p:sldId id="272" r:id="rId21"/>
    <p:sldId id="277" r:id="rId22"/>
    <p:sldId id="258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B9C-1C61-4B1A-BEDB-8F56F4EBE70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88B5-4D09-42A7-B249-52E31C28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B9C-1C61-4B1A-BEDB-8F56F4EBE70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88B5-4D09-42A7-B249-52E31C28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B9C-1C61-4B1A-BEDB-8F56F4EBE70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88B5-4D09-42A7-B249-52E31C28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B9C-1C61-4B1A-BEDB-8F56F4EBE70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88B5-4D09-42A7-B249-52E31C28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B9C-1C61-4B1A-BEDB-8F56F4EBE70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88B5-4D09-42A7-B249-52E31C28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B9C-1C61-4B1A-BEDB-8F56F4EBE70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88B5-4D09-42A7-B249-52E31C28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B9C-1C61-4B1A-BEDB-8F56F4EBE70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88B5-4D09-42A7-B249-52E31C28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B9C-1C61-4B1A-BEDB-8F56F4EBE70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88B5-4D09-42A7-B249-52E31C28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B9C-1C61-4B1A-BEDB-8F56F4EBE70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88B5-4D09-42A7-B249-52E31C28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B9C-1C61-4B1A-BEDB-8F56F4EBE70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88B5-4D09-42A7-B249-52E31C28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B9C-1C61-4B1A-BEDB-8F56F4EBE70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88B5-4D09-42A7-B249-52E31C28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CB9C-1C61-4B1A-BEDB-8F56F4EBE70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588B5-4D09-42A7-B249-52E31C28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5" y="242593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2, 4, 8, 16, ….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39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29969" y="1733266"/>
            <a:ext cx="1310185" cy="1296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776716" y="1330656"/>
            <a:ext cx="1310185" cy="1296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46962" y="3650775"/>
            <a:ext cx="1310185" cy="12965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4685730" y="3029803"/>
            <a:ext cx="1846998" cy="1692322"/>
          </a:xfrm>
          <a:prstGeom prst="pentag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6323463" y="1535373"/>
            <a:ext cx="1846998" cy="1692322"/>
          </a:xfrm>
          <a:prstGeom prst="pentag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oki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9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 advTm="9000"/>
    </mc:Choice>
    <mc:Fallback xmlns=""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2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5" y="242593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2, 3, 5, 7, ….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070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/>
          <p:cNvSpPr/>
          <p:nvPr/>
        </p:nvSpPr>
        <p:spPr>
          <a:xfrm>
            <a:off x="2224584" y="1214650"/>
            <a:ext cx="1665027" cy="1419368"/>
          </a:xfrm>
          <a:prstGeom prst="flowChartPrepara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Preparation 2"/>
          <p:cNvSpPr/>
          <p:nvPr/>
        </p:nvSpPr>
        <p:spPr>
          <a:xfrm>
            <a:off x="7997588" y="2183643"/>
            <a:ext cx="2402006" cy="2554406"/>
          </a:xfrm>
          <a:prstGeom prst="flowChartPreparati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4394579" y="2961564"/>
            <a:ext cx="1774209" cy="1953906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5718411" y="1506940"/>
            <a:ext cx="1774209" cy="1953906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1897039" y="3460846"/>
            <a:ext cx="1787857" cy="1588826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pplaus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Bookmark 1" time="10274.8442"/>
                    <p14:bmk name="Bookmark 2" time="10319.99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3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9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6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5" y="242593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1, 4, 27, 256, ….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04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20101" y="1692321"/>
            <a:ext cx="1378424" cy="13784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673153" y="824552"/>
            <a:ext cx="1378424" cy="1378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83893" y="2303059"/>
            <a:ext cx="1542196" cy="153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78555" y="2564641"/>
            <a:ext cx="1542196" cy="15353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71229" y="4603845"/>
            <a:ext cx="1378424" cy="13784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36877" y="4303593"/>
            <a:ext cx="1378424" cy="13784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5" y="242593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4, 8, 12, 16, ….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731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aterPou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7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4000"/>
    </mc:Choice>
    <mc:Fallback xmlns=""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161" y="423080"/>
            <a:ext cx="1018123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Q1. The total number of triangles is				4 / 5 / 6 / 7</a:t>
            </a:r>
          </a:p>
          <a:p>
            <a:endParaRPr lang="en-US" sz="2800" b="1" dirty="0"/>
          </a:p>
          <a:p>
            <a:r>
              <a:rPr lang="en-US" sz="2800" b="1" dirty="0" smtClean="0"/>
              <a:t>Q2. There were twice as much circles as triangles.		True/False?</a:t>
            </a:r>
          </a:p>
          <a:p>
            <a:endParaRPr lang="en-US" sz="2800" b="1" dirty="0"/>
          </a:p>
          <a:p>
            <a:r>
              <a:rPr lang="en-US" sz="2800" b="1" dirty="0" smtClean="0"/>
              <a:t>Q3. Total number of different shapes				5 / 6 / 7 / 8</a:t>
            </a:r>
          </a:p>
          <a:p>
            <a:endParaRPr lang="en-US" sz="2800" b="1" dirty="0"/>
          </a:p>
          <a:p>
            <a:r>
              <a:rPr lang="en-US" sz="2800" b="1" dirty="0" smtClean="0"/>
              <a:t>Q4. The total number of stars is				2 / 3 / 4 / 5</a:t>
            </a:r>
          </a:p>
          <a:p>
            <a:endParaRPr lang="en-US" sz="2800" b="1" dirty="0"/>
          </a:p>
          <a:p>
            <a:r>
              <a:rPr lang="en-US" sz="2800" b="1" dirty="0" smtClean="0"/>
              <a:t>Q5. There are no yellow square/rectangles.			True/False?</a:t>
            </a:r>
          </a:p>
          <a:p>
            <a:endParaRPr lang="en-US" sz="2800" b="1" dirty="0"/>
          </a:p>
          <a:p>
            <a:r>
              <a:rPr lang="en-US" sz="2800" b="1" dirty="0" smtClean="0"/>
              <a:t>Q6. The total number of sounds played is			4 / 5 / 6 / 7</a:t>
            </a:r>
          </a:p>
          <a:p>
            <a:endParaRPr lang="en-US" sz="2800" b="1" dirty="0"/>
          </a:p>
          <a:p>
            <a:r>
              <a:rPr lang="en-US" sz="2800" b="1" dirty="0" smtClean="0"/>
              <a:t>Q7. Number of shapes on a page never decreased as we progressed.								True/False?</a:t>
            </a:r>
          </a:p>
        </p:txBody>
      </p:sp>
    </p:spTree>
    <p:extLst>
      <p:ext uri="{BB962C8B-B14F-4D97-AF65-F5344CB8AC3E}">
        <p14:creationId xmlns:p14="http://schemas.microsoft.com/office/powerpoint/2010/main" val="11230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6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342" y="409433"/>
            <a:ext cx="97581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Average Response Accuracy </a:t>
            </a:r>
            <a:r>
              <a:rPr lang="en-US" sz="2600" dirty="0" smtClean="0"/>
              <a:t>for </a:t>
            </a:r>
            <a:r>
              <a:rPr lang="en-US" sz="2600" i="1" dirty="0" smtClean="0"/>
              <a:t>Mathematical Problem Solving</a:t>
            </a:r>
            <a:r>
              <a:rPr lang="en-US" sz="2600" dirty="0" smtClean="0"/>
              <a:t> is almost same with an avg. of 3.052 for Monolinguals and 3.062 for Bilinguals (out of 5).</a:t>
            </a:r>
          </a:p>
          <a:p>
            <a:endParaRPr lang="en-US" sz="2600" dirty="0"/>
          </a:p>
          <a:p>
            <a:r>
              <a:rPr lang="en-US" sz="2600" dirty="0" smtClean="0"/>
              <a:t>But, the </a:t>
            </a:r>
            <a:r>
              <a:rPr lang="en-US" sz="2600" b="1" dirty="0" smtClean="0"/>
              <a:t>Average Response Accuracy </a:t>
            </a:r>
            <a:r>
              <a:rPr lang="en-US" sz="2600" dirty="0" smtClean="0"/>
              <a:t>for answering </a:t>
            </a:r>
            <a:r>
              <a:rPr lang="en-US" sz="2600" i="1" dirty="0" smtClean="0"/>
              <a:t>Questions based on </a:t>
            </a:r>
            <a:r>
              <a:rPr lang="en-US" sz="2600" i="1" dirty="0"/>
              <a:t>M</a:t>
            </a:r>
            <a:r>
              <a:rPr lang="en-US" sz="2600" i="1" dirty="0" smtClean="0"/>
              <a:t>emory Recall</a:t>
            </a:r>
            <a:r>
              <a:rPr lang="en-US" sz="2600" dirty="0" smtClean="0"/>
              <a:t> task for Bilinguals exceeded Monolinguals by a large margin.</a:t>
            </a:r>
          </a:p>
          <a:p>
            <a:r>
              <a:rPr lang="en-US" sz="2600" dirty="0" smtClean="0"/>
              <a:t>Monolingual – 33.07 %</a:t>
            </a:r>
          </a:p>
          <a:p>
            <a:r>
              <a:rPr lang="en-US" sz="2600" dirty="0" smtClean="0"/>
              <a:t>Bilingual – 42.85 %</a:t>
            </a:r>
          </a:p>
          <a:p>
            <a:endParaRPr lang="en-US" sz="2600" dirty="0"/>
          </a:p>
          <a:p>
            <a:r>
              <a:rPr lang="en-US" sz="2600" dirty="0" smtClean="0"/>
              <a:t>Moreover, again as we have seen in the first slide, the</a:t>
            </a:r>
          </a:p>
          <a:p>
            <a:r>
              <a:rPr lang="en-US" sz="2600" b="1" dirty="0" smtClean="0"/>
              <a:t>Response Time </a:t>
            </a:r>
            <a:r>
              <a:rPr lang="en-US" sz="2600" dirty="0" smtClean="0"/>
              <a:t>for Bilinguals was less than Monolinguals on an average.</a:t>
            </a:r>
          </a:p>
          <a:p>
            <a:r>
              <a:rPr lang="en-US" sz="2600" dirty="0" smtClean="0"/>
              <a:t>Monolinguals </a:t>
            </a:r>
            <a:r>
              <a:rPr lang="en-US" sz="2600" smtClean="0"/>
              <a:t>– </a:t>
            </a:r>
            <a:r>
              <a:rPr lang="en-US" sz="2600" smtClean="0"/>
              <a:t>62.19 </a:t>
            </a:r>
            <a:r>
              <a:rPr lang="en-US" sz="2600" dirty="0" smtClean="0"/>
              <a:t>s</a:t>
            </a:r>
          </a:p>
          <a:p>
            <a:r>
              <a:rPr lang="en-US" sz="2600" dirty="0" smtClean="0"/>
              <a:t>Bilinguals – 57.52 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2027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4067032" y="1815153"/>
            <a:ext cx="1446662" cy="14057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759355" y="1139589"/>
            <a:ext cx="1419367" cy="13784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5732059" y="3370996"/>
            <a:ext cx="1446663" cy="144666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rai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18496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4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8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5" y="242593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1, 4, 9, 16, ….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415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2818" y="1620672"/>
            <a:ext cx="1514901" cy="137842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6946710" y="740391"/>
            <a:ext cx="1992573" cy="1760562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/>
          <p:cNvSpPr/>
          <p:nvPr/>
        </p:nvSpPr>
        <p:spPr>
          <a:xfrm>
            <a:off x="7942996" y="3125338"/>
            <a:ext cx="1992573" cy="1760562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5227093" y="3882789"/>
            <a:ext cx="1992573" cy="1760562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142697" y="3439236"/>
            <a:ext cx="1992573" cy="1760562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ideoplayback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6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144</Words>
  <Application>Microsoft Office PowerPoint</Application>
  <PresentationFormat>Widescreen</PresentationFormat>
  <Paragraphs>28</Paragraphs>
  <Slides>23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4, 8, 12, 16, ….</vt:lpstr>
      <vt:lpstr>PowerPoint Presentation</vt:lpstr>
      <vt:lpstr>PowerPoint Presentation</vt:lpstr>
      <vt:lpstr>PowerPoint Presentation</vt:lpstr>
      <vt:lpstr>1, 4, 9, 16, ….</vt:lpstr>
      <vt:lpstr>PowerPoint Presentation</vt:lpstr>
      <vt:lpstr>PowerPoint Presentation</vt:lpstr>
      <vt:lpstr>PowerPoint Presentation</vt:lpstr>
      <vt:lpstr>2, 4, 8, 16, ….</vt:lpstr>
      <vt:lpstr>PowerPoint Presentation</vt:lpstr>
      <vt:lpstr>PowerPoint Presentation</vt:lpstr>
      <vt:lpstr>PowerPoint Presentation</vt:lpstr>
      <vt:lpstr>2, 3, 5, 7, ….</vt:lpstr>
      <vt:lpstr>PowerPoint Presentation</vt:lpstr>
      <vt:lpstr>PowerPoint Presentation</vt:lpstr>
      <vt:lpstr>PowerPoint Presentation</vt:lpstr>
      <vt:lpstr>1, 4, 27, 256, ….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</cp:lastModifiedBy>
  <cp:revision>26</cp:revision>
  <dcterms:created xsi:type="dcterms:W3CDTF">2016-04-19T03:59:29Z</dcterms:created>
  <dcterms:modified xsi:type="dcterms:W3CDTF">2016-04-25T04:56:22Z</dcterms:modified>
</cp:coreProperties>
</file>