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61" r:id="rId5"/>
    <p:sldId id="262" r:id="rId6"/>
    <p:sldId id="263"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3AFA5B0-A0B3-40FB-930B-9770239C86E1}" type="datetimeFigureOut">
              <a:rPr lang="en-US" smtClean="0"/>
              <a:t>4/22/2016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20A2CAF7-FEA0-47A7-8986-8A90B2BC08D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3378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FA5B0-A0B3-40FB-930B-9770239C86E1}" type="datetimeFigureOut">
              <a:rPr lang="en-US" smtClean="0"/>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A2CAF7-FEA0-47A7-8986-8A90B2BC08D5}" type="slidenum">
              <a:rPr lang="en-US" smtClean="0"/>
              <a:t>‹#›</a:t>
            </a:fld>
            <a:endParaRPr lang="en-US" dirty="0"/>
          </a:p>
        </p:txBody>
      </p:sp>
    </p:spTree>
    <p:extLst>
      <p:ext uri="{BB962C8B-B14F-4D97-AF65-F5344CB8AC3E}">
        <p14:creationId xmlns:p14="http://schemas.microsoft.com/office/powerpoint/2010/main" val="94326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FA5B0-A0B3-40FB-930B-9770239C86E1}" type="datetimeFigureOut">
              <a:rPr lang="en-US" smtClean="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8689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FA5B0-A0B3-40FB-930B-9770239C86E1}" type="datetimeFigureOut">
              <a:rPr lang="en-US" smtClean="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98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FA5B0-A0B3-40FB-930B-9770239C86E1}" type="datetimeFigureOut">
              <a:rPr lang="en-US" smtClean="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t>‹#›</a:t>
            </a:fld>
            <a:endParaRPr lang="en-US" dirty="0"/>
          </a:p>
        </p:txBody>
      </p:sp>
    </p:spTree>
    <p:extLst>
      <p:ext uri="{BB962C8B-B14F-4D97-AF65-F5344CB8AC3E}">
        <p14:creationId xmlns:p14="http://schemas.microsoft.com/office/powerpoint/2010/main" val="471350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FA5B0-A0B3-40FB-930B-9770239C86E1}" type="datetimeFigureOut">
              <a:rPr lang="en-US" smtClean="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9555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FA5B0-A0B3-40FB-930B-9770239C86E1}" type="datetimeFigureOut">
              <a:rPr lang="en-US" smtClean="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4732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AFA5B0-A0B3-40FB-930B-9770239C86E1}" type="datetimeFigureOut">
              <a:rPr lang="en-US" smtClean="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3233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AFA5B0-A0B3-40FB-930B-9770239C86E1}" type="datetimeFigureOut">
              <a:rPr lang="en-US" smtClean="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90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AFA5B0-A0B3-40FB-930B-9770239C86E1}" type="datetimeFigureOut">
              <a:rPr lang="en-US" smtClean="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t>‹#›</a:t>
            </a:fld>
            <a:endParaRPr lang="en-US" dirty="0"/>
          </a:p>
        </p:txBody>
      </p:sp>
    </p:spTree>
    <p:extLst>
      <p:ext uri="{BB962C8B-B14F-4D97-AF65-F5344CB8AC3E}">
        <p14:creationId xmlns:p14="http://schemas.microsoft.com/office/powerpoint/2010/main" val="24509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FA5B0-A0B3-40FB-930B-9770239C86E1}" type="datetimeFigureOut">
              <a:rPr lang="en-US" smtClean="0"/>
              <a:t>4/22/2016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A2CAF7-FEA0-47A7-8986-8A90B2BC08D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683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AFA5B0-A0B3-40FB-930B-9770239C86E1}" type="datetimeFigureOut">
              <a:rPr lang="en-US" smtClean="0"/>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A2CAF7-FEA0-47A7-8986-8A90B2BC08D5}" type="slidenum">
              <a:rPr lang="en-US" smtClean="0"/>
              <a:t>‹#›</a:t>
            </a:fld>
            <a:endParaRPr lang="en-US" dirty="0"/>
          </a:p>
        </p:txBody>
      </p:sp>
    </p:spTree>
    <p:extLst>
      <p:ext uri="{BB962C8B-B14F-4D97-AF65-F5344CB8AC3E}">
        <p14:creationId xmlns:p14="http://schemas.microsoft.com/office/powerpoint/2010/main" val="225049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AFA5B0-A0B3-40FB-930B-9770239C86E1}" type="datetimeFigureOut">
              <a:rPr lang="en-US" smtClean="0"/>
              <a:t>4/22/2016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A2CAF7-FEA0-47A7-8986-8A90B2BC08D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641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AFA5B0-A0B3-40FB-930B-9770239C86E1}" type="datetimeFigureOut">
              <a:rPr lang="en-US" smtClean="0"/>
              <a:t>4/22/2016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A2CAF7-FEA0-47A7-8986-8A90B2BC08D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626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FA5B0-A0B3-40FB-930B-9770239C86E1}" type="datetimeFigureOut">
              <a:rPr lang="en-US" smtClean="0"/>
              <a:t>4/22/2016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A2CAF7-FEA0-47A7-8986-8A90B2BC08D5}" type="slidenum">
              <a:rPr lang="en-US" smtClean="0"/>
              <a:t>‹#›</a:t>
            </a:fld>
            <a:endParaRPr lang="en-US" dirty="0"/>
          </a:p>
        </p:txBody>
      </p:sp>
    </p:spTree>
    <p:extLst>
      <p:ext uri="{BB962C8B-B14F-4D97-AF65-F5344CB8AC3E}">
        <p14:creationId xmlns:p14="http://schemas.microsoft.com/office/powerpoint/2010/main" val="193589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FA5B0-A0B3-40FB-930B-9770239C86E1}" type="datetimeFigureOut">
              <a:rPr lang="en-US" smtClean="0"/>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A2CAF7-FEA0-47A7-8986-8A90B2BC08D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91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FA5B0-A0B3-40FB-930B-9770239C86E1}" type="datetimeFigureOut">
              <a:rPr lang="en-US" smtClean="0"/>
              <a:t>4/22/2016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A2CAF7-FEA0-47A7-8986-8A90B2BC08D5}" type="slidenum">
              <a:rPr lang="en-US" smtClean="0"/>
              <a:t>‹#›</a:t>
            </a:fld>
            <a:endParaRPr lang="en-US" dirty="0"/>
          </a:p>
        </p:txBody>
      </p:sp>
    </p:spTree>
    <p:extLst>
      <p:ext uri="{BB962C8B-B14F-4D97-AF65-F5344CB8AC3E}">
        <p14:creationId xmlns:p14="http://schemas.microsoft.com/office/powerpoint/2010/main" val="232517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AFA5B0-A0B3-40FB-930B-9770239C86E1}" type="datetimeFigureOut">
              <a:rPr lang="en-US" smtClean="0"/>
              <a:t>4/22/2016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A2CAF7-FEA0-47A7-8986-8A90B2BC08D5}" type="slidenum">
              <a:rPr lang="en-US" smtClean="0"/>
              <a:t>‹#›</a:t>
            </a:fld>
            <a:endParaRPr lang="en-US" dirty="0"/>
          </a:p>
        </p:txBody>
      </p:sp>
    </p:spTree>
    <p:extLst>
      <p:ext uri="{BB962C8B-B14F-4D97-AF65-F5344CB8AC3E}">
        <p14:creationId xmlns:p14="http://schemas.microsoft.com/office/powerpoint/2010/main" val="414651030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ognitive_advantages_of_bilingualism" TargetMode="External"/><Relationship Id="rId2" Type="http://schemas.openxmlformats.org/officeDocument/2006/relationships/hyperlink" Target="https://www.youtube.com/watch?v=jgxLpLO3yNY" TargetMode="External"/><Relationship Id="rId1" Type="http://schemas.openxmlformats.org/officeDocument/2006/relationships/slideLayout" Target="../slideLayouts/slideLayout2.xml"/><Relationship Id="rId5" Type="http://schemas.openxmlformats.org/officeDocument/2006/relationships/hyperlink" Target="https://www.youtube.com/watch?v=MMmOLN5zBLY" TargetMode="External"/><Relationship Id="rId4" Type="http://schemas.openxmlformats.org/officeDocument/2006/relationships/hyperlink" Target="http://repository.cmu.edu/cgi/viewcontent.cgi?article=2106&amp;context=psycholog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376" y="245660"/>
            <a:ext cx="8825658" cy="983303"/>
          </a:xfrm>
        </p:spPr>
        <p:txBody>
          <a:bodyPr/>
          <a:lstStyle/>
          <a:p>
            <a:r>
              <a:rPr lang="en-US" sz="4800" dirty="0" smtClean="0">
                <a:latin typeface="Algerian" panose="04020705040A02060702" pitchFamily="82" charset="0"/>
              </a:rPr>
              <a:t>Bilingualism</a:t>
            </a:r>
            <a:endParaRPr lang="en-US" sz="4800" dirty="0">
              <a:latin typeface="Algerian" panose="04020705040A02060702" pitchFamily="82" charset="0"/>
            </a:endParaRPr>
          </a:p>
        </p:txBody>
      </p:sp>
      <p:sp>
        <p:nvSpPr>
          <p:cNvPr id="3" name="Subtitle 2"/>
          <p:cNvSpPr>
            <a:spLocks noGrp="1"/>
          </p:cNvSpPr>
          <p:nvPr>
            <p:ph type="subTitle" idx="1"/>
          </p:nvPr>
        </p:nvSpPr>
        <p:spPr>
          <a:xfrm>
            <a:off x="2678750" y="1815153"/>
            <a:ext cx="6815669" cy="3521122"/>
          </a:xfrm>
        </p:spPr>
        <p:txBody>
          <a:bodyPr>
            <a:normAutofit/>
          </a:bodyPr>
          <a:lstStyle/>
          <a:p>
            <a:r>
              <a:rPr lang="en-US" dirty="0" smtClean="0"/>
              <a:t>A project under –</a:t>
            </a:r>
          </a:p>
          <a:p>
            <a:r>
              <a:rPr lang="en-US" b="1" dirty="0" smtClean="0"/>
              <a:t>Dr. Naveen Kashyap</a:t>
            </a:r>
          </a:p>
          <a:p>
            <a:r>
              <a:rPr lang="en-US" dirty="0" smtClean="0"/>
              <a:t>By</a:t>
            </a:r>
          </a:p>
          <a:p>
            <a:r>
              <a:rPr lang="en-US" dirty="0" smtClean="0"/>
              <a:t>Abhishek Tyagi  Rahul Kant  Suparna Sikdar</a:t>
            </a:r>
          </a:p>
          <a:p>
            <a:r>
              <a:rPr lang="en-US" dirty="0" smtClean="0"/>
              <a:t>Manish Regar  Prateek Vij  Nilesh</a:t>
            </a:r>
            <a:r>
              <a:rPr lang="en-US" dirty="0"/>
              <a:t> </a:t>
            </a:r>
            <a:r>
              <a:rPr lang="en-US" dirty="0" smtClean="0"/>
              <a:t>Vaishnav</a:t>
            </a:r>
          </a:p>
          <a:p>
            <a:r>
              <a:rPr lang="en-US" dirty="0" smtClean="0"/>
              <a:t>Ankit Kumar  Aayush Sahay  Chandramouli</a:t>
            </a:r>
          </a:p>
          <a:p>
            <a:r>
              <a:rPr lang="en-US" dirty="0" smtClean="0"/>
              <a:t>Shivam Shakti  </a:t>
            </a:r>
            <a:r>
              <a:rPr lang="en-US" dirty="0" err="1" smtClean="0"/>
              <a:t>Sagar</a:t>
            </a:r>
            <a:r>
              <a:rPr lang="en-US" dirty="0" smtClean="0"/>
              <a:t> </a:t>
            </a:r>
            <a:r>
              <a:rPr lang="en-US" dirty="0" smtClean="0"/>
              <a:t>Roy  </a:t>
            </a:r>
            <a:r>
              <a:rPr lang="en-US" dirty="0" err="1" smtClean="0"/>
              <a:t>Vivek</a:t>
            </a:r>
            <a:r>
              <a:rPr lang="en-US" dirty="0" smtClean="0"/>
              <a:t> </a:t>
            </a:r>
            <a:r>
              <a:rPr lang="en-US" dirty="0" err="1" smtClean="0"/>
              <a:t>Datir</a:t>
            </a:r>
            <a:r>
              <a:rPr lang="en-US" dirty="0" smtClean="0"/>
              <a:t>  </a:t>
            </a:r>
            <a:r>
              <a:rPr lang="en-US" dirty="0" err="1" smtClean="0"/>
              <a:t>Gorakh</a:t>
            </a:r>
            <a:r>
              <a:rPr lang="en-US" smtClean="0"/>
              <a:t> Nigam</a:t>
            </a:r>
            <a:endParaRPr lang="en-US" dirty="0" smtClean="0"/>
          </a:p>
        </p:txBody>
      </p:sp>
    </p:spTree>
    <p:extLst>
      <p:ext uri="{BB962C8B-B14F-4D97-AF65-F5344CB8AC3E}">
        <p14:creationId xmlns:p14="http://schemas.microsoft.com/office/powerpoint/2010/main" val="4166193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Myth regarding bilinguals</a:t>
            </a:r>
            <a:endParaRPr lang="en-US" dirty="0"/>
          </a:p>
        </p:txBody>
      </p:sp>
      <p:sp>
        <p:nvSpPr>
          <p:cNvPr id="3" name="Content Placeholder 2"/>
          <p:cNvSpPr>
            <a:spLocks noGrp="1"/>
          </p:cNvSpPr>
          <p:nvPr>
            <p:ph idx="1"/>
          </p:nvPr>
        </p:nvSpPr>
        <p:spPr/>
        <p:txBody>
          <a:bodyPr>
            <a:normAutofit lnSpcReduction="10000"/>
          </a:bodyPr>
          <a:lstStyle/>
          <a:p>
            <a:r>
              <a:rPr lang="en-US" dirty="0" smtClean="0"/>
              <a:t>For a baby learning 2 languages at once – the vocabulary, all the rules, all the syntaxes would get mixed up ! ?</a:t>
            </a:r>
          </a:p>
          <a:p>
            <a:pPr>
              <a:buFont typeface="Wingdings" panose="05000000000000000000" pitchFamily="2" charset="2"/>
              <a:buChar char="ü"/>
            </a:pPr>
            <a:r>
              <a:rPr lang="en-US" dirty="0" smtClean="0"/>
              <a:t> Simultaneous Bilingual </a:t>
            </a:r>
            <a:r>
              <a:rPr lang="en-US" dirty="0"/>
              <a:t>First Language Acquisition </a:t>
            </a:r>
            <a:r>
              <a:rPr lang="en-US" dirty="0" smtClean="0"/>
              <a:t>(paper in 1980) stated that nothing as such happens.</a:t>
            </a:r>
          </a:p>
          <a:p>
            <a:r>
              <a:rPr lang="en-US" dirty="0" smtClean="0"/>
              <a:t>Code mixing – due to confusion ! ? </a:t>
            </a:r>
          </a:p>
          <a:p>
            <a:pPr>
              <a:buFont typeface="Wingdings" panose="05000000000000000000" pitchFamily="2" charset="2"/>
              <a:buChar char="ü"/>
            </a:pPr>
            <a:r>
              <a:rPr lang="en-US" dirty="0"/>
              <a:t> </a:t>
            </a:r>
            <a:r>
              <a:rPr lang="en-US" dirty="0" smtClean="0"/>
              <a:t>From sounds to words to sentences – due to societal cues and is controllable: means it depends on who you are talking to; what you are talking about; how formal you are, etc.</a:t>
            </a:r>
          </a:p>
        </p:txBody>
      </p:sp>
    </p:spTree>
    <p:extLst>
      <p:ext uri="{BB962C8B-B14F-4D97-AF65-F5344CB8AC3E}">
        <p14:creationId xmlns:p14="http://schemas.microsoft.com/office/powerpoint/2010/main" val="1911030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Bilingual(or Multilingual) vs. Monolingual</a:t>
            </a:r>
            <a:endParaRPr lang="en-US" dirty="0"/>
          </a:p>
        </p:txBody>
      </p:sp>
      <p:sp>
        <p:nvSpPr>
          <p:cNvPr id="3" name="Content Placeholder 2"/>
          <p:cNvSpPr>
            <a:spLocks noGrp="1"/>
          </p:cNvSpPr>
          <p:nvPr>
            <p:ph idx="1"/>
          </p:nvPr>
        </p:nvSpPr>
        <p:spPr>
          <a:xfrm>
            <a:off x="1295401" y="2556931"/>
            <a:ext cx="9601196" cy="3188775"/>
          </a:xfrm>
        </p:spPr>
        <p:txBody>
          <a:bodyPr/>
          <a:lstStyle/>
          <a:p>
            <a:pPr marL="0" indent="0">
              <a:buNone/>
            </a:pPr>
            <a:r>
              <a:rPr lang="en-US" dirty="0" smtClean="0"/>
              <a:t>Brain looks (yep !!! The brain structure changes – a little bit for sure) and works differently for multilingual people.</a:t>
            </a:r>
          </a:p>
          <a:p>
            <a:pPr marL="0" indent="0">
              <a:buNone/>
            </a:pPr>
            <a:r>
              <a:rPr lang="en-US" dirty="0" smtClean="0"/>
              <a:t>Language activity can typically be divided into two parts:</a:t>
            </a:r>
          </a:p>
          <a:p>
            <a:pPr marL="457200" indent="-457200">
              <a:buAutoNum type="arabicPeriod"/>
            </a:pPr>
            <a:r>
              <a:rPr lang="en-US" dirty="0" smtClean="0"/>
              <a:t>Active – speaking &amp; writing</a:t>
            </a:r>
          </a:p>
          <a:p>
            <a:pPr marL="457200" indent="-457200">
              <a:buAutoNum type="arabicPeriod"/>
            </a:pPr>
            <a:r>
              <a:rPr lang="en-US" dirty="0" smtClean="0"/>
              <a:t>Passive – listening &amp; reading.</a:t>
            </a:r>
          </a:p>
          <a:p>
            <a:pPr marL="0" indent="0">
              <a:buNone/>
            </a:pPr>
            <a:endParaRPr lang="en-US" dirty="0"/>
          </a:p>
        </p:txBody>
      </p:sp>
    </p:spTree>
    <p:extLst>
      <p:ext uri="{BB962C8B-B14F-4D97-AF65-F5344CB8AC3E}">
        <p14:creationId xmlns:p14="http://schemas.microsoft.com/office/powerpoint/2010/main" val="3422425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13893"/>
            <a:ext cx="9601196" cy="1303867"/>
          </a:xfrm>
        </p:spPr>
        <p:txBody>
          <a:bodyPr/>
          <a:lstStyle/>
          <a:p>
            <a:r>
              <a:rPr lang="en-US" dirty="0" smtClean="0"/>
              <a:t>Types of Bilinguals</a:t>
            </a:r>
            <a:endParaRPr lang="en-US" dirty="0"/>
          </a:p>
        </p:txBody>
      </p:sp>
      <p:sp>
        <p:nvSpPr>
          <p:cNvPr id="3" name="Content Placeholder 2"/>
          <p:cNvSpPr>
            <a:spLocks noGrp="1"/>
          </p:cNvSpPr>
          <p:nvPr>
            <p:ph idx="1"/>
          </p:nvPr>
        </p:nvSpPr>
        <p:spPr>
          <a:xfrm>
            <a:off x="1295401" y="2447749"/>
            <a:ext cx="9601196" cy="3569548"/>
          </a:xfrm>
        </p:spPr>
        <p:txBody>
          <a:bodyPr>
            <a:normAutofit fontScale="92500" lnSpcReduction="10000"/>
          </a:bodyPr>
          <a:lstStyle/>
          <a:p>
            <a:r>
              <a:rPr lang="en-US" dirty="0" smtClean="0"/>
              <a:t>Bilinguals all over the world can be divided into 3 major categories.</a:t>
            </a:r>
          </a:p>
          <a:p>
            <a:r>
              <a:rPr lang="en-US" dirty="0" smtClean="0"/>
              <a:t>Suppose you move on from India to some other country, let’s say Spain along with your parents and your little sister Swati. Now, </a:t>
            </a:r>
          </a:p>
          <a:p>
            <a:pPr marL="0" indent="0">
              <a:buNone/>
            </a:pPr>
            <a:r>
              <a:rPr lang="en-US" dirty="0" smtClean="0"/>
              <a:t> 	1. Swati - </a:t>
            </a:r>
            <a:r>
              <a:rPr lang="en-US" b="1" dirty="0" smtClean="0"/>
              <a:t>compound bilingual</a:t>
            </a:r>
            <a:r>
              <a:rPr lang="en-US" dirty="0" smtClean="0"/>
              <a:t>: learning 2 linguistic codes simultaneously with a single set of concepts learning both in Spanish and English.</a:t>
            </a:r>
          </a:p>
          <a:p>
            <a:pPr marL="0" indent="0">
              <a:buNone/>
            </a:pPr>
            <a:r>
              <a:rPr lang="en-US" dirty="0" smtClean="0"/>
              <a:t> 	2. You – </a:t>
            </a:r>
            <a:r>
              <a:rPr lang="en-US" b="1" dirty="0" smtClean="0"/>
              <a:t>co-ordinate bilingual</a:t>
            </a:r>
            <a:r>
              <a:rPr lang="en-US" dirty="0" smtClean="0"/>
              <a:t>: 2 sets of concepts, learning Spanish in college and continuing to speak English at home.</a:t>
            </a:r>
          </a:p>
          <a:p>
            <a:pPr marL="0" indent="0">
              <a:buNone/>
            </a:pPr>
            <a:r>
              <a:rPr lang="en-US" dirty="0" smtClean="0"/>
              <a:t> 	3. Parents – </a:t>
            </a:r>
            <a:r>
              <a:rPr lang="en-US" b="1" dirty="0" smtClean="0"/>
              <a:t>sub-ordinate bilingual</a:t>
            </a:r>
            <a:r>
              <a:rPr lang="en-US" dirty="0" smtClean="0"/>
              <a:t>: learning the secondary language by filtering it through primary language.</a:t>
            </a:r>
            <a:endParaRPr lang="en-US" dirty="0"/>
          </a:p>
        </p:txBody>
      </p:sp>
    </p:spTree>
    <p:extLst>
      <p:ext uri="{BB962C8B-B14F-4D97-AF65-F5344CB8AC3E}">
        <p14:creationId xmlns:p14="http://schemas.microsoft.com/office/powerpoint/2010/main" val="714714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7632" y="969264"/>
            <a:ext cx="9253728" cy="4893647"/>
          </a:xfrm>
          <a:prstGeom prst="rect">
            <a:avLst/>
          </a:prstGeom>
          <a:noFill/>
        </p:spPr>
        <p:txBody>
          <a:bodyPr wrap="square" rtlCol="0">
            <a:spAutoFit/>
          </a:bodyPr>
          <a:lstStyle/>
          <a:p>
            <a:r>
              <a:rPr lang="en-US" sz="2600" dirty="0" smtClean="0"/>
              <a:t>Recent advancements in brain-imaging technology has given a glimpse into how specific aspects of the  language learning affect the bilingual brain.</a:t>
            </a:r>
          </a:p>
          <a:p>
            <a:endParaRPr lang="en-US" sz="2600" dirty="0" smtClean="0"/>
          </a:p>
          <a:p>
            <a:r>
              <a:rPr lang="en-US" sz="2600" dirty="0" smtClean="0"/>
              <a:t>Well known that left brain is more dominant in analytical &amp; logical while the right hemisphere is more active in emotional and social processes</a:t>
            </a:r>
          </a:p>
          <a:p>
            <a:endParaRPr lang="en-US" sz="2600" dirty="0" smtClean="0"/>
          </a:p>
          <a:p>
            <a:r>
              <a:rPr lang="en-US" sz="2600" dirty="0" smtClean="0"/>
              <a:t>Language involves both types of functions and as we get older and older the brain utilizes only the left part for language comprehension, and hence this plasticity of the brain is which is responsible for fast and efficient </a:t>
            </a:r>
            <a:r>
              <a:rPr lang="en-US" sz="2600" dirty="0"/>
              <a:t>language </a:t>
            </a:r>
            <a:r>
              <a:rPr lang="en-US" sz="2600" dirty="0" smtClean="0"/>
              <a:t>learning skill of children.</a:t>
            </a:r>
          </a:p>
        </p:txBody>
      </p:sp>
    </p:spTree>
    <p:extLst>
      <p:ext uri="{BB962C8B-B14F-4D97-AF65-F5344CB8AC3E}">
        <p14:creationId xmlns:p14="http://schemas.microsoft.com/office/powerpoint/2010/main" val="4053097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433492"/>
            <a:ext cx="9601196" cy="1303867"/>
          </a:xfrm>
        </p:spPr>
        <p:txBody>
          <a:bodyPr/>
          <a:lstStyle/>
          <a:p>
            <a:r>
              <a:rPr lang="en-US" dirty="0" smtClean="0"/>
              <a:t>Bilingual Benefits</a:t>
            </a:r>
            <a:endParaRPr lang="en-US" dirty="0"/>
          </a:p>
        </p:txBody>
      </p:sp>
      <p:sp>
        <p:nvSpPr>
          <p:cNvPr id="3" name="Content Placeholder 2"/>
          <p:cNvSpPr>
            <a:spLocks noGrp="1"/>
          </p:cNvSpPr>
          <p:nvPr>
            <p:ph idx="1"/>
          </p:nvPr>
        </p:nvSpPr>
        <p:spPr>
          <a:xfrm>
            <a:off x="1295401" y="2029967"/>
            <a:ext cx="9601196" cy="4133089"/>
          </a:xfrm>
        </p:spPr>
        <p:txBody>
          <a:bodyPr>
            <a:normAutofit lnSpcReduction="10000"/>
          </a:bodyPr>
          <a:lstStyle/>
          <a:p>
            <a:r>
              <a:rPr lang="en-US" dirty="0" smtClean="0"/>
              <a:t>Visible advantage such as higher density of Gray matter that contains most of the brain’s neurons and synapses.</a:t>
            </a:r>
          </a:p>
          <a:p>
            <a:r>
              <a:rPr lang="en-US" dirty="0" smtClean="0"/>
              <a:t>Delays the onset of diseases like Dementia and Alzheimer’s by approximately 5-6 years.</a:t>
            </a:r>
          </a:p>
          <a:p>
            <a:r>
              <a:rPr lang="en-US" dirty="0" smtClean="0"/>
              <a:t>Strengthened Dorsolateral pre-frontal cortex – part of brain responsible for</a:t>
            </a:r>
          </a:p>
          <a:p>
            <a:pPr marL="514350" indent="-514350">
              <a:buFont typeface="+mj-lt"/>
              <a:buAutoNum type="romanLcPeriod"/>
            </a:pPr>
            <a:r>
              <a:rPr lang="en-US" dirty="0" smtClean="0"/>
              <a:t> Executive functions</a:t>
            </a:r>
          </a:p>
          <a:p>
            <a:pPr marL="514350" indent="-514350">
              <a:buFont typeface="+mj-lt"/>
              <a:buAutoNum type="romanLcPeriod"/>
            </a:pPr>
            <a:r>
              <a:rPr lang="en-US" dirty="0" smtClean="0"/>
              <a:t>Problem solving</a:t>
            </a:r>
          </a:p>
          <a:p>
            <a:pPr marL="514350" indent="-514350">
              <a:buFont typeface="+mj-lt"/>
              <a:buAutoNum type="romanLcPeriod"/>
            </a:pPr>
            <a:r>
              <a:rPr lang="en-US" dirty="0" smtClean="0"/>
              <a:t>Switching between tasks</a:t>
            </a:r>
          </a:p>
          <a:p>
            <a:pPr marL="514350" indent="-514350">
              <a:buFont typeface="+mj-lt"/>
              <a:buAutoNum type="romanLcPeriod"/>
            </a:pPr>
            <a:r>
              <a:rPr lang="en-US" dirty="0" smtClean="0"/>
              <a:t>Focusing while filtering irrelevant information</a:t>
            </a:r>
          </a:p>
        </p:txBody>
      </p:sp>
    </p:spTree>
    <p:extLst>
      <p:ext uri="{BB962C8B-B14F-4D97-AF65-F5344CB8AC3E}">
        <p14:creationId xmlns:p14="http://schemas.microsoft.com/office/powerpoint/2010/main" val="1109728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292921"/>
            <a:ext cx="9601196" cy="1303867"/>
          </a:xfrm>
        </p:spPr>
        <p:txBody>
          <a:bodyPr/>
          <a:lstStyle/>
          <a:p>
            <a:r>
              <a:rPr lang="en-US" dirty="0"/>
              <a:t>Operation Span Task</a:t>
            </a:r>
          </a:p>
        </p:txBody>
      </p:sp>
      <p:sp>
        <p:nvSpPr>
          <p:cNvPr id="3" name="Content Placeholder 2"/>
          <p:cNvSpPr>
            <a:spLocks noGrp="1"/>
          </p:cNvSpPr>
          <p:nvPr>
            <p:ph idx="1"/>
          </p:nvPr>
        </p:nvSpPr>
        <p:spPr>
          <a:xfrm>
            <a:off x="1295401" y="1378423"/>
            <a:ext cx="9601196" cy="4763070"/>
          </a:xfrm>
        </p:spPr>
        <p:txBody>
          <a:bodyPr>
            <a:normAutofit fontScale="92500" lnSpcReduction="20000"/>
          </a:bodyPr>
          <a:lstStyle/>
          <a:p>
            <a:r>
              <a:rPr lang="en-US" dirty="0" smtClean="0"/>
              <a:t>Procedure adapted </a:t>
            </a:r>
            <a:r>
              <a:rPr lang="en-US" dirty="0"/>
              <a:t>from the Tuner and Engle (1989) operations-word </a:t>
            </a:r>
            <a:r>
              <a:rPr lang="en-US" dirty="0" smtClean="0"/>
              <a:t>task</a:t>
            </a:r>
          </a:p>
          <a:p>
            <a:r>
              <a:rPr lang="en-US" dirty="0"/>
              <a:t>Participants </a:t>
            </a:r>
            <a:r>
              <a:rPr lang="en-US" dirty="0" smtClean="0"/>
              <a:t>solve </a:t>
            </a:r>
            <a:r>
              <a:rPr lang="en-US" dirty="0"/>
              <a:t>mathematical expressions, while maintaining sets of English words in </a:t>
            </a:r>
            <a:r>
              <a:rPr lang="en-US" dirty="0" smtClean="0"/>
              <a:t>memory</a:t>
            </a:r>
          </a:p>
          <a:p>
            <a:r>
              <a:rPr lang="en-US" dirty="0" smtClean="0"/>
              <a:t>A </a:t>
            </a:r>
            <a:r>
              <a:rPr lang="en-US" dirty="0"/>
              <a:t>fixation cross </a:t>
            </a:r>
            <a:r>
              <a:rPr lang="en-US" dirty="0" smtClean="0"/>
              <a:t>appears </a:t>
            </a:r>
            <a:r>
              <a:rPr lang="en-US" dirty="0"/>
              <a:t>in the middle of the screen for 1000 </a:t>
            </a:r>
            <a:r>
              <a:rPr lang="en-US" dirty="0" smtClean="0"/>
              <a:t>ms, </a:t>
            </a:r>
            <a:r>
              <a:rPr lang="en-US" dirty="0"/>
              <a:t>followed by a single mathematical expression, </a:t>
            </a:r>
            <a:r>
              <a:rPr lang="en-US" dirty="0" smtClean="0"/>
              <a:t>remaining </a:t>
            </a:r>
            <a:r>
              <a:rPr lang="en-US" dirty="0"/>
              <a:t>on the screen for 2500 ms, and i</a:t>
            </a:r>
            <a:r>
              <a:rPr lang="en-US" dirty="0" smtClean="0"/>
              <a:t>s </a:t>
            </a:r>
            <a:r>
              <a:rPr lang="en-US" dirty="0"/>
              <a:t>replaced by a question mark appearing for 1250 </a:t>
            </a:r>
            <a:r>
              <a:rPr lang="en-US" dirty="0" err="1" smtClean="0"/>
              <a:t>ms</a:t>
            </a:r>
            <a:endParaRPr lang="en-US" dirty="0" smtClean="0"/>
          </a:p>
          <a:p>
            <a:r>
              <a:rPr lang="en-US" dirty="0" smtClean="0"/>
              <a:t>Participants have </a:t>
            </a:r>
            <a:r>
              <a:rPr lang="en-US" dirty="0"/>
              <a:t>to push a button indicating whether the mathematical expression </a:t>
            </a:r>
            <a:r>
              <a:rPr lang="en-US" dirty="0" smtClean="0"/>
              <a:t>is </a:t>
            </a:r>
            <a:r>
              <a:rPr lang="en-US" dirty="0"/>
              <a:t>correct or </a:t>
            </a:r>
            <a:r>
              <a:rPr lang="en-US" dirty="0" smtClean="0"/>
              <a:t>incorrect</a:t>
            </a:r>
          </a:p>
          <a:p>
            <a:r>
              <a:rPr lang="en-US" dirty="0"/>
              <a:t>Upon response, or time out, the question mark </a:t>
            </a:r>
            <a:r>
              <a:rPr lang="en-US" dirty="0" smtClean="0"/>
              <a:t>is </a:t>
            </a:r>
            <a:r>
              <a:rPr lang="en-US" dirty="0"/>
              <a:t>replaced with a word appearing for 1250 ms. Participants </a:t>
            </a:r>
            <a:r>
              <a:rPr lang="en-US" dirty="0" smtClean="0"/>
              <a:t>have </a:t>
            </a:r>
            <a:r>
              <a:rPr lang="en-US" dirty="0"/>
              <a:t>to retain the words in memory until the end of the set, when a recall prompt </a:t>
            </a:r>
            <a:r>
              <a:rPr lang="en-US" dirty="0" smtClean="0"/>
              <a:t>appears </a:t>
            </a:r>
            <a:r>
              <a:rPr lang="en-US" dirty="0"/>
              <a:t>on the </a:t>
            </a:r>
            <a:r>
              <a:rPr lang="en-US" dirty="0" smtClean="0"/>
              <a:t>screen</a:t>
            </a:r>
          </a:p>
          <a:p>
            <a:r>
              <a:rPr lang="en-US" dirty="0"/>
              <a:t>Participants </a:t>
            </a:r>
            <a:r>
              <a:rPr lang="en-US" dirty="0" smtClean="0"/>
              <a:t>receive </a:t>
            </a:r>
            <a:r>
              <a:rPr lang="en-US" dirty="0"/>
              <a:t>two scores for their performance on this task: a verbal score, namely the number of correctly recalled </a:t>
            </a:r>
            <a:r>
              <a:rPr lang="en-US" dirty="0" smtClean="0"/>
              <a:t>words, </a:t>
            </a:r>
            <a:r>
              <a:rPr lang="en-US" dirty="0"/>
              <a:t>and a mathematical score, namely the number of correctly classified mathematical expressions.</a:t>
            </a:r>
          </a:p>
        </p:txBody>
      </p:sp>
    </p:spTree>
    <p:extLst>
      <p:ext uri="{BB962C8B-B14F-4D97-AF65-F5344CB8AC3E}">
        <p14:creationId xmlns:p14="http://schemas.microsoft.com/office/powerpoint/2010/main" val="3211581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Bibiliography</a:t>
            </a:r>
            <a:endParaRPr lang="en-US" dirty="0"/>
          </a:p>
        </p:txBody>
      </p:sp>
      <p:sp>
        <p:nvSpPr>
          <p:cNvPr id="3" name="Content Placeholder 2"/>
          <p:cNvSpPr>
            <a:spLocks noGrp="1"/>
          </p:cNvSpPr>
          <p:nvPr>
            <p:ph idx="1"/>
          </p:nvPr>
        </p:nvSpPr>
        <p:spPr/>
        <p:txBody>
          <a:bodyPr>
            <a:normAutofit fontScale="92500"/>
          </a:bodyPr>
          <a:lstStyle/>
          <a:p>
            <a:r>
              <a:rPr lang="en-US" dirty="0">
                <a:hlinkClick r:id="rId2"/>
              </a:rPr>
              <a:t>https://</a:t>
            </a:r>
            <a:r>
              <a:rPr lang="en-US" dirty="0" smtClean="0">
                <a:hlinkClick r:id="rId2"/>
              </a:rPr>
              <a:t>www.youtube.com/watch?v=jgxLpLO3yNY</a:t>
            </a:r>
            <a:endParaRPr lang="en-US" dirty="0" smtClean="0"/>
          </a:p>
          <a:p>
            <a:r>
              <a:rPr lang="en-US" dirty="0">
                <a:hlinkClick r:id="rId3"/>
              </a:rPr>
              <a:t>https://</a:t>
            </a:r>
            <a:r>
              <a:rPr lang="en-US" dirty="0" smtClean="0">
                <a:hlinkClick r:id="rId3"/>
              </a:rPr>
              <a:t>en.wikipedia.org/wiki/Cognitive_advantages_of_bilingualism</a:t>
            </a:r>
            <a:endParaRPr lang="en-US" dirty="0" smtClean="0"/>
          </a:p>
          <a:p>
            <a:r>
              <a:rPr lang="en-US" dirty="0">
                <a:hlinkClick r:id="rId4"/>
              </a:rPr>
              <a:t>http://</a:t>
            </a:r>
            <a:r>
              <a:rPr lang="en-US" dirty="0" smtClean="0">
                <a:hlinkClick r:id="rId4"/>
              </a:rPr>
              <a:t>repository.cmu.edu/cgi/viewcontent.cgi?article=2106&amp;context=psychology</a:t>
            </a:r>
            <a:endParaRPr lang="en-US" dirty="0" smtClean="0"/>
          </a:p>
          <a:p>
            <a:r>
              <a:rPr lang="en-US" dirty="0">
                <a:hlinkClick r:id="rId5"/>
              </a:rPr>
              <a:t>https://</a:t>
            </a:r>
            <a:r>
              <a:rPr lang="en-US" dirty="0" smtClean="0">
                <a:hlinkClick r:id="rId5"/>
              </a:rPr>
              <a:t>www.youtube.com/watch?v=MMmOLN5zBLY</a:t>
            </a:r>
            <a:endParaRPr lang="en-US" dirty="0" smtClean="0"/>
          </a:p>
          <a:p>
            <a:pPr marL="0" indent="0" algn="ctr">
              <a:buNone/>
            </a:pPr>
            <a:endParaRPr lang="en-US" dirty="0" smtClean="0"/>
          </a:p>
          <a:p>
            <a:pPr marL="0" indent="0" algn="ctr">
              <a:buNone/>
            </a:pPr>
            <a:r>
              <a:rPr lang="en-US" sz="3600" dirty="0" smtClean="0">
                <a:latin typeface="Arial Rounded MT Bold" panose="020F0704030504030204" pitchFamily="34" charset="0"/>
              </a:rPr>
              <a:t>THANK YOU</a:t>
            </a:r>
          </a:p>
          <a:p>
            <a:endParaRPr lang="en-US" dirty="0"/>
          </a:p>
        </p:txBody>
      </p:sp>
    </p:spTree>
    <p:extLst>
      <p:ext uri="{BB962C8B-B14F-4D97-AF65-F5344CB8AC3E}">
        <p14:creationId xmlns:p14="http://schemas.microsoft.com/office/powerpoint/2010/main" val="3514866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2029</TotalTime>
  <Words>548</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Arial Rounded MT Bold</vt:lpstr>
      <vt:lpstr>Garamond</vt:lpstr>
      <vt:lpstr>Wingdings</vt:lpstr>
      <vt:lpstr>Organic</vt:lpstr>
      <vt:lpstr>Bilingualism</vt:lpstr>
      <vt:lpstr>Myth regarding bilinguals</vt:lpstr>
      <vt:lpstr>Bilingual(or Multilingual) vs. Monolingual</vt:lpstr>
      <vt:lpstr>Types of Bilinguals</vt:lpstr>
      <vt:lpstr>PowerPoint Presentation</vt:lpstr>
      <vt:lpstr>Bilingual Benefits</vt:lpstr>
      <vt:lpstr>Operation Span Task</vt:lpstr>
      <vt:lpstr>Bibiliography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Bilingual memory</dc:title>
  <dc:creator>Rahul</dc:creator>
  <cp:lastModifiedBy>Rahul</cp:lastModifiedBy>
  <cp:revision>31</cp:revision>
  <dcterms:created xsi:type="dcterms:W3CDTF">2016-03-15T10:28:06Z</dcterms:created>
  <dcterms:modified xsi:type="dcterms:W3CDTF">2016-04-22T00:21:34Z</dcterms:modified>
</cp:coreProperties>
</file>