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2" r:id="rId4"/>
    <p:sldId id="264" r:id="rId5"/>
    <p:sldId id="265" r:id="rId6"/>
    <p:sldId id="266" r:id="rId7"/>
    <p:sldId id="268" r:id="rId8"/>
    <p:sldId id="269" r:id="rId9"/>
    <p:sldId id="270" r:id="rId10"/>
    <p:sldId id="272" r:id="rId11"/>
    <p:sldId id="273" r:id="rId12"/>
    <p:sldId id="274" r:id="rId13"/>
    <p:sldId id="275" r:id="rId14"/>
    <p:sldId id="276" r:id="rId15"/>
    <p:sldId id="277" r:id="rId16"/>
    <p:sldId id="278" r:id="rId17"/>
    <p:sldId id="263"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ahul\Desktop\psycho\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dirty="0"/>
              <a:t>math_acc</a:t>
            </a:r>
          </a:p>
        </c:rich>
      </c:tx>
      <c:layout>
        <c:manualLayout>
          <c:xMode val="edge"/>
          <c:yMode val="edge"/>
          <c:x val="0.45985069124623906"/>
          <c:y val="7.2165543510020802E-2"/>
        </c:manualLayout>
      </c:layout>
      <c:overlay val="0"/>
      <c:spPr>
        <a:noFill/>
        <a:ln>
          <a:noFill/>
        </a:ln>
        <a:effectLst/>
      </c:spPr>
    </c:title>
    <c:autoTitleDeleted val="0"/>
    <c:plotArea>
      <c:layout>
        <c:manualLayout>
          <c:layoutTarget val="inner"/>
          <c:xMode val="edge"/>
          <c:yMode val="edge"/>
          <c:x val="0.22531365568046968"/>
          <c:y val="0.20099555263925342"/>
          <c:w val="0.76217852693366461"/>
          <c:h val="0.53227617381160641"/>
        </c:manualLayout>
      </c:layout>
      <c:barChart>
        <c:barDir val="col"/>
        <c:grouping val="clustered"/>
        <c:varyColors val="0"/>
        <c:ser>
          <c:idx val="0"/>
          <c:order val="0"/>
          <c:spPr>
            <a:solidFill>
              <a:schemeClr val="accent1"/>
            </a:solidFill>
            <a:ln>
              <a:noFill/>
            </a:ln>
            <a:effectLst/>
          </c:spPr>
          <c:invertIfNegative val="0"/>
          <c:dLbls>
            <c:dLbl>
              <c:idx val="0"/>
              <c:layout/>
              <c:tx>
                <c:rich>
                  <a:bodyPr/>
                  <a:lstStyle/>
                  <a:p>
                    <a:fld id="{992923A9-1451-4FFC-91DC-9BF8D4B11266}" type="VALUE">
                      <a:rPr lang="en-US" sz="200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fld id="{EB2F8E76-53FA-4ECC-B57E-0AC2514876EF}" type="VALUE">
                      <a:rPr lang="en-US" sz="200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Sheet1!$C$45:$C$46</c:f>
              <c:numCache>
                <c:formatCode>General</c:formatCode>
                <c:ptCount val="2"/>
                <c:pt idx="0">
                  <c:v>4.4210526315789478</c:v>
                </c:pt>
                <c:pt idx="1">
                  <c:v>4.1874999999999973</c:v>
                </c:pt>
              </c:numCache>
            </c:numRef>
          </c:val>
        </c:ser>
        <c:dLbls>
          <c:showLegendKey val="0"/>
          <c:showVal val="1"/>
          <c:showCatName val="0"/>
          <c:showSerName val="0"/>
          <c:showPercent val="0"/>
          <c:showBubbleSize val="0"/>
        </c:dLbls>
        <c:gapWidth val="219"/>
        <c:overlap val="-27"/>
        <c:axId val="600219808"/>
        <c:axId val="600213824"/>
      </c:barChart>
      <c:catAx>
        <c:axId val="600219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800" dirty="0"/>
                  <a:t>EXP</a:t>
                </a:r>
                <a:r>
                  <a:rPr lang="en-US" sz="2800" baseline="0" dirty="0"/>
                  <a:t>: 1</a:t>
                </a:r>
                <a:endParaRPr lang="en-US" sz="2800" dirty="0"/>
              </a:p>
            </c:rich>
          </c:tx>
          <c:layout>
            <c:manualLayout>
              <c:xMode val="edge"/>
              <c:yMode val="edge"/>
              <c:x val="0.54313116945267281"/>
              <c:y val="0.78872198800072169"/>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3824"/>
        <c:crosses val="autoZero"/>
        <c:auto val="1"/>
        <c:lblAlgn val="ctr"/>
        <c:lblOffset val="100"/>
        <c:noMultiLvlLbl val="0"/>
      </c:catAx>
      <c:valAx>
        <c:axId val="60021382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800" dirty="0"/>
                  <a:t>Correct</a:t>
                </a:r>
                <a:r>
                  <a:rPr lang="en-US" sz="2800" baseline="0" dirty="0"/>
                  <a:t> Response(out of 5)</a:t>
                </a:r>
                <a:endParaRPr lang="en-US" sz="2800" dirty="0"/>
              </a:p>
            </c:rich>
          </c:tx>
          <c:layout>
            <c:manualLayout>
              <c:xMode val="edge"/>
              <c:yMode val="edge"/>
              <c:x val="6.5519227355459703E-2"/>
              <c:y val="0.1661833698647098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9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dirty="0"/>
              <a:t>STM</a:t>
            </a:r>
          </a:p>
        </c:rich>
      </c:tx>
      <c:layout>
        <c:manualLayout>
          <c:xMode val="edge"/>
          <c:yMode val="edge"/>
          <c:x val="0.54300728301862378"/>
          <c:y val="3.2584341224307971E-2"/>
        </c:manualLayout>
      </c:layout>
      <c:overlay val="0"/>
      <c:spPr>
        <a:noFill/>
        <a:ln>
          <a:noFill/>
        </a:ln>
        <a:effectLst/>
      </c:spPr>
    </c:title>
    <c:autoTitleDeleted val="0"/>
    <c:plotArea>
      <c:layout>
        <c:manualLayout>
          <c:layoutTarget val="inner"/>
          <c:xMode val="edge"/>
          <c:yMode val="edge"/>
          <c:x val="0.1695721641180119"/>
          <c:y val="0.12774513091069201"/>
          <c:w val="0.82790497268255692"/>
          <c:h val="0.69377996340383052"/>
        </c:manualLayout>
      </c:layout>
      <c:barChart>
        <c:barDir val="col"/>
        <c:grouping val="clustered"/>
        <c:varyColors val="0"/>
        <c:ser>
          <c:idx val="0"/>
          <c:order val="0"/>
          <c:spPr>
            <a:solidFill>
              <a:schemeClr val="accent1"/>
            </a:solidFill>
            <a:ln>
              <a:noFill/>
            </a:ln>
            <a:effectLst/>
          </c:spPr>
          <c:invertIfNegative val="0"/>
          <c:dLbls>
            <c:dLbl>
              <c:idx val="0"/>
              <c:layout/>
              <c:tx>
                <c:rich>
                  <a:bodyPr/>
                  <a:lstStyle/>
                  <a:p>
                    <a:fld id="{9E8B539F-7945-4DDE-85DC-55CCBD9CB1DB}" type="VALUE">
                      <a:rPr lang="en-US" sz="200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fld id="{5B2FA7F8-0FDF-4FDF-B465-48F83FEB51CA}" type="VALUE">
                      <a:rPr lang="en-US" sz="200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Sheet1!$D$45:$D$46</c:f>
              <c:numCache>
                <c:formatCode>General</c:formatCode>
                <c:ptCount val="2"/>
                <c:pt idx="0">
                  <c:v>3.6842105263157894</c:v>
                </c:pt>
                <c:pt idx="1">
                  <c:v>3.75</c:v>
                </c:pt>
              </c:numCache>
            </c:numRef>
          </c:val>
        </c:ser>
        <c:dLbls>
          <c:showLegendKey val="0"/>
          <c:showVal val="1"/>
          <c:showCatName val="0"/>
          <c:showSerName val="0"/>
          <c:showPercent val="0"/>
          <c:showBubbleSize val="0"/>
        </c:dLbls>
        <c:gapWidth val="219"/>
        <c:overlap val="-27"/>
        <c:axId val="600212192"/>
        <c:axId val="600210560"/>
      </c:barChart>
      <c:catAx>
        <c:axId val="600212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800" dirty="0"/>
                  <a:t>EXP: 1</a:t>
                </a:r>
              </a:p>
            </c:rich>
          </c:tx>
          <c:layout>
            <c:manualLayout>
              <c:xMode val="edge"/>
              <c:yMode val="edge"/>
              <c:x val="0.52368075299069328"/>
              <c:y val="0.82956736517278873"/>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0560"/>
        <c:crosses val="autoZero"/>
        <c:auto val="1"/>
        <c:lblAlgn val="ctr"/>
        <c:lblOffset val="100"/>
        <c:noMultiLvlLbl val="0"/>
      </c:catAx>
      <c:valAx>
        <c:axId val="60021056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800" dirty="0"/>
                  <a:t>No. of recalled words(out of 5)</a:t>
                </a:r>
              </a:p>
            </c:rich>
          </c:tx>
          <c:layout>
            <c:manualLayout>
              <c:xMode val="edge"/>
              <c:yMode val="edge"/>
              <c:x val="4.176159733861734E-2"/>
              <c:y val="0.11168098073584766"/>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2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smtClean="0"/>
              <a:t>Monolingual Recall Accuracy</a:t>
            </a:r>
            <a:endParaRPr lang="en-US" sz="2000" dirty="0"/>
          </a:p>
        </c:rich>
      </c:tx>
      <c:layout>
        <c:manualLayout>
          <c:xMode val="edge"/>
          <c:yMode val="edge"/>
          <c:x val="0.34592003244408942"/>
          <c:y val="5.0593319064006534E-2"/>
        </c:manualLayout>
      </c:layout>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smtClean="0"/>
              <a:t>Bilingual Recall Accuracy</a:t>
            </a:r>
            <a:endParaRPr lang="en-US" sz="2000" dirty="0"/>
          </a:p>
        </c:rich>
      </c:tx>
      <c:layout>
        <c:manualLayout>
          <c:xMode val="edge"/>
          <c:yMode val="edge"/>
          <c:x val="0.36936914129610116"/>
          <c:y val="4.2513080304038477E-2"/>
        </c:manualLayout>
      </c:layout>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smtClean="0"/>
              <a:t>Monolingual Person Recall</a:t>
            </a:r>
            <a:endParaRPr lang="en-US" sz="2000"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5.6398072695783473E-2"/>
                  <c:y val="-3.7250540857494012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1"/>
              <c:layout>
                <c:manualLayout>
                  <c:x val="-3.9233441875327631E-2"/>
                  <c:y val="1.9720874571614481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val>
            <c:numRef>
              <c:f>Sheet1!$Q$42:$Q$43</c:f>
              <c:numCache>
                <c:formatCode>General</c:formatCode>
                <c:ptCount val="2"/>
                <c:pt idx="0">
                  <c:v>5.157899999999997</c:v>
                </c:pt>
                <c:pt idx="1">
                  <c:v>0.84210000000000029</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smtClean="0"/>
              <a:t>Bilingual Person Recall</a:t>
            </a:r>
            <a:endParaRPr lang="en-US" sz="2000"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9.3592505966982861E-2"/>
                  <c:y val="-1.541327872166532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1"/>
              <c:layout>
                <c:manualLayout>
                  <c:x val="-8.1893442721110044E-2"/>
                  <c:y val="3.7432248324044376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val>
            <c:numRef>
              <c:f>Sheet1!$R$42:$R$43</c:f>
              <c:numCache>
                <c:formatCode>General</c:formatCode>
                <c:ptCount val="2"/>
                <c:pt idx="0">
                  <c:v>5.1249999999999956</c:v>
                </c:pt>
                <c:pt idx="1">
                  <c:v>0.87500000000000033</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smtClean="0"/>
              <a:t>Monolingual Object</a:t>
            </a:r>
            <a:r>
              <a:rPr lang="en-US" sz="2000" baseline="0" dirty="0" smtClean="0"/>
              <a:t> R</a:t>
            </a:r>
            <a:r>
              <a:rPr lang="en-US" sz="2000" dirty="0" smtClean="0"/>
              <a:t>ecall</a:t>
            </a:r>
            <a:endParaRPr lang="en-US" sz="2000"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15:layout/>
              </c:ext>
            </c:extLst>
          </c:dLbls>
          <c:val>
            <c:numRef>
              <c:f>Sheet1!$Q$45:$Q$46</c:f>
              <c:numCache>
                <c:formatCode>General</c:formatCode>
                <c:ptCount val="2"/>
                <c:pt idx="0">
                  <c:v>3.6315999999999997</c:v>
                </c:pt>
                <c:pt idx="1">
                  <c:v>2.3683999999999998</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smtClean="0"/>
              <a:t>Bilingual Object</a:t>
            </a:r>
            <a:r>
              <a:rPr lang="en-US" sz="2000" baseline="0" dirty="0" smtClean="0"/>
              <a:t> Recall</a:t>
            </a:r>
            <a:endParaRPr lang="en-US" sz="2000"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15:layout/>
              </c:ext>
            </c:extLst>
          </c:dLbls>
          <c:val>
            <c:numRef>
              <c:f>Sheet1!$R$45:$R$46</c:f>
              <c:numCache>
                <c:formatCode>General</c:formatCode>
                <c:ptCount val="2"/>
                <c:pt idx="0">
                  <c:v>4.25</c:v>
                </c:pt>
                <c:pt idx="1">
                  <c:v>1.75</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Hare</a:t>
            </a:r>
            <a:r>
              <a:rPr lang="en-US" sz="2400" baseline="0"/>
              <a:t> Position Recall</a:t>
            </a:r>
            <a:endParaRPr lang="en-US" sz="2400"/>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Sheet1!$K$45:$K$46</c:f>
              <c:numCache>
                <c:formatCode>General</c:formatCode>
                <c:ptCount val="2"/>
                <c:pt idx="0">
                  <c:v>5.3684210526315788</c:v>
                </c:pt>
                <c:pt idx="1">
                  <c:v>6.5</c:v>
                </c:pt>
              </c:numCache>
            </c:numRef>
          </c:val>
        </c:ser>
        <c:dLbls>
          <c:showLegendKey val="0"/>
          <c:showVal val="1"/>
          <c:showCatName val="0"/>
          <c:showSerName val="0"/>
          <c:showPercent val="0"/>
          <c:showBubbleSize val="0"/>
        </c:dLbls>
        <c:gapWidth val="219"/>
        <c:overlap val="-27"/>
        <c:axId val="600214368"/>
        <c:axId val="600210016"/>
      </c:barChart>
      <c:catAx>
        <c:axId val="60021436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EXP: 3</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0016"/>
        <c:crosses val="autoZero"/>
        <c:auto val="1"/>
        <c:lblAlgn val="ctr"/>
        <c:lblOffset val="100"/>
        <c:noMultiLvlLbl val="0"/>
      </c:catAx>
      <c:valAx>
        <c:axId val="60021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smtClean="0"/>
                  <a:t>Number of times (out </a:t>
                </a:r>
                <a:r>
                  <a:rPr lang="en-US" sz="2400" dirty="0"/>
                  <a:t>of </a:t>
                </a:r>
                <a:r>
                  <a:rPr lang="en-US" sz="2400" dirty="0" smtClean="0"/>
                  <a:t>10)</a:t>
                </a:r>
                <a:endParaRPr lang="en-US" sz="2400" dirty="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21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20A2CAF7-FEA0-47A7-8986-8A90B2BC08D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37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9432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689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98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471350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555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73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23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90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2450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83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225049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641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26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193589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91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232517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AFA5B0-A0B3-40FB-930B-9770239C86E1}" type="datetimeFigureOut">
              <a:rPr lang="en-US" smtClean="0"/>
              <a:pPr/>
              <a:t>4/27/2016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A2CAF7-FEA0-47A7-8986-8A90B2BC08D5}" type="slidenum">
              <a:rPr lang="en-US" smtClean="0"/>
              <a:pPr/>
              <a:t>‹#›</a:t>
            </a:fld>
            <a:endParaRPr lang="en-US" dirty="0"/>
          </a:p>
        </p:txBody>
      </p:sp>
    </p:spTree>
    <p:extLst>
      <p:ext uri="{BB962C8B-B14F-4D97-AF65-F5344CB8AC3E}">
        <p14:creationId xmlns:p14="http://schemas.microsoft.com/office/powerpoint/2010/main" val="41465103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gnitive_advantages_of_bilingualism" TargetMode="External"/><Relationship Id="rId2" Type="http://schemas.openxmlformats.org/officeDocument/2006/relationships/hyperlink" Target="https://www.youtube.com/watch?v=jgxLpLO3yNY" TargetMode="External"/><Relationship Id="rId1" Type="http://schemas.openxmlformats.org/officeDocument/2006/relationships/slideLayout" Target="../slideLayouts/slideLayout2.xml"/><Relationship Id="rId5" Type="http://schemas.openxmlformats.org/officeDocument/2006/relationships/hyperlink" Target="https://www.youtube.com/watch?v=MMmOLN5zBLY" TargetMode="External"/><Relationship Id="rId4" Type="http://schemas.openxmlformats.org/officeDocument/2006/relationships/hyperlink" Target="http://repository.cmu.edu/cgi/viewcontent.cgi?article=2106&amp;context=psych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755" y="0"/>
            <a:ext cx="8825658" cy="1529214"/>
          </a:xfrm>
        </p:spPr>
        <p:txBody>
          <a:bodyPr/>
          <a:lstStyle/>
          <a:p>
            <a:r>
              <a:rPr lang="en-US" sz="4800" dirty="0" smtClean="0">
                <a:latin typeface="Algerian" panose="04020705040A02060702" pitchFamily="82" charset="0"/>
              </a:rPr>
              <a:t>MONO - Vs. Multi –</a:t>
            </a:r>
            <a:br>
              <a:rPr lang="en-US" sz="4800" dirty="0" smtClean="0">
                <a:latin typeface="Algerian" panose="04020705040A02060702" pitchFamily="82" charset="0"/>
              </a:rPr>
            </a:br>
            <a:r>
              <a:rPr lang="en-US" sz="4800" dirty="0" smtClean="0">
                <a:latin typeface="Algerian" panose="04020705040A02060702" pitchFamily="82" charset="0"/>
              </a:rPr>
              <a:t>Lingualism</a:t>
            </a:r>
            <a:endParaRPr lang="en-US" sz="4800" dirty="0">
              <a:latin typeface="Algerian" panose="04020705040A02060702" pitchFamily="82" charset="0"/>
            </a:endParaRPr>
          </a:p>
        </p:txBody>
      </p:sp>
      <p:sp>
        <p:nvSpPr>
          <p:cNvPr id="3" name="Subtitle 2"/>
          <p:cNvSpPr>
            <a:spLocks noGrp="1"/>
          </p:cNvSpPr>
          <p:nvPr>
            <p:ph type="subTitle" idx="1"/>
          </p:nvPr>
        </p:nvSpPr>
        <p:spPr>
          <a:xfrm>
            <a:off x="2678750" y="1815153"/>
            <a:ext cx="6815669" cy="3521122"/>
          </a:xfrm>
        </p:spPr>
        <p:txBody>
          <a:bodyPr>
            <a:normAutofit/>
          </a:bodyPr>
          <a:lstStyle/>
          <a:p>
            <a:r>
              <a:rPr lang="en-US" dirty="0" smtClean="0"/>
              <a:t>A project under –</a:t>
            </a:r>
          </a:p>
          <a:p>
            <a:r>
              <a:rPr lang="en-US" b="1" dirty="0" smtClean="0"/>
              <a:t>Dr. Naveen Kashyap</a:t>
            </a:r>
          </a:p>
          <a:p>
            <a:r>
              <a:rPr lang="en-US" dirty="0" smtClean="0"/>
              <a:t>By</a:t>
            </a:r>
          </a:p>
          <a:p>
            <a:r>
              <a:rPr lang="en-US" dirty="0" smtClean="0"/>
              <a:t>Abhishek Tyagi  Rahul Kant  Suparna Sikdar</a:t>
            </a:r>
          </a:p>
          <a:p>
            <a:r>
              <a:rPr lang="en-US" dirty="0" smtClean="0"/>
              <a:t>Manish Regar  Prateek Vij  Nilesh</a:t>
            </a:r>
            <a:r>
              <a:rPr lang="en-US" dirty="0"/>
              <a:t> </a:t>
            </a:r>
            <a:r>
              <a:rPr lang="en-US" dirty="0" smtClean="0"/>
              <a:t>Vaishnav</a:t>
            </a:r>
          </a:p>
          <a:p>
            <a:r>
              <a:rPr lang="en-US" dirty="0" smtClean="0"/>
              <a:t>Ankit Kumar  Aayush Sahay  Chandramouli</a:t>
            </a:r>
          </a:p>
          <a:p>
            <a:r>
              <a:rPr lang="en-US" dirty="0" smtClean="0"/>
              <a:t>Shivam Shakti  </a:t>
            </a:r>
            <a:r>
              <a:rPr lang="en-US" dirty="0" err="1" smtClean="0"/>
              <a:t>Sagar</a:t>
            </a:r>
            <a:r>
              <a:rPr lang="en-US" dirty="0" smtClean="0"/>
              <a:t> Roy  </a:t>
            </a:r>
            <a:r>
              <a:rPr lang="en-US" dirty="0" err="1" smtClean="0"/>
              <a:t>Vivek</a:t>
            </a:r>
            <a:r>
              <a:rPr lang="en-US" dirty="0" smtClean="0"/>
              <a:t> </a:t>
            </a:r>
            <a:r>
              <a:rPr lang="en-US" dirty="0" err="1" smtClean="0"/>
              <a:t>Datir</a:t>
            </a:r>
            <a:r>
              <a:rPr lang="en-US" dirty="0" smtClean="0"/>
              <a:t>  </a:t>
            </a:r>
            <a:r>
              <a:rPr lang="en-US" dirty="0" err="1" smtClean="0"/>
              <a:t>Gorakh</a:t>
            </a:r>
            <a:r>
              <a:rPr lang="en-US" dirty="0" smtClean="0"/>
              <a:t> Nigam</a:t>
            </a:r>
          </a:p>
        </p:txBody>
      </p:sp>
    </p:spTree>
    <p:extLst>
      <p:ext uri="{BB962C8B-B14F-4D97-AF65-F5344CB8AC3E}">
        <p14:creationId xmlns:p14="http://schemas.microsoft.com/office/powerpoint/2010/main" val="4166193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649017704"/>
              </p:ext>
            </p:extLst>
          </p:nvPr>
        </p:nvGraphicFramePr>
        <p:xfrm>
          <a:off x="341367" y="462921"/>
          <a:ext cx="5932823" cy="52714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2038874115"/>
              </p:ext>
            </p:extLst>
          </p:nvPr>
        </p:nvGraphicFramePr>
        <p:xfrm>
          <a:off x="6583681" y="590843"/>
          <a:ext cx="5174566" cy="50784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3417499684"/>
              </p:ext>
            </p:extLst>
          </p:nvPr>
        </p:nvGraphicFramePr>
        <p:xfrm>
          <a:off x="623142" y="559768"/>
          <a:ext cx="5179255" cy="57958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592777761"/>
              </p:ext>
            </p:extLst>
          </p:nvPr>
        </p:nvGraphicFramePr>
        <p:xfrm>
          <a:off x="6389253" y="548640"/>
          <a:ext cx="5427785" cy="576775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25237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438982782"/>
              </p:ext>
            </p:extLst>
          </p:nvPr>
        </p:nvGraphicFramePr>
        <p:xfrm>
          <a:off x="668740" y="690579"/>
          <a:ext cx="5331657" cy="5008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4203534012"/>
              </p:ext>
            </p:extLst>
          </p:nvPr>
        </p:nvGraphicFramePr>
        <p:xfrm>
          <a:off x="6189785" y="736979"/>
          <a:ext cx="5479052" cy="5101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73882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6663" y="2645986"/>
            <a:ext cx="9580728" cy="1200329"/>
          </a:xfrm>
          <a:prstGeom prst="rect">
            <a:avLst/>
          </a:prstGeom>
          <a:noFill/>
        </p:spPr>
        <p:txBody>
          <a:bodyPr wrap="square" rtlCol="0">
            <a:spAutoFit/>
          </a:bodyPr>
          <a:lstStyle/>
          <a:p>
            <a:r>
              <a:rPr lang="en-IN" sz="2400" b="1" dirty="0" smtClean="0"/>
              <a:t>CONCLUSION: </a:t>
            </a:r>
            <a:r>
              <a:rPr lang="en-IN" sz="2400" dirty="0" smtClean="0"/>
              <a:t>There was almost no advantage in STM associated to the things on which our minds have been told to focus whereas there was a huge advantage in peripheral conscious memory for multi-linguals. </a:t>
            </a:r>
            <a:endParaRPr lang="en-IN"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529" y="1597208"/>
            <a:ext cx="10564837" cy="3785652"/>
          </a:xfrm>
          <a:prstGeom prst="rect">
            <a:avLst/>
          </a:prstGeom>
          <a:noFill/>
        </p:spPr>
        <p:txBody>
          <a:bodyPr wrap="square" rtlCol="0">
            <a:spAutoFit/>
          </a:bodyPr>
          <a:lstStyle/>
          <a:p>
            <a:r>
              <a:rPr lang="en-IN" sz="2400" b="1" dirty="0" smtClean="0"/>
              <a:t>EXPERIMENT 3: </a:t>
            </a:r>
            <a:r>
              <a:rPr lang="en-IN" sz="2400" dirty="0" smtClean="0"/>
              <a:t>Subjects were shown a 3x3 matrix with a hare continuously changing its position within the matrix. They were asked to report the position after every change and also remember the </a:t>
            </a:r>
            <a:r>
              <a:rPr lang="en-IN" sz="2400" dirty="0" smtClean="0"/>
              <a:t>positions, </a:t>
            </a:r>
            <a:r>
              <a:rPr lang="en-IN" sz="2400" dirty="0" smtClean="0"/>
              <a:t>sequentially.</a:t>
            </a:r>
          </a:p>
          <a:p>
            <a:endParaRPr lang="en-IN" sz="2400" b="1" dirty="0" smtClean="0"/>
          </a:p>
          <a:p>
            <a:r>
              <a:rPr lang="en-IN" sz="2400" dirty="0" smtClean="0"/>
              <a:t>The short term memory and visual attentiveness was judged through this experiment.</a:t>
            </a:r>
          </a:p>
          <a:p>
            <a:endParaRPr lang="en-IN" sz="2400" dirty="0" smtClean="0"/>
          </a:p>
          <a:p>
            <a:endParaRPr lang="en-IN" sz="2400" dirty="0" smtClean="0"/>
          </a:p>
          <a:p>
            <a:r>
              <a:rPr lang="en-IN" sz="2400" b="1" dirty="0" smtClean="0"/>
              <a:t>CONCLUSION : </a:t>
            </a:r>
            <a:r>
              <a:rPr lang="en-IN" sz="2400" dirty="0" smtClean="0"/>
              <a:t>Multilingual subjects performed way better than the monolinguals proving that instant recall of any information (e.g. remembering a phone number) is much efficient for a multi-lingual.</a:t>
            </a:r>
            <a:endParaRPr lang="en-IN" sz="24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60288193"/>
              </p:ext>
            </p:extLst>
          </p:nvPr>
        </p:nvGraphicFramePr>
        <p:xfrm>
          <a:off x="1269242" y="573207"/>
          <a:ext cx="9021170" cy="551369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125337" y="5833997"/>
            <a:ext cx="2057452" cy="369332"/>
          </a:xfrm>
          <a:prstGeom prst="rect">
            <a:avLst/>
          </a:prstGeom>
          <a:noFill/>
        </p:spPr>
        <p:txBody>
          <a:bodyPr wrap="square" rtlCol="0">
            <a:spAutoFit/>
          </a:bodyPr>
          <a:lstStyle/>
          <a:p>
            <a:r>
              <a:rPr lang="en-US" dirty="0" smtClean="0"/>
              <a:t>MONOLINGUAL</a:t>
            </a:r>
          </a:p>
        </p:txBody>
      </p:sp>
      <p:sp>
        <p:nvSpPr>
          <p:cNvPr id="4" name="TextBox 3"/>
          <p:cNvSpPr txBox="1"/>
          <p:nvPr/>
        </p:nvSpPr>
        <p:spPr>
          <a:xfrm>
            <a:off x="7478972" y="5833997"/>
            <a:ext cx="1992573" cy="369332"/>
          </a:xfrm>
          <a:prstGeom prst="rect">
            <a:avLst/>
          </a:prstGeom>
          <a:noFill/>
        </p:spPr>
        <p:txBody>
          <a:bodyPr wrap="square" rtlCol="0">
            <a:spAutoFit/>
          </a:bodyPr>
          <a:lstStyle/>
          <a:p>
            <a:r>
              <a:rPr lang="en-US" dirty="0" smtClean="0"/>
              <a:t>BILINGUAL</a:t>
            </a:r>
            <a:endParaRPr lang="en-US" dirty="0"/>
          </a:p>
        </p:txBody>
      </p:sp>
    </p:spTree>
    <p:extLst>
      <p:ext uri="{BB962C8B-B14F-4D97-AF65-F5344CB8AC3E}">
        <p14:creationId xmlns:p14="http://schemas.microsoft.com/office/powerpoint/2010/main" val="68185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3533" y="1690642"/>
            <a:ext cx="10459644" cy="3416320"/>
          </a:xfrm>
          <a:prstGeom prst="rect">
            <a:avLst/>
          </a:prstGeom>
          <a:noFill/>
        </p:spPr>
        <p:txBody>
          <a:bodyPr wrap="square" rtlCol="0">
            <a:spAutoFit/>
          </a:bodyPr>
          <a:lstStyle/>
          <a:p>
            <a:r>
              <a:rPr lang="en-IN" sz="2400" b="1" dirty="0" smtClean="0"/>
              <a:t>EXPERIMENT 4: </a:t>
            </a:r>
            <a:r>
              <a:rPr lang="en-IN" sz="2400" dirty="0" smtClean="0"/>
              <a:t>Subjects were shown few mathematical series problems, geometric shapes and certain audio distractions were used. They were asked to find out the last number of the series, observe the geometric shapes and recognise the sound played. At the end of the slideshow they were given few questions pertaining to the geometric shapes and sounds. The time taken for answering the questions were recorded.</a:t>
            </a:r>
          </a:p>
          <a:p>
            <a:endParaRPr lang="en-IN" sz="2400" dirty="0" smtClean="0"/>
          </a:p>
          <a:p>
            <a:r>
              <a:rPr lang="en-IN" sz="2400" dirty="0" smtClean="0"/>
              <a:t>The attentiveness and logical reasoning was tested through this experiment.</a:t>
            </a:r>
          </a:p>
          <a:p>
            <a:endParaRPr lang="en-IN"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24" y="1023582"/>
            <a:ext cx="9758150" cy="4708981"/>
          </a:xfrm>
          <a:prstGeom prst="rect">
            <a:avLst/>
          </a:prstGeom>
          <a:noFill/>
        </p:spPr>
        <p:txBody>
          <a:bodyPr wrap="square" rtlCol="0">
            <a:spAutoFit/>
          </a:bodyPr>
          <a:lstStyle/>
          <a:p>
            <a:r>
              <a:rPr lang="en-US" sz="2500" b="1" dirty="0" smtClean="0"/>
              <a:t>Average Response Accuracy </a:t>
            </a:r>
            <a:r>
              <a:rPr lang="en-US" sz="2500" dirty="0" smtClean="0"/>
              <a:t>for </a:t>
            </a:r>
            <a:r>
              <a:rPr lang="en-US" sz="2500" i="1" dirty="0" smtClean="0"/>
              <a:t>Mathematical Problem Solving</a:t>
            </a:r>
            <a:r>
              <a:rPr lang="en-US" sz="2500" dirty="0" smtClean="0"/>
              <a:t> is almost same with an avg. of 3.052 for Monolinguals and 3.062 for Multilinguals (out of 5).</a:t>
            </a:r>
          </a:p>
          <a:p>
            <a:endParaRPr lang="en-US" sz="2500" dirty="0"/>
          </a:p>
          <a:p>
            <a:r>
              <a:rPr lang="en-US" sz="2500" dirty="0" smtClean="0"/>
              <a:t>But, the </a:t>
            </a:r>
            <a:r>
              <a:rPr lang="en-US" sz="2500" b="1" dirty="0" smtClean="0"/>
              <a:t>Average Response Accuracy </a:t>
            </a:r>
            <a:r>
              <a:rPr lang="en-US" sz="2500" dirty="0" smtClean="0"/>
              <a:t>for answering </a:t>
            </a:r>
            <a:r>
              <a:rPr lang="en-US" sz="2500" i="1" dirty="0" smtClean="0"/>
              <a:t>Questions based on </a:t>
            </a:r>
            <a:r>
              <a:rPr lang="en-US" sz="2500" i="1" dirty="0"/>
              <a:t>M</a:t>
            </a:r>
            <a:r>
              <a:rPr lang="en-US" sz="2500" i="1" dirty="0" smtClean="0"/>
              <a:t>emory Recall</a:t>
            </a:r>
            <a:r>
              <a:rPr lang="en-US" sz="2500" dirty="0" smtClean="0"/>
              <a:t> task for Multilinguals exceeded Monolinguals by a large margin.</a:t>
            </a:r>
          </a:p>
          <a:p>
            <a:r>
              <a:rPr lang="en-US" sz="2500" dirty="0" smtClean="0"/>
              <a:t>Monolingual – 33.07 %</a:t>
            </a:r>
          </a:p>
          <a:p>
            <a:r>
              <a:rPr lang="en-US" sz="2500" dirty="0" smtClean="0"/>
              <a:t>Bilingual – 42.85 %</a:t>
            </a:r>
          </a:p>
          <a:p>
            <a:endParaRPr lang="en-US" sz="2500" dirty="0"/>
          </a:p>
          <a:p>
            <a:r>
              <a:rPr lang="en-US" sz="2500" dirty="0" smtClean="0"/>
              <a:t>Moreover, again as we have seen in the first slide, the</a:t>
            </a:r>
          </a:p>
          <a:p>
            <a:r>
              <a:rPr lang="en-US" sz="2500" b="1" dirty="0" smtClean="0"/>
              <a:t>Response Time </a:t>
            </a:r>
            <a:r>
              <a:rPr lang="en-US" sz="2500" dirty="0" smtClean="0"/>
              <a:t>for Multilinguals was less than Monolinguals on an average.</a:t>
            </a:r>
          </a:p>
          <a:p>
            <a:r>
              <a:rPr lang="en-US" sz="2500" dirty="0" smtClean="0"/>
              <a:t>Monolinguals – 62.19 s</a:t>
            </a:r>
          </a:p>
          <a:p>
            <a:r>
              <a:rPr lang="en-US" sz="2500" dirty="0" smtClean="0"/>
              <a:t>Bilinguals – 57.52 s</a:t>
            </a:r>
            <a:endParaRPr lang="en-US" sz="2500" dirty="0"/>
          </a:p>
        </p:txBody>
      </p:sp>
    </p:spTree>
    <p:extLst>
      <p:ext uri="{BB962C8B-B14F-4D97-AF65-F5344CB8AC3E}">
        <p14:creationId xmlns:p14="http://schemas.microsoft.com/office/powerpoint/2010/main" val="36202745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33492"/>
            <a:ext cx="9601196" cy="1303867"/>
          </a:xfrm>
        </p:spPr>
        <p:txBody>
          <a:bodyPr/>
          <a:lstStyle/>
          <a:p>
            <a:r>
              <a:rPr lang="en-US" dirty="0" smtClean="0"/>
              <a:t>Bilingual Benefits</a:t>
            </a:r>
            <a:endParaRPr lang="en-US" dirty="0"/>
          </a:p>
        </p:txBody>
      </p:sp>
      <p:sp>
        <p:nvSpPr>
          <p:cNvPr id="3" name="Content Placeholder 2"/>
          <p:cNvSpPr>
            <a:spLocks noGrp="1"/>
          </p:cNvSpPr>
          <p:nvPr>
            <p:ph idx="1"/>
          </p:nvPr>
        </p:nvSpPr>
        <p:spPr>
          <a:xfrm>
            <a:off x="1295401" y="2029967"/>
            <a:ext cx="9601196" cy="4133089"/>
          </a:xfrm>
        </p:spPr>
        <p:txBody>
          <a:bodyPr>
            <a:normAutofit lnSpcReduction="10000"/>
          </a:bodyPr>
          <a:lstStyle/>
          <a:p>
            <a:r>
              <a:rPr lang="en-US" dirty="0" smtClean="0"/>
              <a:t>Visible advantage such as higher density of Gray matter that contains most of the brain’s neurons and synapses.</a:t>
            </a:r>
          </a:p>
          <a:p>
            <a:r>
              <a:rPr lang="en-US" dirty="0" smtClean="0"/>
              <a:t>Delays the onset of diseases like Dementia and Alzheimer’s by approximately 5-6 years.</a:t>
            </a:r>
          </a:p>
          <a:p>
            <a:r>
              <a:rPr lang="en-US" dirty="0" smtClean="0"/>
              <a:t>Strengthened Dorsolateral pre-frontal cortex – part of brain responsible for</a:t>
            </a:r>
          </a:p>
          <a:p>
            <a:pPr marL="514350" indent="-514350">
              <a:buFont typeface="+mj-lt"/>
              <a:buAutoNum type="romanLcPeriod"/>
            </a:pPr>
            <a:r>
              <a:rPr lang="en-US" dirty="0" smtClean="0"/>
              <a:t> Executive functions</a:t>
            </a:r>
          </a:p>
          <a:p>
            <a:pPr marL="514350" indent="-514350">
              <a:buFont typeface="+mj-lt"/>
              <a:buAutoNum type="romanLcPeriod"/>
            </a:pPr>
            <a:r>
              <a:rPr lang="en-US" dirty="0" smtClean="0"/>
              <a:t>Problem solving</a:t>
            </a:r>
          </a:p>
          <a:p>
            <a:pPr marL="514350" indent="-514350">
              <a:buFont typeface="+mj-lt"/>
              <a:buAutoNum type="romanLcPeriod"/>
            </a:pPr>
            <a:r>
              <a:rPr lang="en-US" dirty="0" smtClean="0"/>
              <a:t>Switching between tasks</a:t>
            </a:r>
          </a:p>
          <a:p>
            <a:pPr marL="514350" indent="-514350">
              <a:buFont typeface="+mj-lt"/>
              <a:buAutoNum type="romanLcPeriod"/>
            </a:pPr>
            <a:r>
              <a:rPr lang="en-US" dirty="0" smtClean="0"/>
              <a:t>Focusing while filtering irrelevant information</a:t>
            </a:r>
          </a:p>
        </p:txBody>
      </p:sp>
    </p:spTree>
    <p:extLst>
      <p:ext uri="{BB962C8B-B14F-4D97-AF65-F5344CB8AC3E}">
        <p14:creationId xmlns:p14="http://schemas.microsoft.com/office/powerpoint/2010/main" val="1109728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Bibiliography</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https://</a:t>
            </a:r>
            <a:r>
              <a:rPr lang="en-US" dirty="0" smtClean="0">
                <a:hlinkClick r:id="rId2"/>
              </a:rPr>
              <a:t>www.youtube.com/watch?v=jgxLpLO3yNY</a:t>
            </a:r>
            <a:endParaRPr lang="en-US" dirty="0" smtClean="0"/>
          </a:p>
          <a:p>
            <a:r>
              <a:rPr lang="en-US" dirty="0">
                <a:hlinkClick r:id="rId3"/>
              </a:rPr>
              <a:t>https://</a:t>
            </a:r>
            <a:r>
              <a:rPr lang="en-US" dirty="0" smtClean="0">
                <a:hlinkClick r:id="rId3"/>
              </a:rPr>
              <a:t>en.wikipedia.org/wiki/Cognitive_advantages_of_bilingualism</a:t>
            </a:r>
            <a:endParaRPr lang="en-US" dirty="0" smtClean="0"/>
          </a:p>
          <a:p>
            <a:r>
              <a:rPr lang="en-US" dirty="0">
                <a:hlinkClick r:id="rId4"/>
              </a:rPr>
              <a:t>http://</a:t>
            </a:r>
            <a:r>
              <a:rPr lang="en-US" dirty="0" smtClean="0">
                <a:hlinkClick r:id="rId4"/>
              </a:rPr>
              <a:t>repository.cmu.edu/cgi/viewcontent.cgi?article=2106&amp;context=psychology</a:t>
            </a:r>
            <a:endParaRPr lang="en-US" dirty="0" smtClean="0"/>
          </a:p>
          <a:p>
            <a:r>
              <a:rPr lang="en-US" dirty="0">
                <a:hlinkClick r:id="rId5"/>
              </a:rPr>
              <a:t>https://</a:t>
            </a:r>
            <a:r>
              <a:rPr lang="en-US" dirty="0" smtClean="0">
                <a:hlinkClick r:id="rId5"/>
              </a:rPr>
              <a:t>www.youtube.com/watch?v=MMmOLN5zBLY</a:t>
            </a:r>
            <a:endParaRPr lang="en-US" dirty="0" smtClean="0"/>
          </a:p>
          <a:p>
            <a:pPr marL="0" indent="0" algn="ctr">
              <a:buNone/>
            </a:pPr>
            <a:endParaRPr lang="en-US" dirty="0" smtClean="0"/>
          </a:p>
          <a:p>
            <a:pPr marL="0" indent="0" algn="ctr">
              <a:buNone/>
            </a:pPr>
            <a:r>
              <a:rPr lang="en-US" sz="3600" dirty="0" smtClean="0">
                <a:latin typeface="Arial Rounded MT Bold" panose="020F0704030504030204" pitchFamily="34" charset="0"/>
              </a:rPr>
              <a:t>THANK YOU</a:t>
            </a:r>
          </a:p>
          <a:p>
            <a:endParaRPr lang="en-US" dirty="0"/>
          </a:p>
        </p:txBody>
      </p:sp>
    </p:spTree>
    <p:extLst>
      <p:ext uri="{BB962C8B-B14F-4D97-AF65-F5344CB8AC3E}">
        <p14:creationId xmlns:p14="http://schemas.microsoft.com/office/powerpoint/2010/main" val="3514866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Bilingual(or Multilingual) vs. Monolingual</a:t>
            </a:r>
            <a:endParaRPr lang="en-US" dirty="0"/>
          </a:p>
        </p:txBody>
      </p:sp>
      <p:sp>
        <p:nvSpPr>
          <p:cNvPr id="3" name="Content Placeholder 2"/>
          <p:cNvSpPr>
            <a:spLocks noGrp="1"/>
          </p:cNvSpPr>
          <p:nvPr>
            <p:ph idx="1"/>
          </p:nvPr>
        </p:nvSpPr>
        <p:spPr>
          <a:xfrm>
            <a:off x="1295401" y="2556931"/>
            <a:ext cx="9601196" cy="3188775"/>
          </a:xfrm>
        </p:spPr>
        <p:txBody>
          <a:bodyPr/>
          <a:lstStyle/>
          <a:p>
            <a:pPr marL="0" indent="0">
              <a:buNone/>
            </a:pPr>
            <a:r>
              <a:rPr lang="en-US" dirty="0" smtClean="0"/>
              <a:t>Brain looks (yep !!! The brain structure changes – a little bit for sure) and works differently for multilingual people.</a:t>
            </a:r>
          </a:p>
          <a:p>
            <a:pPr marL="0" indent="0">
              <a:buNone/>
            </a:pPr>
            <a:r>
              <a:rPr lang="en-US" dirty="0" smtClean="0"/>
              <a:t>Language activity can typically be divided into two parts:</a:t>
            </a:r>
          </a:p>
          <a:p>
            <a:pPr marL="457200" indent="-457200">
              <a:buAutoNum type="arabicPeriod"/>
            </a:pPr>
            <a:r>
              <a:rPr lang="en-US" dirty="0" smtClean="0"/>
              <a:t>Active – speaking &amp; writing</a:t>
            </a:r>
          </a:p>
          <a:p>
            <a:pPr marL="457200" indent="-457200">
              <a:buAutoNum type="arabicPeriod"/>
            </a:pPr>
            <a:r>
              <a:rPr lang="en-US" dirty="0" smtClean="0"/>
              <a:t>Passive – listening &amp; reading.</a:t>
            </a:r>
          </a:p>
          <a:p>
            <a:pPr marL="0" indent="0">
              <a:buNone/>
            </a:pPr>
            <a:endParaRPr lang="en-US" dirty="0"/>
          </a:p>
        </p:txBody>
      </p:sp>
    </p:spTree>
    <p:extLst>
      <p:ext uri="{BB962C8B-B14F-4D97-AF65-F5344CB8AC3E}">
        <p14:creationId xmlns:p14="http://schemas.microsoft.com/office/powerpoint/2010/main" val="342242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7632" y="969264"/>
            <a:ext cx="9253728" cy="4893647"/>
          </a:xfrm>
          <a:prstGeom prst="rect">
            <a:avLst/>
          </a:prstGeom>
          <a:noFill/>
        </p:spPr>
        <p:txBody>
          <a:bodyPr wrap="square" rtlCol="0">
            <a:spAutoFit/>
          </a:bodyPr>
          <a:lstStyle/>
          <a:p>
            <a:r>
              <a:rPr lang="en-US" sz="2600" dirty="0" smtClean="0"/>
              <a:t>Recent advancements in brain-imaging technology has given a glimpse into how specific aspects of the  language learning affect the bilingual brain.</a:t>
            </a:r>
          </a:p>
          <a:p>
            <a:endParaRPr lang="en-US" sz="2600" dirty="0" smtClean="0"/>
          </a:p>
          <a:p>
            <a:r>
              <a:rPr lang="en-US" sz="2600" dirty="0" smtClean="0"/>
              <a:t>Well known that left brain is more dominant in analytical &amp; logical while the right hemisphere is more active in emotional and social processes</a:t>
            </a:r>
          </a:p>
          <a:p>
            <a:endParaRPr lang="en-US" sz="2600" dirty="0" smtClean="0"/>
          </a:p>
          <a:p>
            <a:r>
              <a:rPr lang="en-US" sz="2600" dirty="0" smtClean="0"/>
              <a:t>Language involves both types of functions and as we get older and older the brain utilizes only the left part for language comprehension, and hence this plasticity of the brain is which is responsible for fast and efficient </a:t>
            </a:r>
            <a:r>
              <a:rPr lang="en-US" sz="2600" dirty="0"/>
              <a:t>language </a:t>
            </a:r>
            <a:r>
              <a:rPr lang="en-US" sz="2600" dirty="0" smtClean="0"/>
              <a:t>learning skill of children.</a:t>
            </a:r>
          </a:p>
        </p:txBody>
      </p:sp>
    </p:spTree>
    <p:extLst>
      <p:ext uri="{BB962C8B-B14F-4D97-AF65-F5344CB8AC3E}">
        <p14:creationId xmlns:p14="http://schemas.microsoft.com/office/powerpoint/2010/main" val="405309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354" y="1690643"/>
            <a:ext cx="10068479" cy="2831544"/>
          </a:xfrm>
          <a:prstGeom prst="rect">
            <a:avLst/>
          </a:prstGeom>
          <a:noFill/>
        </p:spPr>
        <p:txBody>
          <a:bodyPr wrap="square" rtlCol="0">
            <a:spAutoFit/>
          </a:bodyPr>
          <a:lstStyle/>
          <a:p>
            <a:r>
              <a:rPr lang="en-IN" sz="3200" b="1" dirty="0" smtClean="0"/>
              <a:t>				</a:t>
            </a:r>
            <a:r>
              <a:rPr lang="en-IN" sz="3200" b="1" u="sng" dirty="0" smtClean="0"/>
              <a:t>OBJECTIVE</a:t>
            </a:r>
          </a:p>
          <a:p>
            <a:endParaRPr lang="en-IN" sz="3200" dirty="0" smtClean="0"/>
          </a:p>
          <a:p>
            <a:pPr algn="ctr"/>
            <a:r>
              <a:rPr lang="en-IN" sz="3200" dirty="0" smtClean="0"/>
              <a:t>To test the hypothesis that multilingual people have a better Short </a:t>
            </a:r>
            <a:r>
              <a:rPr lang="en-IN" sz="3200" dirty="0"/>
              <a:t>T</a:t>
            </a:r>
            <a:r>
              <a:rPr lang="en-IN" sz="3200" dirty="0" smtClean="0"/>
              <a:t>erm Memory and are more efficient in </a:t>
            </a:r>
            <a:r>
              <a:rPr lang="en-IN" sz="3200" dirty="0" smtClean="0"/>
              <a:t>Analytical </a:t>
            </a:r>
            <a:r>
              <a:rPr lang="en-IN" sz="3200" dirty="0" smtClean="0"/>
              <a:t>and </a:t>
            </a:r>
            <a:r>
              <a:rPr lang="en-IN" sz="3200" dirty="0" smtClean="0"/>
              <a:t>Verbal </a:t>
            </a:r>
            <a:r>
              <a:rPr lang="en-IN" sz="3200" dirty="0"/>
              <a:t>R</a:t>
            </a:r>
            <a:r>
              <a:rPr lang="en-IN" sz="3200" dirty="0" smtClean="0"/>
              <a:t>easoning </a:t>
            </a:r>
            <a:r>
              <a:rPr lang="en-IN" sz="3200" dirty="0" smtClean="0"/>
              <a:t>than monolingual people.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5" y="1395012"/>
            <a:ext cx="10539221" cy="3416320"/>
          </a:xfrm>
          <a:prstGeom prst="rect">
            <a:avLst/>
          </a:prstGeom>
          <a:noFill/>
        </p:spPr>
        <p:txBody>
          <a:bodyPr wrap="square" rtlCol="0">
            <a:spAutoFit/>
          </a:bodyPr>
          <a:lstStyle/>
          <a:p>
            <a:r>
              <a:rPr lang="en-IN" sz="2400" dirty="0" smtClean="0"/>
              <a:t>Four experiments were conducted upon a set of monolingual and multilingual people.</a:t>
            </a:r>
          </a:p>
          <a:p>
            <a:endParaRPr lang="en-IN" sz="2400" b="1" dirty="0" smtClean="0"/>
          </a:p>
          <a:p>
            <a:endParaRPr lang="en-IN" sz="2400" b="1" dirty="0" smtClean="0"/>
          </a:p>
          <a:p>
            <a:r>
              <a:rPr lang="en-IN" sz="2400" b="1" dirty="0" smtClean="0"/>
              <a:t>EXPERIMENT 1</a:t>
            </a:r>
            <a:r>
              <a:rPr lang="en-IN" dirty="0" smtClean="0"/>
              <a:t>:  </a:t>
            </a:r>
            <a:r>
              <a:rPr lang="en-IN" sz="2400" dirty="0" smtClean="0"/>
              <a:t>Subjects were shown slides containing five mathematical problems, each followed by a random picture. They were asked to solve the problems. Answers were recorded. At the end of the slideshow the subjects were asked to recall the objects shown in between the problems.</a:t>
            </a:r>
          </a:p>
          <a:p>
            <a:r>
              <a:rPr lang="en-IN" sz="2400" dirty="0" smtClean="0"/>
              <a:t>The subjects were tested upon the </a:t>
            </a:r>
            <a:r>
              <a:rPr lang="en-IN" sz="2400" u="sng" dirty="0" smtClean="0"/>
              <a:t>Accuracy</a:t>
            </a:r>
            <a:r>
              <a:rPr lang="en-IN" sz="2400" dirty="0" smtClean="0"/>
              <a:t> and </a:t>
            </a:r>
            <a:r>
              <a:rPr lang="en-IN" sz="2400" u="sng" dirty="0" smtClean="0"/>
              <a:t>Short Term Memory</a:t>
            </a:r>
            <a:r>
              <a:rPr lang="en-IN" sz="2400" dirty="0" smtClean="0"/>
              <a:t> by this experiment. Even their </a:t>
            </a:r>
            <a:r>
              <a:rPr lang="en-IN" sz="2400" u="sng" dirty="0" smtClean="0"/>
              <a:t>Response Times</a:t>
            </a:r>
            <a:r>
              <a:rPr lang="en-IN" sz="2400" dirty="0" smtClean="0"/>
              <a:t> were noted down.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061075852"/>
              </p:ext>
            </p:extLst>
          </p:nvPr>
        </p:nvGraphicFramePr>
        <p:xfrm>
          <a:off x="1487605" y="293428"/>
          <a:ext cx="8297839" cy="6687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532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34640891"/>
              </p:ext>
            </p:extLst>
          </p:nvPr>
        </p:nvGraphicFramePr>
        <p:xfrm>
          <a:off x="1055077" y="410678"/>
          <a:ext cx="9115863" cy="59928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150612" y="5812056"/>
            <a:ext cx="10213145" cy="523220"/>
          </a:xfrm>
          <a:prstGeom prst="rect">
            <a:avLst/>
          </a:prstGeom>
          <a:noFill/>
        </p:spPr>
        <p:txBody>
          <a:bodyPr wrap="square" rtlCol="0">
            <a:spAutoFit/>
          </a:bodyPr>
          <a:lstStyle/>
          <a:p>
            <a:r>
              <a:rPr lang="en-US" sz="2800" dirty="0" smtClean="0"/>
              <a:t>Average Reaction Times: Monolingual – 21.72 s	Bilingual – 14.06 s</a:t>
            </a:r>
            <a:endParaRPr lang="en-US" sz="2800" dirty="0"/>
          </a:p>
        </p:txBody>
      </p:sp>
    </p:spTree>
    <p:extLst>
      <p:ext uri="{BB962C8B-B14F-4D97-AF65-F5344CB8AC3E}">
        <p14:creationId xmlns:p14="http://schemas.microsoft.com/office/powerpoint/2010/main" val="52476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3016" y="2321380"/>
            <a:ext cx="9557421" cy="1938992"/>
          </a:xfrm>
          <a:prstGeom prst="rect">
            <a:avLst/>
          </a:prstGeom>
          <a:noFill/>
        </p:spPr>
        <p:txBody>
          <a:bodyPr wrap="square" rtlCol="0">
            <a:spAutoFit/>
          </a:bodyPr>
          <a:lstStyle/>
          <a:p>
            <a:r>
              <a:rPr lang="en-IN" sz="2400" b="1" dirty="0" smtClean="0"/>
              <a:t>CONCLUSION : </a:t>
            </a:r>
            <a:r>
              <a:rPr lang="en-IN" sz="2400" dirty="0" smtClean="0"/>
              <a:t>The accuracy for solving mathematical problems remained more or less the same for both mono as well as multilingual subjects.</a:t>
            </a:r>
          </a:p>
          <a:p>
            <a:r>
              <a:rPr lang="en-IN" sz="2400" dirty="0" smtClean="0"/>
              <a:t>The Short Term </a:t>
            </a:r>
            <a:r>
              <a:rPr lang="en-IN" sz="2400" dirty="0"/>
              <a:t>M</a:t>
            </a:r>
            <a:r>
              <a:rPr lang="en-IN" sz="2400" dirty="0" smtClean="0"/>
              <a:t>emory showed a slight advantage for multi-linguals and the Reaction Time was much lesser for multilingual subjects than monolingual subjects.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893" y="1804024"/>
            <a:ext cx="10002129" cy="2677656"/>
          </a:xfrm>
          <a:prstGeom prst="rect">
            <a:avLst/>
          </a:prstGeom>
          <a:noFill/>
        </p:spPr>
        <p:txBody>
          <a:bodyPr wrap="square" rtlCol="0">
            <a:spAutoFit/>
          </a:bodyPr>
          <a:lstStyle/>
          <a:p>
            <a:r>
              <a:rPr lang="en-IN" sz="2400" b="1" dirty="0" smtClean="0"/>
              <a:t>EXPERIMENT 2: </a:t>
            </a:r>
            <a:r>
              <a:rPr lang="en-IN" sz="2400" dirty="0" smtClean="0"/>
              <a:t>Subjects were shown some famous personalities’ pictures along with a random picture beside each of them. They were asked to recognise the personalities and later we recorded the time to recall the names as well as the random pictures paired with them.</a:t>
            </a:r>
          </a:p>
          <a:p>
            <a:endParaRPr lang="en-IN" sz="2400" b="1" dirty="0" smtClean="0"/>
          </a:p>
          <a:p>
            <a:r>
              <a:rPr lang="en-IN" sz="2400" dirty="0" smtClean="0"/>
              <a:t>Through this experiment the short term memory as well as the peripheral consciousness of the subjects were tested.</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2112</TotalTime>
  <Words>818</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Arial Rounded MT Bold</vt:lpstr>
      <vt:lpstr>Garamond</vt:lpstr>
      <vt:lpstr>Organic</vt:lpstr>
      <vt:lpstr>MONO - Vs. Multi – Lingualism</vt:lpstr>
      <vt:lpstr>Bilingual(or Multilingual) vs. Monolingual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Bilingual Benefits</vt:lpstr>
      <vt:lpstr>Bibiliography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Bilingual memory</dc:title>
  <dc:creator>Rahul</dc:creator>
  <cp:lastModifiedBy>Rahul</cp:lastModifiedBy>
  <cp:revision>40</cp:revision>
  <dcterms:created xsi:type="dcterms:W3CDTF">2016-03-15T10:28:06Z</dcterms:created>
  <dcterms:modified xsi:type="dcterms:W3CDTF">2016-04-27T04:45:24Z</dcterms:modified>
</cp:coreProperties>
</file>