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9"/>
  </p:notesMasterIdLst>
  <p:sldIdLst>
    <p:sldId id="256" r:id="rId5"/>
    <p:sldId id="283" r:id="rId6"/>
    <p:sldId id="275" r:id="rId7"/>
    <p:sldId id="277" r:id="rId8"/>
    <p:sldId id="285" r:id="rId9"/>
    <p:sldId id="278" r:id="rId10"/>
    <p:sldId id="279" r:id="rId11"/>
    <p:sldId id="257" r:id="rId12"/>
    <p:sldId id="263" r:id="rId13"/>
    <p:sldId id="261" r:id="rId14"/>
    <p:sldId id="276" r:id="rId15"/>
    <p:sldId id="264" r:id="rId16"/>
    <p:sldId id="280" r:id="rId17"/>
    <p:sldId id="281" r:id="rId18"/>
    <p:sldId id="266" r:id="rId19"/>
    <p:sldId id="267" r:id="rId20"/>
    <p:sldId id="268" r:id="rId21"/>
    <p:sldId id="270" r:id="rId22"/>
    <p:sldId id="271" r:id="rId23"/>
    <p:sldId id="286" r:id="rId24"/>
    <p:sldId id="274" r:id="rId25"/>
    <p:sldId id="292" r:id="rId26"/>
    <p:sldId id="293" r:id="rId27"/>
    <p:sldId id="29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93D5CD-7FC6-49D0-A274-18D44D3E5DEC}" v="2" dt="2020-09-19T23:05:09.4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51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HARSH KUMAR AGRAWAL" userId="S::praharsh_k@ce.iitr.ac.in::ad75df61-ed3f-4982-b714-4fcb701842b0" providerId="AD" clId="Web-{F993D5CD-7FC6-49D0-A274-18D44D3E5DEC}"/>
    <pc:docChg chg="modSld">
      <pc:chgData name="PRAHARSH KUMAR AGRAWAL" userId="S::praharsh_k@ce.iitr.ac.in::ad75df61-ed3f-4982-b714-4fcb701842b0" providerId="AD" clId="Web-{F993D5CD-7FC6-49D0-A274-18D44D3E5DEC}" dt="2020-09-19T23:05:09.371" v="1" actId="1076"/>
      <pc:docMkLst>
        <pc:docMk/>
      </pc:docMkLst>
      <pc:sldChg chg="modSp">
        <pc:chgData name="PRAHARSH KUMAR AGRAWAL" userId="S::praharsh_k@ce.iitr.ac.in::ad75df61-ed3f-4982-b714-4fcb701842b0" providerId="AD" clId="Web-{F993D5CD-7FC6-49D0-A274-18D44D3E5DEC}" dt="2020-09-19T23:05:09.371" v="1" actId="1076"/>
        <pc:sldMkLst>
          <pc:docMk/>
          <pc:sldMk cId="18665324" sldId="267"/>
        </pc:sldMkLst>
        <pc:grpChg chg="mod">
          <ac:chgData name="PRAHARSH KUMAR AGRAWAL" userId="S::praharsh_k@ce.iitr.ac.in::ad75df61-ed3f-4982-b714-4fcb701842b0" providerId="AD" clId="Web-{F993D5CD-7FC6-49D0-A274-18D44D3E5DEC}" dt="2020-09-19T23:05:09.371" v="1" actId="1076"/>
          <ac:grpSpMkLst>
            <pc:docMk/>
            <pc:sldMk cId="18665324" sldId="267"/>
            <ac:grpSpMk id="3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A3C3A-658B-4790-A325-53FBBC1F5A0D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BB7C-539D-46E6-8CB7-9BBE43F3F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29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Unlimited wants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can’t we achieve all of them?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EBB7C-539D-46E6-8CB7-9BBE43F3FB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28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EBB7C-539D-46E6-8CB7-9BBE43F3FB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07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Source: https://en.facebookbrand.com/assets/f-logo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Source: https://www.logotaglines.com/flipkart-logo-and-tagline/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Source: https://www.mind-expanding-techniques.net/studying-techniques.html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EBB7C-539D-46E6-8CB7-9BBE43F3FB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41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EBB7C-539D-46E6-8CB7-9BBE43F3FB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02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EBB7C-539D-46E6-8CB7-9BBE43F3FB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53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EBB7C-539D-46E6-8CB7-9BBE43F3FB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51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EBB7C-539D-46E6-8CB7-9BBE43F3FB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76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Microeconomics: Decisions made by the individual and business. Price determination, Production and Cost, Consumer behavior.</a:t>
            </a:r>
          </a:p>
          <a:p>
            <a:r>
              <a:rPr lang="en-US" dirty="0"/>
              <a:t>Macroeconomics: Concerned about the whole economy. For example GDP, Inflation, Unemployment.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EBB7C-539D-46E6-8CB7-9BBE43F3FB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8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8AA5-8CBB-4367-A6E8-A6414539F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EE324-0FB2-4A91-ADC2-A0BF75CF2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073C-64B9-4072-9545-C030E75C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13E3-A688-408D-BD9B-16CF49397CA9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1B494-9B51-4B36-BA9F-57538BB3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AB81-B446-4B70-9FB8-B0C72985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E483-E0BD-44FC-B669-ABD52F8C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4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0AF1-FA13-41D4-9ED5-E1C2EBE6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B6745-7978-40AE-A6CE-782E3E740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941B1-822B-4AC1-A684-0130B7C3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13E3-A688-408D-BD9B-16CF49397CA9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288A8-2E52-4EC1-95B7-D6575743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D88AA-4C90-4C6B-B387-2D8615B5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E483-E0BD-44FC-B669-ABD52F8C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1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2E69C-05FB-4ACC-8DE5-A96F8D828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22FA7-55E3-4BB9-AA75-6203D8026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EA5CC-B18D-436B-85C2-DD7A02B6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13E3-A688-408D-BD9B-16CF49397CA9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1DF1B-0945-41F9-B068-E1349C22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6404F-C76A-4B7D-8F56-72479D37E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E483-E0BD-44FC-B669-ABD52F8C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7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57A1-9E33-46F8-AC6B-58E68444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EF6CB-17DC-4789-8568-2A4F0E434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02006-2F52-4127-823E-CD55EB03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13E3-A688-408D-BD9B-16CF49397CA9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ECC8-9273-4320-95A0-ED626A3C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D3DB5-6E87-4BB6-A3F3-838CBC47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E483-E0BD-44FC-B669-ABD52F8C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0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BA0C-43ED-40D0-9B88-E24157CB4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E5024-AA64-4199-9082-AEC699438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F38FB-B7FB-4FA0-BAEE-25C584C0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13E3-A688-408D-BD9B-16CF49397CA9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58CA5-7E66-4345-B4C2-5529F47F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E1F21-B288-4D03-B7CA-1E7D0B91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E483-E0BD-44FC-B669-ABD52F8C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3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C117-9B50-45D8-98DB-B3FD982F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C9F0B-0C0C-45AD-AAE1-52F9BB341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80151-CA65-4612-A5B5-B43285F12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5BE05-ADB1-4285-A53D-0611A82D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13E3-A688-408D-BD9B-16CF49397CA9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DA45F-96A1-408E-A478-CEA0B34D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DFA48-4947-49EB-9922-F27B598A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E483-E0BD-44FC-B669-ABD52F8C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2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E42D-794C-46D6-8642-292E7409E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8ABE0-B383-402C-9C26-90C34B90C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79867-413F-4761-BDDD-1879AD6C3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15416-FCB4-40CA-902D-A3AD04B69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63649-8F74-4D1C-BD5A-3ED54D412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0319E-7713-4540-A719-BA2CE107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13E3-A688-408D-BD9B-16CF49397CA9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B47E29-E1F6-473B-B43F-D5C56EB2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36CB0-ED84-444A-8E3E-E1F6B65F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E483-E0BD-44FC-B669-ABD52F8C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7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B2FD-8A71-4852-B5C5-EE4F94B1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FCBB9-08B3-4CD7-8DF4-A50A61DCF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13E3-A688-408D-BD9B-16CF49397CA9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6B48F-119D-42F8-9022-74A04C9D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6906E-D0F0-4790-B462-C1216DCC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E483-E0BD-44FC-B669-ABD52F8C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7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2A69D-D5BD-4067-8916-B8DE1666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13E3-A688-408D-BD9B-16CF49397CA9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1647C-197B-45CC-A4B7-442D69E1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AF95E-4D53-404F-A9F0-1A37CFA8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E483-E0BD-44FC-B669-ABD52F8C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5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6A25-0333-4F36-A013-4F722A555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FBEFA-5E88-417E-96A9-57F41BCD7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41E20-A2A2-4A92-937B-7D0EC072B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72638-2FEF-4932-96D2-6022BA73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13E3-A688-408D-BD9B-16CF49397CA9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D089C-E722-429B-B59B-8B4AD96D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5AA77-E621-477F-BA29-FD3CF89E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E483-E0BD-44FC-B669-ABD52F8C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5CAB-D4E9-41E3-B4DA-EF1EC090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5ED77-3E44-4946-9D11-D52D8A0C6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C48C3-6CFC-4175-9EAB-81865C72F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5F937-FE16-470D-BA36-E47E59F9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13E3-A688-408D-BD9B-16CF49397CA9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8342D-EE65-4469-973D-0BA7EC08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1E4F0-B7BE-4BDD-8066-96169F86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E483-E0BD-44FC-B669-ABD52F8C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9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1F26B-471B-443B-BB82-554D8E49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C7CBA-9997-4698-BF56-D43C592DF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57B72-64B7-48FE-8969-14D291F44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213E3-A688-408D-BD9B-16CF49397CA9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41211-E77C-44FC-8549-657BA294F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8AA51-767D-441E-9539-47407751C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CE483-E0BD-44FC-B669-ABD52F8C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1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pkart.com/author/rudiger-dornbusch" TargetMode="External"/><Relationship Id="rId2" Type="http://schemas.openxmlformats.org/officeDocument/2006/relationships/hyperlink" Target="http://www.flipkart.com/author/dwivedi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flipkart.com/author/richard-startz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/>
              <a:t>Chapter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286000"/>
            <a:ext cx="6400800" cy="1752600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  <a:latin typeface="Algerian" panose="04020705040A02060702" pitchFamily="8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5073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62554"/>
            <a:ext cx="7886700" cy="483032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are rational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intentionally buy stale food?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– buying a car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research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alternatives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decision</a:t>
            </a:r>
          </a:p>
        </p:txBody>
      </p:sp>
    </p:spTree>
    <p:extLst>
      <p:ext uri="{BB962C8B-B14F-4D97-AF65-F5344CB8AC3E}">
        <p14:creationId xmlns:p14="http://schemas.microsoft.com/office/powerpoint/2010/main" val="120014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2A6E-94B3-4005-B0BB-AE04B853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Economic Incentives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17D0BB-2EE3-43E7-ADD6-189FD8EE3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774550"/>
            <a:ext cx="3943350" cy="35613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96173F-B7FC-4B8C-813B-0CE13B73204B}"/>
              </a:ext>
            </a:extLst>
          </p:cNvPr>
          <p:cNvSpPr txBox="1"/>
          <p:nvPr/>
        </p:nvSpPr>
        <p:spPr>
          <a:xfrm>
            <a:off x="1203960" y="6362069"/>
            <a:ext cx="6515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www.adgully.com/burger-king-offers-a-double-dose-of-taste-with-its-new-value-offering-73498.html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73EE09-897D-4324-BE7C-64848830E30E}"/>
              </a:ext>
            </a:extLst>
          </p:cNvPr>
          <p:cNvSpPr/>
          <p:nvPr/>
        </p:nvSpPr>
        <p:spPr>
          <a:xfrm>
            <a:off x="1219200" y="1575384"/>
            <a:ext cx="769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incentive is a motivator to get someone change his/her behavior</a:t>
            </a:r>
          </a:p>
        </p:txBody>
      </p:sp>
    </p:spTree>
    <p:extLst>
      <p:ext uri="{BB962C8B-B14F-4D97-AF65-F5344CB8AC3E}">
        <p14:creationId xmlns:p14="http://schemas.microsoft.com/office/powerpoint/2010/main" val="216532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Marginal Decisions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690689"/>
            <a:ext cx="79248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making decisions</a:t>
            </a:r>
          </a:p>
          <a:p>
            <a:pPr marL="800100" lvl="1" indent="-3429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Marginal Benefit (MB) should be compared to Marginal Cost (MC)</a:t>
            </a:r>
          </a:p>
          <a:p>
            <a:pPr marL="800100" lvl="1" indent="-3429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is rational if MB &gt; MC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marL="800100" lvl="1" indent="-3429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MB: By studying Economics for one more hour will increase Economics test score by 5 points</a:t>
            </a:r>
          </a:p>
          <a:p>
            <a:pPr marL="800100" lvl="1" indent="-3429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MC: Studying Math instead of Economics will help increase Math score by 4 points</a:t>
            </a:r>
          </a:p>
          <a:p>
            <a:pPr marL="800100" lvl="1" indent="-3429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decide to study Economics, then 5 points are more valuable than 4 points</a:t>
            </a:r>
          </a:p>
        </p:txBody>
      </p:sp>
    </p:spTree>
    <p:extLst>
      <p:ext uri="{BB962C8B-B14F-4D97-AF65-F5344CB8AC3E}">
        <p14:creationId xmlns:p14="http://schemas.microsoft.com/office/powerpoint/2010/main" val="316186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0F6C-0043-4A00-B231-D50B3B7C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Three Economic Questions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85473E5-4AE5-4DE6-AA0B-C494B5099704}"/>
              </a:ext>
            </a:extLst>
          </p:cNvPr>
          <p:cNvSpPr/>
          <p:nvPr/>
        </p:nvSpPr>
        <p:spPr>
          <a:xfrm>
            <a:off x="1295400" y="1722437"/>
            <a:ext cx="2057400" cy="1325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2C730-3D3C-4B01-8FA2-79D7EE0D3789}"/>
              </a:ext>
            </a:extLst>
          </p:cNvPr>
          <p:cNvSpPr txBox="1"/>
          <p:nvPr/>
        </p:nvSpPr>
        <p:spPr>
          <a:xfrm>
            <a:off x="1752600" y="2179445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Unlimited wants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E044189-A7FF-4B4F-A9D2-916825B7AF93}"/>
              </a:ext>
            </a:extLst>
          </p:cNvPr>
          <p:cNvSpPr/>
          <p:nvPr/>
        </p:nvSpPr>
        <p:spPr>
          <a:xfrm>
            <a:off x="4748643" y="1707694"/>
            <a:ext cx="1872761" cy="1325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740650-8CB4-4869-AB67-166FFA9519BF}"/>
              </a:ext>
            </a:extLst>
          </p:cNvPr>
          <p:cNvSpPr txBox="1"/>
          <p:nvPr/>
        </p:nvSpPr>
        <p:spPr>
          <a:xfrm>
            <a:off x="5081368" y="212509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Limited 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6EEC21-4A58-4133-9E11-3E8426C15FD7}"/>
              </a:ext>
            </a:extLst>
          </p:cNvPr>
          <p:cNvSpPr/>
          <p:nvPr/>
        </p:nvSpPr>
        <p:spPr>
          <a:xfrm>
            <a:off x="1521866" y="3079748"/>
            <a:ext cx="5029200" cy="73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78CF7-494B-447E-BD1A-E1D142301D39}"/>
              </a:ext>
            </a:extLst>
          </p:cNvPr>
          <p:cNvSpPr txBox="1"/>
          <p:nvPr/>
        </p:nvSpPr>
        <p:spPr>
          <a:xfrm>
            <a:off x="2408423" y="3079748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Scarcity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9E34CE-E68B-4ECC-AD95-C07AA6E62654}"/>
              </a:ext>
            </a:extLst>
          </p:cNvPr>
          <p:cNvSpPr/>
          <p:nvPr/>
        </p:nvSpPr>
        <p:spPr>
          <a:xfrm>
            <a:off x="1521866" y="4306672"/>
            <a:ext cx="5029200" cy="585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5CEAC5-01A8-4731-9A85-4FD5CF123FF9}"/>
              </a:ext>
            </a:extLst>
          </p:cNvPr>
          <p:cNvSpPr txBox="1"/>
          <p:nvPr/>
        </p:nvSpPr>
        <p:spPr>
          <a:xfrm>
            <a:off x="2408423" y="4214835"/>
            <a:ext cx="30057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Choices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1F9BBE2-B10A-4B95-B335-B89BF4A0B370}"/>
              </a:ext>
            </a:extLst>
          </p:cNvPr>
          <p:cNvSpPr/>
          <p:nvPr/>
        </p:nvSpPr>
        <p:spPr>
          <a:xfrm>
            <a:off x="3733800" y="3862180"/>
            <a:ext cx="381000" cy="386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7951A6D-8B76-46B1-A4B0-2F61312B1A18}"/>
              </a:ext>
            </a:extLst>
          </p:cNvPr>
          <p:cNvSpPr/>
          <p:nvPr/>
        </p:nvSpPr>
        <p:spPr>
          <a:xfrm>
            <a:off x="1611400" y="4936206"/>
            <a:ext cx="457200" cy="5857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FEFC56-8FBB-4A31-9731-52DD252E3B3C}"/>
              </a:ext>
            </a:extLst>
          </p:cNvPr>
          <p:cNvSpPr/>
          <p:nvPr/>
        </p:nvSpPr>
        <p:spPr>
          <a:xfrm>
            <a:off x="1266077" y="5461208"/>
            <a:ext cx="14943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to produce?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654A398-6E1B-4F68-A9F9-BE90775409E8}"/>
              </a:ext>
            </a:extLst>
          </p:cNvPr>
          <p:cNvSpPr/>
          <p:nvPr/>
        </p:nvSpPr>
        <p:spPr>
          <a:xfrm>
            <a:off x="3746906" y="4950890"/>
            <a:ext cx="457200" cy="5857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3AF64159-FD13-4F3B-85B9-A814B5F97719}"/>
              </a:ext>
            </a:extLst>
          </p:cNvPr>
          <p:cNvSpPr/>
          <p:nvPr/>
        </p:nvSpPr>
        <p:spPr>
          <a:xfrm>
            <a:off x="6093866" y="4936206"/>
            <a:ext cx="457200" cy="5857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5824E4-3923-4D5E-82FB-EF371BBB9086}"/>
              </a:ext>
            </a:extLst>
          </p:cNvPr>
          <p:cNvSpPr/>
          <p:nvPr/>
        </p:nvSpPr>
        <p:spPr>
          <a:xfrm>
            <a:off x="3386464" y="5461208"/>
            <a:ext cx="14040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produce?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42D921-7136-466D-A38B-70029EAFAE61}"/>
              </a:ext>
            </a:extLst>
          </p:cNvPr>
          <p:cNvSpPr/>
          <p:nvPr/>
        </p:nvSpPr>
        <p:spPr>
          <a:xfrm>
            <a:off x="5670800" y="5404360"/>
            <a:ext cx="17605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whom to produce?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892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6" grpId="0" animBg="1"/>
      <p:bldP spid="7" grpId="0"/>
      <p:bldP spid="10" grpId="0" animBg="1"/>
      <p:bldP spid="11" grpId="0"/>
      <p:bldP spid="12" grpId="0" animBg="1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3BA4-86D5-4C99-A775-B2C4A750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Types of Economies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EB77B0-7E50-487E-AF8B-B22F54CF0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465475"/>
              </p:ext>
            </p:extLst>
          </p:nvPr>
        </p:nvGraphicFramePr>
        <p:xfrm>
          <a:off x="1524000" y="1397000"/>
          <a:ext cx="6228471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76157">
                  <a:extLst>
                    <a:ext uri="{9D8B030D-6E8A-4147-A177-3AD203B41FA5}">
                      <a16:colId xmlns:a16="http://schemas.microsoft.com/office/drawing/2014/main" val="2871961934"/>
                    </a:ext>
                  </a:extLst>
                </a:gridCol>
                <a:gridCol w="2076157">
                  <a:extLst>
                    <a:ext uri="{9D8B030D-6E8A-4147-A177-3AD203B41FA5}">
                      <a16:colId xmlns:a16="http://schemas.microsoft.com/office/drawing/2014/main" val="2054673003"/>
                    </a:ext>
                  </a:extLst>
                </a:gridCol>
                <a:gridCol w="2076157">
                  <a:extLst>
                    <a:ext uri="{9D8B030D-6E8A-4147-A177-3AD203B41FA5}">
                      <a16:colId xmlns:a16="http://schemas.microsoft.com/office/drawing/2014/main" val="2805627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54866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4D40D9-4EDF-4A0C-867A-87F76DE88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229035"/>
              </p:ext>
            </p:extLst>
          </p:nvPr>
        </p:nvGraphicFramePr>
        <p:xfrm>
          <a:off x="1523999" y="1840914"/>
          <a:ext cx="207146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468">
                  <a:extLst>
                    <a:ext uri="{9D8B030D-6E8A-4147-A177-3AD203B41FA5}">
                      <a16:colId xmlns:a16="http://schemas.microsoft.com/office/drawing/2014/main" val="1717265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</a:p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900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F3F8E2-7AA0-4E3E-931F-3A4F1991F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27818"/>
              </p:ext>
            </p:extLst>
          </p:nvPr>
        </p:nvGraphicFramePr>
        <p:xfrm>
          <a:off x="3595468" y="1840914"/>
          <a:ext cx="207146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468">
                  <a:extLst>
                    <a:ext uri="{9D8B030D-6E8A-4147-A177-3AD203B41FA5}">
                      <a16:colId xmlns:a16="http://schemas.microsoft.com/office/drawing/2014/main" val="1717265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Government decides on what, how, and for whom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90034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790F3E-A30A-4BA1-A2BF-A97A453B9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625262"/>
              </p:ext>
            </p:extLst>
          </p:nvPr>
        </p:nvGraphicFramePr>
        <p:xfrm>
          <a:off x="5681004" y="1833098"/>
          <a:ext cx="207146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468">
                  <a:extLst>
                    <a:ext uri="{9D8B030D-6E8A-4147-A177-3AD203B41FA5}">
                      <a16:colId xmlns:a16="http://schemas.microsoft.com/office/drawing/2014/main" val="1717265597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Cuba, China,</a:t>
                      </a:r>
                    </a:p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9003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8F5070-34AD-4C5E-944A-03E8FACB2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505595"/>
              </p:ext>
            </p:extLst>
          </p:nvPr>
        </p:nvGraphicFramePr>
        <p:xfrm>
          <a:off x="1551547" y="3011827"/>
          <a:ext cx="2057988" cy="14620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988">
                  <a:extLst>
                    <a:ext uri="{9D8B030D-6E8A-4147-A177-3AD203B41FA5}">
                      <a16:colId xmlns:a16="http://schemas.microsoft.com/office/drawing/2014/main" val="1717265597"/>
                    </a:ext>
                  </a:extLst>
                </a:gridCol>
              </a:tblGrid>
              <a:tr h="146203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90034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79DC72-8695-44BB-B246-C25F4D955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374669"/>
              </p:ext>
            </p:extLst>
          </p:nvPr>
        </p:nvGraphicFramePr>
        <p:xfrm>
          <a:off x="3623604" y="3011827"/>
          <a:ext cx="2071468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71468">
                  <a:extLst>
                    <a:ext uri="{9D8B030D-6E8A-4147-A177-3AD203B41FA5}">
                      <a16:colId xmlns:a16="http://schemas.microsoft.com/office/drawing/2014/main" val="1717265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Individuals, firms, and government decides on what, how, and for whom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90034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8EC365C-9942-4842-B9E7-D873EB25C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004781"/>
              </p:ext>
            </p:extLst>
          </p:nvPr>
        </p:nvGraphicFramePr>
        <p:xfrm>
          <a:off x="5705621" y="3010823"/>
          <a:ext cx="2071468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71468">
                  <a:extLst>
                    <a:ext uri="{9D8B030D-6E8A-4147-A177-3AD203B41FA5}">
                      <a16:colId xmlns:a16="http://schemas.microsoft.com/office/drawing/2014/main" val="1717265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U.S.A., U.K.,</a:t>
                      </a:r>
                    </a:p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Japan</a:t>
                      </a:r>
                    </a:p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90034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577F2B0-66B7-4E83-BB3F-7378B9BC9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840266"/>
              </p:ext>
            </p:extLst>
          </p:nvPr>
        </p:nvGraphicFramePr>
        <p:xfrm>
          <a:off x="1562684" y="4473862"/>
          <a:ext cx="2066194" cy="146303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66194">
                  <a:extLst>
                    <a:ext uri="{9D8B030D-6E8A-4147-A177-3AD203B41FA5}">
                      <a16:colId xmlns:a16="http://schemas.microsoft.com/office/drawing/2014/main" val="1717265597"/>
                    </a:ext>
                  </a:extLst>
                </a:gridCol>
              </a:tblGrid>
              <a:tr h="146303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1800" dirty="0"/>
                        <a:t>Market</a:t>
                      </a:r>
                    </a:p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90034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4B5A04B-DA10-4EA0-8591-1D64DEB6C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230050"/>
              </p:ext>
            </p:extLst>
          </p:nvPr>
        </p:nvGraphicFramePr>
        <p:xfrm>
          <a:off x="3628878" y="4473863"/>
          <a:ext cx="2071468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71468">
                  <a:extLst>
                    <a:ext uri="{9D8B030D-6E8A-4147-A177-3AD203B41FA5}">
                      <a16:colId xmlns:a16="http://schemas.microsoft.com/office/drawing/2014/main" val="1717265597"/>
                    </a:ext>
                  </a:extLst>
                </a:gridCol>
              </a:tblGrid>
              <a:tr h="1319798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Individuals and firms decide on what, how, and for whom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90034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5C97A42-A2D8-4995-A3E1-ADC0DDAD1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762068"/>
              </p:ext>
            </p:extLst>
          </p:nvPr>
        </p:nvGraphicFramePr>
        <p:xfrm>
          <a:off x="5711483" y="4473863"/>
          <a:ext cx="2071468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71468">
                  <a:extLst>
                    <a:ext uri="{9D8B030D-6E8A-4147-A177-3AD203B41FA5}">
                      <a16:colId xmlns:a16="http://schemas.microsoft.com/office/drawing/2014/main" val="1717265597"/>
                    </a:ext>
                  </a:extLst>
                </a:gridCol>
              </a:tblGrid>
              <a:tr h="1319798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Hong Kong</a:t>
                      </a:r>
                    </a:p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900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16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Market System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447800"/>
            <a:ext cx="84582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Market: A place where buyers and sellers meet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groups: Households and Firms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(types): Factor and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markets: Factors of production are sold by households to the firms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markets: Any good or service sold by the firms and purchased by the households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6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863" y="152400"/>
            <a:ext cx="8229600" cy="9779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The Circular- Flow Diagram</a:t>
            </a:r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3351646" y="1248972"/>
            <a:ext cx="2466974" cy="1574302"/>
            <a:chOff x="2133" y="514"/>
            <a:chExt cx="1462" cy="1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Oval 53"/>
            <p:cNvSpPr>
              <a:spLocks noChangeArrowheads="1"/>
            </p:cNvSpPr>
            <p:nvPr/>
          </p:nvSpPr>
          <p:spPr bwMode="auto">
            <a:xfrm>
              <a:off x="2133" y="514"/>
              <a:ext cx="1462" cy="1064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Text Box 54"/>
            <p:cNvSpPr txBox="1">
              <a:spLocks noChangeArrowheads="1"/>
            </p:cNvSpPr>
            <p:nvPr/>
          </p:nvSpPr>
          <p:spPr bwMode="auto">
            <a:xfrm>
              <a:off x="2190" y="671"/>
              <a:ext cx="1371" cy="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dirty="0">
                  <a:latin typeface="Arial" pitchFamily="34" charset="0"/>
                  <a:cs typeface="Arial" pitchFamily="34" charset="0"/>
                </a:rPr>
                <a:t>Product Markets</a:t>
              </a:r>
            </a:p>
          </p:txBody>
        </p:sp>
      </p:grp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6677025" y="3323834"/>
            <a:ext cx="2162175" cy="893763"/>
            <a:chOff x="4173" y="1870"/>
            <a:chExt cx="1362" cy="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173" y="1870"/>
              <a:ext cx="1362" cy="563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202" y="1998"/>
              <a:ext cx="1309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700" dirty="0">
                  <a:latin typeface="Arial" pitchFamily="34" charset="0"/>
                  <a:cs typeface="Arial" pitchFamily="34" charset="0"/>
                </a:rPr>
                <a:t>Households</a:t>
              </a: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293687" y="3333359"/>
            <a:ext cx="1944688" cy="893763"/>
            <a:chOff x="131" y="1876"/>
            <a:chExt cx="1225" cy="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31" y="1876"/>
              <a:ext cx="1225" cy="563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46" y="1989"/>
              <a:ext cx="1021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700" dirty="0">
                  <a:latin typeface="Arial" pitchFamily="34" charset="0"/>
                  <a:cs typeface="Arial" pitchFamily="34" charset="0"/>
                </a:rPr>
                <a:t>Firms</a:t>
              </a:r>
            </a:p>
          </p:txBody>
        </p:sp>
      </p:grp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3409951" y="4790684"/>
            <a:ext cx="2357438" cy="1689100"/>
            <a:chOff x="2115" y="2794"/>
            <a:chExt cx="1485" cy="1064"/>
          </a:xfrm>
        </p:grpSpPr>
        <p:sp>
          <p:nvSpPr>
            <p:cNvPr id="13" name="Oval 4"/>
            <p:cNvSpPr>
              <a:spLocks noChangeArrowheads="1"/>
            </p:cNvSpPr>
            <p:nvPr/>
          </p:nvSpPr>
          <p:spPr bwMode="auto">
            <a:xfrm>
              <a:off x="2138" y="2794"/>
              <a:ext cx="1462" cy="1064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2115" y="2930"/>
              <a:ext cx="1452" cy="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dirty="0">
                  <a:latin typeface="Arial" pitchFamily="34" charset="0"/>
                  <a:cs typeface="Arial" pitchFamily="34" charset="0"/>
                </a:rPr>
                <a:t>Factor Markets</a:t>
              </a:r>
            </a:p>
          </p:txBody>
        </p:sp>
      </p:grpSp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5715000" y="1248972"/>
            <a:ext cx="3167062" cy="2068512"/>
            <a:chOff x="3567" y="563"/>
            <a:chExt cx="1995" cy="1303"/>
          </a:xfrm>
        </p:grpSpPr>
        <p:grpSp>
          <p:nvGrpSpPr>
            <p:cNvPr id="16" name="Group 33"/>
            <p:cNvGrpSpPr>
              <a:grpSpLocks/>
            </p:cNvGrpSpPr>
            <p:nvPr/>
          </p:nvGrpSpPr>
          <p:grpSpPr bwMode="auto">
            <a:xfrm>
              <a:off x="3567" y="852"/>
              <a:ext cx="1621" cy="1014"/>
              <a:chOff x="3527" y="852"/>
              <a:chExt cx="1661" cy="998"/>
            </a:xfrm>
          </p:grpSpPr>
          <p:sp>
            <p:nvSpPr>
              <p:cNvPr id="18" name="Line 34"/>
              <p:cNvSpPr>
                <a:spLocks noChangeShapeType="1"/>
              </p:cNvSpPr>
              <p:nvPr/>
            </p:nvSpPr>
            <p:spPr bwMode="auto">
              <a:xfrm flipH="1">
                <a:off x="3527" y="861"/>
                <a:ext cx="1661" cy="0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Line 35"/>
              <p:cNvSpPr>
                <a:spLocks noChangeShapeType="1"/>
              </p:cNvSpPr>
              <p:nvPr/>
            </p:nvSpPr>
            <p:spPr bwMode="auto">
              <a:xfrm>
                <a:off x="5168" y="852"/>
                <a:ext cx="0" cy="998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" name="Text Box 36"/>
            <p:cNvSpPr txBox="1">
              <a:spLocks noChangeArrowheads="1"/>
            </p:cNvSpPr>
            <p:nvPr/>
          </p:nvSpPr>
          <p:spPr bwMode="auto">
            <a:xfrm>
              <a:off x="3743" y="563"/>
              <a:ext cx="181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500">
                  <a:latin typeface="Arial" pitchFamily="34" charset="0"/>
                  <a:cs typeface="Arial" pitchFamily="34" charset="0"/>
                </a:rPr>
                <a:t>          Spending</a:t>
              </a:r>
            </a:p>
          </p:txBody>
        </p:sp>
      </p:grpSp>
      <p:grpSp>
        <p:nvGrpSpPr>
          <p:cNvPr id="20" name="Group 47"/>
          <p:cNvGrpSpPr>
            <a:grpSpLocks/>
          </p:cNvGrpSpPr>
          <p:nvPr/>
        </p:nvGrpSpPr>
        <p:grpSpPr bwMode="auto">
          <a:xfrm>
            <a:off x="646112" y="1225159"/>
            <a:ext cx="2887663" cy="2097088"/>
            <a:chOff x="374" y="548"/>
            <a:chExt cx="1819" cy="1321"/>
          </a:xfrm>
        </p:grpSpPr>
        <p:grpSp>
          <p:nvGrpSpPr>
            <p:cNvPr id="21" name="Group 48"/>
            <p:cNvGrpSpPr>
              <a:grpSpLocks/>
            </p:cNvGrpSpPr>
            <p:nvPr/>
          </p:nvGrpSpPr>
          <p:grpSpPr bwMode="auto">
            <a:xfrm rot="-5400000">
              <a:off x="796" y="500"/>
              <a:ext cx="1055" cy="1683"/>
              <a:chOff x="3840" y="1040"/>
              <a:chExt cx="1008" cy="752"/>
            </a:xfrm>
          </p:grpSpPr>
          <p:sp>
            <p:nvSpPr>
              <p:cNvPr id="23" name="Line 49"/>
              <p:cNvSpPr>
                <a:spLocks noChangeShapeType="1"/>
              </p:cNvSpPr>
              <p:nvPr/>
            </p:nvSpPr>
            <p:spPr bwMode="auto">
              <a:xfrm flipH="1">
                <a:off x="3840" y="1040"/>
                <a:ext cx="1008" cy="0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Line 50"/>
              <p:cNvSpPr>
                <a:spLocks noChangeShapeType="1"/>
              </p:cNvSpPr>
              <p:nvPr/>
            </p:nvSpPr>
            <p:spPr bwMode="auto">
              <a:xfrm>
                <a:off x="4830" y="1041"/>
                <a:ext cx="0" cy="751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2" name="Text Box 51"/>
            <p:cNvSpPr txBox="1">
              <a:spLocks noChangeArrowheads="1"/>
            </p:cNvSpPr>
            <p:nvPr/>
          </p:nvSpPr>
          <p:spPr bwMode="auto">
            <a:xfrm>
              <a:off x="374" y="548"/>
              <a:ext cx="181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500" dirty="0">
                  <a:latin typeface="Arial" pitchFamily="34" charset="0"/>
                  <a:cs typeface="Arial" pitchFamily="34" charset="0"/>
                </a:rPr>
                <a:t>Revenue</a:t>
              </a:r>
            </a:p>
          </p:txBody>
        </p:sp>
      </p:grpSp>
      <p:grpSp>
        <p:nvGrpSpPr>
          <p:cNvPr id="25" name="Group 17"/>
          <p:cNvGrpSpPr>
            <a:grpSpLocks/>
          </p:cNvGrpSpPr>
          <p:nvPr/>
        </p:nvGrpSpPr>
        <p:grpSpPr bwMode="auto">
          <a:xfrm>
            <a:off x="536575" y="4246172"/>
            <a:ext cx="2947987" cy="2433637"/>
            <a:chOff x="305" y="2451"/>
            <a:chExt cx="1857" cy="1533"/>
          </a:xfrm>
        </p:grpSpPr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454" y="2451"/>
              <a:ext cx="1708" cy="1029"/>
              <a:chOff x="454" y="2451"/>
              <a:chExt cx="1684" cy="1029"/>
            </a:xfrm>
          </p:grpSpPr>
          <p:sp>
            <p:nvSpPr>
              <p:cNvPr id="28" name="Line 19"/>
              <p:cNvSpPr>
                <a:spLocks noChangeShapeType="1"/>
              </p:cNvSpPr>
              <p:nvPr/>
            </p:nvSpPr>
            <p:spPr bwMode="auto">
              <a:xfrm rot="10800000" flipH="1">
                <a:off x="454" y="3480"/>
                <a:ext cx="1684" cy="0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 rot="10800000">
                <a:off x="472" y="2451"/>
                <a:ext cx="0" cy="1029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305" y="3470"/>
              <a:ext cx="1408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en-US" sz="2500" dirty="0">
                  <a:latin typeface="Arial" pitchFamily="34" charset="0"/>
                  <a:cs typeface="Arial" pitchFamily="34" charset="0"/>
                </a:rPr>
                <a:t>Wages, rent, profit</a:t>
              </a:r>
            </a:p>
          </p:txBody>
        </p:sp>
      </p:grpSp>
      <p:grpSp>
        <p:nvGrpSpPr>
          <p:cNvPr id="30" name="Group 12"/>
          <p:cNvGrpSpPr>
            <a:grpSpLocks/>
          </p:cNvGrpSpPr>
          <p:nvPr/>
        </p:nvGrpSpPr>
        <p:grpSpPr bwMode="auto">
          <a:xfrm>
            <a:off x="5772150" y="4216009"/>
            <a:ext cx="2900362" cy="2098675"/>
            <a:chOff x="3603" y="2432"/>
            <a:chExt cx="1827" cy="1322"/>
          </a:xfrm>
        </p:grpSpPr>
        <p:grpSp>
          <p:nvGrpSpPr>
            <p:cNvPr id="31" name="Group 13"/>
            <p:cNvGrpSpPr>
              <a:grpSpLocks/>
            </p:cNvGrpSpPr>
            <p:nvPr/>
          </p:nvGrpSpPr>
          <p:grpSpPr bwMode="auto">
            <a:xfrm rot="5400000">
              <a:off x="3866" y="2169"/>
              <a:ext cx="1048" cy="1573"/>
              <a:chOff x="3840" y="1040"/>
              <a:chExt cx="1008" cy="752"/>
            </a:xfrm>
          </p:grpSpPr>
          <p:sp>
            <p:nvSpPr>
              <p:cNvPr id="33" name="Line 14"/>
              <p:cNvSpPr>
                <a:spLocks noChangeShapeType="1"/>
              </p:cNvSpPr>
              <p:nvPr/>
            </p:nvSpPr>
            <p:spPr bwMode="auto">
              <a:xfrm flipH="1">
                <a:off x="3840" y="1040"/>
                <a:ext cx="1008" cy="0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" name="Line 15"/>
              <p:cNvSpPr>
                <a:spLocks noChangeShapeType="1"/>
              </p:cNvSpPr>
              <p:nvPr/>
            </p:nvSpPr>
            <p:spPr bwMode="auto">
              <a:xfrm>
                <a:off x="4830" y="1041"/>
                <a:ext cx="0" cy="751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2" name="Text Box 16"/>
            <p:cNvSpPr txBox="1">
              <a:spLocks noChangeArrowheads="1"/>
            </p:cNvSpPr>
            <p:nvPr/>
          </p:nvSpPr>
          <p:spPr bwMode="auto">
            <a:xfrm>
              <a:off x="3821" y="3456"/>
              <a:ext cx="160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500">
                  <a:latin typeface="Arial" pitchFamily="34" charset="0"/>
                  <a:cs typeface="Arial" pitchFamily="34" charset="0"/>
                </a:rPr>
                <a:t>            Income</a:t>
              </a:r>
            </a:p>
          </p:txBody>
        </p:sp>
      </p:grpSp>
      <p:grpSp>
        <p:nvGrpSpPr>
          <p:cNvPr id="35" name="Group 42"/>
          <p:cNvGrpSpPr>
            <a:grpSpLocks/>
          </p:cNvGrpSpPr>
          <p:nvPr/>
        </p:nvGrpSpPr>
        <p:grpSpPr bwMode="auto">
          <a:xfrm>
            <a:off x="1169987" y="1961759"/>
            <a:ext cx="2259013" cy="1366838"/>
            <a:chOff x="704" y="1012"/>
            <a:chExt cx="1423" cy="861"/>
          </a:xfrm>
        </p:grpSpPr>
        <p:grpSp>
          <p:nvGrpSpPr>
            <p:cNvPr id="36" name="Group 43"/>
            <p:cNvGrpSpPr>
              <a:grpSpLocks/>
            </p:cNvGrpSpPr>
            <p:nvPr/>
          </p:nvGrpSpPr>
          <p:grpSpPr bwMode="auto">
            <a:xfrm>
              <a:off x="704" y="1012"/>
              <a:ext cx="1423" cy="861"/>
              <a:chOff x="704" y="1012"/>
              <a:chExt cx="1423" cy="885"/>
            </a:xfrm>
          </p:grpSpPr>
          <p:sp>
            <p:nvSpPr>
              <p:cNvPr id="38" name="Line 44"/>
              <p:cNvSpPr>
                <a:spLocks noChangeShapeType="1"/>
              </p:cNvSpPr>
              <p:nvPr/>
            </p:nvSpPr>
            <p:spPr bwMode="auto">
              <a:xfrm rot="10800000" flipH="1" flipV="1">
                <a:off x="704" y="1024"/>
                <a:ext cx="1423" cy="0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Line 45"/>
              <p:cNvSpPr>
                <a:spLocks noChangeShapeType="1"/>
              </p:cNvSpPr>
              <p:nvPr/>
            </p:nvSpPr>
            <p:spPr bwMode="auto">
              <a:xfrm rot="10800000" flipV="1">
                <a:off x="721" y="1012"/>
                <a:ext cx="0" cy="885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7" name="Text Box 46"/>
            <p:cNvSpPr txBox="1">
              <a:spLocks noChangeArrowheads="1"/>
            </p:cNvSpPr>
            <p:nvPr/>
          </p:nvSpPr>
          <p:spPr bwMode="auto">
            <a:xfrm>
              <a:off x="745" y="1023"/>
              <a:ext cx="1331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500" dirty="0">
                  <a:latin typeface="Arial" pitchFamily="34" charset="0"/>
                  <a:cs typeface="Arial" pitchFamily="34" charset="0"/>
                </a:rPr>
                <a:t>Goods &amp; Services sold</a:t>
              </a:r>
            </a:p>
          </p:txBody>
        </p:sp>
      </p:grpSp>
      <p:grpSp>
        <p:nvGrpSpPr>
          <p:cNvPr id="40" name="Group 37"/>
          <p:cNvGrpSpPr>
            <a:grpSpLocks/>
          </p:cNvGrpSpPr>
          <p:nvPr/>
        </p:nvGrpSpPr>
        <p:grpSpPr bwMode="auto">
          <a:xfrm>
            <a:off x="5335588" y="1999177"/>
            <a:ext cx="2611438" cy="1295400"/>
            <a:chOff x="3292" y="1047"/>
            <a:chExt cx="1645" cy="816"/>
          </a:xfrm>
        </p:grpSpPr>
        <p:grpSp>
          <p:nvGrpSpPr>
            <p:cNvPr id="41" name="Group 38"/>
            <p:cNvGrpSpPr>
              <a:grpSpLocks/>
            </p:cNvGrpSpPr>
            <p:nvPr/>
          </p:nvGrpSpPr>
          <p:grpSpPr bwMode="auto">
            <a:xfrm>
              <a:off x="3596" y="1047"/>
              <a:ext cx="1341" cy="816"/>
              <a:chOff x="3596" y="1047"/>
              <a:chExt cx="1341" cy="816"/>
            </a:xfrm>
          </p:grpSpPr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 rot="-5400000" flipH="1" flipV="1">
                <a:off x="4510" y="1455"/>
                <a:ext cx="816" cy="0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Line 40"/>
              <p:cNvSpPr>
                <a:spLocks noChangeShapeType="1"/>
              </p:cNvSpPr>
              <p:nvPr/>
            </p:nvSpPr>
            <p:spPr bwMode="auto">
              <a:xfrm rot="16200000" flipV="1">
                <a:off x="4267" y="388"/>
                <a:ext cx="0" cy="1341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3292" y="1073"/>
              <a:ext cx="1462" cy="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>
                <a:lnSpc>
                  <a:spcPct val="90000"/>
                </a:lnSpc>
                <a:spcBef>
                  <a:spcPct val="50000"/>
                </a:spcBef>
              </a:pPr>
              <a:r>
                <a:rPr lang="en-US" sz="2500" dirty="0">
                  <a:latin typeface="Arial" pitchFamily="34" charset="0"/>
                  <a:cs typeface="Arial" pitchFamily="34" charset="0"/>
                </a:rPr>
                <a:t>Goods &amp; Services bought</a:t>
              </a:r>
            </a:p>
          </p:txBody>
        </p:sp>
      </p:grpSp>
      <p:grpSp>
        <p:nvGrpSpPr>
          <p:cNvPr id="45" name="Group 22"/>
          <p:cNvGrpSpPr>
            <a:grpSpLocks/>
          </p:cNvGrpSpPr>
          <p:nvPr/>
        </p:nvGrpSpPr>
        <p:grpSpPr bwMode="auto">
          <a:xfrm>
            <a:off x="1211262" y="4231884"/>
            <a:ext cx="2222500" cy="1285875"/>
            <a:chOff x="730" y="2442"/>
            <a:chExt cx="1400" cy="810"/>
          </a:xfrm>
        </p:grpSpPr>
        <p:grpSp>
          <p:nvGrpSpPr>
            <p:cNvPr id="46" name="Group 23"/>
            <p:cNvGrpSpPr>
              <a:grpSpLocks/>
            </p:cNvGrpSpPr>
            <p:nvPr/>
          </p:nvGrpSpPr>
          <p:grpSpPr bwMode="auto">
            <a:xfrm>
              <a:off x="730" y="2442"/>
              <a:ext cx="1400" cy="810"/>
              <a:chOff x="986" y="2478"/>
              <a:chExt cx="879" cy="774"/>
            </a:xfrm>
          </p:grpSpPr>
          <p:sp>
            <p:nvSpPr>
              <p:cNvPr id="48" name="Line 24"/>
              <p:cNvSpPr>
                <a:spLocks noChangeShapeType="1"/>
              </p:cNvSpPr>
              <p:nvPr/>
            </p:nvSpPr>
            <p:spPr bwMode="auto">
              <a:xfrm rot="5400000" flipH="1" flipV="1">
                <a:off x="600" y="2865"/>
                <a:ext cx="774" cy="0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Line 25"/>
              <p:cNvSpPr>
                <a:spLocks noChangeShapeType="1"/>
              </p:cNvSpPr>
              <p:nvPr/>
            </p:nvSpPr>
            <p:spPr bwMode="auto">
              <a:xfrm rot="5400000" flipV="1">
                <a:off x="1426" y="2794"/>
                <a:ext cx="0" cy="879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>
              <a:off x="758" y="2736"/>
              <a:ext cx="1262" cy="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500">
                  <a:latin typeface="Arial" pitchFamily="34" charset="0"/>
                  <a:cs typeface="Arial" pitchFamily="34" charset="0"/>
                </a:rPr>
                <a:t>Factors of production</a:t>
              </a:r>
            </a:p>
          </p:txBody>
        </p:sp>
      </p:grpSp>
      <p:grpSp>
        <p:nvGrpSpPr>
          <p:cNvPr id="50" name="Group 27"/>
          <p:cNvGrpSpPr>
            <a:grpSpLocks/>
          </p:cNvGrpSpPr>
          <p:nvPr/>
        </p:nvGrpSpPr>
        <p:grpSpPr bwMode="auto">
          <a:xfrm>
            <a:off x="5784850" y="4216009"/>
            <a:ext cx="2125662" cy="1301750"/>
            <a:chOff x="3611" y="2432"/>
            <a:chExt cx="1339" cy="820"/>
          </a:xfrm>
        </p:grpSpPr>
        <p:grpSp>
          <p:nvGrpSpPr>
            <p:cNvPr id="51" name="Group 28"/>
            <p:cNvGrpSpPr>
              <a:grpSpLocks/>
            </p:cNvGrpSpPr>
            <p:nvPr/>
          </p:nvGrpSpPr>
          <p:grpSpPr bwMode="auto">
            <a:xfrm>
              <a:off x="3611" y="2432"/>
              <a:ext cx="1339" cy="820"/>
              <a:chOff x="3611" y="2456"/>
              <a:chExt cx="1339" cy="796"/>
            </a:xfrm>
          </p:grpSpPr>
          <p:sp>
            <p:nvSpPr>
              <p:cNvPr id="53" name="Line 29"/>
              <p:cNvSpPr>
                <a:spLocks noChangeShapeType="1"/>
              </p:cNvSpPr>
              <p:nvPr/>
            </p:nvSpPr>
            <p:spPr bwMode="auto">
              <a:xfrm flipH="1" flipV="1">
                <a:off x="3611" y="3248"/>
                <a:ext cx="1339" cy="0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Line 30"/>
              <p:cNvSpPr>
                <a:spLocks noChangeShapeType="1"/>
              </p:cNvSpPr>
              <p:nvPr/>
            </p:nvSpPr>
            <p:spPr bwMode="auto">
              <a:xfrm flipV="1">
                <a:off x="4931" y="2456"/>
                <a:ext cx="0" cy="796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2" name="Text Box 31"/>
            <p:cNvSpPr txBox="1">
              <a:spLocks noChangeArrowheads="1"/>
            </p:cNvSpPr>
            <p:nvPr/>
          </p:nvSpPr>
          <p:spPr bwMode="auto">
            <a:xfrm>
              <a:off x="3682" y="2749"/>
              <a:ext cx="1262" cy="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lnSpc>
                  <a:spcPct val="90000"/>
                </a:lnSpc>
                <a:spcBef>
                  <a:spcPct val="50000"/>
                </a:spcBef>
              </a:pPr>
              <a:r>
                <a:rPr lang="en-US" sz="2500" dirty="0">
                  <a:latin typeface="Arial" pitchFamily="34" charset="0"/>
                  <a:cs typeface="Arial" pitchFamily="34" charset="0"/>
                </a:rPr>
                <a:t>Labor, land, capital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843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Free Market</a:t>
            </a:r>
          </a:p>
        </p:txBody>
      </p:sp>
      <p:pic>
        <p:nvPicPr>
          <p:cNvPr id="4098" name="Picture 2" descr="C:\Users\BZD0013\Downloads\Free-mark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06" y="1524000"/>
            <a:ext cx="5876925" cy="267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98306" y="46482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are acting on their own rational self-interest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“Invisible hand”</a:t>
            </a:r>
          </a:p>
        </p:txBody>
      </p:sp>
    </p:spTree>
    <p:extLst>
      <p:ext uri="{BB962C8B-B14F-4D97-AF65-F5344CB8AC3E}">
        <p14:creationId xmlns:p14="http://schemas.microsoft.com/office/powerpoint/2010/main" val="109518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Efficiency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2274838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economies are better than planned economies because of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Productive Efficiency – Producing goods and services in the least costly way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Allocative Efficiency – Producing goods wanted by the society</a:t>
            </a:r>
          </a:p>
        </p:txBody>
      </p:sp>
    </p:spTree>
    <p:extLst>
      <p:ext uri="{BB962C8B-B14F-4D97-AF65-F5344CB8AC3E}">
        <p14:creationId xmlns:p14="http://schemas.microsoft.com/office/powerpoint/2010/main" val="174305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586"/>
            <a:ext cx="8229600" cy="10207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Market Failure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1254" y="1125834"/>
            <a:ext cx="670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outcomes are not always efficient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might interfere</a:t>
            </a:r>
          </a:p>
          <a:p>
            <a:endParaRPr lang="en-US" dirty="0"/>
          </a:p>
        </p:txBody>
      </p:sp>
      <p:pic>
        <p:nvPicPr>
          <p:cNvPr id="2050" name="Picture 2" descr="C:\Users\BZD0013\Desktop\market fail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54" y="2571928"/>
            <a:ext cx="7809346" cy="420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38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D10E-54DA-402F-810C-1519C784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rgbClr val="0070C0"/>
                </a:solidFill>
                <a:latin typeface="Algerian" panose="04020705040A02060702" pitchFamily="82" charset="0"/>
              </a:rPr>
              <a:t>What do you want to be when you grow up?</a:t>
            </a:r>
            <a:r>
              <a:rPr lang="en-US" dirty="0"/>
              <a:t>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0FF831-304C-4B0E-96E0-024558344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1914981"/>
            <a:ext cx="8134350" cy="37909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404C23-DA1D-4BEE-9778-B95EB5CFA366}"/>
              </a:ext>
            </a:extLst>
          </p:cNvPr>
          <p:cNvSpPr/>
          <p:nvPr/>
        </p:nvSpPr>
        <p:spPr>
          <a:xfrm>
            <a:off x="533400" y="559606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r>
              <a:rPr lang="en-US" sz="1050" dirty="0"/>
              <a:t>ource: https://steemkr.com/steemiteducation/@oluwoleolaide/what-do-you-want-to-become-when-you-grow-up-a-void-question-in-my-country</a:t>
            </a:r>
          </a:p>
        </p:txBody>
      </p:sp>
    </p:spTree>
    <p:extLst>
      <p:ext uri="{BB962C8B-B14F-4D97-AF65-F5344CB8AC3E}">
        <p14:creationId xmlns:p14="http://schemas.microsoft.com/office/powerpoint/2010/main" val="62998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D57A-5BAD-4B14-A58F-85A3AE66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Government Intervention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B61871-514A-499C-BCBF-E8CC7C31E869}"/>
              </a:ext>
            </a:extLst>
          </p:cNvPr>
          <p:cNvSpPr/>
          <p:nvPr/>
        </p:nvSpPr>
        <p:spPr>
          <a:xfrm>
            <a:off x="228600" y="1447800"/>
            <a:ext cx="8915400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Ceiling</a:t>
            </a:r>
          </a:p>
          <a:p>
            <a:pPr marL="800100" lvl="1" indent="-34290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price that sellers can charge</a:t>
            </a:r>
          </a:p>
          <a:p>
            <a:pPr marL="1257300" lvl="2" indent="-3429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Rent control</a:t>
            </a:r>
          </a:p>
          <a:p>
            <a:pPr marL="1257300" lvl="2" indent="-3429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sets a maximum house rent that can be charged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4BA920-7C10-4692-96CB-1A08CDACB162}"/>
              </a:ext>
            </a:extLst>
          </p:cNvPr>
          <p:cNvSpPr/>
          <p:nvPr/>
        </p:nvSpPr>
        <p:spPr>
          <a:xfrm>
            <a:off x="228600" y="3962400"/>
            <a:ext cx="88392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Floor</a:t>
            </a:r>
          </a:p>
          <a:p>
            <a:pPr marL="800100" lvl="1" indent="-34290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price set by the government</a:t>
            </a:r>
          </a:p>
          <a:p>
            <a:pPr marL="1257300" lvl="2" indent="-3429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Minimum Wage</a:t>
            </a:r>
          </a:p>
          <a:p>
            <a:pPr marL="1257300" lvl="2" indent="-3429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legal wage that employer have to pay their employees</a:t>
            </a:r>
          </a:p>
        </p:txBody>
      </p:sp>
    </p:spTree>
    <p:extLst>
      <p:ext uri="{BB962C8B-B14F-4D97-AF65-F5344CB8AC3E}">
        <p14:creationId xmlns:p14="http://schemas.microsoft.com/office/powerpoint/2010/main" val="2336080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1055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Microeconomics vs MAcroeconomics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DEDF02-513A-43C5-AB65-2E46994AE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905000"/>
            <a:ext cx="2143125" cy="3257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8758C4-7F43-46A3-834E-DC01494FC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266950"/>
            <a:ext cx="3200400" cy="2324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8C0150-CF00-4D28-AF18-E8F00CD16682}"/>
              </a:ext>
            </a:extLst>
          </p:cNvPr>
          <p:cNvSpPr/>
          <p:nvPr/>
        </p:nvSpPr>
        <p:spPr>
          <a:xfrm>
            <a:off x="1371600" y="5738811"/>
            <a:ext cx="74676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Source: https://creativemarket.com/blog/getting-started-with-micro-ux-a-simple-guide-5-fascinating-examples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1EC93E8-B2BB-4EE9-8CD4-67617F28AD90}"/>
              </a:ext>
            </a:extLst>
          </p:cNvPr>
          <p:cNvSpPr/>
          <p:nvPr/>
        </p:nvSpPr>
        <p:spPr>
          <a:xfrm rot="2982131">
            <a:off x="3271669" y="3410703"/>
            <a:ext cx="872999" cy="246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F57A8F-5A7F-482A-AE13-8E8972A80AEA}"/>
              </a:ext>
            </a:extLst>
          </p:cNvPr>
          <p:cNvSpPr/>
          <p:nvPr/>
        </p:nvSpPr>
        <p:spPr>
          <a:xfrm rot="1315531">
            <a:off x="5958655" y="4705286"/>
            <a:ext cx="906514" cy="312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89A2-81B4-4218-9C9D-93112B977CAD}"/>
              </a:ext>
            </a:extLst>
          </p:cNvPr>
          <p:cNvSpPr txBox="1"/>
          <p:nvPr/>
        </p:nvSpPr>
        <p:spPr>
          <a:xfrm>
            <a:off x="3590925" y="3902191"/>
            <a:ext cx="98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0E016C-56B0-4472-982B-013802ACFE18}"/>
              </a:ext>
            </a:extLst>
          </p:cNvPr>
          <p:cNvSpPr txBox="1"/>
          <p:nvPr/>
        </p:nvSpPr>
        <p:spPr>
          <a:xfrm>
            <a:off x="6853311" y="4773328"/>
            <a:ext cx="114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</a:t>
            </a:r>
          </a:p>
        </p:txBody>
      </p:sp>
    </p:spTree>
    <p:extLst>
      <p:ext uri="{BB962C8B-B14F-4D97-AF65-F5344CB8AC3E}">
        <p14:creationId xmlns:p14="http://schemas.microsoft.com/office/powerpoint/2010/main" val="218642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12" grpId="0" animBg="1"/>
      <p:bldP spid="7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2"/>
          <p:cNvGraphicFramePr>
            <a:graphicFrameLocks noGrp="1"/>
          </p:cNvGraphicFramePr>
          <p:nvPr/>
        </p:nvGraphicFramePr>
        <p:xfrm>
          <a:off x="228600" y="457200"/>
          <a:ext cx="8610600" cy="5722937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2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363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Examples of micro and macroeconomic concerns</a:t>
                      </a:r>
                    </a:p>
                  </a:txBody>
                  <a:tcPr marT="45721" marB="4572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1" marB="4572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Production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Prices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Income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Employment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0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Micro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economics</a:t>
                      </a:r>
                    </a:p>
                  </a:txBody>
                  <a:tcPr marT="45721" marB="4572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Production/Output in Individual Industries and </a:t>
                      </a: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Businesses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q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How much steel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q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How many offices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q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How many cars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Price of Individual </a:t>
                      </a: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Goods and Services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q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Price of medical care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q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Price of gasoline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q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Food prices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q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Apartment rents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Distribution of </a:t>
                      </a: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Income and Wealth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q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Wages in the Industry  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q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Minimum wages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q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Executive salaries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Employment by Individual Businesses &amp; </a:t>
                      </a: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Industries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q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Jobs in the steel industry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q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 of employees in a firm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42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Macro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economics</a:t>
                      </a:r>
                    </a:p>
                  </a:txBody>
                  <a:tcPr marT="45721" marB="4572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National </a:t>
                      </a: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Production/Output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q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 Industrial Output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q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GDP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Aggregate Price Level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q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Consumer prices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q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Producer Prices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q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Rate of Inflation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National Income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 wages and salaries  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q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 corporate profits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Employment and Unemployment in the </a:t>
                      </a: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Economy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q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 number of jobs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q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Unemployment rate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25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Economics: Definition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5344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6928" indent="-457200"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term Economics originates from the Greek words: </a:t>
            </a:r>
            <a:r>
              <a:rPr lang="en-US" sz="2800" dirty="0" err="1">
                <a:solidFill>
                  <a:srgbClr val="1B7389"/>
                </a:solidFill>
                <a:latin typeface="Times New Roman" pitchFamily="18" charset="0"/>
                <a:cs typeface="Times New Roman" pitchFamily="18" charset="0"/>
              </a:rPr>
              <a:t>oikos</a:t>
            </a:r>
            <a:r>
              <a:rPr lang="en-US" sz="2800" dirty="0">
                <a:solidFill>
                  <a:srgbClr val="1B7389"/>
                </a:solidFill>
                <a:latin typeface="Times New Roman" pitchFamily="18" charset="0"/>
                <a:cs typeface="Times New Roman" pitchFamily="18" charset="0"/>
              </a:rPr>
              <a:t> (house)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dirty="0">
                <a:solidFill>
                  <a:srgbClr val="1B7389"/>
                </a:solidFill>
                <a:latin typeface="Times New Roman" pitchFamily="18" charset="0"/>
                <a:cs typeface="Times New Roman" pitchFamily="18" charset="0"/>
              </a:rPr>
              <a:t>nomos (custom or law)</a:t>
            </a:r>
          </a:p>
          <a:p>
            <a:pPr marL="621792" lvl="1" indent="-246888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Means “Laws of Households”</a:t>
            </a:r>
          </a:p>
          <a:p>
            <a:pPr marL="621792" lvl="1" indent="-246888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Economics is thus defined as a body of knowledge or study that discusses how society tries to solve the human problems of unlimited wants and scarce resources.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1" indent="-285750" algn="just">
              <a:spcAft>
                <a:spcPts val="180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As per Adam Smith “Economics is the science of wealth of nations”---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Wealth definition</a:t>
            </a:r>
          </a:p>
          <a:p>
            <a:pPr marL="285750" lvl="1" indent="-285750" algn="just">
              <a:spcAft>
                <a:spcPts val="180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Alfred Marshall “Economics is the study of mankind in the ordinary business of life”--- </a:t>
            </a: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Welfare definition</a:t>
            </a:r>
          </a:p>
          <a:p>
            <a:pPr marL="285750" lvl="1" indent="-285750" algn="just">
              <a:spcAft>
                <a:spcPts val="180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Robbins “Economics is a science which studies human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relationship between ends and scarce means which have alternative uses”--- </a:t>
            </a: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Scarcity definition</a:t>
            </a:r>
          </a:p>
        </p:txBody>
      </p:sp>
    </p:spTree>
    <p:extLst>
      <p:ext uri="{BB962C8B-B14F-4D97-AF65-F5344CB8AC3E}">
        <p14:creationId xmlns:p14="http://schemas.microsoft.com/office/powerpoint/2010/main" val="412364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Books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3304" y="1690689"/>
            <a:ext cx="8195896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Economics,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Gregory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Mankiw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South Western (2012), 6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Ed.</a:t>
            </a:r>
          </a:p>
          <a:p>
            <a:pPr marL="342900" indent="-3429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Macroeconomics (Theory and Policy),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Dwivedi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Tata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Mcgraw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Hill (2010)  3 Ed.</a:t>
            </a:r>
          </a:p>
          <a:p>
            <a:pPr marL="342900" indent="-3429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Macroeconomics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Dornbusch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Fisher, and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Startz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Tata-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Mcgraw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Hill (2012), 10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Ed.</a:t>
            </a:r>
          </a:p>
          <a:p>
            <a:pPr marL="342900" indent="-3429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Economics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Case, Fair and Oster, Pearson 11 edition (2014)</a:t>
            </a:r>
          </a:p>
        </p:txBody>
      </p:sp>
    </p:spTree>
    <p:extLst>
      <p:ext uri="{BB962C8B-B14F-4D97-AF65-F5344CB8AC3E}">
        <p14:creationId xmlns:p14="http://schemas.microsoft.com/office/powerpoint/2010/main" val="355451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94FB-B52D-4C7B-9D7A-F57B1EEC5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04" y="280397"/>
            <a:ext cx="7886700" cy="1325563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Algerian" panose="04020705040A02060702" pitchFamily="82" charset="0"/>
              </a:rPr>
              <a:t>Fundamental problem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2F89B858-250A-40BF-91A4-D5802150CB5B}"/>
              </a:ext>
            </a:extLst>
          </p:cNvPr>
          <p:cNvSpPr/>
          <p:nvPr/>
        </p:nvSpPr>
        <p:spPr>
          <a:xfrm>
            <a:off x="1499757" y="2278256"/>
            <a:ext cx="2057400" cy="1325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A30F1-AC25-487B-B34F-850AC123DD6B}"/>
              </a:ext>
            </a:extLst>
          </p:cNvPr>
          <p:cNvSpPr txBox="1"/>
          <p:nvPr/>
        </p:nvSpPr>
        <p:spPr>
          <a:xfrm>
            <a:off x="1956957" y="2735264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Unlimited wants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1060620-70C3-4EE5-912F-0933A6671964}"/>
              </a:ext>
            </a:extLst>
          </p:cNvPr>
          <p:cNvSpPr/>
          <p:nvPr/>
        </p:nvSpPr>
        <p:spPr>
          <a:xfrm>
            <a:off x="4953000" y="2263513"/>
            <a:ext cx="1872761" cy="1325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41A5F-AF9A-498D-8143-91E3DF6A9827}"/>
              </a:ext>
            </a:extLst>
          </p:cNvPr>
          <p:cNvSpPr txBox="1"/>
          <p:nvPr/>
        </p:nvSpPr>
        <p:spPr>
          <a:xfrm>
            <a:off x="5285725" y="268090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Limited resources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DF1BF5-3044-468B-BFEB-3678F1D61EA7}"/>
              </a:ext>
            </a:extLst>
          </p:cNvPr>
          <p:cNvSpPr/>
          <p:nvPr/>
        </p:nvSpPr>
        <p:spPr>
          <a:xfrm>
            <a:off x="2138811" y="3648987"/>
            <a:ext cx="4008560" cy="744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28C0C-9184-4E7B-B1FD-6D9499F542F3}"/>
              </a:ext>
            </a:extLst>
          </p:cNvPr>
          <p:cNvSpPr txBox="1"/>
          <p:nvPr/>
        </p:nvSpPr>
        <p:spPr>
          <a:xfrm>
            <a:off x="1704691" y="3515614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Scarcity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6CBA52-1E15-4C84-9E90-75D8F1F491DC}"/>
              </a:ext>
            </a:extLst>
          </p:cNvPr>
          <p:cNvSpPr/>
          <p:nvPr/>
        </p:nvSpPr>
        <p:spPr>
          <a:xfrm>
            <a:off x="813956" y="4913308"/>
            <a:ext cx="703464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Society’s resources are limited – time, air, land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Scarcity forces us to make choices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Economics helps us to make decisions</a:t>
            </a:r>
          </a:p>
        </p:txBody>
      </p:sp>
    </p:spTree>
    <p:extLst>
      <p:ext uri="{BB962C8B-B14F-4D97-AF65-F5344CB8AC3E}">
        <p14:creationId xmlns:p14="http://schemas.microsoft.com/office/powerpoint/2010/main" val="19375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6" grpId="0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6B2E-DE2B-473D-AB15-7EE058B3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rgbClr val="0070C0"/>
                </a:solidFill>
                <a:latin typeface="Algerian" panose="04020705040A02060702" pitchFamily="82" charset="0"/>
              </a:rPr>
              <a:t>Choices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33AF1-E19C-4B54-8784-1643782F724D}"/>
              </a:ext>
            </a:extLst>
          </p:cNvPr>
          <p:cNvSpPr txBox="1"/>
          <p:nvPr/>
        </p:nvSpPr>
        <p:spPr>
          <a:xfrm>
            <a:off x="1219200" y="1690689"/>
            <a:ext cx="729615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scarcity – we must make choices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choices?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fulfil </a:t>
            </a:r>
          </a:p>
          <a:p>
            <a:pPr marL="800100" lvl="1" indent="-34290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Needs: Things we must have to survive</a:t>
            </a:r>
          </a:p>
          <a:p>
            <a:pPr marL="1257300" lvl="2" indent="-3429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Food, Shelter, Clothing</a:t>
            </a:r>
          </a:p>
          <a:p>
            <a:pPr marL="800100" lvl="1" indent="-34290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Wants: Things we would really like to have</a:t>
            </a:r>
          </a:p>
          <a:p>
            <a:pPr marL="1257300" lvl="2" indent="-3429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Jewelry, Expensive car</a:t>
            </a:r>
          </a:p>
        </p:txBody>
      </p:sp>
    </p:spTree>
    <p:extLst>
      <p:ext uri="{BB962C8B-B14F-4D97-AF65-F5344CB8AC3E}">
        <p14:creationId xmlns:p14="http://schemas.microsoft.com/office/powerpoint/2010/main" val="266992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1879-A7E3-4E7B-8CB4-30CA25B0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  <a:latin typeface="Algerian" panose="04020705040A02060702" pitchFamily="82" charset="0"/>
              </a:rPr>
              <a:t>Economics definition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5585A0-ADA7-4346-BD0E-9F9E3BE4D35A}"/>
              </a:ext>
            </a:extLst>
          </p:cNvPr>
          <p:cNvSpPr txBox="1"/>
          <p:nvPr/>
        </p:nvSpPr>
        <p:spPr>
          <a:xfrm>
            <a:off x="1219200" y="2733764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Economics is the study of how people make choices to satisfy their unlimited wants with scarce resources</a:t>
            </a:r>
          </a:p>
        </p:txBody>
      </p:sp>
    </p:spTree>
    <p:extLst>
      <p:ext uri="{BB962C8B-B14F-4D97-AF65-F5344CB8AC3E}">
        <p14:creationId xmlns:p14="http://schemas.microsoft.com/office/powerpoint/2010/main" val="267581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C79E-1BA6-459E-99B9-4591AFF0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8784"/>
            <a:ext cx="7886700" cy="1325563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Algerian" panose="04020705040A02060702" pitchFamily="82" charset="0"/>
              </a:rPr>
              <a:t>Trade-off</a:t>
            </a:r>
            <a:r>
              <a:rPr lang="en-US" sz="3600" cap="small" dirty="0">
                <a:solidFill>
                  <a:srgbClr val="0070C0"/>
                </a:solidFill>
                <a:latin typeface="Algerian" panose="04020705040A02060702" pitchFamily="82" charset="0"/>
              </a:rPr>
              <a:t>S</a:t>
            </a:r>
            <a:endParaRPr lang="en-US" cap="smal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D3C97-7670-4154-BCA6-B92BBC73BE9C}"/>
              </a:ext>
            </a:extLst>
          </p:cNvPr>
          <p:cNvSpPr txBox="1"/>
          <p:nvPr/>
        </p:nvSpPr>
        <p:spPr>
          <a:xfrm>
            <a:off x="2800057" y="4270896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AC273-2C50-4D61-9B35-6CD7D11E9CD6}"/>
              </a:ext>
            </a:extLst>
          </p:cNvPr>
          <p:cNvSpPr txBox="1"/>
          <p:nvPr/>
        </p:nvSpPr>
        <p:spPr>
          <a:xfrm>
            <a:off x="885825" y="1700487"/>
            <a:ext cx="771393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cannot have it all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you have to pick one thing from all other possibilities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5D3E1E-0DAD-4BA0-937F-32F0B2689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3733800"/>
            <a:ext cx="1779417" cy="17402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B4B8A2-B683-48A7-80CC-A619EFD3ED52}"/>
              </a:ext>
            </a:extLst>
          </p:cNvPr>
          <p:cNvSpPr txBox="1"/>
          <p:nvPr/>
        </p:nvSpPr>
        <p:spPr>
          <a:xfrm>
            <a:off x="6037385" y="4280771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117C0D-E161-45BC-898F-2C117EB85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4413" y="3559550"/>
            <a:ext cx="1609725" cy="1914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5AA878-660C-47D8-A208-B0A1BD519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986" y="3646675"/>
            <a:ext cx="2511670" cy="174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9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27FA-897E-4061-B024-C8EDBBA1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rgbClr val="0070C0"/>
                </a:solidFill>
                <a:latin typeface="Algerian" panose="04020705040A02060702" pitchFamily="82" charset="0"/>
              </a:rPr>
              <a:t>Opportunity Cost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5846E-5BE8-4F6A-A780-1C1458286186}"/>
              </a:ext>
            </a:extLst>
          </p:cNvPr>
          <p:cNvSpPr txBox="1"/>
          <p:nvPr/>
        </p:nvSpPr>
        <p:spPr>
          <a:xfrm>
            <a:off x="663819" y="1447800"/>
            <a:ext cx="81534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choice has a cost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 Cost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value of the next best thing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You decided to do Facebook for an hour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opportunity cost of Facebook?</a:t>
            </a:r>
          </a:p>
          <a:p>
            <a:pPr marL="800100" lvl="1" indent="-34290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this chapter twice</a:t>
            </a:r>
          </a:p>
          <a:p>
            <a:pPr marL="800100" lvl="1" indent="-34290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hour of Sleep</a:t>
            </a:r>
          </a:p>
          <a:p>
            <a:pPr marL="800100" lvl="1" indent="-34290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worked you could earn Rs.50/hour</a:t>
            </a:r>
          </a:p>
          <a:p>
            <a:pPr marL="800100" lvl="1" indent="-34290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some purchase</a:t>
            </a:r>
          </a:p>
        </p:txBody>
      </p:sp>
    </p:spTree>
    <p:extLst>
      <p:ext uri="{BB962C8B-B14F-4D97-AF65-F5344CB8AC3E}">
        <p14:creationId xmlns:p14="http://schemas.microsoft.com/office/powerpoint/2010/main" val="98172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Shortage is not Scarcity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2733675" cy="4062651"/>
          </a:xfrm>
        </p:spPr>
      </p:pic>
      <p:sp>
        <p:nvSpPr>
          <p:cNvPr id="6" name="TextBox 5"/>
          <p:cNvSpPr txBox="1"/>
          <p:nvPr/>
        </p:nvSpPr>
        <p:spPr>
          <a:xfrm>
            <a:off x="3383427" y="1905506"/>
            <a:ext cx="555498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Shortage is not same as scarcity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Shortage: short period of time when an item cannot be purchased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800100" lvl="1" indent="-34290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Shortage of  water in Chennai</a:t>
            </a:r>
          </a:p>
          <a:p>
            <a:pPr marL="800100" lvl="1" indent="-34290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Shortage of women CEOs in Fortune 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9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Economic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2891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are rational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respond to economic incentives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decisions are made at the margin</a:t>
            </a:r>
          </a:p>
        </p:txBody>
      </p:sp>
    </p:spTree>
    <p:extLst>
      <p:ext uri="{BB962C8B-B14F-4D97-AF65-F5344CB8AC3E}">
        <p14:creationId xmlns:p14="http://schemas.microsoft.com/office/powerpoint/2010/main" val="293953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27337BCC99FB40A8DB7C1E6D645D82" ma:contentTypeVersion="2" ma:contentTypeDescription="Create a new document." ma:contentTypeScope="" ma:versionID="33f016cd7335c6658a247c64c5b3fea2">
  <xsd:schema xmlns:xsd="http://www.w3.org/2001/XMLSchema" xmlns:xs="http://www.w3.org/2001/XMLSchema" xmlns:p="http://schemas.microsoft.com/office/2006/metadata/properties" xmlns:ns2="4cb90f51-6fc9-4232-a9f2-1e03229df45d" targetNamespace="http://schemas.microsoft.com/office/2006/metadata/properties" ma:root="true" ma:fieldsID="7055e8214cf4fa38be5781053c54b672" ns2:_="">
    <xsd:import namespace="4cb90f51-6fc9-4232-a9f2-1e03229df4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b90f51-6fc9-4232-a9f2-1e03229df4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13271A-FAE6-4140-90DC-66246864591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D6D862F-AC1F-4360-B631-AE942CFD14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76E06B-1054-4A87-8FD6-C9EE609BA38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1075</Words>
  <Application>Microsoft Office PowerPoint</Application>
  <PresentationFormat>On-screen Show (4:3)</PresentationFormat>
  <Paragraphs>232</Paragraphs>
  <Slides>24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Chapter 1</vt:lpstr>
      <vt:lpstr>What do you want to be when you grow up? </vt:lpstr>
      <vt:lpstr>Fundamental problem</vt:lpstr>
      <vt:lpstr>Choices</vt:lpstr>
      <vt:lpstr>Economics definition</vt:lpstr>
      <vt:lpstr>Trade-offS</vt:lpstr>
      <vt:lpstr>Opportunity Cost</vt:lpstr>
      <vt:lpstr>Shortage is not Scarcity</vt:lpstr>
      <vt:lpstr>Economic Ideas</vt:lpstr>
      <vt:lpstr> Rationality</vt:lpstr>
      <vt:lpstr>Economic Incentives</vt:lpstr>
      <vt:lpstr>Marginal Decisions</vt:lpstr>
      <vt:lpstr>Three Economic Questions</vt:lpstr>
      <vt:lpstr>Types of Economies</vt:lpstr>
      <vt:lpstr>Market System</vt:lpstr>
      <vt:lpstr>The Circular- Flow Diagram</vt:lpstr>
      <vt:lpstr>Free Market</vt:lpstr>
      <vt:lpstr>Efficiency</vt:lpstr>
      <vt:lpstr>Market Failure</vt:lpstr>
      <vt:lpstr>Government Intervention</vt:lpstr>
      <vt:lpstr>Microeconomics vs MAcroeconomics</vt:lpstr>
      <vt:lpstr>PowerPoint Presentation</vt:lpstr>
      <vt:lpstr>Economics: Definition</vt:lpstr>
      <vt:lpstr>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Bharat D</dc:creator>
  <cp:lastModifiedBy>BHARAT</cp:lastModifiedBy>
  <cp:revision>135</cp:revision>
  <dcterms:created xsi:type="dcterms:W3CDTF">2017-08-24T00:45:54Z</dcterms:created>
  <dcterms:modified xsi:type="dcterms:W3CDTF">2020-09-19T23:05:12Z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0x0101009327337BCC99FB40A8DB7C1E6D645D82</vt:lpwstr>
  </property>
</Properties>
</file>