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a31ae1c3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3a31ae1c3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a31ae1c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a31ae1c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a31ae1c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3a31ae1c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3a31ae1c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3a31ae1c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a31ae1c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a31ae1c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a31ae1c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a31ae1c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3a31ae1c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3a31ae1c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a31ae1c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a31ae1c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a31ae1c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a31ae1c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a31ae1c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a31ae1c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a31ae1c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a31ae1c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3a31ae1c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3a31ae1c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3a31ae1c3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3a31ae1c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a31ae1c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a31ae1c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a31ae1c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a31ae1c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3a31ae1c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3a31ae1c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3a31ae1c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3a31ae1c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3a31ae1c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3a31ae1c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3a31ae1c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3a31ae1c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a31ae1c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a31ae1c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3a31ae1c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3a31ae1c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3a31ae1c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3a31ae1c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3a31ae1c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3a31ae1c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3a31ae1c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3a31ae1c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3a31ae1c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3a31ae1c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3a31ae1c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3a31ae1c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3a31ae1c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3a31ae1c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3a31ae1c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3a31ae1c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3a31ae1c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3a31ae1c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a31ae1c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a31ae1c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3a31ae1c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3a31ae1c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and Processors</a:t>
            </a:r>
            <a:endParaRPr/>
          </a:p>
        </p:txBody>
      </p:sp>
      <p:sp>
        <p:nvSpPr>
          <p:cNvPr id="60" name="Google Shape;60;p13"/>
          <p:cNvSpPr txBox="1"/>
          <p:nvPr>
            <p:ph idx="1" type="subTitle"/>
          </p:nvPr>
        </p:nvSpPr>
        <p:spPr>
          <a:xfrm>
            <a:off x="510450" y="3182330"/>
            <a:ext cx="8123100" cy="8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Shashank Aital</a:t>
            </a:r>
            <a:r>
              <a:rPr lang="en" sz="1500"/>
              <a:t>,</a:t>
            </a:r>
            <a:endParaRPr sz="1500"/>
          </a:p>
          <a:p>
            <a:pPr indent="0" lvl="0" marL="0" rtl="0" algn="l">
              <a:spcBef>
                <a:spcPts val="0"/>
              </a:spcBef>
              <a:spcAft>
                <a:spcPts val="0"/>
              </a:spcAft>
              <a:buNone/>
            </a:pPr>
            <a:r>
              <a:rPr lang="en" sz="1500"/>
              <a:t>The Department of Computer Science and Engineering,</a:t>
            </a:r>
            <a:endParaRPr sz="1500"/>
          </a:p>
          <a:p>
            <a:pPr indent="0" lvl="0" marL="0" rtl="0" algn="l">
              <a:spcBef>
                <a:spcPts val="0"/>
              </a:spcBef>
              <a:spcAft>
                <a:spcPts val="0"/>
              </a:spcAft>
              <a:buNone/>
            </a:pPr>
            <a:r>
              <a:rPr lang="en" sz="1500"/>
              <a:t>Indian Institute of Technology, Roorkee</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Vision Processing Unit (VPU)</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Facilitated Machine Vision Tasks</a:t>
            </a:r>
            <a:endParaRPr/>
          </a:p>
          <a:p>
            <a:pPr indent="-342900" lvl="0" marL="457200" rtl="0" algn="l">
              <a:spcBef>
                <a:spcPts val="0"/>
              </a:spcBef>
              <a:spcAft>
                <a:spcPts val="0"/>
              </a:spcAft>
              <a:buSzPts val="1800"/>
              <a:buChar char="●"/>
            </a:pPr>
            <a:r>
              <a:rPr lang="en"/>
              <a:t>Designed to capture visual data and perform inference on it via parallel processing</a:t>
            </a:r>
            <a:endParaRPr/>
          </a:p>
          <a:p>
            <a:pPr indent="-342900" lvl="0" marL="457200" rtl="0" algn="l">
              <a:spcBef>
                <a:spcPts val="0"/>
              </a:spcBef>
              <a:spcAft>
                <a:spcPts val="0"/>
              </a:spcAft>
              <a:buSzPts val="1800"/>
              <a:buChar char="●"/>
            </a:pPr>
            <a:r>
              <a:rPr lang="en"/>
              <a:t>Low power consumption</a:t>
            </a:r>
            <a:endParaRPr/>
          </a:p>
          <a:p>
            <a:pPr indent="-342900" lvl="0" marL="457200" rtl="0" algn="l">
              <a:spcBef>
                <a:spcPts val="0"/>
              </a:spcBef>
              <a:spcAft>
                <a:spcPts val="0"/>
              </a:spcAft>
              <a:buSzPts val="1800"/>
              <a:buChar char="●"/>
            </a:pPr>
            <a:r>
              <a:rPr lang="en"/>
              <a:t>Ideal for CNNs, SIFTs and other similar computer vision algorithms</a:t>
            </a:r>
            <a:endParaRPr/>
          </a:p>
          <a:p>
            <a:pPr indent="-342900" lvl="0" marL="457200" rtl="0" algn="l">
              <a:spcBef>
                <a:spcPts val="0"/>
              </a:spcBef>
              <a:spcAft>
                <a:spcPts val="0"/>
              </a:spcAft>
              <a:buSzPts val="1800"/>
              <a:buChar char="●"/>
            </a:pPr>
            <a:r>
              <a:rPr lang="en"/>
              <a:t>May include inbuilt camera buffers for enhanced performance</a:t>
            </a:r>
            <a:endParaRPr/>
          </a:p>
          <a:p>
            <a:pPr indent="-342900" lvl="0" marL="457200" rtl="0" algn="l">
              <a:spcBef>
                <a:spcPts val="0"/>
              </a:spcBef>
              <a:spcAft>
                <a:spcPts val="0"/>
              </a:spcAft>
              <a:buSzPts val="1800"/>
              <a:buChar char="●"/>
            </a:pPr>
            <a:r>
              <a:rPr lang="en"/>
              <a:t>VPUs can be used in smartphones, IoT devices or Security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Specific Integrated Circuit (ASIC)</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Highly sophisticated processors designed by taking the work that is expected into consideration.</a:t>
            </a:r>
            <a:endParaRPr/>
          </a:p>
          <a:p>
            <a:pPr indent="-342900" lvl="0" marL="457200" rtl="0" algn="l">
              <a:spcBef>
                <a:spcPts val="0"/>
              </a:spcBef>
              <a:spcAft>
                <a:spcPts val="0"/>
              </a:spcAft>
              <a:buSzPts val="1800"/>
              <a:buChar char="●"/>
            </a:pPr>
            <a:r>
              <a:rPr lang="en"/>
              <a:t>ASICs employ strategies such as optimised memory use, use of low precision arithmetic, etc. to increase the throughput of the computation.</a:t>
            </a:r>
            <a:endParaRPr/>
          </a:p>
          <a:p>
            <a:pPr indent="-342900" lvl="0" marL="457200" rtl="0" algn="l">
              <a:spcBef>
                <a:spcPts val="0"/>
              </a:spcBef>
              <a:spcAft>
                <a:spcPts val="0"/>
              </a:spcAft>
              <a:buSzPts val="1800"/>
              <a:buChar char="●"/>
            </a:pPr>
            <a:r>
              <a:rPr lang="en"/>
              <a:t>Drawback: Cannot be used if the workflow changes (Has to be designed and produced again)</a:t>
            </a:r>
            <a:endParaRPr/>
          </a:p>
          <a:p>
            <a:pPr indent="-342900" lvl="0" marL="457200" rtl="0" algn="l">
              <a:spcBef>
                <a:spcPts val="0"/>
              </a:spcBef>
              <a:spcAft>
                <a:spcPts val="0"/>
              </a:spcAft>
              <a:buSzPts val="1800"/>
              <a:buChar char="●"/>
            </a:pPr>
            <a:r>
              <a:rPr lang="en"/>
              <a:t>Ex: Google TPU - More on that later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Programmable Gate Array (FPGA)</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FPGA is an Integrated Circuit made to be configured by the end user to meet the requirements of the task in hand.</a:t>
            </a:r>
            <a:endParaRPr/>
          </a:p>
          <a:p>
            <a:pPr indent="-342900" lvl="0" marL="457200" rtl="0" algn="l">
              <a:spcBef>
                <a:spcPts val="0"/>
              </a:spcBef>
              <a:spcAft>
                <a:spcPts val="0"/>
              </a:spcAft>
              <a:buSzPts val="1800"/>
              <a:buChar char="●"/>
            </a:pPr>
            <a:r>
              <a:rPr lang="en"/>
              <a:t>It has a range of programmable logic blocks and a range of reconfigurable interconnects.</a:t>
            </a:r>
            <a:endParaRPr/>
          </a:p>
          <a:p>
            <a:pPr indent="-342900" lvl="0" marL="457200" rtl="0" algn="l">
              <a:spcBef>
                <a:spcPts val="0"/>
              </a:spcBef>
              <a:spcAft>
                <a:spcPts val="0"/>
              </a:spcAft>
              <a:buSzPts val="1800"/>
              <a:buChar char="●"/>
            </a:pPr>
            <a:r>
              <a:rPr lang="en"/>
              <a:t>FPGAs prove to be a lot more effective than GPUs in case of interface devices as they can be reprogrammed</a:t>
            </a:r>
            <a:endParaRPr/>
          </a:p>
          <a:p>
            <a:pPr indent="-342900" lvl="0" marL="457200" rtl="0" algn="l">
              <a:spcBef>
                <a:spcPts val="0"/>
              </a:spcBef>
              <a:spcAft>
                <a:spcPts val="0"/>
              </a:spcAft>
              <a:buSzPts val="1800"/>
              <a:buChar char="●"/>
            </a:pPr>
            <a:r>
              <a:rPr lang="en"/>
              <a:t>They can include RAM blocks and logic hubs to enhance computation</a:t>
            </a:r>
            <a:endParaRPr/>
          </a:p>
          <a:p>
            <a:pPr indent="-342900" lvl="0" marL="457200" rtl="0" algn="l">
              <a:spcBef>
                <a:spcPts val="0"/>
              </a:spcBef>
              <a:spcAft>
                <a:spcPts val="0"/>
              </a:spcAft>
              <a:buSzPts val="1800"/>
              <a:buChar char="●"/>
            </a:pPr>
            <a:r>
              <a:rPr lang="en"/>
              <a:t>They are similar to ASIC. But are a lot more flexible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Processors dedicated to AI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Intel - Habana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 Habana</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Habana Labs made 2 processors that gave a tough competition to the state of the art NVIDIA V100.</a:t>
            </a:r>
            <a:endParaRPr/>
          </a:p>
          <a:p>
            <a:pPr indent="-342900" lvl="0" marL="457200" rtl="0" algn="l">
              <a:spcBef>
                <a:spcPts val="0"/>
              </a:spcBef>
              <a:spcAft>
                <a:spcPts val="0"/>
              </a:spcAft>
              <a:buSzPts val="1800"/>
              <a:buChar char="●"/>
            </a:pPr>
            <a:r>
              <a:rPr lang="en"/>
              <a:t>Intel bought out Habana Labs Ltd. for $2B</a:t>
            </a:r>
            <a:endParaRPr/>
          </a:p>
          <a:p>
            <a:pPr indent="-342900" lvl="0" marL="457200" rtl="0" algn="l">
              <a:spcBef>
                <a:spcPts val="0"/>
              </a:spcBef>
              <a:spcAft>
                <a:spcPts val="0"/>
              </a:spcAft>
              <a:buSzPts val="1800"/>
              <a:buChar char="●"/>
            </a:pPr>
            <a:r>
              <a:rPr lang="en"/>
              <a:t>They achieved this by splitting the tasks of training and inference in two different chips</a:t>
            </a:r>
            <a:endParaRPr/>
          </a:p>
          <a:p>
            <a:pPr indent="-342900" lvl="0" marL="457200" rtl="0" algn="l">
              <a:spcBef>
                <a:spcPts val="0"/>
              </a:spcBef>
              <a:spcAft>
                <a:spcPts val="0"/>
              </a:spcAft>
              <a:buSzPts val="1800"/>
              <a:buChar char="●"/>
            </a:pPr>
            <a:r>
              <a:rPr lang="en"/>
              <a:t>The processors are:</a:t>
            </a:r>
            <a:endParaRPr/>
          </a:p>
          <a:p>
            <a:pPr indent="-317500" lvl="1" marL="914400" rtl="0" algn="l">
              <a:spcBef>
                <a:spcPts val="0"/>
              </a:spcBef>
              <a:spcAft>
                <a:spcPts val="0"/>
              </a:spcAft>
              <a:buSzPts val="1400"/>
              <a:buChar char="○"/>
            </a:pPr>
            <a:r>
              <a:rPr lang="en"/>
              <a:t>Habana Gaudi - A highly specialized neural network training chip</a:t>
            </a:r>
            <a:endParaRPr/>
          </a:p>
          <a:p>
            <a:pPr indent="-317500" lvl="1" marL="914400" rtl="0" algn="l">
              <a:spcBef>
                <a:spcPts val="0"/>
              </a:spcBef>
              <a:spcAft>
                <a:spcPts val="0"/>
              </a:spcAft>
              <a:buSzPts val="1400"/>
              <a:buChar char="○"/>
            </a:pPr>
            <a:r>
              <a:rPr lang="en"/>
              <a:t>Habana Goya - An inference chip to be used in active deployment</a:t>
            </a:r>
            <a:endParaRPr/>
          </a:p>
          <a:p>
            <a:pPr indent="-342900" lvl="0" marL="457200" rtl="0" algn="l">
              <a:spcBef>
                <a:spcPts val="0"/>
              </a:spcBef>
              <a:spcAft>
                <a:spcPts val="0"/>
              </a:spcAft>
              <a:buSzPts val="1800"/>
              <a:buChar char="●"/>
            </a:pPr>
            <a:r>
              <a:rPr lang="en"/>
              <a:t>Both run on 8 Habana TPC 2.0 cores but differ in the inbuilt libraries and memories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Habana Gaudi</a:t>
            </a:r>
            <a:endParaRPr/>
          </a:p>
        </p:txBody>
      </p:sp>
      <p:sp>
        <p:nvSpPr>
          <p:cNvPr id="146" name="Google Shape;146;p28"/>
          <p:cNvSpPr txBox="1"/>
          <p:nvPr>
            <p:ph idx="1" type="body"/>
          </p:nvPr>
        </p:nvSpPr>
        <p:spPr>
          <a:xfrm>
            <a:off x="311700" y="1152475"/>
            <a:ext cx="8520600" cy="359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Fully Programmable Tensor Processing Core (TPC)</a:t>
            </a:r>
            <a:endParaRPr/>
          </a:p>
          <a:p>
            <a:pPr indent="-342900" lvl="0" marL="457200" rtl="0" algn="l">
              <a:spcBef>
                <a:spcPts val="0"/>
              </a:spcBef>
              <a:spcAft>
                <a:spcPts val="0"/>
              </a:spcAft>
              <a:buSzPts val="1800"/>
              <a:buChar char="●"/>
            </a:pPr>
            <a:r>
              <a:rPr lang="en"/>
              <a:t>Tools, Libraries and Compiler</a:t>
            </a:r>
            <a:endParaRPr/>
          </a:p>
          <a:p>
            <a:pPr indent="-342900" lvl="0" marL="457200" rtl="0" algn="l">
              <a:spcBef>
                <a:spcPts val="0"/>
              </a:spcBef>
              <a:spcAft>
                <a:spcPts val="0"/>
              </a:spcAft>
              <a:buSzPts val="1800"/>
              <a:buChar char="●"/>
            </a:pPr>
            <a:r>
              <a:rPr lang="en"/>
              <a:t>High Level Architecture:</a:t>
            </a:r>
            <a:endParaRPr/>
          </a:p>
          <a:p>
            <a:pPr indent="-317500" lvl="1" marL="914400" rtl="0" algn="l">
              <a:spcBef>
                <a:spcPts val="0"/>
              </a:spcBef>
              <a:spcAft>
                <a:spcPts val="0"/>
              </a:spcAft>
              <a:buSzPts val="1400"/>
              <a:buChar char="○"/>
            </a:pPr>
            <a:r>
              <a:rPr lang="en"/>
              <a:t>8 x TPC 2.0</a:t>
            </a:r>
            <a:endParaRPr/>
          </a:p>
          <a:p>
            <a:pPr indent="-317500" lvl="1" marL="914400" rtl="0" algn="l">
              <a:spcBef>
                <a:spcPts val="0"/>
              </a:spcBef>
              <a:spcAft>
                <a:spcPts val="0"/>
              </a:spcAft>
              <a:buSzPts val="1400"/>
              <a:buChar char="○"/>
            </a:pPr>
            <a:r>
              <a:rPr lang="en"/>
              <a:t>Each TPC 2.0 is a VLIW SIMD Processor with many features as:</a:t>
            </a:r>
            <a:endParaRPr/>
          </a:p>
          <a:p>
            <a:pPr indent="-317500" lvl="2" marL="1371600" rtl="0" algn="l">
              <a:spcBef>
                <a:spcPts val="0"/>
              </a:spcBef>
              <a:spcAft>
                <a:spcPts val="0"/>
              </a:spcAft>
              <a:buSzPts val="1400"/>
              <a:buChar char="■"/>
            </a:pPr>
            <a:r>
              <a:rPr lang="en"/>
              <a:t>GEMM (GEneral Matrix to Matrix Multiplication) operation acceleration</a:t>
            </a:r>
            <a:endParaRPr/>
          </a:p>
          <a:p>
            <a:pPr indent="-317500" lvl="2" marL="1371600" rtl="0" algn="l">
              <a:spcBef>
                <a:spcPts val="0"/>
              </a:spcBef>
              <a:spcAft>
                <a:spcPts val="0"/>
              </a:spcAft>
              <a:buSzPts val="1400"/>
              <a:buChar char="■"/>
            </a:pPr>
            <a:r>
              <a:rPr lang="en"/>
              <a:t>Tensor Addressing</a:t>
            </a:r>
            <a:endParaRPr/>
          </a:p>
          <a:p>
            <a:pPr indent="-317500" lvl="2" marL="1371600" rtl="0" algn="l">
              <a:spcBef>
                <a:spcPts val="0"/>
              </a:spcBef>
              <a:spcAft>
                <a:spcPts val="0"/>
              </a:spcAft>
              <a:buSzPts val="1400"/>
              <a:buChar char="■"/>
            </a:pPr>
            <a:r>
              <a:rPr lang="en"/>
              <a:t>Latency Hiding </a:t>
            </a:r>
            <a:r>
              <a:rPr lang="en"/>
              <a:t>Capabilities</a:t>
            </a:r>
            <a:endParaRPr/>
          </a:p>
          <a:p>
            <a:pPr indent="-317500" lvl="2" marL="1371600" rtl="0" algn="l">
              <a:spcBef>
                <a:spcPts val="0"/>
              </a:spcBef>
              <a:spcAft>
                <a:spcPts val="0"/>
              </a:spcAft>
              <a:buSzPts val="1400"/>
              <a:buChar char="■"/>
            </a:pPr>
            <a:r>
              <a:rPr lang="en"/>
              <a:t>Random Number Generation</a:t>
            </a:r>
            <a:endParaRPr/>
          </a:p>
          <a:p>
            <a:pPr indent="-317500" lvl="2" marL="1371600" rtl="0" algn="l">
              <a:spcBef>
                <a:spcPts val="0"/>
              </a:spcBef>
              <a:spcAft>
                <a:spcPts val="0"/>
              </a:spcAft>
              <a:buSzPts val="1400"/>
              <a:buChar char="■"/>
            </a:pPr>
            <a:r>
              <a:rPr lang="en"/>
              <a:t>Advanced Implementation of Special Functions</a:t>
            </a:r>
            <a:endParaRPr/>
          </a:p>
          <a:p>
            <a:pPr indent="-317500" lvl="1" marL="914400" rtl="0" algn="l">
              <a:spcBef>
                <a:spcPts val="0"/>
              </a:spcBef>
              <a:spcAft>
                <a:spcPts val="0"/>
              </a:spcAft>
              <a:buSzPts val="1400"/>
              <a:buChar char="○"/>
            </a:pPr>
            <a:r>
              <a:rPr lang="en"/>
              <a:t>Memory Architecture:</a:t>
            </a:r>
            <a:endParaRPr/>
          </a:p>
          <a:p>
            <a:pPr indent="-317500" lvl="2" marL="1371600" rtl="0" algn="l">
              <a:spcBef>
                <a:spcPts val="0"/>
              </a:spcBef>
              <a:spcAft>
                <a:spcPts val="0"/>
              </a:spcAft>
              <a:buSzPts val="1400"/>
              <a:buChar char="■"/>
            </a:pPr>
            <a:r>
              <a:rPr lang="en"/>
              <a:t>Local Memories on each TPC</a:t>
            </a:r>
            <a:endParaRPr/>
          </a:p>
          <a:p>
            <a:pPr indent="-317500" lvl="2" marL="1371600" rtl="0" algn="l">
              <a:spcBef>
                <a:spcPts val="0"/>
              </a:spcBef>
              <a:spcAft>
                <a:spcPts val="0"/>
              </a:spcAft>
              <a:buSzPts val="1400"/>
              <a:buChar char="■"/>
            </a:pPr>
            <a:r>
              <a:rPr lang="en"/>
              <a:t>4 HBMs providing a total of 32 GB space and 1 TB/s bandwidth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Habana Gaudi - Training Strategies</a:t>
            </a:r>
            <a:endParaRPr/>
          </a:p>
        </p:txBody>
      </p:sp>
      <p:sp>
        <p:nvSpPr>
          <p:cNvPr id="152" name="Google Shape;152;p29"/>
          <p:cNvSpPr txBox="1"/>
          <p:nvPr>
            <p:ph idx="1" type="body"/>
          </p:nvPr>
        </p:nvSpPr>
        <p:spPr>
          <a:xfrm>
            <a:off x="311700" y="1152475"/>
            <a:ext cx="3999900" cy="3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Parallelism</a:t>
            </a:r>
            <a:endParaRPr sz="1800"/>
          </a:p>
          <a:p>
            <a:pPr indent="-317500" lvl="0" marL="457200" rtl="0" algn="l">
              <a:spcBef>
                <a:spcPts val="1600"/>
              </a:spcBef>
              <a:spcAft>
                <a:spcPts val="0"/>
              </a:spcAft>
              <a:buSzPts val="1400"/>
              <a:buChar char="●"/>
            </a:pPr>
            <a:r>
              <a:rPr lang="en"/>
              <a:t>Here, every core has a local copy of the Deep Learning Model.</a:t>
            </a:r>
            <a:endParaRPr/>
          </a:p>
          <a:p>
            <a:pPr indent="-317500" lvl="0" marL="457200" rtl="0" algn="l">
              <a:spcBef>
                <a:spcPts val="0"/>
              </a:spcBef>
              <a:spcAft>
                <a:spcPts val="0"/>
              </a:spcAft>
              <a:buSzPts val="1400"/>
              <a:buChar char="●"/>
            </a:pPr>
            <a:r>
              <a:rPr lang="en"/>
              <a:t>Each core receives a different portion of data and the algorithm runs on all the cores independently</a:t>
            </a:r>
            <a:endParaRPr/>
          </a:p>
          <a:p>
            <a:pPr indent="-317500" lvl="0" marL="457200" rtl="0" algn="l">
              <a:spcBef>
                <a:spcPts val="0"/>
              </a:spcBef>
              <a:spcAft>
                <a:spcPts val="0"/>
              </a:spcAft>
              <a:buSzPts val="1400"/>
              <a:buChar char="●"/>
            </a:pPr>
            <a:r>
              <a:rPr lang="en"/>
              <a:t>Finally, the results from all the cores are summed up in a </a:t>
            </a:r>
            <a:r>
              <a:rPr lang="en"/>
              <a:t>hierarchical</a:t>
            </a:r>
            <a:r>
              <a:rPr lang="en"/>
              <a:t> manner.</a:t>
            </a:r>
            <a:endParaRPr/>
          </a:p>
          <a:p>
            <a:pPr indent="-304800" lvl="1" marL="914400" rtl="0" algn="l">
              <a:spcBef>
                <a:spcPts val="0"/>
              </a:spcBef>
              <a:spcAft>
                <a:spcPts val="0"/>
              </a:spcAft>
              <a:buSzPts val="1200"/>
              <a:buChar char="○"/>
            </a:pPr>
            <a:r>
              <a:rPr lang="en"/>
              <a:t>In the first reduction, half of the nodes contain the sum results of themselves and their neighbours and so on.</a:t>
            </a:r>
            <a:endParaRPr/>
          </a:p>
          <a:p>
            <a:pPr indent="-317500" lvl="0" marL="457200" rtl="0" algn="l">
              <a:spcBef>
                <a:spcPts val="0"/>
              </a:spcBef>
              <a:spcAft>
                <a:spcPts val="0"/>
              </a:spcAft>
              <a:buSzPts val="1400"/>
              <a:buChar char="●"/>
            </a:pPr>
            <a:r>
              <a:rPr lang="en"/>
              <a:t>There is a Parameter Server to store the final summed and normalized value of all the parameters</a:t>
            </a:r>
            <a:endParaRPr/>
          </a:p>
        </p:txBody>
      </p:sp>
      <p:sp>
        <p:nvSpPr>
          <p:cNvPr id="153" name="Google Shape;153;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 Parallelism</a:t>
            </a:r>
            <a:endParaRPr sz="1800"/>
          </a:p>
          <a:p>
            <a:pPr indent="-317500" lvl="0" marL="457200" rtl="0" algn="l">
              <a:spcBef>
                <a:spcPts val="1600"/>
              </a:spcBef>
              <a:spcAft>
                <a:spcPts val="0"/>
              </a:spcAft>
              <a:buSzPts val="1400"/>
              <a:buChar char="●"/>
            </a:pPr>
            <a:r>
              <a:rPr lang="en"/>
              <a:t>Here, different machines are responsible for training different parts of the model.</a:t>
            </a:r>
            <a:endParaRPr/>
          </a:p>
          <a:p>
            <a:pPr indent="-317500" lvl="0" marL="457200" rtl="0" algn="l">
              <a:spcBef>
                <a:spcPts val="0"/>
              </a:spcBef>
              <a:spcAft>
                <a:spcPts val="0"/>
              </a:spcAft>
              <a:buSzPts val="1400"/>
              <a:buChar char="●"/>
            </a:pPr>
            <a:r>
              <a:rPr lang="en"/>
              <a:t>We follow a pipelined sequential approach to train the model where every core performs its processing and sends the processed model to the next core and it in turn receives the next mini-batch for training from the previous core.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Intel Xeon - Skylake Microarchitecture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Xeon Processors - Skylake microarchitecture</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Xeon is a family of scalable processors manufactured by intel for non-consumer workstation, server and embedding system markets.</a:t>
            </a:r>
            <a:endParaRPr/>
          </a:p>
          <a:p>
            <a:pPr indent="-342900" lvl="0" marL="457200" rtl="0" algn="l">
              <a:spcBef>
                <a:spcPts val="0"/>
              </a:spcBef>
              <a:spcAft>
                <a:spcPts val="0"/>
              </a:spcAft>
              <a:buSzPts val="1800"/>
              <a:buChar char="●"/>
            </a:pPr>
            <a:r>
              <a:rPr lang="en"/>
              <a:t>Skylake is the next microarchitecture </a:t>
            </a:r>
            <a:r>
              <a:rPr lang="en"/>
              <a:t>succeeding</a:t>
            </a:r>
            <a:r>
              <a:rPr lang="en"/>
              <a:t> Broadwell microarchitecture.</a:t>
            </a:r>
            <a:endParaRPr/>
          </a:p>
          <a:p>
            <a:pPr indent="-342900" lvl="0" marL="457200" rtl="0" algn="l">
              <a:spcBef>
                <a:spcPts val="0"/>
              </a:spcBef>
              <a:spcAft>
                <a:spcPts val="0"/>
              </a:spcAft>
              <a:buSzPts val="1800"/>
              <a:buChar char="●"/>
            </a:pPr>
            <a:r>
              <a:rPr lang="en"/>
              <a:t>Some features of Skylake Mesh Architecture:</a:t>
            </a:r>
            <a:endParaRPr/>
          </a:p>
          <a:p>
            <a:pPr indent="-317500" lvl="1" marL="914400" rtl="0" algn="l">
              <a:spcBef>
                <a:spcPts val="0"/>
              </a:spcBef>
              <a:spcAft>
                <a:spcPts val="0"/>
              </a:spcAft>
              <a:buSzPts val="1400"/>
              <a:buChar char="○"/>
            </a:pPr>
            <a:r>
              <a:rPr lang="en"/>
              <a:t>Till Broadwell, ring based architectures were used for inter-core and core-memory communications.</a:t>
            </a:r>
            <a:endParaRPr/>
          </a:p>
          <a:p>
            <a:pPr indent="-317500" lvl="1" marL="914400" rtl="0" algn="l">
              <a:spcBef>
                <a:spcPts val="0"/>
              </a:spcBef>
              <a:spcAft>
                <a:spcPts val="0"/>
              </a:spcAft>
              <a:buSzPts val="1400"/>
              <a:buChar char="○"/>
            </a:pPr>
            <a:r>
              <a:rPr lang="en"/>
              <a:t>This version introduces the mesh architecture which makes it easier to move information around different cores preventing bottlenecks.</a:t>
            </a:r>
            <a:endParaRPr/>
          </a:p>
          <a:p>
            <a:pPr indent="-317500" lvl="1" marL="914400" rtl="0" algn="l">
              <a:spcBef>
                <a:spcPts val="0"/>
              </a:spcBef>
              <a:spcAft>
                <a:spcPts val="0"/>
              </a:spcAft>
              <a:buSzPts val="1400"/>
              <a:buChar char="○"/>
            </a:pPr>
            <a:r>
              <a:rPr lang="en"/>
              <a:t>Comprises of an array of vertical and horizontal paths, allowing traversal along the shortest path.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CPU</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“Central Processing Unit”</a:t>
            </a:r>
            <a:endParaRPr/>
          </a:p>
          <a:p>
            <a:pPr indent="-342900" lvl="0" marL="457200" rtl="0" algn="l">
              <a:spcBef>
                <a:spcPts val="0"/>
              </a:spcBef>
              <a:spcAft>
                <a:spcPts val="0"/>
              </a:spcAft>
              <a:buSzPts val="1800"/>
              <a:buChar char="●"/>
            </a:pPr>
            <a:r>
              <a:rPr lang="en"/>
              <a:t>Sequentially execute instructions</a:t>
            </a:r>
            <a:endParaRPr/>
          </a:p>
          <a:p>
            <a:pPr indent="-342900" lvl="0" marL="457200" rtl="0" algn="l">
              <a:spcBef>
                <a:spcPts val="0"/>
              </a:spcBef>
              <a:spcAft>
                <a:spcPts val="0"/>
              </a:spcAft>
              <a:buSzPts val="1800"/>
              <a:buChar char="●"/>
            </a:pPr>
            <a:r>
              <a:rPr lang="en"/>
              <a:t>Example: Multiplication</a:t>
            </a:r>
            <a:endParaRPr/>
          </a:p>
          <a:p>
            <a:pPr indent="-317500" lvl="1" marL="914400" rtl="0" algn="l">
              <a:spcBef>
                <a:spcPts val="0"/>
              </a:spcBef>
              <a:spcAft>
                <a:spcPts val="0"/>
              </a:spcAft>
              <a:buSzPts val="1400"/>
              <a:buChar char="○"/>
            </a:pPr>
            <a:r>
              <a:rPr lang="en"/>
              <a:t>Fetch the current instruction with the help of Program Counter</a:t>
            </a:r>
            <a:endParaRPr/>
          </a:p>
          <a:p>
            <a:pPr indent="-317500" lvl="1" marL="914400" rtl="0" algn="l">
              <a:spcBef>
                <a:spcPts val="0"/>
              </a:spcBef>
              <a:spcAft>
                <a:spcPts val="0"/>
              </a:spcAft>
              <a:buSzPts val="1400"/>
              <a:buChar char="○"/>
            </a:pPr>
            <a:r>
              <a:rPr lang="en"/>
              <a:t>Decode the instruction</a:t>
            </a:r>
            <a:endParaRPr/>
          </a:p>
          <a:p>
            <a:pPr indent="-317500" lvl="1" marL="914400" rtl="0" algn="l">
              <a:spcBef>
                <a:spcPts val="0"/>
              </a:spcBef>
              <a:spcAft>
                <a:spcPts val="0"/>
              </a:spcAft>
              <a:buSzPts val="1400"/>
              <a:buChar char="○"/>
            </a:pPr>
            <a:r>
              <a:rPr lang="en"/>
              <a:t>Execute the instruction: Multiplication</a:t>
            </a:r>
            <a:endParaRPr/>
          </a:p>
          <a:p>
            <a:pPr indent="-317500" lvl="2" marL="1371600" rtl="0" algn="l">
              <a:spcBef>
                <a:spcPts val="0"/>
              </a:spcBef>
              <a:spcAft>
                <a:spcPts val="0"/>
              </a:spcAft>
              <a:buSzPts val="1400"/>
              <a:buChar char="■"/>
            </a:pPr>
            <a:r>
              <a:rPr lang="en"/>
              <a:t>Fetch the operands into ALU</a:t>
            </a:r>
            <a:endParaRPr/>
          </a:p>
          <a:p>
            <a:pPr indent="-317500" lvl="2" marL="1371600" rtl="0" algn="l">
              <a:spcBef>
                <a:spcPts val="0"/>
              </a:spcBef>
              <a:spcAft>
                <a:spcPts val="0"/>
              </a:spcAft>
              <a:buSzPts val="1400"/>
              <a:buChar char="■"/>
            </a:pPr>
            <a:r>
              <a:rPr lang="en"/>
              <a:t>Send a control signal to the ALU to perform multiplication</a:t>
            </a:r>
            <a:endParaRPr/>
          </a:p>
          <a:p>
            <a:pPr indent="-317500" lvl="1" marL="914400" rtl="0" algn="l">
              <a:spcBef>
                <a:spcPts val="0"/>
              </a:spcBef>
              <a:spcAft>
                <a:spcPts val="0"/>
              </a:spcAft>
              <a:buSzPts val="1400"/>
              <a:buChar char="○"/>
            </a:pPr>
            <a:r>
              <a:rPr lang="en"/>
              <a:t>Store the answer in a register or memory as per the instruction</a:t>
            </a:r>
            <a:endParaRPr/>
          </a:p>
          <a:p>
            <a:pPr indent="-317500" lvl="1" marL="914400" rtl="0" algn="l">
              <a:spcBef>
                <a:spcPts val="0"/>
              </a:spcBef>
              <a:spcAft>
                <a:spcPts val="0"/>
              </a:spcAft>
              <a:buSzPts val="1400"/>
              <a:buChar char="○"/>
            </a:pPr>
            <a:r>
              <a:rPr lang="en"/>
              <a:t>Then, fetch the next instruction</a:t>
            </a:r>
            <a:endParaRPr/>
          </a:p>
          <a:p>
            <a:pPr indent="-342900" lvl="0" marL="457200" rtl="0" algn="l">
              <a:spcBef>
                <a:spcPts val="0"/>
              </a:spcBef>
              <a:spcAft>
                <a:spcPts val="0"/>
              </a:spcAft>
              <a:buSzPts val="1800"/>
              <a:buChar char="●"/>
            </a:pPr>
            <a:r>
              <a:rPr lang="en"/>
              <a:t>CPU design aims at reducing the Latency so that complex operations can be performed quickly.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 Xeon Processors - AVX-512 ISA</a:t>
            </a:r>
            <a:endParaRPr/>
          </a:p>
        </p:txBody>
      </p:sp>
      <p:sp>
        <p:nvSpPr>
          <p:cNvPr id="170" name="Google Shape;170;p32"/>
          <p:cNvSpPr txBox="1"/>
          <p:nvPr>
            <p:ph idx="1" type="body"/>
          </p:nvPr>
        </p:nvSpPr>
        <p:spPr>
          <a:xfrm>
            <a:off x="311700" y="1152475"/>
            <a:ext cx="8520600" cy="380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AVX-512 is a 512 bit SIMD instruction set implemented in Skylake-X</a:t>
            </a:r>
            <a:endParaRPr/>
          </a:p>
          <a:p>
            <a:pPr indent="-342900" lvl="0" marL="457200" rtl="0" algn="l">
              <a:spcBef>
                <a:spcPts val="0"/>
              </a:spcBef>
              <a:spcAft>
                <a:spcPts val="0"/>
              </a:spcAft>
              <a:buSzPts val="1800"/>
              <a:buChar char="●"/>
            </a:pPr>
            <a:r>
              <a:rPr lang="en"/>
              <a:t>AVX-512 consists of multiple instructions that may be implemented independently, thus, allowing parallel processing</a:t>
            </a:r>
            <a:endParaRPr/>
          </a:p>
          <a:p>
            <a:pPr indent="-342900" lvl="0" marL="457200" rtl="0" algn="l">
              <a:spcBef>
                <a:spcPts val="0"/>
              </a:spcBef>
              <a:spcAft>
                <a:spcPts val="0"/>
              </a:spcAft>
              <a:buSzPts val="1800"/>
              <a:buChar char="●"/>
            </a:pPr>
            <a:r>
              <a:rPr lang="en"/>
              <a:t>It consists of several separate sets having unique CPUIDs. Some of them are:</a:t>
            </a:r>
            <a:endParaRPr/>
          </a:p>
          <a:p>
            <a:pPr indent="-317500" lvl="1" marL="914400" rtl="0" algn="l">
              <a:spcBef>
                <a:spcPts val="0"/>
              </a:spcBef>
              <a:spcAft>
                <a:spcPts val="0"/>
              </a:spcAft>
              <a:buSzPts val="1400"/>
              <a:buChar char="○"/>
            </a:pPr>
            <a:r>
              <a:rPr lang="en"/>
              <a:t>Foundation (F)</a:t>
            </a:r>
            <a:endParaRPr/>
          </a:p>
          <a:p>
            <a:pPr indent="-317500" lvl="1" marL="914400" rtl="0" algn="l">
              <a:spcBef>
                <a:spcPts val="0"/>
              </a:spcBef>
              <a:spcAft>
                <a:spcPts val="0"/>
              </a:spcAft>
              <a:buSzPts val="1400"/>
              <a:buChar char="○"/>
            </a:pPr>
            <a:r>
              <a:rPr lang="en"/>
              <a:t>Exponential and Reciprocal Instructions (ER)</a:t>
            </a:r>
            <a:endParaRPr/>
          </a:p>
          <a:p>
            <a:pPr indent="-317500" lvl="1" marL="914400" rtl="0" algn="l">
              <a:spcBef>
                <a:spcPts val="0"/>
              </a:spcBef>
              <a:spcAft>
                <a:spcPts val="0"/>
              </a:spcAft>
              <a:buSzPts val="1400"/>
              <a:buChar char="○"/>
            </a:pPr>
            <a:r>
              <a:rPr lang="en"/>
              <a:t>Prefetch Instructions (PF)</a:t>
            </a:r>
            <a:endParaRPr/>
          </a:p>
          <a:p>
            <a:pPr indent="-342900" lvl="0" marL="457200" rtl="0" algn="l">
              <a:spcBef>
                <a:spcPts val="0"/>
              </a:spcBef>
              <a:spcAft>
                <a:spcPts val="0"/>
              </a:spcAft>
              <a:buSzPts val="1800"/>
              <a:buChar char="●"/>
            </a:pPr>
            <a:r>
              <a:rPr lang="en"/>
              <a:t>Intel introduced three more sets with the Skylake Microarchitecture:</a:t>
            </a:r>
            <a:endParaRPr/>
          </a:p>
          <a:p>
            <a:pPr indent="-317500" lvl="1" marL="914400" rtl="0" algn="l">
              <a:spcBef>
                <a:spcPts val="0"/>
              </a:spcBef>
              <a:spcAft>
                <a:spcPts val="0"/>
              </a:spcAft>
              <a:buSzPts val="1400"/>
              <a:buChar char="○"/>
            </a:pPr>
            <a:r>
              <a:rPr lang="en"/>
              <a:t>Vector Length Instructions (VL)</a:t>
            </a:r>
            <a:endParaRPr/>
          </a:p>
          <a:p>
            <a:pPr indent="-317500" lvl="1" marL="914400" rtl="0" algn="l">
              <a:spcBef>
                <a:spcPts val="0"/>
              </a:spcBef>
              <a:spcAft>
                <a:spcPts val="0"/>
              </a:spcAft>
              <a:buSzPts val="1400"/>
              <a:buChar char="○"/>
            </a:pPr>
            <a:r>
              <a:rPr lang="en"/>
              <a:t>Double Word and Quadword Instructions (DQ)</a:t>
            </a:r>
            <a:endParaRPr/>
          </a:p>
          <a:p>
            <a:pPr indent="-317500" lvl="1" marL="914400" rtl="0" algn="l">
              <a:spcBef>
                <a:spcPts val="0"/>
              </a:spcBef>
              <a:spcAft>
                <a:spcPts val="0"/>
              </a:spcAft>
              <a:buSzPts val="1400"/>
              <a:buChar char="○"/>
            </a:pPr>
            <a:r>
              <a:rPr lang="en"/>
              <a:t>Byte and Word Instructions (BW)</a:t>
            </a:r>
            <a:endParaRPr/>
          </a:p>
          <a:p>
            <a:pPr indent="-342900" lvl="0" marL="457200" rtl="0" algn="l">
              <a:spcBef>
                <a:spcPts val="0"/>
              </a:spcBef>
              <a:spcAft>
                <a:spcPts val="0"/>
              </a:spcAft>
              <a:buSzPts val="1800"/>
              <a:buChar char="●"/>
            </a:pPr>
            <a:r>
              <a:rPr lang="en"/>
              <a:t>It has vector instructions where the operands are vectors. These instructions are executed in parallel across different cores.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NVIDIA DGX - 2 (AI 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NVIDIA DGX-2 (AI Server)</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Made by integrating 16 NVIDIA V100 Tensor Core GPUs and powered by NVIDIA DGX software, this workstation gives a performance of 2 petaFLOPS.</a:t>
            </a:r>
            <a:endParaRPr/>
          </a:p>
          <a:p>
            <a:pPr indent="-342900" lvl="0" marL="457200" rtl="0" algn="l">
              <a:spcBef>
                <a:spcPts val="0"/>
              </a:spcBef>
              <a:spcAft>
                <a:spcPts val="0"/>
              </a:spcAft>
              <a:buSzPts val="1800"/>
              <a:buChar char="●"/>
            </a:pPr>
            <a:r>
              <a:rPr lang="en"/>
              <a:t>Total GPU memory of 512 GB (32 x 16)</a:t>
            </a:r>
            <a:endParaRPr/>
          </a:p>
          <a:p>
            <a:pPr indent="-342900" lvl="0" marL="457200" rtl="0" algn="l">
              <a:spcBef>
                <a:spcPts val="0"/>
              </a:spcBef>
              <a:spcAft>
                <a:spcPts val="0"/>
              </a:spcAft>
              <a:buSzPts val="1800"/>
              <a:buChar char="●"/>
            </a:pPr>
            <a:r>
              <a:rPr lang="en"/>
              <a:t>CPU: Dual Intel Xeon Platinum 8186 @ 2.7 GHz, 24 cores</a:t>
            </a:r>
            <a:endParaRPr/>
          </a:p>
          <a:p>
            <a:pPr indent="-342900" lvl="0" marL="457200" rtl="0" algn="l">
              <a:spcBef>
                <a:spcPts val="0"/>
              </a:spcBef>
              <a:spcAft>
                <a:spcPts val="0"/>
              </a:spcAft>
              <a:buSzPts val="1800"/>
              <a:buChar char="●"/>
            </a:pPr>
            <a:r>
              <a:rPr lang="en"/>
              <a:t>OS: Ubuntu (Linux)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NVIDIA Tesla V100 (GPU)</a:t>
            </a:r>
            <a:endParaRPr/>
          </a:p>
        </p:txBody>
      </p:sp>
      <p:sp>
        <p:nvSpPr>
          <p:cNvPr id="187" name="Google Shape;187;p35"/>
          <p:cNvSpPr txBox="1"/>
          <p:nvPr>
            <p:ph idx="1" type="body"/>
          </p:nvPr>
        </p:nvSpPr>
        <p:spPr>
          <a:xfrm>
            <a:off x="311700" y="1152475"/>
            <a:ext cx="8520600" cy="359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Transistor count: 21.1B</a:t>
            </a:r>
            <a:endParaRPr/>
          </a:p>
          <a:p>
            <a:pPr indent="-342900" lvl="0" marL="457200" rtl="0" algn="l">
              <a:spcBef>
                <a:spcPts val="0"/>
              </a:spcBef>
              <a:spcAft>
                <a:spcPts val="0"/>
              </a:spcAft>
              <a:buSzPts val="1800"/>
              <a:buChar char="●"/>
            </a:pPr>
            <a:r>
              <a:rPr lang="en"/>
              <a:t>GPU Architecture: NVIDIA Volta. Some of its features are:</a:t>
            </a:r>
            <a:endParaRPr/>
          </a:p>
          <a:p>
            <a:pPr indent="-317500" lvl="1" marL="914400" rtl="0" algn="l">
              <a:spcBef>
                <a:spcPts val="0"/>
              </a:spcBef>
              <a:spcAft>
                <a:spcPts val="0"/>
              </a:spcAft>
              <a:buSzPts val="1400"/>
              <a:buChar char="○"/>
            </a:pPr>
            <a:r>
              <a:rPr lang="en"/>
              <a:t>Integrations with APIs:</a:t>
            </a:r>
            <a:endParaRPr/>
          </a:p>
          <a:p>
            <a:pPr indent="-317500" lvl="2" marL="1371600" rtl="0" algn="l">
              <a:spcBef>
                <a:spcPts val="0"/>
              </a:spcBef>
              <a:spcAft>
                <a:spcPts val="0"/>
              </a:spcAft>
              <a:buSzPts val="1400"/>
              <a:buChar char="■"/>
            </a:pPr>
            <a:r>
              <a:rPr lang="en"/>
              <a:t>Volta uses CUDA 9 for organizing groups of communicating threads</a:t>
            </a:r>
            <a:endParaRPr/>
          </a:p>
          <a:p>
            <a:pPr indent="-317500" lvl="2" marL="1371600" rtl="0" algn="l">
              <a:spcBef>
                <a:spcPts val="0"/>
              </a:spcBef>
              <a:spcAft>
                <a:spcPts val="0"/>
              </a:spcAft>
              <a:buSzPts val="1400"/>
              <a:buChar char="■"/>
            </a:pPr>
            <a:r>
              <a:rPr lang="en"/>
              <a:t>Pascal and Volta include support for new cooperative launch APIs that support </a:t>
            </a:r>
            <a:r>
              <a:rPr lang="en"/>
              <a:t>synchronization amongst CUDA thread blocks.</a:t>
            </a:r>
            <a:endParaRPr/>
          </a:p>
          <a:p>
            <a:pPr indent="-317500" lvl="1" marL="914400" rtl="0" algn="l">
              <a:spcBef>
                <a:spcPts val="0"/>
              </a:spcBef>
              <a:spcAft>
                <a:spcPts val="0"/>
              </a:spcAft>
              <a:buSzPts val="1400"/>
              <a:buChar char="○"/>
            </a:pPr>
            <a:r>
              <a:rPr lang="en"/>
              <a:t>Second Generation NVIDIA NVLink:</a:t>
            </a:r>
            <a:endParaRPr/>
          </a:p>
          <a:p>
            <a:pPr indent="-317500" lvl="2" marL="1371600" rtl="0" algn="l">
              <a:spcBef>
                <a:spcPts val="0"/>
              </a:spcBef>
              <a:spcAft>
                <a:spcPts val="0"/>
              </a:spcAft>
              <a:buSzPts val="1400"/>
              <a:buChar char="■"/>
            </a:pPr>
            <a:r>
              <a:rPr lang="en"/>
              <a:t>Delivers high speed interconnect, higher bandwidth, more links, and improved scalability for multi-GPU system configurations</a:t>
            </a:r>
            <a:endParaRPr/>
          </a:p>
          <a:p>
            <a:pPr indent="-317500" lvl="2" marL="1371600" rtl="0" algn="l">
              <a:spcBef>
                <a:spcPts val="0"/>
              </a:spcBef>
              <a:spcAft>
                <a:spcPts val="0"/>
              </a:spcAft>
              <a:buSzPts val="1400"/>
              <a:buChar char="■"/>
            </a:pPr>
            <a:r>
              <a:rPr lang="en"/>
              <a:t>Volta GV100 supports up to 6 NVLink links and a total bandwidth of 300 GB/sec.</a:t>
            </a:r>
            <a:endParaRPr/>
          </a:p>
          <a:p>
            <a:pPr indent="-342900" lvl="0" marL="457200" rtl="0" algn="l">
              <a:spcBef>
                <a:spcPts val="0"/>
              </a:spcBef>
              <a:spcAft>
                <a:spcPts val="0"/>
              </a:spcAft>
              <a:buSzPts val="1800"/>
              <a:buChar char="●"/>
            </a:pPr>
            <a:r>
              <a:rPr lang="en"/>
              <a:t>Memory</a:t>
            </a:r>
            <a:endParaRPr/>
          </a:p>
          <a:p>
            <a:pPr indent="-317500" lvl="1" marL="914400" rtl="0" algn="l">
              <a:spcBef>
                <a:spcPts val="0"/>
              </a:spcBef>
              <a:spcAft>
                <a:spcPts val="0"/>
              </a:spcAft>
              <a:buSzPts val="1400"/>
              <a:buChar char="○"/>
            </a:pPr>
            <a:r>
              <a:rPr lang="en"/>
              <a:t>HBM2 Memory: Faster, Higher Efficiency</a:t>
            </a:r>
            <a:endParaRPr/>
          </a:p>
          <a:p>
            <a:pPr indent="-317500" lvl="2" marL="1371600" rtl="0" algn="l">
              <a:spcBef>
                <a:spcPts val="0"/>
              </a:spcBef>
              <a:spcAft>
                <a:spcPts val="0"/>
              </a:spcAft>
              <a:buSzPts val="1400"/>
              <a:buChar char="■"/>
            </a:pPr>
            <a:r>
              <a:rPr lang="en"/>
              <a:t>16 GB HBM2 memory subsystem delivers 900 GB/sec peak memory bandwidth.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TPU</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TPU</a:t>
            </a:r>
            <a:endParaRPr/>
          </a:p>
        </p:txBody>
      </p:sp>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CPUs are sequential machines. Hence, they are called </a:t>
            </a:r>
            <a:r>
              <a:rPr b="1" lang="en"/>
              <a:t>scalar machines</a:t>
            </a:r>
            <a:r>
              <a:rPr lang="en"/>
              <a:t>.</a:t>
            </a:r>
            <a:endParaRPr/>
          </a:p>
          <a:p>
            <a:pPr indent="-342900" lvl="0" marL="457200" rtl="0" algn="l">
              <a:spcBef>
                <a:spcPts val="0"/>
              </a:spcBef>
              <a:spcAft>
                <a:spcPts val="0"/>
              </a:spcAft>
              <a:buSzPts val="1800"/>
              <a:buChar char="●"/>
            </a:pPr>
            <a:r>
              <a:rPr lang="en"/>
              <a:t>GPUs take 1D array of operands. Hence, they are </a:t>
            </a:r>
            <a:r>
              <a:rPr b="1" lang="en"/>
              <a:t>vector machines</a:t>
            </a:r>
            <a:r>
              <a:rPr lang="en"/>
              <a:t>.</a:t>
            </a:r>
            <a:endParaRPr/>
          </a:p>
          <a:p>
            <a:pPr indent="-342900" lvl="0" marL="457200" rtl="0" algn="l">
              <a:spcBef>
                <a:spcPts val="0"/>
              </a:spcBef>
              <a:spcAft>
                <a:spcPts val="0"/>
              </a:spcAft>
              <a:buSzPts val="1800"/>
              <a:buChar char="●"/>
            </a:pPr>
            <a:r>
              <a:rPr lang="en"/>
              <a:t>ML / DL algorithms contain many matrix multiplications calculations.</a:t>
            </a:r>
            <a:endParaRPr/>
          </a:p>
          <a:p>
            <a:pPr indent="-342900" lvl="0" marL="457200" rtl="0" algn="l">
              <a:spcBef>
                <a:spcPts val="0"/>
              </a:spcBef>
              <a:spcAft>
                <a:spcPts val="0"/>
              </a:spcAft>
              <a:buSzPts val="1800"/>
              <a:buChar char="●"/>
            </a:pPr>
            <a:r>
              <a:rPr lang="en"/>
              <a:t>So, we make such a hardware architecture such that MACs perform complete matrix multiplication.</a:t>
            </a:r>
            <a:endParaRPr/>
          </a:p>
          <a:p>
            <a:pPr indent="-342900" lvl="0" marL="457200" rtl="0" algn="l">
              <a:spcBef>
                <a:spcPts val="0"/>
              </a:spcBef>
              <a:spcAft>
                <a:spcPts val="0"/>
              </a:spcAft>
              <a:buSzPts val="1800"/>
              <a:buChar char="●"/>
            </a:pPr>
            <a:r>
              <a:rPr lang="en"/>
              <a:t>TPUs achieve a high level of performance using systolic arrays.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Systolic arrays</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They are grids of processors interconnected to simulate a matrix.</a:t>
            </a:r>
            <a:endParaRPr/>
          </a:p>
          <a:p>
            <a:pPr indent="-342900" lvl="0" marL="457200" rtl="0" algn="l">
              <a:spcBef>
                <a:spcPts val="0"/>
              </a:spcBef>
              <a:spcAft>
                <a:spcPts val="0"/>
              </a:spcAft>
              <a:buSzPts val="1800"/>
              <a:buChar char="●"/>
            </a:pPr>
            <a:r>
              <a:rPr lang="en"/>
              <a:t>We perform matrix multiplication by storing the operands in this grid.</a:t>
            </a:r>
            <a:endParaRPr/>
          </a:p>
          <a:p>
            <a:pPr indent="-342900" lvl="0" marL="457200" rtl="0" algn="l">
              <a:spcBef>
                <a:spcPts val="0"/>
              </a:spcBef>
              <a:spcAft>
                <a:spcPts val="0"/>
              </a:spcAft>
              <a:buSzPts val="1800"/>
              <a:buChar char="●"/>
            </a:pPr>
            <a:r>
              <a:rPr lang="en"/>
              <a:t>In reality, these arrays can be as big as 128 x 128. But, let’s simulate a 2 x 2 systolic array.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Consider the first matrix as matrix containing activations of the previous layer and the second matrix as the weight matrix.</a:t>
            </a:r>
            <a:endParaRPr/>
          </a:p>
          <a:p>
            <a:pPr indent="-342900" lvl="0" marL="457200" rtl="0" algn="l">
              <a:spcBef>
                <a:spcPts val="0"/>
              </a:spcBef>
              <a:spcAft>
                <a:spcPts val="0"/>
              </a:spcAft>
              <a:buSzPts val="1800"/>
              <a:buChar char="●"/>
            </a:pPr>
            <a:r>
              <a:rPr lang="en"/>
              <a:t>Initially, we load weights into the systolic array:</a:t>
            </a:r>
            <a:endParaRPr/>
          </a:p>
          <a:p>
            <a:pPr indent="0" lvl="0" marL="0" rtl="0" algn="l">
              <a:spcBef>
                <a:spcPts val="1600"/>
              </a:spcBef>
              <a:spcAft>
                <a:spcPts val="1600"/>
              </a:spcAft>
              <a:buNone/>
            </a:pPr>
            <a:r>
              <a:t/>
            </a:r>
            <a:endParaRPr/>
          </a:p>
        </p:txBody>
      </p:sp>
      <p:pic>
        <p:nvPicPr>
          <p:cNvPr descr="Image for post" id="205" name="Google Shape;205;p38"/>
          <p:cNvPicPr preferRelativeResize="0"/>
          <p:nvPr/>
        </p:nvPicPr>
        <p:blipFill>
          <a:blip r:embed="rId3">
            <a:alphaModFix/>
          </a:blip>
          <a:stretch>
            <a:fillRect/>
          </a:stretch>
        </p:blipFill>
        <p:spPr>
          <a:xfrm>
            <a:off x="2581275" y="2489200"/>
            <a:ext cx="3981450" cy="742950"/>
          </a:xfrm>
          <a:prstGeom prst="rect">
            <a:avLst/>
          </a:prstGeom>
          <a:noFill/>
          <a:ln>
            <a:noFill/>
          </a:ln>
        </p:spPr>
      </p:pic>
      <p:pic>
        <p:nvPicPr>
          <p:cNvPr descr="Image for post" id="206" name="Google Shape;206;p38"/>
          <p:cNvPicPr preferRelativeResize="0"/>
          <p:nvPr/>
        </p:nvPicPr>
        <p:blipFill>
          <a:blip r:embed="rId4">
            <a:alphaModFix/>
          </a:blip>
          <a:stretch>
            <a:fillRect/>
          </a:stretch>
        </p:blipFill>
        <p:spPr>
          <a:xfrm>
            <a:off x="5717575" y="3867300"/>
            <a:ext cx="923925" cy="895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Systolic arrays</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Then, we load activations in input queue as follows: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 perform the following steps in each cycle:</a:t>
            </a:r>
            <a:endParaRPr/>
          </a:p>
          <a:p>
            <a:pPr indent="-317500" lvl="1" marL="914400" rtl="0" algn="l">
              <a:spcBef>
                <a:spcPts val="0"/>
              </a:spcBef>
              <a:spcAft>
                <a:spcPts val="0"/>
              </a:spcAft>
              <a:buSzPts val="1400"/>
              <a:buChar char="○"/>
            </a:pPr>
            <a:r>
              <a:rPr lang="en"/>
              <a:t>Multiply the weight in that cell to the activation coming from the left. If there is no cell to the left, take the input activation from the input queue.</a:t>
            </a:r>
            <a:endParaRPr/>
          </a:p>
          <a:p>
            <a:pPr indent="-317500" lvl="1" marL="914400" rtl="0" algn="l">
              <a:spcBef>
                <a:spcPts val="0"/>
              </a:spcBef>
              <a:spcAft>
                <a:spcPts val="0"/>
              </a:spcAft>
              <a:buSzPts val="1400"/>
              <a:buChar char="○"/>
            </a:pPr>
            <a:r>
              <a:rPr lang="en"/>
              <a:t>Add the product to the partial sum obtained from the cell directly above. If there is no cell above, use partial sum equals 0.</a:t>
            </a:r>
            <a:endParaRPr/>
          </a:p>
          <a:p>
            <a:pPr indent="-317500" lvl="1" marL="914400" rtl="0" algn="l">
              <a:spcBef>
                <a:spcPts val="0"/>
              </a:spcBef>
              <a:spcAft>
                <a:spcPts val="0"/>
              </a:spcAft>
              <a:buSzPts val="1400"/>
              <a:buChar char="○"/>
            </a:pPr>
            <a:r>
              <a:rPr lang="en"/>
              <a:t>Pass the activation to the cell to the right. If there is no cell to the right, discard the activation</a:t>
            </a:r>
            <a:endParaRPr/>
          </a:p>
          <a:p>
            <a:pPr indent="-317500" lvl="1" marL="914400" rtl="0" algn="l">
              <a:spcBef>
                <a:spcPts val="0"/>
              </a:spcBef>
              <a:spcAft>
                <a:spcPts val="0"/>
              </a:spcAft>
              <a:buSzPts val="1400"/>
              <a:buChar char="○"/>
            </a:pPr>
            <a:r>
              <a:rPr lang="en"/>
              <a:t>Pass the activation to the cell at the bottom. If there is no cell at the bottom, store the partial sum as output.</a:t>
            </a:r>
            <a:endParaRPr/>
          </a:p>
          <a:p>
            <a:pPr indent="-342900" lvl="0" marL="457200" rtl="0" algn="l">
              <a:spcBef>
                <a:spcPts val="0"/>
              </a:spcBef>
              <a:spcAft>
                <a:spcPts val="0"/>
              </a:spcAft>
              <a:buSzPts val="1800"/>
              <a:buChar char="●"/>
            </a:pPr>
            <a:r>
              <a:rPr lang="en"/>
              <a:t>Example: For 2 x 2 :</a:t>
            </a:r>
            <a:endParaRPr/>
          </a:p>
        </p:txBody>
      </p:sp>
      <p:pic>
        <p:nvPicPr>
          <p:cNvPr descr="Image for post" id="213" name="Google Shape;213;p39"/>
          <p:cNvPicPr preferRelativeResize="0"/>
          <p:nvPr/>
        </p:nvPicPr>
        <p:blipFill>
          <a:blip r:embed="rId3">
            <a:alphaModFix/>
          </a:blip>
          <a:stretch>
            <a:fillRect/>
          </a:stretch>
        </p:blipFill>
        <p:spPr>
          <a:xfrm>
            <a:off x="4007400" y="1555625"/>
            <a:ext cx="1129200" cy="684800"/>
          </a:xfrm>
          <a:prstGeom prst="rect">
            <a:avLst/>
          </a:prstGeom>
          <a:noFill/>
          <a:ln>
            <a:noFill/>
          </a:ln>
        </p:spPr>
      </p:pic>
      <p:pic>
        <p:nvPicPr>
          <p:cNvPr descr="Image for post" id="214" name="Google Shape;214;p39"/>
          <p:cNvPicPr preferRelativeResize="0"/>
          <p:nvPr/>
        </p:nvPicPr>
        <p:blipFill>
          <a:blip r:embed="rId4">
            <a:alphaModFix/>
          </a:blip>
          <a:stretch>
            <a:fillRect/>
          </a:stretch>
        </p:blipFill>
        <p:spPr>
          <a:xfrm>
            <a:off x="3895925" y="4108925"/>
            <a:ext cx="1352150" cy="882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Systolic arrays</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queues are appended with zeros in order to ensure that they enter the correct cell at the correct moment.</a:t>
            </a:r>
            <a:endParaRPr/>
          </a:p>
          <a:p>
            <a:pPr indent="-342900" lvl="0" marL="457200" rtl="0" algn="l">
              <a:spcBef>
                <a:spcPts val="0"/>
              </a:spcBef>
              <a:spcAft>
                <a:spcPts val="0"/>
              </a:spcAft>
              <a:buSzPts val="1800"/>
              <a:buChar char="●"/>
            </a:pPr>
            <a:r>
              <a:rPr lang="en"/>
              <a:t>While a regular sequential processor requires n</a:t>
            </a:r>
            <a:r>
              <a:rPr baseline="30000" lang="en"/>
              <a:t>3</a:t>
            </a:r>
            <a:r>
              <a:rPr lang="en"/>
              <a:t> cycles, systolic arrays perform the same operation in (3n-2) cycles.</a:t>
            </a:r>
            <a:endParaRPr/>
          </a:p>
          <a:p>
            <a:pPr indent="-342900" lvl="0" marL="457200" rtl="0" algn="l">
              <a:spcBef>
                <a:spcPts val="0"/>
              </a:spcBef>
              <a:spcAft>
                <a:spcPts val="0"/>
              </a:spcAft>
              <a:buSzPts val="1800"/>
              <a:buChar char="●"/>
            </a:pPr>
            <a:r>
              <a:rPr lang="en"/>
              <a:t>The core advantage of TPU is its MXU - a systolic array matrix multiplication unit.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TPU - Inner Working</a:t>
            </a:r>
            <a:endParaRPr/>
          </a:p>
        </p:txBody>
      </p:sp>
      <p:pic>
        <p:nvPicPr>
          <p:cNvPr descr="Image for post" id="226" name="Google Shape;226;p41"/>
          <p:cNvPicPr preferRelativeResize="0"/>
          <p:nvPr/>
        </p:nvPicPr>
        <p:blipFill>
          <a:blip r:embed="rId3">
            <a:alphaModFix/>
          </a:blip>
          <a:stretch>
            <a:fillRect/>
          </a:stretch>
        </p:blipFill>
        <p:spPr>
          <a:xfrm>
            <a:off x="2280975" y="1186400"/>
            <a:ext cx="4582050" cy="34888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 A challenge for processors?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TPU v2</a:t>
            </a:r>
            <a:endParaRPr/>
          </a:p>
        </p:txBody>
      </p:sp>
      <p:sp>
        <p:nvSpPr>
          <p:cNvPr id="232" name="Google Shape;232;p42"/>
          <p:cNvSpPr txBox="1"/>
          <p:nvPr>
            <p:ph idx="1" type="body"/>
          </p:nvPr>
        </p:nvSpPr>
        <p:spPr>
          <a:xfrm>
            <a:off x="311700" y="1389600"/>
            <a:ext cx="2958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TPU v2 has some new features on TPU v1 such as:</a:t>
            </a:r>
            <a:endParaRPr/>
          </a:p>
          <a:p>
            <a:pPr indent="-304800" lvl="0" marL="457200" rtl="0" algn="l">
              <a:spcBef>
                <a:spcPts val="1600"/>
              </a:spcBef>
              <a:spcAft>
                <a:spcPts val="0"/>
              </a:spcAft>
              <a:buSzPts val="1200"/>
              <a:buChar char="●"/>
            </a:pPr>
            <a:r>
              <a:rPr lang="en"/>
              <a:t>8 GiB of HBM for each TPU Core</a:t>
            </a:r>
            <a:endParaRPr/>
          </a:p>
          <a:p>
            <a:pPr indent="-304800" lvl="0" marL="457200" rtl="0" algn="l">
              <a:spcBef>
                <a:spcPts val="0"/>
              </a:spcBef>
              <a:spcAft>
                <a:spcPts val="0"/>
              </a:spcAft>
              <a:buSzPts val="1200"/>
              <a:buChar char="●"/>
            </a:pPr>
            <a:r>
              <a:rPr lang="en"/>
              <a:t>One MXU for each TPU Core</a:t>
            </a:r>
            <a:endParaRPr/>
          </a:p>
          <a:p>
            <a:pPr indent="-304800" lvl="0" marL="457200" rtl="0" algn="l">
              <a:spcBef>
                <a:spcPts val="0"/>
              </a:spcBef>
              <a:spcAft>
                <a:spcPts val="0"/>
              </a:spcAft>
              <a:buSzPts val="1200"/>
              <a:buChar char="●"/>
            </a:pPr>
            <a:r>
              <a:rPr lang="en"/>
              <a:t>Upto total 512 TPU cores and 4 TiB of total memory in a TPU Pod</a:t>
            </a:r>
            <a:endParaRPr/>
          </a:p>
        </p:txBody>
      </p:sp>
      <p:pic>
        <p:nvPicPr>
          <p:cNvPr descr="Image for post" id="233" name="Google Shape;233;p42"/>
          <p:cNvPicPr preferRelativeResize="0"/>
          <p:nvPr/>
        </p:nvPicPr>
        <p:blipFill>
          <a:blip r:embed="rId3">
            <a:alphaModFix/>
          </a:blip>
          <a:stretch>
            <a:fillRect/>
          </a:stretch>
        </p:blipFill>
        <p:spPr>
          <a:xfrm>
            <a:off x="3119700" y="1052613"/>
            <a:ext cx="5657025" cy="303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TPU v3</a:t>
            </a:r>
            <a:endParaRPr/>
          </a:p>
        </p:txBody>
      </p:sp>
      <p:sp>
        <p:nvSpPr>
          <p:cNvPr id="239" name="Google Shape;239;p43"/>
          <p:cNvSpPr txBox="1"/>
          <p:nvPr>
            <p:ph idx="1" type="body"/>
          </p:nvPr>
        </p:nvSpPr>
        <p:spPr>
          <a:xfrm>
            <a:off x="311700" y="1389600"/>
            <a:ext cx="3028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TPU v3 has higher features built on TPU v2 such as:</a:t>
            </a:r>
            <a:endParaRPr/>
          </a:p>
          <a:p>
            <a:pPr indent="-304800" lvl="0" marL="457200" rtl="0" algn="l">
              <a:spcBef>
                <a:spcPts val="1600"/>
              </a:spcBef>
              <a:spcAft>
                <a:spcPts val="0"/>
              </a:spcAft>
              <a:buSzPts val="1200"/>
              <a:buChar char="●"/>
            </a:pPr>
            <a:r>
              <a:rPr lang="en"/>
              <a:t>16 GiB of HBM for each core</a:t>
            </a:r>
            <a:endParaRPr/>
          </a:p>
          <a:p>
            <a:pPr indent="-304800" lvl="0" marL="457200" rtl="0" algn="l">
              <a:spcBef>
                <a:spcPts val="0"/>
              </a:spcBef>
              <a:spcAft>
                <a:spcPts val="0"/>
              </a:spcAft>
              <a:buSzPts val="1200"/>
              <a:buChar char="●"/>
            </a:pPr>
            <a:r>
              <a:rPr lang="en"/>
              <a:t>Two MXUs for each TPU Core</a:t>
            </a:r>
            <a:endParaRPr/>
          </a:p>
          <a:p>
            <a:pPr indent="-304800" lvl="0" marL="457200" rtl="0" algn="l">
              <a:spcBef>
                <a:spcPts val="0"/>
              </a:spcBef>
              <a:spcAft>
                <a:spcPts val="0"/>
              </a:spcAft>
              <a:buSzPts val="1200"/>
              <a:buChar char="●"/>
            </a:pPr>
            <a:r>
              <a:rPr lang="en"/>
              <a:t>Upto 2048 total TPU Cores and 32 TiB of total memory in a TPU Pod</a:t>
            </a:r>
            <a:endParaRPr/>
          </a:p>
        </p:txBody>
      </p:sp>
      <p:pic>
        <p:nvPicPr>
          <p:cNvPr descr="High Performance Monte Carlo Simulation of Ising Model on TPU Clusters  arXiv:1903.11714v4 [cs.DC] 17 Nov 2019" id="240" name="Google Shape;240;p43"/>
          <p:cNvPicPr preferRelativeResize="0"/>
          <p:nvPr/>
        </p:nvPicPr>
        <p:blipFill>
          <a:blip r:embed="rId3">
            <a:alphaModFix/>
          </a:blip>
          <a:stretch>
            <a:fillRect/>
          </a:stretch>
        </p:blipFill>
        <p:spPr>
          <a:xfrm>
            <a:off x="3340500" y="1609700"/>
            <a:ext cx="5368375" cy="192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involved in making a model</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 input data</a:t>
            </a:r>
            <a:endParaRPr/>
          </a:p>
          <a:p>
            <a:pPr indent="-342900" lvl="0" marL="457200" rtl="0" algn="l">
              <a:spcBef>
                <a:spcPts val="0"/>
              </a:spcBef>
              <a:spcAft>
                <a:spcPts val="0"/>
              </a:spcAft>
              <a:buSzPts val="1800"/>
              <a:buChar char="●"/>
            </a:pPr>
            <a:r>
              <a:rPr lang="en"/>
              <a:t>Training the model</a:t>
            </a:r>
            <a:endParaRPr/>
          </a:p>
          <a:p>
            <a:pPr indent="-342900" lvl="0" marL="457200" rtl="0" algn="l">
              <a:spcBef>
                <a:spcPts val="0"/>
              </a:spcBef>
              <a:spcAft>
                <a:spcPts val="0"/>
              </a:spcAft>
              <a:buSzPts val="1800"/>
              <a:buChar char="●"/>
            </a:pPr>
            <a:r>
              <a:rPr lang="en"/>
              <a:t>Storing the Trained Model</a:t>
            </a:r>
            <a:endParaRPr/>
          </a:p>
          <a:p>
            <a:pPr indent="-342900" lvl="0" marL="457200" rtl="0" algn="l">
              <a:spcBef>
                <a:spcPts val="0"/>
              </a:spcBef>
              <a:spcAft>
                <a:spcPts val="0"/>
              </a:spcAft>
              <a:buSzPts val="1800"/>
              <a:buChar char="●"/>
            </a:pPr>
            <a:r>
              <a:rPr lang="en"/>
              <a:t>Deploy the model in production phase</a:t>
            </a:r>
            <a:endParaRPr/>
          </a:p>
          <a:p>
            <a:pPr indent="0" lvl="0" marL="0" rtl="0" algn="l">
              <a:spcBef>
                <a:spcPts val="1600"/>
              </a:spcBef>
              <a:spcAft>
                <a:spcPts val="0"/>
              </a:spcAft>
              <a:buNone/>
            </a:pPr>
            <a:r>
              <a:rPr lang="en" sz="2000"/>
              <a:t>Processor intensive tasks</a:t>
            </a:r>
            <a:endParaRPr sz="2000"/>
          </a:p>
          <a:p>
            <a:pPr indent="-342900" lvl="0" marL="457200" rtl="0" algn="l">
              <a:spcBef>
                <a:spcPts val="1600"/>
              </a:spcBef>
              <a:spcAft>
                <a:spcPts val="0"/>
              </a:spcAft>
              <a:buSzPts val="1800"/>
              <a:buChar char="●"/>
            </a:pPr>
            <a:r>
              <a:rPr lang="en"/>
              <a:t>Training the model</a:t>
            </a:r>
            <a:endParaRPr/>
          </a:p>
          <a:p>
            <a:pPr indent="-342900" lvl="0" marL="457200" rtl="0" algn="l">
              <a:spcBef>
                <a:spcPts val="0"/>
              </a:spcBef>
              <a:spcAft>
                <a:spcPts val="0"/>
              </a:spcAft>
              <a:buSzPts val="1800"/>
              <a:buChar char="●"/>
            </a:pPr>
            <a:r>
              <a:rPr lang="en"/>
              <a:t>Inference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Model</a:t>
            </a:r>
            <a:endParaRPr/>
          </a:p>
        </p:txBody>
      </p:sp>
      <p:sp>
        <p:nvSpPr>
          <p:cNvPr id="83" name="Google Shape;83;p17"/>
          <p:cNvSpPr txBox="1"/>
          <p:nvPr>
            <p:ph idx="1" type="body"/>
          </p:nvPr>
        </p:nvSpPr>
        <p:spPr>
          <a:xfrm>
            <a:off x="311700" y="1152475"/>
            <a:ext cx="8520600" cy="360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forward pass</a:t>
            </a:r>
            <a:endParaRPr/>
          </a:p>
          <a:p>
            <a:pPr indent="-317500" lvl="1" marL="914400" rtl="0" algn="l">
              <a:spcBef>
                <a:spcPts val="0"/>
              </a:spcBef>
              <a:spcAft>
                <a:spcPts val="0"/>
              </a:spcAft>
              <a:buSzPts val="1400"/>
              <a:buChar char="○"/>
            </a:pPr>
            <a:r>
              <a:rPr lang="en"/>
              <a:t>Multiply weights and add biases to the layer input</a:t>
            </a:r>
            <a:endParaRPr/>
          </a:p>
          <a:p>
            <a:pPr indent="-317500" lvl="1" marL="914400" rtl="0" algn="l">
              <a:spcBef>
                <a:spcPts val="0"/>
              </a:spcBef>
              <a:spcAft>
                <a:spcPts val="0"/>
              </a:spcAft>
              <a:buSzPts val="1400"/>
              <a:buChar char="○"/>
            </a:pPr>
            <a:r>
              <a:rPr lang="en"/>
              <a:t>Feed the output of the previous layer to current layer</a:t>
            </a:r>
            <a:endParaRPr/>
          </a:p>
          <a:p>
            <a:pPr indent="-342900" lvl="0" marL="457200" rtl="0" algn="l">
              <a:spcBef>
                <a:spcPts val="0"/>
              </a:spcBef>
              <a:spcAft>
                <a:spcPts val="0"/>
              </a:spcAft>
              <a:buSzPts val="1800"/>
              <a:buChar char="●"/>
            </a:pPr>
            <a:r>
              <a:rPr lang="en"/>
              <a:t>The Backward pass</a:t>
            </a:r>
            <a:endParaRPr/>
          </a:p>
          <a:p>
            <a:pPr indent="-317500" lvl="1" marL="914400" rtl="0" algn="l">
              <a:spcBef>
                <a:spcPts val="0"/>
              </a:spcBef>
              <a:spcAft>
                <a:spcPts val="0"/>
              </a:spcAft>
              <a:buSzPts val="1400"/>
              <a:buChar char="○"/>
            </a:pPr>
            <a:r>
              <a:rPr lang="en"/>
              <a:t>In order to change weights and biases to get the desired output, we find the gradients of each parameter (may it be weights or biases) and use that to compute an optimized parameter.</a:t>
            </a:r>
            <a:endParaRPr/>
          </a:p>
          <a:p>
            <a:pPr indent="-317500" lvl="1" marL="914400" rtl="0" algn="l">
              <a:spcBef>
                <a:spcPts val="0"/>
              </a:spcBef>
              <a:spcAft>
                <a:spcPts val="0"/>
              </a:spcAft>
              <a:buSzPts val="1400"/>
              <a:buChar char="○"/>
            </a:pPr>
            <a:r>
              <a:rPr lang="en"/>
              <a:t>Use chain rule.</a:t>
            </a:r>
            <a:endParaRPr/>
          </a:p>
          <a:p>
            <a:pPr indent="-342900" lvl="0" marL="457200" rtl="0" algn="l">
              <a:spcBef>
                <a:spcPts val="0"/>
              </a:spcBef>
              <a:spcAft>
                <a:spcPts val="0"/>
              </a:spcAft>
              <a:buSzPts val="1800"/>
              <a:buChar char="●"/>
            </a:pPr>
            <a:r>
              <a:rPr lang="en"/>
              <a:t>Inference</a:t>
            </a:r>
            <a:endParaRPr/>
          </a:p>
          <a:p>
            <a:pPr indent="-317500" lvl="1" marL="914400" rtl="0" algn="l">
              <a:spcBef>
                <a:spcPts val="0"/>
              </a:spcBef>
              <a:spcAft>
                <a:spcPts val="0"/>
              </a:spcAft>
              <a:buSzPts val="1400"/>
              <a:buChar char="○"/>
            </a:pPr>
            <a:r>
              <a:rPr lang="en"/>
              <a:t>Once the model is trained, we forward pass the new inputs and predict the output</a:t>
            </a:r>
            <a:endParaRPr/>
          </a:p>
          <a:p>
            <a:pPr indent="-342900" lvl="0" marL="457200" rtl="0" algn="l">
              <a:spcBef>
                <a:spcPts val="0"/>
              </a:spcBef>
              <a:spcAft>
                <a:spcPts val="0"/>
              </a:spcAft>
              <a:buSzPts val="1800"/>
              <a:buChar char="●"/>
            </a:pPr>
            <a:r>
              <a:rPr lang="en"/>
              <a:t>Matrices?</a:t>
            </a:r>
            <a:endParaRPr/>
          </a:p>
          <a:p>
            <a:pPr indent="-317500" lvl="1" marL="914400" rtl="0" algn="l">
              <a:spcBef>
                <a:spcPts val="0"/>
              </a:spcBef>
              <a:spcAft>
                <a:spcPts val="0"/>
              </a:spcAft>
              <a:buSzPts val="1400"/>
              <a:buChar char="○"/>
            </a:pPr>
            <a:r>
              <a:rPr lang="en"/>
              <a:t>The weights of each layer are stored in a matrix and biases are stored in a vector.</a:t>
            </a:r>
            <a:endParaRPr/>
          </a:p>
          <a:p>
            <a:pPr indent="-317500" lvl="1" marL="914400" rtl="0" algn="l">
              <a:spcBef>
                <a:spcPts val="0"/>
              </a:spcBef>
              <a:spcAft>
                <a:spcPts val="0"/>
              </a:spcAft>
              <a:buSzPts val="1400"/>
              <a:buChar char="○"/>
            </a:pPr>
            <a:r>
              <a:rPr lang="en"/>
              <a:t>The output of that layer can be easily calculated by multiplying the weight matrix to the input vector and adding the bias vector to the product.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what’s the problem?</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Classical processor executes sequentially</a:t>
            </a:r>
            <a:endParaRPr/>
          </a:p>
          <a:p>
            <a:pPr indent="-317500" lvl="1" marL="914400" rtl="0" algn="l">
              <a:spcBef>
                <a:spcPts val="0"/>
              </a:spcBef>
              <a:spcAft>
                <a:spcPts val="0"/>
              </a:spcAft>
              <a:buSzPts val="1400"/>
              <a:buChar char="○"/>
            </a:pPr>
            <a:r>
              <a:rPr lang="en"/>
              <a:t>Say we are multiplying 2 order “n” matrices.</a:t>
            </a:r>
            <a:endParaRPr/>
          </a:p>
          <a:p>
            <a:pPr indent="-317500" lvl="1" marL="914400" rtl="0" algn="l">
              <a:spcBef>
                <a:spcPts val="0"/>
              </a:spcBef>
              <a:spcAft>
                <a:spcPts val="0"/>
              </a:spcAft>
              <a:buSzPts val="1400"/>
              <a:buChar char="○"/>
            </a:pPr>
            <a:r>
              <a:rPr lang="en"/>
              <a:t>The time complexity achieved is O(n</a:t>
            </a:r>
            <a:r>
              <a:rPr baseline="30000" lang="en"/>
              <a:t>3</a:t>
            </a:r>
            <a:r>
              <a:rPr lang="en"/>
              <a:t>)</a:t>
            </a:r>
            <a:endParaRPr/>
          </a:p>
          <a:p>
            <a:pPr indent="-342900" lvl="0" marL="457200" rtl="0" algn="l">
              <a:spcBef>
                <a:spcPts val="0"/>
              </a:spcBef>
              <a:spcAft>
                <a:spcPts val="0"/>
              </a:spcAft>
              <a:buSzPts val="1800"/>
              <a:buChar char="●"/>
            </a:pPr>
            <a:r>
              <a:rPr lang="en"/>
              <a:t>Not a problem for small values</a:t>
            </a:r>
            <a:endParaRPr/>
          </a:p>
          <a:p>
            <a:pPr indent="-342900" lvl="0" marL="457200" rtl="0" algn="l">
              <a:spcBef>
                <a:spcPts val="0"/>
              </a:spcBef>
              <a:spcAft>
                <a:spcPts val="0"/>
              </a:spcAft>
              <a:buSzPts val="1800"/>
              <a:buChar char="●"/>
            </a:pPr>
            <a:r>
              <a:rPr lang="en"/>
              <a:t>Big Data</a:t>
            </a:r>
            <a:endParaRPr/>
          </a:p>
          <a:p>
            <a:pPr indent="-317500" lvl="1" marL="914400" rtl="0" algn="l">
              <a:spcBef>
                <a:spcPts val="0"/>
              </a:spcBef>
              <a:spcAft>
                <a:spcPts val="0"/>
              </a:spcAft>
              <a:buSzPts val="1400"/>
              <a:buChar char="○"/>
            </a:pPr>
            <a:r>
              <a:rPr lang="en"/>
              <a:t>VGG16 - CNN with 16 layers has over 140 million parameters with very large matrices</a:t>
            </a:r>
            <a:endParaRPr/>
          </a:p>
          <a:p>
            <a:pPr indent="-342900" lvl="0" marL="457200" rtl="0" algn="l">
              <a:spcBef>
                <a:spcPts val="0"/>
              </a:spcBef>
              <a:spcAft>
                <a:spcPts val="0"/>
              </a:spcAft>
              <a:buSzPts val="1800"/>
              <a:buChar char="●"/>
            </a:pPr>
            <a:r>
              <a:rPr lang="en"/>
              <a:t>Solution?</a:t>
            </a:r>
            <a:endParaRPr/>
          </a:p>
          <a:p>
            <a:pPr indent="-317500" lvl="1" marL="914400" rtl="0" algn="l">
              <a:spcBef>
                <a:spcPts val="0"/>
              </a:spcBef>
              <a:spcAft>
                <a:spcPts val="0"/>
              </a:spcAft>
              <a:buSzPts val="1400"/>
              <a:buChar char="○"/>
            </a:pPr>
            <a:r>
              <a:rPr lang="en"/>
              <a:t>Parallel 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main operations executed over and over again</a:t>
            </a:r>
            <a:endParaRPr/>
          </a:p>
          <a:p>
            <a:pPr indent="-317500" lvl="1" marL="914400" rtl="0" algn="l">
              <a:spcBef>
                <a:spcPts val="0"/>
              </a:spcBef>
              <a:spcAft>
                <a:spcPts val="0"/>
              </a:spcAft>
              <a:buSzPts val="1400"/>
              <a:buChar char="○"/>
            </a:pPr>
            <a:r>
              <a:rPr lang="en"/>
              <a:t>Multiply ‘n’ pairs of numbers</a:t>
            </a:r>
            <a:endParaRPr/>
          </a:p>
          <a:p>
            <a:pPr indent="-317500" lvl="1" marL="914400" rtl="0" algn="l">
              <a:spcBef>
                <a:spcPts val="0"/>
              </a:spcBef>
              <a:spcAft>
                <a:spcPts val="0"/>
              </a:spcAft>
              <a:buSzPts val="1400"/>
              <a:buChar char="○"/>
            </a:pPr>
            <a:r>
              <a:rPr lang="en"/>
              <a:t>Add those products</a:t>
            </a:r>
            <a:endParaRPr/>
          </a:p>
          <a:p>
            <a:pPr indent="-317500" lvl="1" marL="914400" rtl="0" algn="l">
              <a:spcBef>
                <a:spcPts val="0"/>
              </a:spcBef>
              <a:spcAft>
                <a:spcPts val="0"/>
              </a:spcAft>
              <a:buSzPts val="1400"/>
              <a:buChar char="○"/>
            </a:pPr>
            <a:r>
              <a:rPr lang="en"/>
              <a:t>Define an operation </a:t>
            </a:r>
            <a:r>
              <a:rPr b="1" lang="en"/>
              <a:t>Multiply-Accumulate (MAC)</a:t>
            </a:r>
            <a:endParaRPr b="1"/>
          </a:p>
          <a:p>
            <a:pPr indent="-342900" lvl="0" marL="457200" rtl="0" algn="l">
              <a:spcBef>
                <a:spcPts val="0"/>
              </a:spcBef>
              <a:spcAft>
                <a:spcPts val="0"/>
              </a:spcAft>
              <a:buSzPts val="1800"/>
              <a:buChar char="●"/>
            </a:pPr>
            <a:r>
              <a:rPr lang="en"/>
              <a:t>MAC can be used to calculate an element in the output of matrix multiplication</a:t>
            </a:r>
            <a:endParaRPr/>
          </a:p>
          <a:p>
            <a:pPr indent="-342900" lvl="0" marL="457200" rtl="0" algn="l">
              <a:spcBef>
                <a:spcPts val="0"/>
              </a:spcBef>
              <a:spcAft>
                <a:spcPts val="0"/>
              </a:spcAft>
              <a:buSzPts val="1800"/>
              <a:buChar char="●"/>
            </a:pPr>
            <a:r>
              <a:rPr lang="en"/>
              <a:t>Different MAC operations are independent of one another</a:t>
            </a:r>
            <a:endParaRPr/>
          </a:p>
          <a:p>
            <a:pPr indent="-342900" lvl="0" marL="457200" rtl="0" algn="l">
              <a:spcBef>
                <a:spcPts val="0"/>
              </a:spcBef>
              <a:spcAft>
                <a:spcPts val="0"/>
              </a:spcAft>
              <a:buSzPts val="1800"/>
              <a:buChar char="●"/>
            </a:pPr>
            <a:r>
              <a:rPr lang="en"/>
              <a:t>Execute the same MAC operation on the same operand simultaneously over different rows and columns.</a:t>
            </a:r>
            <a:endParaRPr/>
          </a:p>
          <a:p>
            <a:pPr indent="-342900" lvl="0" marL="457200" rtl="0" algn="l">
              <a:spcBef>
                <a:spcPts val="0"/>
              </a:spcBef>
              <a:spcAft>
                <a:spcPts val="0"/>
              </a:spcAft>
              <a:buSzPts val="1800"/>
              <a:buChar char="●"/>
            </a:pPr>
            <a:r>
              <a:rPr lang="en"/>
              <a:t>Gives O(n) complexity</a:t>
            </a:r>
            <a:endParaRPr/>
          </a:p>
          <a:p>
            <a:pPr indent="-342900" lvl="0" marL="457200" rtl="0" algn="l">
              <a:spcBef>
                <a:spcPts val="0"/>
              </a:spcBef>
              <a:spcAft>
                <a:spcPts val="0"/>
              </a:spcAft>
              <a:buSzPts val="1800"/>
              <a:buChar char="●"/>
            </a:pPr>
            <a:r>
              <a:rPr lang="en"/>
              <a:t>Need of </a:t>
            </a:r>
            <a:r>
              <a:rPr b="1" lang="en"/>
              <a:t>large throughput</a:t>
            </a:r>
            <a:r>
              <a:rPr lang="en"/>
              <a:t>.</a:t>
            </a:r>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Accelerators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Graphics Processing Unit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Traditionally designed to process images</a:t>
            </a:r>
            <a:endParaRPr/>
          </a:p>
          <a:p>
            <a:pPr indent="-342900" lvl="0" marL="457200" rtl="0" algn="l">
              <a:spcBef>
                <a:spcPts val="0"/>
              </a:spcBef>
              <a:spcAft>
                <a:spcPts val="0"/>
              </a:spcAft>
              <a:buSzPts val="1800"/>
              <a:buChar char="●"/>
            </a:pPr>
            <a:r>
              <a:rPr lang="en"/>
              <a:t>Unlike CPUs, which are designed for low latency, GPUs are designed for high throughput.</a:t>
            </a:r>
            <a:endParaRPr/>
          </a:p>
          <a:p>
            <a:pPr indent="-342900" lvl="0" marL="457200" rtl="0" algn="l">
              <a:spcBef>
                <a:spcPts val="0"/>
              </a:spcBef>
              <a:spcAft>
                <a:spcPts val="0"/>
              </a:spcAft>
              <a:buSzPts val="1800"/>
              <a:buChar char="●"/>
            </a:pPr>
            <a:r>
              <a:rPr lang="en"/>
              <a:t>Have multiple small processing cores / clusters which facilitates parallel processing.</a:t>
            </a:r>
            <a:endParaRPr/>
          </a:p>
          <a:p>
            <a:pPr indent="-342900" lvl="0" marL="457200" rtl="0" algn="l">
              <a:spcBef>
                <a:spcPts val="0"/>
              </a:spcBef>
              <a:spcAft>
                <a:spcPts val="0"/>
              </a:spcAft>
              <a:buSzPts val="1800"/>
              <a:buChar char="●"/>
            </a:pPr>
            <a:r>
              <a:rPr lang="en"/>
              <a:t>Each cluster has a dedicated L1 cache and a shared L2 cache between all the clusters.</a:t>
            </a:r>
            <a:endParaRPr/>
          </a:p>
          <a:p>
            <a:pPr indent="-342900" lvl="0" marL="457200" rtl="0" algn="l">
              <a:spcBef>
                <a:spcPts val="0"/>
              </a:spcBef>
              <a:spcAft>
                <a:spcPts val="0"/>
              </a:spcAft>
              <a:buSzPts val="1800"/>
              <a:buChar char="●"/>
            </a:pPr>
            <a:r>
              <a:rPr lang="en"/>
              <a:t>Ex: NVIDIA Tesla V100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