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Inter"/>
      <p:regular r:id="rId24"/>
      <p:bold r:id="rId25"/>
    </p:embeddedFont>
    <p:embeddedFont>
      <p:font typeface="Inter-Regular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HREYAS DODAMAN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494079-2FD7-481F-A591-01414DEF9233}">
  <a:tblStyle styleId="{A2494079-2FD7-481F-A591-01414DEF92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0CEC5DC-4076-467F-8D76-28A8C73D63C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Inter-regular.fntdata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Inter-Regular-regular.fntdata"/><Relationship Id="rId25" Type="http://schemas.openxmlformats.org/officeDocument/2006/relationships/font" Target="fonts/Inter-bold.fntdata"/><Relationship Id="rId27" Type="http://schemas.openxmlformats.org/officeDocument/2006/relationships/font" Target="fonts/Inter-Regular-bold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0-16T18:42:24.603">
    <p:pos x="6000" y="0"/>
    <p:text>Explain:
- Scalar, Vector, Matrix, Tensor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3cf9d5336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3cf9d5336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3cf9d5336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3cf9d5336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3cf9d5336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3cf9d5336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3cf9d5336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3cf9d5336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3cf9d533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3cf9d533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3cf9d5336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3cf9d5336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3a124b9e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3a124b9e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3cf9d533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3cf9d533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3cf9d5336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3cf9d5336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3cf9d5336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3cf9d5336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3cf9d5336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3cf9d5336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3cf9d5336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3cf9d5336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3a124b9e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3a124b9e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3a124b9e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3a124b9e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3cf9d5336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3cf9d5336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hyperlink" Target="https://arxiv.org/pdf/1704.04760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hyperlink" Target="https://www.fonow.com/view/237148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hyperlink" Target="https://www.researchgate.net/figure/1-Internal-structure-of-Xilinx-FPGA-3_fig1_29092945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66800"/>
            <a:ext cx="8520600" cy="7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Inter"/>
                <a:ea typeface="Inter"/>
                <a:cs typeface="Inter"/>
                <a:sym typeface="Inter"/>
              </a:rPr>
              <a:t>Processor Design for ML/AI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76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ter"/>
                <a:ea typeface="Inter"/>
                <a:cs typeface="Inter"/>
                <a:sym typeface="Inter"/>
              </a:rPr>
              <a:t>CSN-221 CAM Autumn 2020-21: Project 1 </a:t>
            </a:r>
            <a:endParaRPr sz="14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ter"/>
                <a:ea typeface="Inter"/>
                <a:cs typeface="Inter"/>
                <a:sym typeface="Inter"/>
              </a:rPr>
              <a:t>Shreyas Dodamani </a:t>
            </a:r>
            <a:endParaRPr sz="14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ter"/>
                <a:ea typeface="Inter"/>
                <a:cs typeface="Inter"/>
                <a:sym typeface="Inter"/>
              </a:rPr>
              <a:t>19114079</a:t>
            </a:r>
            <a:endParaRPr sz="14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311700" y="2164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Google TPU v1 - ASIC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6" name="Google Shape;2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775" y="996850"/>
            <a:ext cx="4476750" cy="34004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17" name="Google Shape;217;p22"/>
          <p:cNvSpPr txBox="1"/>
          <p:nvPr/>
        </p:nvSpPr>
        <p:spPr>
          <a:xfrm>
            <a:off x="3889950" y="4455250"/>
            <a:ext cx="13641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Source: arxiv.org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311700" y="216425"/>
            <a:ext cx="672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Huawei Ascend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223" name="Google Shape;223;p23"/>
          <p:cNvGraphicFramePr/>
          <p:nvPr/>
        </p:nvGraphicFramePr>
        <p:xfrm>
          <a:off x="1528925" y="132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{20CEC5DC-4076-467F-8D76-28A8C73D63C5}</a:tableStyleId>
              </a:tblPr>
              <a:tblGrid>
                <a:gridCol w="2971800"/>
                <a:gridCol w="2971800"/>
              </a:tblGrid>
              <a:tr h="31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Ascend 310</a:t>
                      </a:r>
                      <a:endParaRPr b="1"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Ascend 910</a:t>
                      </a:r>
                      <a:endParaRPr b="1"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/>
                </a:tc>
              </a:tr>
              <a:tr h="49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16 TOPS@INT8</a:t>
                      </a:r>
                      <a:b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</a:b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8 TOPS@FP16 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512 TOPS@INT8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256 TFLOPS@FP16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/>
                </a:tc>
              </a:tr>
              <a:tr h="31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Power consumption: 8W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Max power consumption: 350W 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24" name="Google Shape;224;p23"/>
          <p:cNvSpPr txBox="1"/>
          <p:nvPr/>
        </p:nvSpPr>
        <p:spPr>
          <a:xfrm>
            <a:off x="1528925" y="2697725"/>
            <a:ext cx="5943600" cy="19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Built on Huawei’s Da Vinci Architecture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Ascend 910 is a System-on-Chip Processor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type="title"/>
          </p:nvPr>
        </p:nvSpPr>
        <p:spPr>
          <a:xfrm>
            <a:off x="311700" y="216425"/>
            <a:ext cx="672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Huawei Ascend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 - Da Vinci Architecture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322575"/>
            <a:ext cx="5943600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 txBox="1"/>
          <p:nvPr/>
        </p:nvSpPr>
        <p:spPr>
          <a:xfrm>
            <a:off x="3849900" y="4189600"/>
            <a:ext cx="14442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Source: fonow.com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311700" y="216425"/>
            <a:ext cx="544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NVIDIA Volta v100 - GPU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467025" y="946325"/>
            <a:ext cx="5893200" cy="4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ter"/>
              <a:buChar char="●"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Streaming Multiprocessors (SM)</a:t>
            </a: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"/>
              <a:buChar char="○"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One SM is divided into quadrants</a:t>
            </a: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"/>
              <a:buChar char="●"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Data caches</a:t>
            </a: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"/>
              <a:buChar char="○"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L1 Cache - Localised</a:t>
            </a: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"/>
              <a:buChar char="○"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L2 Cache - Common</a:t>
            </a: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"/>
              <a:buChar char="●"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Instruction caches</a:t>
            </a: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"/>
              <a:buChar char="○"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Increase efficiency</a:t>
            </a: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"/>
              <a:buChar char="●"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NVLINK</a:t>
            </a: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"/>
              <a:buChar char="○"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Interconnection between processors that allow 128-bit</a:t>
            </a:r>
            <a:br>
              <a:rPr lang="en" sz="1300">
                <a:latin typeface="Inter"/>
                <a:ea typeface="Inter"/>
                <a:cs typeface="Inter"/>
                <a:sym typeface="Inter"/>
              </a:rPr>
            </a:br>
            <a:r>
              <a:rPr lang="en" sz="1300">
                <a:latin typeface="Inter"/>
                <a:ea typeface="Inter"/>
                <a:cs typeface="Inter"/>
                <a:sym typeface="Inter"/>
              </a:rPr>
              <a:t>o</a:t>
            </a:r>
            <a:r>
              <a:rPr lang="en" sz="1300">
                <a:latin typeface="Inter"/>
                <a:ea typeface="Inter"/>
                <a:cs typeface="Inter"/>
                <a:sym typeface="Inter"/>
              </a:rPr>
              <a:t>ne word instructions</a:t>
            </a: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"/>
              <a:buChar char="○"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Extremely high throughput</a:t>
            </a: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"/>
              <a:buChar char="○"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300 GB / second</a:t>
            </a:r>
            <a:endParaRPr sz="13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6775"/>
            <a:ext cx="797242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38525"/>
            <a:ext cx="8839200" cy="65040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6"/>
          <p:cNvSpPr/>
          <p:nvPr/>
        </p:nvSpPr>
        <p:spPr>
          <a:xfrm>
            <a:off x="3788612" y="1949613"/>
            <a:ext cx="700009" cy="12442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C9DAF8"/>
                </a:solidFill>
                <a:latin typeface="Inter"/>
              </a:rPr>
              <a:t>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Google Shape;249;p27"/>
          <p:cNvGraphicFramePr/>
          <p:nvPr/>
        </p:nvGraphicFramePr>
        <p:xfrm>
          <a:off x="1600200" y="122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{20CEC5DC-4076-467F-8D76-28A8C73D63C5}</a:tableStyleId>
              </a:tblPr>
              <a:tblGrid>
                <a:gridCol w="1666875"/>
                <a:gridCol w="1304925"/>
                <a:gridCol w="1485900"/>
                <a:gridCol w="1485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Chip</a:t>
                      </a:r>
                      <a:endParaRPr b="1"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Google TPU </a:t>
                      </a:r>
                      <a:b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</a:b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v1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Huawei Ascend 910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Nvidia Volta</a:t>
                      </a:r>
                      <a:b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</a:b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v100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TDP (W)</a:t>
                      </a:r>
                      <a:endParaRPr b="1"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75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350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300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On-Chip RAM (MB)</a:t>
                      </a:r>
                      <a:endParaRPr b="1"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28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64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21.1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Peak FP32 (TFLOPs)</a:t>
                      </a:r>
                      <a:endParaRPr b="1"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unknown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unknown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15.7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>
                    <a:solidFill>
                      <a:srgbClr val="FFE59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Peak FP16 (TFLOPs)</a:t>
                      </a:r>
                      <a:endParaRPr b="1"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23 (INT6)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256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125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Memory bandwidth (GB/s)</a:t>
                      </a:r>
                      <a:endParaRPr b="1"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30</a:t>
                      </a:r>
                      <a:b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</a:b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(DDR3)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1200</a:t>
                      </a:r>
                      <a:b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</a:b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(HBM2)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900</a:t>
                      </a:r>
                      <a:b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</a:b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(HBM2)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I/O bandwidth (GB/s)</a:t>
                      </a:r>
                      <a:endParaRPr b="1"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14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115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300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50" name="Google Shape;250;p27"/>
          <p:cNvSpPr txBox="1"/>
          <p:nvPr>
            <p:ph type="title"/>
          </p:nvPr>
        </p:nvSpPr>
        <p:spPr>
          <a:xfrm>
            <a:off x="311700" y="216425"/>
            <a:ext cx="672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Comparing Vendors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/>
        </p:nvSpPr>
        <p:spPr>
          <a:xfrm>
            <a:off x="958650" y="1954175"/>
            <a:ext cx="72267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Inter"/>
                <a:ea typeface="Inter"/>
                <a:cs typeface="Inter"/>
                <a:sym typeface="Inter"/>
              </a:rPr>
              <a:t>THANK YOU</a:t>
            </a:r>
            <a:endParaRPr sz="3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64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About Processors...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1" name="Google Shape;61;p14"/>
          <p:cNvCxnSpPr>
            <a:stCxn id="62" idx="6"/>
            <a:endCxn id="63" idx="2"/>
          </p:cNvCxnSpPr>
          <p:nvPr/>
        </p:nvCxnSpPr>
        <p:spPr>
          <a:xfrm>
            <a:off x="1312563" y="2571750"/>
            <a:ext cx="8259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4"/>
          <p:cNvCxnSpPr>
            <a:stCxn id="62" idx="6"/>
            <a:endCxn id="65" idx="2"/>
          </p:cNvCxnSpPr>
          <p:nvPr/>
        </p:nvCxnSpPr>
        <p:spPr>
          <a:xfrm flipH="1" rot="10800000">
            <a:off x="1312563" y="1635750"/>
            <a:ext cx="8259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6" name="Google Shape;66;p14"/>
          <p:cNvGrpSpPr/>
          <p:nvPr/>
        </p:nvGrpSpPr>
        <p:grpSpPr>
          <a:xfrm>
            <a:off x="2138450" y="1476150"/>
            <a:ext cx="1595144" cy="319200"/>
            <a:chOff x="3650050" y="1476150"/>
            <a:chExt cx="1356300" cy="319200"/>
          </a:xfrm>
        </p:grpSpPr>
        <p:sp>
          <p:nvSpPr>
            <p:cNvPr id="67" name="Google Shape;67;p14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Inter"/>
                  <a:ea typeface="Inter"/>
                  <a:cs typeface="Inter"/>
                  <a:sym typeface="Inter"/>
                </a:rPr>
                <a:t>Control Unit (CU)</a:t>
              </a:r>
              <a:endParaRPr sz="1100">
                <a:solidFill>
                  <a:srgbClr val="3D3D3D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14"/>
          <p:cNvGrpSpPr/>
          <p:nvPr/>
        </p:nvGrpSpPr>
        <p:grpSpPr>
          <a:xfrm>
            <a:off x="2" y="2412150"/>
            <a:ext cx="1312562" cy="319200"/>
            <a:chOff x="1842996" y="2412150"/>
            <a:chExt cx="1116029" cy="319200"/>
          </a:xfrm>
        </p:grpSpPr>
        <p:sp>
          <p:nvSpPr>
            <p:cNvPr id="69" name="Google Shape;69;p14"/>
            <p:cNvSpPr/>
            <p:nvPr/>
          </p:nvSpPr>
          <p:spPr>
            <a:xfrm>
              <a:off x="1842996" y="2412150"/>
              <a:ext cx="936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Inter"/>
                  <a:ea typeface="Inter"/>
                  <a:cs typeface="Inter"/>
                  <a:sym typeface="Inter"/>
                </a:rPr>
                <a:t>Central Processing Unit</a:t>
              </a:r>
              <a:endParaRPr sz="1100">
                <a:solidFill>
                  <a:srgbClr val="3D3D3D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2138450" y="3348150"/>
            <a:ext cx="1939154" cy="319200"/>
            <a:chOff x="3650050" y="3348150"/>
            <a:chExt cx="1648800" cy="319200"/>
          </a:xfrm>
        </p:grpSpPr>
        <p:sp>
          <p:nvSpPr>
            <p:cNvPr id="71" name="Google Shape;71;p14"/>
            <p:cNvSpPr/>
            <p:nvPr/>
          </p:nvSpPr>
          <p:spPr>
            <a:xfrm>
              <a:off x="3824050" y="3348150"/>
              <a:ext cx="14748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Inter"/>
                  <a:ea typeface="Inter"/>
                  <a:cs typeface="Inter"/>
                  <a:sym typeface="Inter"/>
                </a:rPr>
                <a:t>Arithmetic and Logic Unit (ALU)</a:t>
              </a:r>
              <a:endParaRPr sz="1100">
                <a:solidFill>
                  <a:srgbClr val="3D3D3D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4"/>
          <p:cNvSpPr txBox="1"/>
          <p:nvPr/>
        </p:nvSpPr>
        <p:spPr>
          <a:xfrm>
            <a:off x="4885400" y="2796075"/>
            <a:ext cx="1143000" cy="405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CPU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263400" y="3569400"/>
            <a:ext cx="387000" cy="356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I2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263400" y="4321200"/>
            <a:ext cx="387000" cy="356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I1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263400" y="708225"/>
            <a:ext cx="387000" cy="356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I5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263400" y="2061000"/>
            <a:ext cx="387000" cy="356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I3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263400" y="1380000"/>
            <a:ext cx="387000" cy="356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I4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78" name="Google Shape;78;p14"/>
          <p:cNvCxnSpPr>
            <a:stCxn id="75" idx="2"/>
            <a:endCxn id="77" idx="0"/>
          </p:cNvCxnSpPr>
          <p:nvPr/>
        </p:nvCxnSpPr>
        <p:spPr>
          <a:xfrm>
            <a:off x="5456900" y="1064625"/>
            <a:ext cx="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>
            <a:stCxn id="77" idx="2"/>
            <a:endCxn id="76" idx="0"/>
          </p:cNvCxnSpPr>
          <p:nvPr/>
        </p:nvCxnSpPr>
        <p:spPr>
          <a:xfrm>
            <a:off x="5456900" y="1736400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76" idx="2"/>
            <a:endCxn id="72" idx="0"/>
          </p:cNvCxnSpPr>
          <p:nvPr/>
        </p:nvCxnSpPr>
        <p:spPr>
          <a:xfrm>
            <a:off x="5456900" y="2417400"/>
            <a:ext cx="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>
            <a:stCxn id="72" idx="2"/>
            <a:endCxn id="73" idx="0"/>
          </p:cNvCxnSpPr>
          <p:nvPr/>
        </p:nvCxnSpPr>
        <p:spPr>
          <a:xfrm>
            <a:off x="5456900" y="3201675"/>
            <a:ext cx="0" cy="3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>
            <a:stCxn id="73" idx="2"/>
            <a:endCxn id="74" idx="0"/>
          </p:cNvCxnSpPr>
          <p:nvPr/>
        </p:nvCxnSpPr>
        <p:spPr>
          <a:xfrm>
            <a:off x="5456900" y="3925800"/>
            <a:ext cx="0" cy="3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4"/>
          <p:cNvSpPr/>
          <p:nvPr/>
        </p:nvSpPr>
        <p:spPr>
          <a:xfrm rot="-8100000">
            <a:off x="6549251" y="2022703"/>
            <a:ext cx="1976222" cy="1977495"/>
          </a:xfrm>
          <a:prstGeom prst="teardrop">
            <a:avLst>
              <a:gd fmla="val 10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6685925" y="2571750"/>
            <a:ext cx="17697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F - Fetch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D - Decode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A - ALU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W - Register Write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2164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ML in Brief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823450" y="3749550"/>
            <a:ext cx="153600" cy="153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823450" y="1688700"/>
            <a:ext cx="153600" cy="153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823450" y="2681725"/>
            <a:ext cx="153600" cy="153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1986100" y="1213025"/>
            <a:ext cx="153600" cy="153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1986100" y="2196575"/>
            <a:ext cx="153600" cy="153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1986100" y="3087950"/>
            <a:ext cx="153600" cy="153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3028350" y="2196575"/>
            <a:ext cx="153600" cy="153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3028350" y="3087950"/>
            <a:ext cx="153600" cy="153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4026325" y="2681725"/>
            <a:ext cx="153600" cy="153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3995625" y="1658625"/>
            <a:ext cx="153600" cy="153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3028350" y="1213025"/>
            <a:ext cx="153600" cy="153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1986100" y="4080350"/>
            <a:ext cx="153600" cy="153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3028350" y="4080350"/>
            <a:ext cx="153600" cy="153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4026325" y="3595950"/>
            <a:ext cx="153600" cy="153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5"/>
          <p:cNvCxnSpPr>
            <a:stCxn id="91" idx="6"/>
            <a:endCxn id="93" idx="2"/>
          </p:cNvCxnSpPr>
          <p:nvPr/>
        </p:nvCxnSpPr>
        <p:spPr>
          <a:xfrm flipH="1" rot="10800000">
            <a:off x="977050" y="1289700"/>
            <a:ext cx="1009200" cy="4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5"/>
          <p:cNvCxnSpPr>
            <a:stCxn id="92" idx="6"/>
            <a:endCxn id="93" idx="2"/>
          </p:cNvCxnSpPr>
          <p:nvPr/>
        </p:nvCxnSpPr>
        <p:spPr>
          <a:xfrm flipH="1" rot="10800000">
            <a:off x="977050" y="1289725"/>
            <a:ext cx="1009200" cy="14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5"/>
          <p:cNvCxnSpPr>
            <a:stCxn id="92" idx="6"/>
            <a:endCxn id="94" idx="2"/>
          </p:cNvCxnSpPr>
          <p:nvPr/>
        </p:nvCxnSpPr>
        <p:spPr>
          <a:xfrm flipH="1" rot="10800000">
            <a:off x="977050" y="2273425"/>
            <a:ext cx="1009200" cy="4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5"/>
          <p:cNvCxnSpPr>
            <a:stCxn id="92" idx="6"/>
            <a:endCxn id="95" idx="2"/>
          </p:cNvCxnSpPr>
          <p:nvPr/>
        </p:nvCxnSpPr>
        <p:spPr>
          <a:xfrm>
            <a:off x="977050" y="2758525"/>
            <a:ext cx="10092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5"/>
          <p:cNvCxnSpPr>
            <a:stCxn id="92" idx="6"/>
            <a:endCxn id="101" idx="2"/>
          </p:cNvCxnSpPr>
          <p:nvPr/>
        </p:nvCxnSpPr>
        <p:spPr>
          <a:xfrm>
            <a:off x="977050" y="2758525"/>
            <a:ext cx="1009200" cy="13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5"/>
          <p:cNvCxnSpPr>
            <a:stCxn id="91" idx="6"/>
            <a:endCxn id="95" idx="2"/>
          </p:cNvCxnSpPr>
          <p:nvPr/>
        </p:nvCxnSpPr>
        <p:spPr>
          <a:xfrm>
            <a:off x="977050" y="1765500"/>
            <a:ext cx="1009200" cy="13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5"/>
          <p:cNvCxnSpPr>
            <a:stCxn id="91" idx="6"/>
            <a:endCxn id="101" idx="2"/>
          </p:cNvCxnSpPr>
          <p:nvPr/>
        </p:nvCxnSpPr>
        <p:spPr>
          <a:xfrm>
            <a:off x="977050" y="1765500"/>
            <a:ext cx="1009200" cy="23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5"/>
          <p:cNvCxnSpPr>
            <a:stCxn id="90" idx="6"/>
            <a:endCxn id="93" idx="2"/>
          </p:cNvCxnSpPr>
          <p:nvPr/>
        </p:nvCxnSpPr>
        <p:spPr>
          <a:xfrm flipH="1" rot="10800000">
            <a:off x="977050" y="1289850"/>
            <a:ext cx="1009200" cy="25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5"/>
          <p:cNvCxnSpPr>
            <a:stCxn id="90" idx="6"/>
            <a:endCxn id="94" idx="2"/>
          </p:cNvCxnSpPr>
          <p:nvPr/>
        </p:nvCxnSpPr>
        <p:spPr>
          <a:xfrm flipH="1" rot="10800000">
            <a:off x="977050" y="2273250"/>
            <a:ext cx="1009200" cy="15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5"/>
          <p:cNvCxnSpPr>
            <a:stCxn id="90" idx="6"/>
            <a:endCxn id="101" idx="2"/>
          </p:cNvCxnSpPr>
          <p:nvPr/>
        </p:nvCxnSpPr>
        <p:spPr>
          <a:xfrm>
            <a:off x="977050" y="3826350"/>
            <a:ext cx="1009200" cy="3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5"/>
          <p:cNvCxnSpPr>
            <a:stCxn id="90" idx="6"/>
            <a:endCxn id="95" idx="2"/>
          </p:cNvCxnSpPr>
          <p:nvPr/>
        </p:nvCxnSpPr>
        <p:spPr>
          <a:xfrm flipH="1" rot="10800000">
            <a:off x="977050" y="3164850"/>
            <a:ext cx="1009200" cy="6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5"/>
          <p:cNvCxnSpPr>
            <a:stCxn id="91" idx="6"/>
            <a:endCxn id="94" idx="2"/>
          </p:cNvCxnSpPr>
          <p:nvPr/>
        </p:nvCxnSpPr>
        <p:spPr>
          <a:xfrm>
            <a:off x="977050" y="1765500"/>
            <a:ext cx="100920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5"/>
          <p:cNvCxnSpPr>
            <a:stCxn id="93" idx="6"/>
            <a:endCxn id="102" idx="2"/>
          </p:cNvCxnSpPr>
          <p:nvPr/>
        </p:nvCxnSpPr>
        <p:spPr>
          <a:xfrm>
            <a:off x="2139700" y="1289825"/>
            <a:ext cx="888600" cy="28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>
            <a:stCxn id="94" idx="6"/>
            <a:endCxn id="100" idx="2"/>
          </p:cNvCxnSpPr>
          <p:nvPr/>
        </p:nvCxnSpPr>
        <p:spPr>
          <a:xfrm flipH="1" rot="10800000">
            <a:off x="2139700" y="1289675"/>
            <a:ext cx="888600" cy="9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5"/>
          <p:cNvCxnSpPr>
            <a:stCxn id="95" idx="6"/>
            <a:endCxn id="100" idx="2"/>
          </p:cNvCxnSpPr>
          <p:nvPr/>
        </p:nvCxnSpPr>
        <p:spPr>
          <a:xfrm flipH="1" rot="10800000">
            <a:off x="2139700" y="1289750"/>
            <a:ext cx="888600" cy="18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5"/>
          <p:cNvCxnSpPr>
            <a:stCxn id="101" idx="6"/>
            <a:endCxn id="100" idx="2"/>
          </p:cNvCxnSpPr>
          <p:nvPr/>
        </p:nvCxnSpPr>
        <p:spPr>
          <a:xfrm flipH="1" rot="10800000">
            <a:off x="2139700" y="1289750"/>
            <a:ext cx="888600" cy="28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5"/>
          <p:cNvCxnSpPr>
            <a:stCxn id="93" idx="6"/>
            <a:endCxn id="100" idx="2"/>
          </p:cNvCxnSpPr>
          <p:nvPr/>
        </p:nvCxnSpPr>
        <p:spPr>
          <a:xfrm>
            <a:off x="2139700" y="1289825"/>
            <a:ext cx="88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5"/>
          <p:cNvCxnSpPr>
            <a:stCxn id="93" idx="6"/>
            <a:endCxn id="96" idx="2"/>
          </p:cNvCxnSpPr>
          <p:nvPr/>
        </p:nvCxnSpPr>
        <p:spPr>
          <a:xfrm>
            <a:off x="2139700" y="1289825"/>
            <a:ext cx="888600" cy="9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5"/>
          <p:cNvCxnSpPr>
            <a:stCxn id="93" idx="6"/>
            <a:endCxn id="97" idx="2"/>
          </p:cNvCxnSpPr>
          <p:nvPr/>
        </p:nvCxnSpPr>
        <p:spPr>
          <a:xfrm>
            <a:off x="2139700" y="1289825"/>
            <a:ext cx="888600" cy="18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5"/>
          <p:cNvCxnSpPr>
            <a:stCxn id="94" idx="6"/>
            <a:endCxn id="96" idx="2"/>
          </p:cNvCxnSpPr>
          <p:nvPr/>
        </p:nvCxnSpPr>
        <p:spPr>
          <a:xfrm>
            <a:off x="2139700" y="2273375"/>
            <a:ext cx="88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5"/>
          <p:cNvCxnSpPr>
            <a:stCxn id="94" idx="6"/>
            <a:endCxn id="97" idx="2"/>
          </p:cNvCxnSpPr>
          <p:nvPr/>
        </p:nvCxnSpPr>
        <p:spPr>
          <a:xfrm>
            <a:off x="2139700" y="2273375"/>
            <a:ext cx="888600" cy="8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5"/>
          <p:cNvCxnSpPr>
            <a:stCxn id="94" idx="6"/>
            <a:endCxn id="102" idx="2"/>
          </p:cNvCxnSpPr>
          <p:nvPr/>
        </p:nvCxnSpPr>
        <p:spPr>
          <a:xfrm>
            <a:off x="2139700" y="2273375"/>
            <a:ext cx="888600" cy="18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5"/>
          <p:cNvCxnSpPr>
            <a:stCxn id="95" idx="6"/>
            <a:endCxn id="97" idx="2"/>
          </p:cNvCxnSpPr>
          <p:nvPr/>
        </p:nvCxnSpPr>
        <p:spPr>
          <a:xfrm>
            <a:off x="2139700" y="3164750"/>
            <a:ext cx="88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5"/>
          <p:cNvCxnSpPr>
            <a:stCxn id="95" idx="6"/>
            <a:endCxn id="102" idx="2"/>
          </p:cNvCxnSpPr>
          <p:nvPr/>
        </p:nvCxnSpPr>
        <p:spPr>
          <a:xfrm>
            <a:off x="2139700" y="3164750"/>
            <a:ext cx="888600" cy="9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5"/>
          <p:cNvCxnSpPr>
            <a:stCxn id="95" idx="6"/>
            <a:endCxn id="96" idx="2"/>
          </p:cNvCxnSpPr>
          <p:nvPr/>
        </p:nvCxnSpPr>
        <p:spPr>
          <a:xfrm flipH="1" rot="10800000">
            <a:off x="2139700" y="2273450"/>
            <a:ext cx="888600" cy="8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5"/>
          <p:cNvCxnSpPr>
            <a:stCxn id="101" idx="6"/>
            <a:endCxn id="102" idx="2"/>
          </p:cNvCxnSpPr>
          <p:nvPr/>
        </p:nvCxnSpPr>
        <p:spPr>
          <a:xfrm>
            <a:off x="2139700" y="4157150"/>
            <a:ext cx="88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5"/>
          <p:cNvCxnSpPr>
            <a:stCxn id="101" idx="6"/>
            <a:endCxn id="97" idx="2"/>
          </p:cNvCxnSpPr>
          <p:nvPr/>
        </p:nvCxnSpPr>
        <p:spPr>
          <a:xfrm flipH="1" rot="10800000">
            <a:off x="2139700" y="3164750"/>
            <a:ext cx="888600" cy="9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5"/>
          <p:cNvCxnSpPr>
            <a:stCxn id="101" idx="6"/>
            <a:endCxn id="96" idx="2"/>
          </p:cNvCxnSpPr>
          <p:nvPr/>
        </p:nvCxnSpPr>
        <p:spPr>
          <a:xfrm flipH="1" rot="10800000">
            <a:off x="2139700" y="2273450"/>
            <a:ext cx="888600" cy="18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5"/>
          <p:cNvCxnSpPr>
            <a:stCxn id="100" idx="6"/>
            <a:endCxn id="99" idx="2"/>
          </p:cNvCxnSpPr>
          <p:nvPr/>
        </p:nvCxnSpPr>
        <p:spPr>
          <a:xfrm>
            <a:off x="3181950" y="1289825"/>
            <a:ext cx="813600" cy="4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5"/>
          <p:cNvCxnSpPr>
            <a:stCxn id="100" idx="6"/>
            <a:endCxn id="98" idx="2"/>
          </p:cNvCxnSpPr>
          <p:nvPr/>
        </p:nvCxnSpPr>
        <p:spPr>
          <a:xfrm>
            <a:off x="3181950" y="1289825"/>
            <a:ext cx="844500" cy="14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5"/>
          <p:cNvCxnSpPr>
            <a:stCxn id="100" idx="6"/>
            <a:endCxn id="103" idx="2"/>
          </p:cNvCxnSpPr>
          <p:nvPr/>
        </p:nvCxnSpPr>
        <p:spPr>
          <a:xfrm>
            <a:off x="3181950" y="1289825"/>
            <a:ext cx="844500" cy="23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5"/>
          <p:cNvCxnSpPr>
            <a:stCxn id="96" idx="6"/>
            <a:endCxn id="99" idx="2"/>
          </p:cNvCxnSpPr>
          <p:nvPr/>
        </p:nvCxnSpPr>
        <p:spPr>
          <a:xfrm flipH="1" rot="10800000">
            <a:off x="3181950" y="1735475"/>
            <a:ext cx="813600" cy="5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5"/>
          <p:cNvCxnSpPr>
            <a:stCxn id="96" idx="6"/>
            <a:endCxn id="98" idx="2"/>
          </p:cNvCxnSpPr>
          <p:nvPr/>
        </p:nvCxnSpPr>
        <p:spPr>
          <a:xfrm>
            <a:off x="3181950" y="2273375"/>
            <a:ext cx="844500" cy="4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5"/>
          <p:cNvCxnSpPr>
            <a:stCxn id="96" idx="6"/>
            <a:endCxn id="103" idx="3"/>
          </p:cNvCxnSpPr>
          <p:nvPr/>
        </p:nvCxnSpPr>
        <p:spPr>
          <a:xfrm>
            <a:off x="3181950" y="2273375"/>
            <a:ext cx="867000" cy="14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5"/>
          <p:cNvCxnSpPr>
            <a:stCxn id="97" idx="6"/>
            <a:endCxn id="99" idx="2"/>
          </p:cNvCxnSpPr>
          <p:nvPr/>
        </p:nvCxnSpPr>
        <p:spPr>
          <a:xfrm flipH="1" rot="10800000">
            <a:off x="3181950" y="1735550"/>
            <a:ext cx="813600" cy="14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5"/>
          <p:cNvCxnSpPr>
            <a:stCxn id="97" idx="6"/>
            <a:endCxn id="98" idx="2"/>
          </p:cNvCxnSpPr>
          <p:nvPr/>
        </p:nvCxnSpPr>
        <p:spPr>
          <a:xfrm flipH="1" rot="10800000">
            <a:off x="3181950" y="2758550"/>
            <a:ext cx="8445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5"/>
          <p:cNvCxnSpPr>
            <a:stCxn id="97" idx="6"/>
            <a:endCxn id="103" idx="2"/>
          </p:cNvCxnSpPr>
          <p:nvPr/>
        </p:nvCxnSpPr>
        <p:spPr>
          <a:xfrm>
            <a:off x="3181950" y="3164750"/>
            <a:ext cx="84450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5"/>
          <p:cNvCxnSpPr>
            <a:stCxn id="102" idx="6"/>
            <a:endCxn id="99" idx="2"/>
          </p:cNvCxnSpPr>
          <p:nvPr/>
        </p:nvCxnSpPr>
        <p:spPr>
          <a:xfrm flipH="1" rot="10800000">
            <a:off x="3181950" y="1735550"/>
            <a:ext cx="813600" cy="24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5"/>
          <p:cNvCxnSpPr>
            <a:stCxn id="102" idx="6"/>
            <a:endCxn id="98" idx="2"/>
          </p:cNvCxnSpPr>
          <p:nvPr/>
        </p:nvCxnSpPr>
        <p:spPr>
          <a:xfrm flipH="1" rot="10800000">
            <a:off x="3181950" y="2758550"/>
            <a:ext cx="844500" cy="13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5"/>
          <p:cNvCxnSpPr>
            <a:stCxn id="102" idx="6"/>
            <a:endCxn id="103" idx="2"/>
          </p:cNvCxnSpPr>
          <p:nvPr/>
        </p:nvCxnSpPr>
        <p:spPr>
          <a:xfrm flipH="1" rot="10800000">
            <a:off x="3181950" y="3672650"/>
            <a:ext cx="844500" cy="4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5"/>
          <p:cNvSpPr txBox="1"/>
          <p:nvPr/>
        </p:nvSpPr>
        <p:spPr>
          <a:xfrm>
            <a:off x="3553125" y="914850"/>
            <a:ext cx="17514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-Regular"/>
                <a:ea typeface="Inter-Regular"/>
                <a:cs typeface="Inter-Regular"/>
                <a:sym typeface="Inter-Regular"/>
              </a:rPr>
              <a:t>Neural Network</a:t>
            </a:r>
            <a:endParaRPr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5438450" y="2241000"/>
            <a:ext cx="26364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Inter"/>
                <a:ea typeface="Inter"/>
                <a:cs typeface="Inter"/>
                <a:sym typeface="Inter"/>
              </a:rPr>
              <a:t>a</a:t>
            </a:r>
            <a:r>
              <a:rPr baseline="-25000" lang="en" sz="2300">
                <a:latin typeface="Inter"/>
                <a:ea typeface="Inter"/>
                <a:cs typeface="Inter"/>
                <a:sym typeface="Inter"/>
              </a:rPr>
              <a:t>i</a:t>
            </a:r>
            <a:r>
              <a:rPr lang="en" sz="2300">
                <a:latin typeface="Inter"/>
                <a:ea typeface="Inter"/>
                <a:cs typeface="Inter"/>
                <a:sym typeface="Inter"/>
              </a:rPr>
              <a:t>  =  w</a:t>
            </a:r>
            <a:r>
              <a:rPr baseline="-25000" lang="en" sz="2300">
                <a:latin typeface="Inter"/>
                <a:ea typeface="Inter"/>
                <a:cs typeface="Inter"/>
                <a:sym typeface="Inter"/>
              </a:rPr>
              <a:t>i</a:t>
            </a:r>
            <a:r>
              <a:rPr baseline="30000" lang="en" sz="2300">
                <a:latin typeface="Inter"/>
                <a:ea typeface="Inter"/>
                <a:cs typeface="Inter"/>
                <a:sym typeface="Inter"/>
              </a:rPr>
              <a:t>T</a:t>
            </a:r>
            <a:r>
              <a:rPr lang="en" sz="2300">
                <a:latin typeface="Inter"/>
                <a:ea typeface="Inter"/>
                <a:cs typeface="Inter"/>
                <a:sym typeface="Inter"/>
              </a:rPr>
              <a:t> x</a:t>
            </a:r>
            <a:r>
              <a:rPr baseline="-25000" lang="en" sz="2300">
                <a:latin typeface="Inter"/>
                <a:ea typeface="Inter"/>
                <a:cs typeface="Inter"/>
                <a:sym typeface="Inter"/>
              </a:rPr>
              <a:t>i-1</a:t>
            </a:r>
            <a:r>
              <a:rPr lang="en" sz="2300">
                <a:latin typeface="Inter"/>
                <a:ea typeface="Inter"/>
                <a:cs typeface="Inter"/>
                <a:sym typeface="Inter"/>
              </a:rPr>
              <a:t> + b</a:t>
            </a:r>
            <a:r>
              <a:rPr baseline="-25000" lang="en" sz="2300">
                <a:latin typeface="Inter"/>
                <a:ea typeface="Inter"/>
                <a:cs typeface="Inter"/>
                <a:sym typeface="Inter"/>
              </a:rPr>
              <a:t>i</a:t>
            </a:r>
            <a:endParaRPr baseline="-25000" sz="23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538250" y="3903150"/>
            <a:ext cx="559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nter-Regular"/>
                <a:ea typeface="Inter-Regular"/>
                <a:cs typeface="Inter-Regular"/>
                <a:sym typeface="Inter-Regular"/>
              </a:rPr>
              <a:t>Input</a:t>
            </a:r>
            <a:endParaRPr sz="700"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3995550" y="3804300"/>
            <a:ext cx="725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nter-Regular"/>
                <a:ea typeface="Inter-Regular"/>
                <a:cs typeface="Inter-Regular"/>
                <a:sym typeface="Inter-Regular"/>
              </a:rPr>
              <a:t>Out</a:t>
            </a:r>
            <a:r>
              <a:rPr lang="en" sz="1000">
                <a:latin typeface="Inter-Regular"/>
                <a:ea typeface="Inter-Regular"/>
                <a:cs typeface="Inter-Regular"/>
                <a:sym typeface="Inter-Regular"/>
              </a:rPr>
              <a:t>put</a:t>
            </a:r>
            <a:endParaRPr sz="700"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1991500" y="4318575"/>
            <a:ext cx="1185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nter-Regular"/>
                <a:ea typeface="Inter-Regular"/>
                <a:cs typeface="Inter-Regular"/>
                <a:sym typeface="Inter-Regular"/>
              </a:rPr>
              <a:t>Hidden Layers</a:t>
            </a:r>
            <a:endParaRPr sz="700">
              <a:latin typeface="Inter-Regular"/>
              <a:ea typeface="Inter-Regular"/>
              <a:cs typeface="Inter-Regular"/>
              <a:sym typeface="Inter-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311700" y="2164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Why is ML Heavy Duty?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467025" y="946325"/>
            <a:ext cx="4031100" cy="1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Ideally, c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ompute bound limitations exist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Matrix multiplication takes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○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O( 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</a:t>
            </a:r>
            <a:r>
              <a:rPr baseline="30000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 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) memory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○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O( n</a:t>
            </a:r>
            <a:r>
              <a:rPr baseline="30000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3 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) computation time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Practically, it can be memory bound too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7079175" y="1013950"/>
            <a:ext cx="626700" cy="62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</a:t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6051275" y="1100800"/>
            <a:ext cx="671400" cy="447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baseline="-25000" lang="en"/>
              <a:t>ik</a:t>
            </a:r>
            <a:r>
              <a:rPr lang="en"/>
              <a:t>* b</a:t>
            </a:r>
            <a:r>
              <a:rPr baseline="-25000" lang="en"/>
              <a:t>kj</a:t>
            </a:r>
            <a:endParaRPr baseline="-25000"/>
          </a:p>
        </p:txBody>
      </p:sp>
      <p:cxnSp>
        <p:nvCxnSpPr>
          <p:cNvPr id="157" name="Google Shape;157;p16"/>
          <p:cNvCxnSpPr>
            <a:stCxn id="156" idx="3"/>
            <a:endCxn id="155" idx="1"/>
          </p:cNvCxnSpPr>
          <p:nvPr/>
        </p:nvCxnSpPr>
        <p:spPr>
          <a:xfrm>
            <a:off x="6722675" y="1324300"/>
            <a:ext cx="3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6"/>
          <p:cNvCxnSpPr>
            <a:stCxn id="155" idx="3"/>
          </p:cNvCxnSpPr>
          <p:nvPr/>
        </p:nvCxnSpPr>
        <p:spPr>
          <a:xfrm>
            <a:off x="7705875" y="1324300"/>
            <a:ext cx="3012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6"/>
          <p:cNvSpPr txBox="1"/>
          <p:nvPr/>
        </p:nvSpPr>
        <p:spPr>
          <a:xfrm>
            <a:off x="6083650" y="1696075"/>
            <a:ext cx="173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n</a:t>
            </a:r>
            <a:r>
              <a:rPr baseline="30000" lang="en" sz="1100">
                <a:latin typeface="Inter"/>
                <a:ea typeface="Inter"/>
                <a:cs typeface="Inter"/>
                <a:sym typeface="Inter"/>
              </a:rPr>
              <a:t>2</a:t>
            </a:r>
            <a:r>
              <a:rPr lang="en" sz="1100">
                <a:latin typeface="Inter"/>
                <a:ea typeface="Inter"/>
                <a:cs typeface="Inter"/>
                <a:sym typeface="Inter"/>
              </a:rPr>
              <a:t> computations in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O( n</a:t>
            </a:r>
            <a:r>
              <a:rPr baseline="30000"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 </a:t>
            </a: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) time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7618750" y="3247063"/>
            <a:ext cx="626700" cy="62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</a:t>
            </a:r>
            <a:endParaRPr/>
          </a:p>
        </p:txBody>
      </p:sp>
      <p:cxnSp>
        <p:nvCxnSpPr>
          <p:cNvPr id="161" name="Google Shape;161;p16"/>
          <p:cNvCxnSpPr>
            <a:stCxn id="162" idx="3"/>
            <a:endCxn id="160" idx="1"/>
          </p:cNvCxnSpPr>
          <p:nvPr/>
        </p:nvCxnSpPr>
        <p:spPr>
          <a:xfrm>
            <a:off x="7262350" y="3557413"/>
            <a:ext cx="3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6"/>
          <p:cNvCxnSpPr>
            <a:stCxn id="160" idx="3"/>
          </p:cNvCxnSpPr>
          <p:nvPr/>
        </p:nvCxnSpPr>
        <p:spPr>
          <a:xfrm>
            <a:off x="8245450" y="3557413"/>
            <a:ext cx="3012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6"/>
          <p:cNvSpPr txBox="1"/>
          <p:nvPr/>
        </p:nvSpPr>
        <p:spPr>
          <a:xfrm>
            <a:off x="7059550" y="3939675"/>
            <a:ext cx="173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n</a:t>
            </a:r>
            <a:r>
              <a:rPr baseline="30000" lang="en" sz="1100">
                <a:latin typeface="Inter"/>
                <a:ea typeface="Inter"/>
                <a:cs typeface="Inter"/>
                <a:sym typeface="Inter"/>
              </a:rPr>
              <a:t>2</a:t>
            </a:r>
            <a:r>
              <a:rPr lang="en" sz="1100">
                <a:latin typeface="Inter"/>
                <a:ea typeface="Inter"/>
                <a:cs typeface="Inter"/>
                <a:sym typeface="Inter"/>
              </a:rPr>
              <a:t> computations in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O( 1 ) time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165" name="Google Shape;165;p16"/>
          <p:cNvGraphicFramePr/>
          <p:nvPr/>
        </p:nvGraphicFramePr>
        <p:xfrm>
          <a:off x="5229400" y="260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{A2494079-2FD7-481F-A591-01414DEF9233}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5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5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5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5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5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166" name="Google Shape;166;p16"/>
          <p:cNvSpPr txBox="1"/>
          <p:nvPr/>
        </p:nvSpPr>
        <p:spPr>
          <a:xfrm>
            <a:off x="5995100" y="4584275"/>
            <a:ext cx="382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67" name="Google Shape;167;p16"/>
          <p:cNvSpPr txBox="1"/>
          <p:nvPr/>
        </p:nvSpPr>
        <p:spPr>
          <a:xfrm>
            <a:off x="4697225" y="3411425"/>
            <a:ext cx="382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pic>
        <p:nvPicPr>
          <p:cNvPr id="168" name="Google Shape;16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013" y="3124825"/>
            <a:ext cx="17240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311700" y="2164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The Solution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4" name="Google Shape;174;p17"/>
          <p:cNvSpPr txBox="1"/>
          <p:nvPr>
            <p:ph type="title"/>
          </p:nvPr>
        </p:nvSpPr>
        <p:spPr>
          <a:xfrm>
            <a:off x="2441850" y="228540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Parallel Processing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5" name="Google Shape;175;p17"/>
          <p:cNvSpPr txBox="1"/>
          <p:nvPr>
            <p:ph type="title"/>
          </p:nvPr>
        </p:nvSpPr>
        <p:spPr>
          <a:xfrm>
            <a:off x="2441850" y="285810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Inter"/>
                <a:ea typeface="Inter"/>
                <a:cs typeface="Inter"/>
                <a:sym typeface="Inter"/>
              </a:rPr>
              <a:t>Throughput &gt; Latency</a:t>
            </a:r>
            <a:endParaRPr sz="17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311700" y="2164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AI Accelerators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467025" y="946325"/>
            <a:ext cx="74235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Graphics Processing Unit - GPU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○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Array of CPUs connected to a </a:t>
            </a:r>
            <a:br>
              <a:rPr lang="en">
                <a:latin typeface="Inter"/>
                <a:ea typeface="Inter"/>
                <a:cs typeface="Inter"/>
                <a:sym typeface="Inter"/>
              </a:rPr>
            </a:br>
            <a:r>
              <a:rPr lang="en">
                <a:latin typeface="Inter"/>
                <a:ea typeface="Inter"/>
                <a:cs typeface="Inter"/>
                <a:sym typeface="Inter"/>
              </a:rPr>
              <a:t>central control unit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182" name="Google Shape;182;p18"/>
          <p:cNvGraphicFramePr/>
          <p:nvPr/>
        </p:nvGraphicFramePr>
        <p:xfrm>
          <a:off x="2057275" y="3139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{A2494079-2FD7-481F-A591-01414DEF9233}</a:tableStyleId>
              </a:tblPr>
              <a:tblGrid>
                <a:gridCol w="382850"/>
                <a:gridCol w="382850"/>
                <a:gridCol w="382850"/>
              </a:tblGrid>
              <a:tr h="15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15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15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3" name="Google Shape;183;p18"/>
          <p:cNvGraphicFramePr/>
          <p:nvPr/>
        </p:nvGraphicFramePr>
        <p:xfrm>
          <a:off x="4572000" y="57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{A2494079-2FD7-481F-A591-01414DEF9233}</a:tableStyleId>
              </a:tblPr>
              <a:tblGrid>
                <a:gridCol w="410225"/>
                <a:gridCol w="410225"/>
                <a:gridCol w="410225"/>
                <a:gridCol w="410225"/>
                <a:gridCol w="410225"/>
                <a:gridCol w="410225"/>
                <a:gridCol w="410225"/>
                <a:gridCol w="410225"/>
                <a:gridCol w="410225"/>
                <a:gridCol w="410225"/>
              </a:tblGrid>
              <a:tr h="28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28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28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28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28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28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28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28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28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28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sp>
        <p:nvSpPr>
          <p:cNvPr id="184" name="Google Shape;184;p18"/>
          <p:cNvSpPr txBox="1"/>
          <p:nvPr/>
        </p:nvSpPr>
        <p:spPr>
          <a:xfrm>
            <a:off x="2324525" y="4443575"/>
            <a:ext cx="654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-Regular"/>
                <a:ea typeface="Inter-Regular"/>
                <a:cs typeface="Inter-Regular"/>
                <a:sym typeface="Inter-Regular"/>
              </a:rPr>
              <a:t>CPU</a:t>
            </a:r>
            <a:endParaRPr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6295675" y="4443575"/>
            <a:ext cx="654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-Regular"/>
                <a:ea typeface="Inter-Regular"/>
                <a:cs typeface="Inter-Regular"/>
                <a:sym typeface="Inter-Regular"/>
              </a:rPr>
              <a:t>G</a:t>
            </a:r>
            <a:r>
              <a:rPr lang="en">
                <a:latin typeface="Inter-Regular"/>
                <a:ea typeface="Inter-Regular"/>
                <a:cs typeface="Inter-Regular"/>
                <a:sym typeface="Inter-Regular"/>
              </a:rPr>
              <a:t>PU</a:t>
            </a:r>
            <a:endParaRPr>
              <a:latin typeface="Inter-Regular"/>
              <a:ea typeface="Inter-Regular"/>
              <a:cs typeface="Inter-Regular"/>
              <a:sym typeface="Inter-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311700" y="2164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AI Accelerators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467025" y="946325"/>
            <a:ext cx="74235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Field Programming Gate Array - FPGA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○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Integrated circuits with flexible </a:t>
            </a:r>
            <a:br>
              <a:rPr lang="en">
                <a:latin typeface="Inter"/>
                <a:ea typeface="Inter"/>
                <a:cs typeface="Inter"/>
                <a:sym typeface="Inter"/>
              </a:rPr>
            </a:br>
            <a:r>
              <a:rPr lang="en">
                <a:latin typeface="Inter"/>
                <a:ea typeface="Inter"/>
                <a:cs typeface="Inter"/>
                <a:sym typeface="Inter"/>
              </a:rPr>
              <a:t>logic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○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Users can modify logic to their </a:t>
            </a:r>
            <a:br>
              <a:rPr lang="en">
                <a:latin typeface="Inter"/>
                <a:ea typeface="Inter"/>
                <a:cs typeface="Inter"/>
                <a:sym typeface="Inter"/>
              </a:rPr>
            </a:br>
            <a:r>
              <a:rPr lang="en">
                <a:latin typeface="Inter"/>
                <a:ea typeface="Inter"/>
                <a:cs typeface="Inter"/>
                <a:sym typeface="Inter"/>
              </a:rPr>
              <a:t>convenience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400" y="1558625"/>
            <a:ext cx="3226707" cy="279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9"/>
          <p:cNvSpPr txBox="1"/>
          <p:nvPr/>
        </p:nvSpPr>
        <p:spPr>
          <a:xfrm>
            <a:off x="5317850" y="4455875"/>
            <a:ext cx="1795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Source: ResearchGate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311700" y="2164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AI Accelerators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467025" y="946325"/>
            <a:ext cx="74235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Application Specific Integrated Circuit - ASIC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Integrated circuit chip customized for a particular use, rather than intended for general-purpose use. 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311700" y="2164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Vendors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075" y="1008450"/>
            <a:ext cx="1369075" cy="136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2825" y="1005388"/>
            <a:ext cx="1369075" cy="1375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9863" y="2808975"/>
            <a:ext cx="1911972" cy="13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 txBox="1"/>
          <p:nvPr/>
        </p:nvSpPr>
        <p:spPr>
          <a:xfrm>
            <a:off x="1414600" y="2408250"/>
            <a:ext cx="17820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Google Cloud TPU</a:t>
            </a:r>
            <a:br>
              <a:rPr lang="en">
                <a:latin typeface="Inter"/>
                <a:ea typeface="Inter"/>
                <a:cs typeface="Inter"/>
                <a:sym typeface="Inter"/>
              </a:rPr>
            </a:br>
            <a:r>
              <a:rPr lang="en">
                <a:latin typeface="Inter"/>
                <a:ea typeface="Inter"/>
                <a:cs typeface="Inter"/>
                <a:sym typeface="Inter"/>
              </a:rPr>
              <a:t>v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1, v2, v3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3674850" y="4244425"/>
            <a:ext cx="17820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NVIDIA Volta v100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5996363" y="2474625"/>
            <a:ext cx="17820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Huawei Ascend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310, 910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