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3" r:id="rId2"/>
    <p:sldMasterId id="2147483745" r:id="rId3"/>
    <p:sldMasterId id="2147483757" r:id="rId4"/>
    <p:sldMasterId id="2147483781" r:id="rId5"/>
    <p:sldMasterId id="2147483793" r:id="rId6"/>
    <p:sldMasterId id="2147483805" r:id="rId7"/>
    <p:sldMasterId id="2147483817" r:id="rId8"/>
    <p:sldMasterId id="2147483829" r:id="rId9"/>
    <p:sldMasterId id="2147483841" r:id="rId10"/>
    <p:sldMasterId id="2147483853" r:id="rId11"/>
    <p:sldMasterId id="2147483865" r:id="rId12"/>
    <p:sldMasterId id="2147483877" r:id="rId13"/>
  </p:sldMasterIdLst>
  <p:notesMasterIdLst>
    <p:notesMasterId r:id="rId60"/>
  </p:notesMasterIdLst>
  <p:sldIdLst>
    <p:sldId id="298" r:id="rId14"/>
    <p:sldId id="304" r:id="rId15"/>
    <p:sldId id="306" r:id="rId16"/>
    <p:sldId id="308" r:id="rId17"/>
    <p:sldId id="312" r:id="rId18"/>
    <p:sldId id="314" r:id="rId19"/>
    <p:sldId id="316" r:id="rId20"/>
    <p:sldId id="258" r:id="rId21"/>
    <p:sldId id="299" r:id="rId22"/>
    <p:sldId id="300" r:id="rId23"/>
    <p:sldId id="301" r:id="rId24"/>
    <p:sldId id="259" r:id="rId25"/>
    <p:sldId id="260" r:id="rId26"/>
    <p:sldId id="302" r:id="rId27"/>
    <p:sldId id="262" r:id="rId28"/>
    <p:sldId id="263" r:id="rId29"/>
    <p:sldId id="320" r:id="rId30"/>
    <p:sldId id="264" r:id="rId31"/>
    <p:sldId id="265" r:id="rId32"/>
    <p:sldId id="267" r:id="rId33"/>
    <p:sldId id="291" r:id="rId34"/>
    <p:sldId id="268" r:id="rId35"/>
    <p:sldId id="292" r:id="rId36"/>
    <p:sldId id="270" r:id="rId37"/>
    <p:sldId id="271" r:id="rId38"/>
    <p:sldId id="318" r:id="rId39"/>
    <p:sldId id="272" r:id="rId40"/>
    <p:sldId id="273" r:id="rId41"/>
    <p:sldId id="274" r:id="rId42"/>
    <p:sldId id="275" r:id="rId43"/>
    <p:sldId id="277" r:id="rId44"/>
    <p:sldId id="278" r:id="rId45"/>
    <p:sldId id="279" r:id="rId46"/>
    <p:sldId id="280" r:id="rId47"/>
    <p:sldId id="281" r:id="rId48"/>
    <p:sldId id="282" r:id="rId49"/>
    <p:sldId id="284" r:id="rId50"/>
    <p:sldId id="321" r:id="rId51"/>
    <p:sldId id="293" r:id="rId52"/>
    <p:sldId id="325" r:id="rId53"/>
    <p:sldId id="327" r:id="rId54"/>
    <p:sldId id="294" r:id="rId55"/>
    <p:sldId id="295" r:id="rId56"/>
    <p:sldId id="296" r:id="rId57"/>
    <p:sldId id="297" r:id="rId58"/>
    <p:sldId id="32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8791D-415D-43BB-92E3-32DF084F7D72}" type="datetimeFigureOut">
              <a:rPr lang="en-US" smtClean="0"/>
              <a:pPr/>
              <a:t>8/4/2019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DBB30D-4561-406F-BA2A-E820B6471B2B}" type="slidenum">
              <a:rPr lang="en-US" smtClean="0"/>
              <a:pPr/>
              <a:t>‹#›</a:t>
            </a:fld>
            <a:endParaRPr lang="en-US"/>
          </a:p>
        </p:txBody>
      </p:sp>
    </p:spTree>
    <p:extLst>
      <p:ext uri="{BB962C8B-B14F-4D97-AF65-F5344CB8AC3E}">
        <p14:creationId xmlns:p14="http://schemas.microsoft.com/office/powerpoint/2010/main" val="202400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latin typeface="Times New Roman" charset="0"/>
            </a:endParaRPr>
          </a:p>
        </p:txBody>
      </p:sp>
      <p:sp>
        <p:nvSpPr>
          <p:cNvPr id="5" name="Rectangle 3"/>
          <p:cNvSpPr>
            <a:spLocks noGrp="1" noChangeArrowheads="1"/>
          </p:cNvSpPr>
          <p:nvPr>
            <p:ph type="dt" idx="1"/>
          </p:nvPr>
        </p:nvSpPr>
        <p:spPr>
          <a:ln/>
        </p:spPr>
        <p:txBody>
          <a:bodyPr/>
          <a:lstStyle/>
          <a:p>
            <a:r>
              <a:rPr lang="en-US"/>
              <a:t>07/16/96</a:t>
            </a:r>
            <a:endParaRPr lang="en-US" sz="1200" i="0">
              <a:latin typeface="Times New Roman" charset="0"/>
            </a:endParaRPr>
          </a:p>
        </p:txBody>
      </p:sp>
      <p:sp>
        <p:nvSpPr>
          <p:cNvPr id="6" name="Rectangle 6"/>
          <p:cNvSpPr>
            <a:spLocks noGrp="1" noChangeArrowheads="1"/>
          </p:cNvSpPr>
          <p:nvPr>
            <p:ph type="ftr" sz="quarter" idx="4"/>
          </p:nvPr>
        </p:nvSpPr>
        <p:spPr>
          <a:ln/>
        </p:spPr>
        <p:txBody>
          <a:bodyPr/>
          <a:lstStyle/>
          <a:p>
            <a:r>
              <a:rPr lang="en-US"/>
              <a:t>*</a:t>
            </a:r>
            <a:endParaRPr lang="en-US" sz="1200" i="0">
              <a:latin typeface="Times New Roman" charset="0"/>
            </a:endParaRPr>
          </a:p>
        </p:txBody>
      </p:sp>
      <p:sp>
        <p:nvSpPr>
          <p:cNvPr id="7" name="Rectangle 7"/>
          <p:cNvSpPr>
            <a:spLocks noGrp="1" noChangeArrowheads="1"/>
          </p:cNvSpPr>
          <p:nvPr>
            <p:ph type="sldNum" sz="quarter" idx="5"/>
          </p:nvPr>
        </p:nvSpPr>
        <p:spPr>
          <a:ln/>
        </p:spPr>
        <p:txBody>
          <a:bodyPr/>
          <a:lstStyle/>
          <a:p>
            <a:r>
              <a:rPr lang="en-US"/>
              <a:t>##</a:t>
            </a:r>
            <a:endParaRPr lang="en-US" sz="1200" i="0">
              <a:latin typeface="Times New Roman" charset="0"/>
            </a:endParaRPr>
          </a:p>
        </p:txBody>
      </p:sp>
      <p:sp>
        <p:nvSpPr>
          <p:cNvPr id="60418" name="Rectangle 2"/>
          <p:cNvSpPr>
            <a:spLocks noGrp="1" noRot="1" noChangeAspect="1" noChangeArrowheads="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F65C4C4D-6D29-4277-ADFE-B73AF2E081F9}" type="datetimeFigureOut">
              <a:rPr lang="en-US" smtClean="0"/>
              <a:pPr/>
              <a:t>8/4/2019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11FF17F-A887-4422-B3E4-F459E5CB5417}"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5C4C4D-6D29-4277-ADFE-B73AF2E081F9}"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F17F-A887-4422-B3E4-F459E5CB5417}"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4443399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79263653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7696890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4230987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7373485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00637113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988904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6781593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46715291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66001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5C4C4D-6D29-4277-ADFE-B73AF2E081F9}"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F17F-A887-4422-B3E4-F459E5CB5417}"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4371128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382171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1656426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13043338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700146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9048436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640844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21071946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2632572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2073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67588" name="Picture 1028" descr="A:\paint.GIF"/>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14400" y="1314450"/>
            <a:ext cx="8229600" cy="384175"/>
          </a:xfrm>
          <a:prstGeom prst="rect">
            <a:avLst/>
          </a:prstGeom>
          <a:noFill/>
          <a:ln w="9525">
            <a:noFill/>
            <a:miter lim="800000"/>
            <a:headEnd/>
            <a:tailEnd/>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3692749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9007548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73577176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88161316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6132517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8456529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0569859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5035706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1931882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043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98434304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8037936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05487270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84766663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99153719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7484693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115389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62730567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8197600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35486041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168897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19858893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0975987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0097106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0757554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62702145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14933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706732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7952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697119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875827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34474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5C4C4D-6D29-4277-ADFE-B73AF2E081F9}"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F17F-A887-4422-B3E4-F459E5CB541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330453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54935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435652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47832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960070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2784471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617198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702482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221942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4593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F65C4C4D-6D29-4277-ADFE-B73AF2E081F9}" type="datetimeFigureOut">
              <a:rPr lang="en-US" smtClean="0"/>
              <a:pPr/>
              <a:t>8/4/2019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11FF17F-A887-4422-B3E4-F459E5CB5417}"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975979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66755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7819735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162135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9855985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1592307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76788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418624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049070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7649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5C4C4D-6D29-4277-ADFE-B73AF2E081F9}" type="datetimeFigureOut">
              <a:rPr lang="en-US" smtClean="0"/>
              <a:pPr/>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511FF17F-A887-4422-B3E4-F459E5CB5417}"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313386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16498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32456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415671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6061353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691095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388242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7441710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6841519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56386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5C4C4D-6D29-4277-ADFE-B73AF2E081F9}" type="datetimeFigureOut">
              <a:rPr lang="en-US" smtClean="0"/>
              <a:pPr/>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511FF17F-A887-4422-B3E4-F459E5CB5417}"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1746425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83338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390349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405859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6592837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180631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1189670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7004788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870860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36022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5C4C4D-6D29-4277-ADFE-B73AF2E081F9}" type="datetimeFigureOut">
              <a:rPr lang="en-US" smtClean="0"/>
              <a:pPr/>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FF17F-A887-4422-B3E4-F459E5CB5417}"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1082715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5133358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2052367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812416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1161910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7257010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9816969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7954295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1914024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66695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4C4D-6D29-4277-ADFE-B73AF2E081F9}" type="datetimeFigureOut">
              <a:rPr lang="en-US" smtClean="0"/>
              <a:pPr/>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FF17F-A887-4422-B3E4-F459E5CB5417}"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176701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8112118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643204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824722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617959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0191810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536183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5584142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087584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36580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F65C4C4D-6D29-4277-ADFE-B73AF2E081F9}" type="datetimeFigureOut">
              <a:rPr lang="en-US" smtClean="0"/>
              <a:pPr/>
              <a:t>8/4/2019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11FF17F-A887-4422-B3E4-F459E5CB5417}"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352382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0492090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769663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0473189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392188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6785266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724789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350024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4029800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E56EB7AE-B484-4259-88A2-1AF809EB28D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EC752937-5415-4B90-966E-75F2B150F508}"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3698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F65C4C4D-6D29-4277-ADFE-B73AF2E081F9}" type="datetimeFigureOut">
              <a:rPr lang="en-US" smtClean="0"/>
              <a:pPr/>
              <a:t>8/4/2019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11FF17F-A887-4422-B3E4-F459E5CB5417}"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fld id="{FF38B09F-F605-4AB3-996C-0F4AB9FD7A3B}"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CDD00F36-F4EA-4DAD-B44F-0B7D0E37136F}"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780027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2"/>
          <p:cNvSpPr>
            <a:spLocks noGrp="1"/>
          </p:cNvSpPr>
          <p:nvPr>
            <p:ph type="dt" sz="half" idx="10"/>
          </p:nvPr>
        </p:nvSpPr>
        <p:spPr/>
        <p:txBody>
          <a:bodyPr/>
          <a:lstStyle>
            <a:lvl1pPr>
              <a:defRPr/>
            </a:lvl1pPr>
          </a:lstStyle>
          <a:p>
            <a:pPr>
              <a:defRPr/>
            </a:pPr>
            <a:fld id="{9539BB5A-C555-41D0-A0C5-FEBE1AFF923C}"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1596E546-B28E-42E5-AFCD-054BB03068F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8057567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22"/>
          <p:cNvSpPr>
            <a:spLocks noGrp="1"/>
          </p:cNvSpPr>
          <p:nvPr>
            <p:ph type="dt" sz="half" idx="10"/>
          </p:nvPr>
        </p:nvSpPr>
        <p:spPr/>
        <p:txBody>
          <a:bodyPr/>
          <a:lstStyle>
            <a:lvl1pPr>
              <a:defRPr/>
            </a:lvl1pPr>
          </a:lstStyle>
          <a:p>
            <a:pPr>
              <a:defRPr/>
            </a:pPr>
            <a:fld id="{A4BF38CE-416F-4787-A5F1-106A28BACA5F}"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7E238FB9-A6F8-467F-809D-70C1216088E5}"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3779922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2"/>
          <p:cNvSpPr>
            <a:spLocks noGrp="1"/>
          </p:cNvSpPr>
          <p:nvPr>
            <p:ph type="dt" sz="half" idx="10"/>
          </p:nvPr>
        </p:nvSpPr>
        <p:spPr/>
        <p:txBody>
          <a:bodyPr/>
          <a:lstStyle>
            <a:lvl1pPr>
              <a:defRPr/>
            </a:lvl1pPr>
          </a:lstStyle>
          <a:p>
            <a:pPr>
              <a:defRPr/>
            </a:pPr>
            <a:fld id="{03788997-034A-46B6-A943-19771A2A8478}"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1474F916-0605-4EBC-AF33-1CCA6356F923}"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31189991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2"/>
          <p:cNvSpPr>
            <a:spLocks noGrp="1"/>
          </p:cNvSpPr>
          <p:nvPr>
            <p:ph type="dt" sz="half" idx="10"/>
          </p:nvPr>
        </p:nvSpPr>
        <p:spPr/>
        <p:txBody>
          <a:bodyPr/>
          <a:lstStyle>
            <a:lvl1pPr>
              <a:defRPr/>
            </a:lvl1pPr>
          </a:lstStyle>
          <a:p>
            <a:pPr>
              <a:defRPr/>
            </a:pPr>
            <a:fld id="{972E90CA-6717-4327-98E5-A60DF095E8CA}" type="datetimeFigureOut">
              <a:rPr lang="en-US">
                <a:solidFill>
                  <a:srgbClr val="795339"/>
                </a:solidFill>
              </a:rPr>
              <a:pPr>
                <a:defRPr/>
              </a:pPr>
              <a:t>8/4/2019</a:t>
            </a:fld>
            <a:endParaRPr>
              <a:solidFill>
                <a:srgbClr val="795339"/>
              </a:solidFill>
            </a:endParaRPr>
          </a:p>
        </p:txBody>
      </p:sp>
      <p:sp>
        <p:nvSpPr>
          <p:cNvPr id="8"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9" name="Rectangle 15"/>
          <p:cNvSpPr>
            <a:spLocks noGrp="1"/>
          </p:cNvSpPr>
          <p:nvPr>
            <p:ph type="sldNum" sz="quarter" idx="12"/>
          </p:nvPr>
        </p:nvSpPr>
        <p:spPr/>
        <p:txBody>
          <a:bodyPr/>
          <a:lstStyle>
            <a:lvl1pPr>
              <a:defRPr/>
            </a:lvl1pPr>
          </a:lstStyle>
          <a:p>
            <a:pPr>
              <a:defRPr/>
            </a:pPr>
            <a:fld id="{F5611E8E-7B9C-4C07-81AE-69E5B81F44A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0437436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22"/>
          <p:cNvSpPr>
            <a:spLocks noGrp="1"/>
          </p:cNvSpPr>
          <p:nvPr>
            <p:ph type="dt" sz="half" idx="10"/>
          </p:nvPr>
        </p:nvSpPr>
        <p:spPr/>
        <p:txBody>
          <a:bodyPr/>
          <a:lstStyle>
            <a:lvl1pPr>
              <a:defRPr/>
            </a:lvl1pPr>
          </a:lstStyle>
          <a:p>
            <a:pPr>
              <a:defRPr/>
            </a:pPr>
            <a:fld id="{371EFC9A-ADFA-4933-9A59-0F9BDB00171F}" type="datetimeFigureOut">
              <a:rPr lang="en-US">
                <a:solidFill>
                  <a:srgbClr val="795339"/>
                </a:solidFill>
              </a:rPr>
              <a:pPr>
                <a:defRPr/>
              </a:pPr>
              <a:t>8/4/2019</a:t>
            </a:fld>
            <a:endParaRPr>
              <a:solidFill>
                <a:srgbClr val="795339"/>
              </a:solidFill>
            </a:endParaRPr>
          </a:p>
        </p:txBody>
      </p:sp>
      <p:sp>
        <p:nvSpPr>
          <p:cNvPr id="4"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5" name="Rectangle 15"/>
          <p:cNvSpPr>
            <a:spLocks noGrp="1"/>
          </p:cNvSpPr>
          <p:nvPr>
            <p:ph type="sldNum" sz="quarter" idx="12"/>
          </p:nvPr>
        </p:nvSpPr>
        <p:spPr/>
        <p:txBody>
          <a:bodyPr/>
          <a:lstStyle>
            <a:lvl1pPr>
              <a:defRPr/>
            </a:lvl1pPr>
          </a:lstStyle>
          <a:p>
            <a:pPr>
              <a:defRPr/>
            </a:pPr>
            <a:fld id="{FCDCC632-CDC3-49F3-9868-F081A1B8DCAC}"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950314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fld id="{FB81D239-C46A-46F3-91E8-D0A14EF9348D}" type="datetimeFigureOut">
              <a:rPr lang="en-US">
                <a:solidFill>
                  <a:srgbClr val="795339"/>
                </a:solidFill>
              </a:rPr>
              <a:pPr>
                <a:defRPr/>
              </a:pPr>
              <a:t>8/4/2019</a:t>
            </a:fld>
            <a:endParaRPr>
              <a:solidFill>
                <a:srgbClr val="795339"/>
              </a:solidFill>
            </a:endParaRPr>
          </a:p>
        </p:txBody>
      </p:sp>
      <p:sp>
        <p:nvSpPr>
          <p:cNvPr id="3"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4" name="Rectangle 15"/>
          <p:cNvSpPr>
            <a:spLocks noGrp="1"/>
          </p:cNvSpPr>
          <p:nvPr>
            <p:ph type="sldNum" sz="quarter" idx="12"/>
          </p:nvPr>
        </p:nvSpPr>
        <p:spPr/>
        <p:txBody>
          <a:bodyPr/>
          <a:lstStyle>
            <a:lvl1pPr>
              <a:defRPr/>
            </a:lvl1pPr>
          </a:lstStyle>
          <a:p>
            <a:pPr>
              <a:defRPr/>
            </a:pPr>
            <a:fld id="{2EA03627-5145-427D-AFDD-27B50E517E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1113595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2"/>
          <p:cNvSpPr>
            <a:spLocks noGrp="1"/>
          </p:cNvSpPr>
          <p:nvPr>
            <p:ph type="dt" sz="half" idx="10"/>
          </p:nvPr>
        </p:nvSpPr>
        <p:spPr/>
        <p:txBody>
          <a:bodyPr/>
          <a:lstStyle>
            <a:lvl1pPr>
              <a:defRPr/>
            </a:lvl1pPr>
          </a:lstStyle>
          <a:p>
            <a:pPr>
              <a:defRPr/>
            </a:pPr>
            <a:fld id="{DC3409B8-9D1A-4FF9-A5B9-D4C01D8314F7}" type="datetimeFigureOut">
              <a:rPr lang="en-US">
                <a:solidFill>
                  <a:srgbClr val="795339"/>
                </a:solidFill>
              </a:rPr>
              <a:pPr>
                <a:defRPr/>
              </a:pPr>
              <a:t>8/4/2019</a:t>
            </a:fld>
            <a:endParaRPr>
              <a:solidFill>
                <a:srgbClr val="795339"/>
              </a:solidFill>
            </a:endParaRPr>
          </a:p>
        </p:txBody>
      </p:sp>
      <p:sp>
        <p:nvSpPr>
          <p:cNvPr id="6"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7" name="Rectangle 15"/>
          <p:cNvSpPr>
            <a:spLocks noGrp="1"/>
          </p:cNvSpPr>
          <p:nvPr>
            <p:ph type="sldNum" sz="quarter" idx="12"/>
          </p:nvPr>
        </p:nvSpPr>
        <p:spPr/>
        <p:txBody>
          <a:bodyPr/>
          <a:lstStyle>
            <a:lvl1pPr>
              <a:defRPr/>
            </a:lvl1pPr>
          </a:lstStyle>
          <a:p>
            <a:pPr>
              <a:defRPr/>
            </a:pPr>
            <a:fld id="{C8F1CE9D-913F-4DF4-9A2C-0CB8D8664D57}"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9613581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rgbClr val="AD2E27"/>
              </a:buClr>
              <a:buSzPct val="80000"/>
              <a:buFont typeface="Wingdings 2" pitchFamily="18" charset="2"/>
              <a:buNone/>
              <a:defRPr/>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smtClean="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6" name="Rectangle 5"/>
          <p:cNvSpPr>
            <a:spLocks noGrp="1"/>
          </p:cNvSpPr>
          <p:nvPr>
            <p:ph type="dt" sz="half" idx="10"/>
          </p:nvPr>
        </p:nvSpPr>
        <p:spPr/>
        <p:txBody>
          <a:bodyPr/>
          <a:lstStyle>
            <a:lvl1pPr>
              <a:defRPr/>
            </a:lvl1pPr>
          </a:lstStyle>
          <a:p>
            <a:pPr>
              <a:defRPr/>
            </a:pPr>
            <a:fld id="{241418CD-6EDC-4049-B7B3-03C3197805E0}" type="datetimeFigureOut">
              <a:rPr lang="en-US">
                <a:solidFill>
                  <a:srgbClr val="795339"/>
                </a:solidFill>
              </a:rPr>
              <a:pPr>
                <a:defRPr/>
              </a:pPr>
              <a:t>8/4/2019</a:t>
            </a:fld>
            <a:endParaRPr>
              <a:solidFill>
                <a:srgbClr val="795339"/>
              </a:solidFill>
            </a:endParaRPr>
          </a:p>
        </p:txBody>
      </p:sp>
      <p:sp>
        <p:nvSpPr>
          <p:cNvPr id="7" name="Rectangle 6"/>
          <p:cNvSpPr>
            <a:spLocks noGrp="1"/>
          </p:cNvSpPr>
          <p:nvPr>
            <p:ph type="ftr" sz="quarter" idx="11"/>
          </p:nvPr>
        </p:nvSpPr>
        <p:spPr/>
        <p:txBody>
          <a:bodyPr/>
          <a:lstStyle>
            <a:lvl1pPr>
              <a:defRPr/>
            </a:lvl1pPr>
          </a:lstStyle>
          <a:p>
            <a:pPr>
              <a:defRPr/>
            </a:pPr>
            <a:endParaRPr>
              <a:solidFill>
                <a:srgbClr val="795339"/>
              </a:solidFill>
            </a:endParaRPr>
          </a:p>
        </p:txBody>
      </p:sp>
      <p:sp>
        <p:nvSpPr>
          <p:cNvPr id="8" name="Rectangle 7"/>
          <p:cNvSpPr>
            <a:spLocks noGrp="1"/>
          </p:cNvSpPr>
          <p:nvPr>
            <p:ph type="sldNum" sz="quarter" idx="12"/>
          </p:nvPr>
        </p:nvSpPr>
        <p:spPr/>
        <p:txBody>
          <a:bodyPr/>
          <a:lstStyle>
            <a:lvl1pPr>
              <a:defRPr/>
            </a:lvl1pPr>
          </a:lstStyle>
          <a:p>
            <a:pPr>
              <a:defRPr/>
            </a:pPr>
            <a:fld id="{75E28F9B-1D4B-4C07-816C-6ACA496968C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5967612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2"/>
          <p:cNvSpPr>
            <a:spLocks noGrp="1"/>
          </p:cNvSpPr>
          <p:nvPr>
            <p:ph type="dt" sz="half" idx="10"/>
          </p:nvPr>
        </p:nvSpPr>
        <p:spPr/>
        <p:txBody>
          <a:bodyPr/>
          <a:lstStyle>
            <a:lvl1pPr>
              <a:defRPr/>
            </a:lvl1pPr>
          </a:lstStyle>
          <a:p>
            <a:pPr>
              <a:defRPr/>
            </a:pPr>
            <a:fld id="{0A79107F-3B41-4A96-BD99-970557C90623}" type="datetimeFigureOut">
              <a:rPr lang="en-US">
                <a:solidFill>
                  <a:srgbClr val="795339"/>
                </a:solidFill>
              </a:rPr>
              <a:pPr>
                <a:defRPr/>
              </a:pPr>
              <a:t>8/4/2019</a:t>
            </a:fld>
            <a:endParaRPr>
              <a:solidFill>
                <a:srgbClr val="795339"/>
              </a:solidFill>
            </a:endParaRPr>
          </a:p>
        </p:txBody>
      </p:sp>
      <p:sp>
        <p:nvSpPr>
          <p:cNvPr id="5" name="Rectangle 18"/>
          <p:cNvSpPr>
            <a:spLocks noGrp="1"/>
          </p:cNvSpPr>
          <p:nvPr>
            <p:ph type="ftr" sz="quarter" idx="11"/>
          </p:nvPr>
        </p:nvSpPr>
        <p:spPr/>
        <p:txBody>
          <a:bodyPr/>
          <a:lstStyle>
            <a:lvl1pPr>
              <a:defRPr/>
            </a:lvl1pPr>
          </a:lstStyle>
          <a:p>
            <a:pPr>
              <a:defRPr/>
            </a:pPr>
            <a:endParaRPr>
              <a:solidFill>
                <a:srgbClr val="795339"/>
              </a:solidFill>
            </a:endParaRPr>
          </a:p>
        </p:txBody>
      </p:sp>
      <p:sp>
        <p:nvSpPr>
          <p:cNvPr id="6" name="Rectangle 15"/>
          <p:cNvSpPr>
            <a:spLocks noGrp="1"/>
          </p:cNvSpPr>
          <p:nvPr>
            <p:ph type="sldNum" sz="quarter" idx="12"/>
          </p:nvPr>
        </p:nvSpPr>
        <p:spPr/>
        <p:txBody>
          <a:bodyPr/>
          <a:lstStyle>
            <a:lvl1pPr>
              <a:defRPr/>
            </a:lvl1pPr>
          </a:lstStyle>
          <a:p>
            <a:pPr>
              <a:defRPr/>
            </a:pPr>
            <a:fld id="{0DAFDC0F-6D81-4E9E-94B8-BF8F7AA9C56A}"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6854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65C4C4D-6D29-4277-ADFE-B73AF2E081F9}" type="datetimeFigureOut">
              <a:rPr lang="en-US" smtClean="0"/>
              <a:pPr/>
              <a:t>8/4/2019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11FF17F-A887-4422-B3E4-F459E5CB5417}"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5678867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34724596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43571619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683164969"/>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56273640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2953105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24630929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00072986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273219783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82212850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153010139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2051"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fontAlgn="auto">
              <a:spcBef>
                <a:spcPts val="0"/>
              </a:spcBef>
              <a:spcAft>
                <a:spcPts val="0"/>
              </a:spcAft>
              <a:defRPr lang="en-US" sz="1200" smtClean="0">
                <a:solidFill>
                  <a:schemeClr val="tx2"/>
                </a:solidFill>
                <a:latin typeface="+mn-lt"/>
                <a:ea typeface="+mn-lt"/>
                <a:cs typeface="+mn-lt"/>
              </a:defRPr>
            </a:lvl1pPr>
          </a:lstStyle>
          <a:p>
            <a:pPr>
              <a:defRPr/>
            </a:pPr>
            <a:fld id="{90F7F7A0-2EB9-4824-994C-CC1D51357E24}" type="datetimeFigureOut">
              <a:rPr lang="en-US">
                <a:solidFill>
                  <a:srgbClr val="795339"/>
                </a:solidFill>
              </a:rPr>
              <a:pPr>
                <a:defRPr/>
              </a:pPr>
              <a:t>8/4/2019</a:t>
            </a:fld>
            <a:endParaRPr>
              <a:solidFill>
                <a:srgbClr val="795339"/>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fontAlgn="auto">
              <a:spcBef>
                <a:spcPts val="0"/>
              </a:spcBef>
              <a:spcAft>
                <a:spcPts val="0"/>
              </a:spcAft>
              <a:defRPr lang="en-US" sz="1200">
                <a:solidFill>
                  <a:schemeClr val="tx2"/>
                </a:solidFill>
                <a:latin typeface="+mn-lt"/>
                <a:ea typeface="+mn-lt"/>
                <a:cs typeface="+mn-lt"/>
              </a:defRPr>
            </a:lvl1pPr>
          </a:lstStyle>
          <a:p>
            <a:pPr>
              <a:defRPr/>
            </a:pPr>
            <a:endParaRPr>
              <a:solidFill>
                <a:srgbClr val="795339"/>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fontAlgn="auto">
              <a:spcBef>
                <a:spcPts val="0"/>
              </a:spcBef>
              <a:spcAft>
                <a:spcPts val="0"/>
              </a:spcAft>
              <a:defRPr lang="en-US" sz="1200" smtClean="0">
                <a:solidFill>
                  <a:schemeClr val="tx2"/>
                </a:solidFill>
                <a:latin typeface="+mn-lt"/>
                <a:ea typeface="+mn-lt"/>
                <a:cs typeface="+mn-lt"/>
              </a:defRPr>
            </a:lvl1pPr>
          </a:lstStyle>
          <a:p>
            <a:pPr>
              <a:defRPr/>
            </a:pPr>
            <a:fld id="{74D1C764-9C57-4E51-B2E2-EA580D058950}" type="slidenum">
              <a:rPr>
                <a:solidFill>
                  <a:srgbClr val="795339"/>
                </a:solidFill>
              </a:rPr>
              <a:pPr>
                <a:defRPr/>
              </a:pPr>
              <a:t>‹#›</a:t>
            </a:fld>
            <a:endParaRPr>
              <a:solidFill>
                <a:srgbClr val="795339"/>
              </a:solidFill>
            </a:endParaRPr>
          </a:p>
        </p:txBody>
      </p:sp>
    </p:spTree>
    <p:extLst>
      <p:ext uri="{BB962C8B-B14F-4D97-AF65-F5344CB8AC3E}">
        <p14:creationId xmlns:p14="http://schemas.microsoft.com/office/powerpoint/2010/main" val="347574328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defPPr>
        <a:defRPr sz="4400">
          <a:solidFill>
            <a:schemeClr val="tx2">
              <a:shade val="85000"/>
              <a:satMod val="150000"/>
            </a:schemeClr>
          </a:solidFill>
          <a:latin typeface="+mj-lt"/>
          <a:ea typeface="+mj-ea"/>
          <a:cs typeface="+mj-cs"/>
        </a:defRPr>
      </a:defPPr>
      <a:lvl1pPr algn="ctr" rtl="0" fontAlgn="base">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fontAlgn="base">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indent="-273050" algn="l" rtl="0" fontAlgn="base">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fontAlgn="base">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fontAlgn="base">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fontAlgn="base">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fontAlgn="base">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6.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0" y="457200"/>
            <a:ext cx="8534400" cy="1600200"/>
          </a:xfrm>
          <a:prstGeom prst="rect">
            <a:avLst/>
          </a:prstGeom>
          <a:noFill/>
          <a:ln>
            <a:miter lim="800000"/>
            <a:headEnd/>
            <a:tailEnd/>
          </a:ln>
        </p:spPr>
        <p:txBody>
          <a:bodyPr lIns="92075" tIns="46038" rIns="92075" bIns="46038" anchor="ctr">
            <a:normAutofit/>
          </a:bodyPr>
          <a:lstStyle/>
          <a:p>
            <a:pPr algn="ctr"/>
            <a:r>
              <a:rPr lang="en-US" dirty="0" smtClean="0">
                <a:solidFill>
                  <a:schemeClr val="bg1"/>
                </a:solidFill>
              </a:rPr>
              <a:t>Counter/Reducing Stage </a:t>
            </a:r>
            <a:br>
              <a:rPr lang="en-US" dirty="0" smtClean="0">
                <a:solidFill>
                  <a:schemeClr val="bg1"/>
                </a:solidFill>
              </a:rPr>
            </a:br>
            <a:r>
              <a:rPr lang="en-US" dirty="0" smtClean="0">
                <a:solidFill>
                  <a:schemeClr val="bg1"/>
                </a:solidFill>
              </a:rPr>
              <a:t>Fright</a:t>
            </a:r>
            <a:endParaRPr lang="en-US" dirty="0">
              <a:solidFill>
                <a:schemeClr val="bg1"/>
              </a:solidFill>
            </a:endParaRPr>
          </a:p>
        </p:txBody>
      </p:sp>
      <p:graphicFrame>
        <p:nvGraphicFramePr>
          <p:cNvPr id="4102" name="Object 6"/>
          <p:cNvGraphicFramePr>
            <a:graphicFrameLocks noChangeAspect="1"/>
          </p:cNvGraphicFramePr>
          <p:nvPr/>
        </p:nvGraphicFramePr>
        <p:xfrm>
          <a:off x="990600" y="2286000"/>
          <a:ext cx="3810000" cy="3886200"/>
        </p:xfrm>
        <a:graphic>
          <a:graphicData uri="http://schemas.openxmlformats.org/presentationml/2006/ole">
            <mc:AlternateContent xmlns:mc="http://schemas.openxmlformats.org/markup-compatibility/2006">
              <mc:Choice xmlns:v="urn:schemas-microsoft-com:vml" Requires="v">
                <p:oleObj spid="_x0000_s81937" name="Clip" r:id="rId4" imgW="4671000" imgH="5738040" progId="">
                  <p:embed/>
                </p:oleObj>
              </mc:Choice>
              <mc:Fallback>
                <p:oleObj name="Clip" r:id="rId4" imgW="4671000" imgH="5738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38100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0-#ppt_w/2"/>
                                          </p:val>
                                        </p:tav>
                                        <p:tav tm="100000">
                                          <p:val>
                                            <p:strVal val="#ppt_x"/>
                                          </p:val>
                                        </p:tav>
                                      </p:tavLst>
                                    </p:anim>
                                    <p:anim calcmode="lin" valueType="num">
                                      <p:cBhvr additive="base">
                                        <p:cTn id="8" dur="500" fill="hold"/>
                                        <p:tgtEl>
                                          <p:spTgt spid="4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you????</a:t>
            </a:r>
            <a:endParaRPr lang="en-US" dirty="0"/>
          </a:p>
        </p:txBody>
      </p:sp>
      <p:graphicFrame>
        <p:nvGraphicFramePr>
          <p:cNvPr id="83970" name="Object 2"/>
          <p:cNvGraphicFramePr>
            <a:graphicFrameLocks noGrp="1" noChangeAspect="1"/>
          </p:cNvGraphicFramePr>
          <p:nvPr>
            <p:ph idx="1"/>
          </p:nvPr>
        </p:nvGraphicFramePr>
        <p:xfrm>
          <a:off x="1371600" y="1447800"/>
          <a:ext cx="5791200" cy="5410200"/>
        </p:xfrm>
        <a:graphic>
          <a:graphicData uri="http://schemas.openxmlformats.org/presentationml/2006/ole">
            <mc:AlternateContent xmlns:mc="http://schemas.openxmlformats.org/markup-compatibility/2006">
              <mc:Choice xmlns:v="urn:schemas-microsoft-com:vml" Requires="v">
                <p:oleObj spid="_x0000_s83985" name="Clip" r:id="rId3" imgW="1780920" imgH="3590640" progId="">
                  <p:embed/>
                </p:oleObj>
              </mc:Choice>
              <mc:Fallback>
                <p:oleObj name="Clip" r:id="rId3" imgW="1780920" imgH="3590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47800"/>
                        <a:ext cx="57912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is it you????</a:t>
            </a:r>
            <a:endParaRPr lang="en-US" dirty="0"/>
          </a:p>
        </p:txBody>
      </p:sp>
      <p:pic>
        <p:nvPicPr>
          <p:cNvPr id="101378" name="Picture 2" descr="D:\images.jpg"/>
          <p:cNvPicPr>
            <a:picLocks noGrp="1" noChangeAspect="1" noChangeArrowheads="1"/>
          </p:cNvPicPr>
          <p:nvPr>
            <p:ph idx="1"/>
          </p:nvPr>
        </p:nvPicPr>
        <p:blipFill>
          <a:blip r:embed="rId2" cstate="print"/>
          <a:srcRect/>
          <a:stretch>
            <a:fillRect/>
          </a:stretch>
        </p:blipFill>
        <p:spPr bwMode="auto">
          <a:xfrm>
            <a:off x="990600" y="1676400"/>
            <a:ext cx="3200400" cy="4800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stage fright?</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The term stage fright has been defined in various ways. Definitions that are used frequently are those of Salmon (1990) and Brodsky (1996):</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CONTINUED….</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definitions show that </a:t>
            </a:r>
            <a:r>
              <a:rPr lang="en-US" b="1" dirty="0" smtClean="0"/>
              <a:t>stage fright is a state of being, especially directed towards the future</a:t>
            </a:r>
            <a:r>
              <a:rPr lang="en-US" dirty="0" smtClean="0"/>
              <a:t> (Kenny et al. 2006). </a:t>
            </a:r>
          </a:p>
          <a:p>
            <a:r>
              <a:rPr lang="en-US" dirty="0" smtClean="0"/>
              <a:t>At the core, according to </a:t>
            </a:r>
            <a:r>
              <a:rPr lang="en-US" b="1" dirty="0" smtClean="0"/>
              <a:t>Barlow</a:t>
            </a:r>
            <a:r>
              <a:rPr lang="en-US" dirty="0" smtClean="0"/>
              <a:t> Definition of the Problem (2000), </a:t>
            </a:r>
            <a:r>
              <a:rPr lang="en-US" b="1" dirty="0" smtClean="0"/>
              <a:t>is a feeling of a lack of control about future events which are important to the person</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thought of failing is very threatening to the self-image of the individual. Between the threats of possible dangers and the experienced fear, there is the following interchange, according to Kenny (2006):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Stage fright consists of the following components ……</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Physiological component</a:t>
            </a:r>
            <a:r>
              <a:rPr lang="en-US" dirty="0" smtClean="0"/>
              <a:t>: changes in our nerve system and hormonal system which amongst other things might lead to an increased heart rate or pulse, dry mouth, sweaty or trembling hands, nausea, shortness of breath and blurry eyesight; the physical excitement is a natural response to the situation and is related to the flight or fight response with which people have reacted to frightening situations as of old.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cognitive component:</a:t>
            </a:r>
            <a:endParaRPr lang="en-US" dirty="0"/>
          </a:p>
        </p:txBody>
      </p:sp>
      <p:sp>
        <p:nvSpPr>
          <p:cNvPr id="3" name="Content Placeholder 2"/>
          <p:cNvSpPr>
            <a:spLocks noGrp="1"/>
          </p:cNvSpPr>
          <p:nvPr>
            <p:ph idx="1"/>
          </p:nvPr>
        </p:nvSpPr>
        <p:spPr/>
        <p:txBody>
          <a:bodyPr>
            <a:normAutofit lnSpcReduction="10000"/>
          </a:bodyPr>
          <a:lstStyle/>
          <a:p>
            <a:r>
              <a:rPr lang="en-US" dirty="0" smtClean="0"/>
              <a:t>Having trouble concentrating, experiencing a black-out, a heightened awareness (being too focused on oneself and not enough on the task), being too focused on how others perceive him or her, negative thoughts about own abilities and the performance, and a distorted perception (wrong notes are </a:t>
            </a:r>
            <a:r>
              <a:rPr lang="en-US" sz="2800" dirty="0" smtClean="0"/>
              <a:t>experienced</a:t>
            </a:r>
            <a:r>
              <a:rPr lang="en-US" dirty="0" smtClean="0"/>
              <a:t> as more disastrous than they really are to others – listeners).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fontAlgn="auto">
              <a:spcBef>
                <a:spcPts val="0"/>
              </a:spcBef>
              <a:spcAft>
                <a:spcPts val="0"/>
              </a:spcAft>
              <a:defRPr/>
            </a:pPr>
            <a:r>
              <a:rPr lang="en-GB" dirty="0">
                <a:solidFill>
                  <a:schemeClr val="tx2">
                    <a:shade val="85000"/>
                    <a:satMod val="150000"/>
                  </a:schemeClr>
                </a:solidFill>
                <a:latin typeface="Times New Roman" pitchFamily="18" charset="0"/>
                <a:cs typeface="Times New Roman" pitchFamily="18" charset="0"/>
              </a:rPr>
              <a:t>COGNITIVE</a:t>
            </a:r>
            <a:r>
              <a:rPr lang="en-GB" dirty="0">
                <a:solidFill>
                  <a:schemeClr val="tx2">
                    <a:shade val="85000"/>
                    <a:satMod val="150000"/>
                  </a:schemeClr>
                </a:solidFill>
              </a:rPr>
              <a:t> STRATEGIES</a:t>
            </a:r>
          </a:p>
        </p:txBody>
      </p:sp>
      <p:sp>
        <p:nvSpPr>
          <p:cNvPr id="11267" name="Text Box 3"/>
          <p:cNvSpPr txBox="1">
            <a:spLocks noChangeArrowheads="1"/>
          </p:cNvSpPr>
          <p:nvPr/>
        </p:nvSpPr>
        <p:spPr bwMode="auto">
          <a:xfrm>
            <a:off x="3657600" y="2438400"/>
            <a:ext cx="184150"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prstClr val="black"/>
              </a:solidFill>
            </a:endParaRPr>
          </a:p>
        </p:txBody>
      </p:sp>
      <p:sp>
        <p:nvSpPr>
          <p:cNvPr id="11268" name="Text Box 4"/>
          <p:cNvSpPr txBox="1">
            <a:spLocks noChangeArrowheads="1"/>
          </p:cNvSpPr>
          <p:nvPr/>
        </p:nvSpPr>
        <p:spPr bwMode="auto">
          <a:xfrm>
            <a:off x="323850" y="1289050"/>
            <a:ext cx="7924800" cy="5078413"/>
          </a:xfrm>
          <a:prstGeom prst="rect">
            <a:avLst/>
          </a:prstGeom>
          <a:noFill/>
          <a:ln w="9525">
            <a:noFill/>
            <a:miter lim="800000"/>
            <a:headEnd/>
            <a:tailEnd/>
          </a:ln>
        </p:spPr>
        <p:txBody>
          <a:bodyPr>
            <a:spAutoFit/>
          </a:bodyPr>
          <a:lstStyle/>
          <a:p>
            <a:pPr fontAlgn="base">
              <a:spcBef>
                <a:spcPct val="50000"/>
              </a:spcBef>
              <a:spcAft>
                <a:spcPct val="0"/>
              </a:spcAft>
            </a:pPr>
            <a:endParaRPr lang="en-GB" sz="2400" dirty="0">
              <a:solidFill>
                <a:srgbClr val="795339"/>
              </a:solidFill>
              <a:latin typeface="Times New Roman" pitchFamily="18" charset="0"/>
              <a:cs typeface="Times New Roman" pitchFamily="18" charset="0"/>
            </a:endParaRPr>
          </a:p>
          <a:p>
            <a:pPr fontAlgn="base">
              <a:spcBef>
                <a:spcPct val="50000"/>
              </a:spcBef>
              <a:spcAft>
                <a:spcPct val="0"/>
              </a:spcAft>
            </a:pPr>
            <a:r>
              <a:rPr lang="en-GB" sz="2400" dirty="0">
                <a:solidFill>
                  <a:srgbClr val="795339"/>
                </a:solidFill>
                <a:latin typeface="Times New Roman" pitchFamily="18" charset="0"/>
                <a:cs typeface="Times New Roman" pitchFamily="18" charset="0"/>
              </a:rPr>
              <a:t>Most detrimental - </a:t>
            </a:r>
            <a:r>
              <a:rPr lang="en-GB" sz="2400" b="1" dirty="0" err="1">
                <a:solidFill>
                  <a:srgbClr val="795339"/>
                </a:solidFill>
                <a:latin typeface="Times New Roman" pitchFamily="18" charset="0"/>
                <a:cs typeface="Times New Roman" pitchFamily="18" charset="0"/>
              </a:rPr>
              <a:t>catastrophising</a:t>
            </a:r>
            <a:r>
              <a:rPr lang="en-GB" sz="2400" b="1" dirty="0">
                <a:solidFill>
                  <a:srgbClr val="795339"/>
                </a:solidFill>
                <a:latin typeface="Times New Roman" pitchFamily="18" charset="0"/>
                <a:cs typeface="Times New Roman" pitchFamily="18" charset="0"/>
              </a:rPr>
              <a:t>:</a:t>
            </a:r>
          </a:p>
          <a:p>
            <a:pPr fontAlgn="base">
              <a:spcBef>
                <a:spcPct val="50000"/>
              </a:spcBef>
              <a:spcAft>
                <a:spcPct val="0"/>
              </a:spcAft>
            </a:pPr>
            <a:r>
              <a:rPr lang="en-GB" sz="2400" i="1" dirty="0">
                <a:solidFill>
                  <a:srgbClr val="795339"/>
                </a:solidFill>
                <a:latin typeface="Times New Roman" pitchFamily="18" charset="0"/>
                <a:cs typeface="Times New Roman" pitchFamily="18" charset="0"/>
              </a:rPr>
              <a:t>“I think I am going to faint”</a:t>
            </a:r>
          </a:p>
          <a:p>
            <a:pPr fontAlgn="base">
              <a:spcBef>
                <a:spcPct val="50000"/>
              </a:spcBef>
              <a:spcAft>
                <a:spcPct val="0"/>
              </a:spcAft>
            </a:pPr>
            <a:r>
              <a:rPr lang="en-GB" sz="2400" i="1" dirty="0">
                <a:solidFill>
                  <a:srgbClr val="795339"/>
                </a:solidFill>
                <a:latin typeface="Times New Roman" pitchFamily="18" charset="0"/>
                <a:cs typeface="Times New Roman" pitchFamily="18" charset="0"/>
              </a:rPr>
              <a:t>“I’m sure to make a dreadful mistake and that will ruin everything”</a:t>
            </a:r>
          </a:p>
          <a:p>
            <a:pPr fontAlgn="base">
              <a:spcBef>
                <a:spcPct val="50000"/>
              </a:spcBef>
              <a:spcAft>
                <a:spcPct val="0"/>
              </a:spcAft>
            </a:pPr>
            <a:r>
              <a:rPr lang="en-GB" sz="2400" dirty="0">
                <a:solidFill>
                  <a:srgbClr val="795339"/>
                </a:solidFill>
                <a:latin typeface="Times New Roman" pitchFamily="18" charset="0"/>
                <a:cs typeface="Times New Roman" pitchFamily="18" charset="0"/>
              </a:rPr>
              <a:t>Best kind - </a:t>
            </a:r>
            <a:r>
              <a:rPr lang="en-GB" sz="2400" b="1" dirty="0">
                <a:solidFill>
                  <a:srgbClr val="795339"/>
                </a:solidFill>
                <a:latin typeface="Times New Roman" pitchFamily="18" charset="0"/>
                <a:cs typeface="Times New Roman" pitchFamily="18" charset="0"/>
              </a:rPr>
              <a:t>realistic appraisal:</a:t>
            </a:r>
          </a:p>
          <a:p>
            <a:pPr fontAlgn="base">
              <a:spcBef>
                <a:spcPct val="50000"/>
              </a:spcBef>
              <a:spcAft>
                <a:spcPct val="0"/>
              </a:spcAft>
            </a:pPr>
            <a:r>
              <a:rPr lang="en-GB" sz="2400" i="1" dirty="0">
                <a:solidFill>
                  <a:srgbClr val="795339"/>
                </a:solidFill>
                <a:latin typeface="Times New Roman" pitchFamily="18" charset="0"/>
                <a:cs typeface="Times New Roman" pitchFamily="18" charset="0"/>
              </a:rPr>
              <a:t>“I’m bound to make a few mistakes, but so does everyone.”</a:t>
            </a:r>
          </a:p>
          <a:p>
            <a:pPr fontAlgn="base">
              <a:spcBef>
                <a:spcPct val="50000"/>
              </a:spcBef>
              <a:spcAft>
                <a:spcPct val="0"/>
              </a:spcAft>
            </a:pPr>
            <a:r>
              <a:rPr lang="en-GB" sz="2400" i="1" dirty="0">
                <a:solidFill>
                  <a:srgbClr val="795339"/>
                </a:solidFill>
                <a:latin typeface="Times New Roman" pitchFamily="18" charset="0"/>
                <a:cs typeface="Times New Roman" pitchFamily="18" charset="0"/>
              </a:rPr>
              <a:t>“The audience wants me to play well and will make allowance for a few slips”.</a:t>
            </a:r>
          </a:p>
          <a:p>
            <a:pPr fontAlgn="base">
              <a:spcBef>
                <a:spcPct val="50000"/>
              </a:spcBef>
              <a:spcAft>
                <a:spcPct val="0"/>
              </a:spcAft>
            </a:pPr>
            <a:endParaRPr lang="en-GB" sz="2400" b="1" dirty="0">
              <a:solidFill>
                <a:srgbClr val="795339"/>
              </a:solidFill>
              <a:latin typeface="Times New Roman" pitchFamily="18" charset="0"/>
              <a:cs typeface="Times New Roman" pitchFamily="18" charset="0"/>
            </a:endParaRPr>
          </a:p>
        </p:txBody>
      </p:sp>
      <p:pic>
        <p:nvPicPr>
          <p:cNvPr id="11269" name="Picture 5" descr="think_self-talk"/>
          <p:cNvPicPr>
            <a:picLocks noChangeAspect="1" noChangeArrowheads="1"/>
          </p:cNvPicPr>
          <p:nvPr/>
        </p:nvPicPr>
        <p:blipFill>
          <a:blip r:embed="rId2" cstate="print"/>
          <a:srcRect/>
          <a:stretch>
            <a:fillRect/>
          </a:stretch>
        </p:blipFill>
        <p:spPr bwMode="auto">
          <a:xfrm>
            <a:off x="7029450" y="990600"/>
            <a:ext cx="2114550" cy="2063750"/>
          </a:xfrm>
          <a:prstGeom prst="rect">
            <a:avLst/>
          </a:prstGeom>
          <a:noFill/>
          <a:ln w="9525">
            <a:noFill/>
            <a:miter lim="800000"/>
            <a:headEnd/>
            <a:tailEnd/>
          </a:ln>
        </p:spPr>
      </p:pic>
    </p:spTree>
    <p:extLst>
      <p:ext uri="{BB962C8B-B14F-4D97-AF65-F5344CB8AC3E}">
        <p14:creationId xmlns:p14="http://schemas.microsoft.com/office/powerpoint/2010/main" val="2635923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 affective component: </a:t>
            </a:r>
            <a:endParaRPr lang="en-US" dirty="0"/>
          </a:p>
        </p:txBody>
      </p:sp>
      <p:sp>
        <p:nvSpPr>
          <p:cNvPr id="3" name="Content Placeholder 2"/>
          <p:cNvSpPr>
            <a:spLocks noGrp="1"/>
          </p:cNvSpPr>
          <p:nvPr>
            <p:ph idx="1"/>
          </p:nvPr>
        </p:nvSpPr>
        <p:spPr/>
        <p:txBody>
          <a:bodyPr>
            <a:normAutofit/>
          </a:bodyPr>
          <a:lstStyle/>
          <a:p>
            <a:r>
              <a:rPr lang="en-US" sz="3600" dirty="0" smtClean="0"/>
              <a:t>experiencing fear, panic, insecurity, and feelings of inferiority.</a:t>
            </a:r>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behavioral component:</a:t>
            </a:r>
            <a:endParaRPr lang="en-US" dirty="0"/>
          </a:p>
        </p:txBody>
      </p:sp>
      <p:sp>
        <p:nvSpPr>
          <p:cNvPr id="3" name="Content Placeholder 2"/>
          <p:cNvSpPr>
            <a:spLocks noGrp="1"/>
          </p:cNvSpPr>
          <p:nvPr>
            <p:ph idx="1"/>
          </p:nvPr>
        </p:nvSpPr>
        <p:spPr/>
        <p:txBody>
          <a:bodyPr/>
          <a:lstStyle/>
          <a:p>
            <a:r>
              <a:rPr lang="en-US" dirty="0" smtClean="0"/>
              <a:t>more trouble with moving naturally, more mistakes, less expressive playing (or too exaggerated), more irregularities</a:t>
            </a:r>
          </a:p>
          <a:p>
            <a:endParaRPr lang="en-US" dirty="0" smtClean="0"/>
          </a:p>
          <a:p>
            <a:endParaRPr lang="en-US" dirty="0" smtClean="0"/>
          </a:p>
          <a:p>
            <a:r>
              <a:rPr lang="en-US" dirty="0" smtClean="0"/>
              <a:t>more general </a:t>
            </a:r>
            <a:r>
              <a:rPr lang="en-US" dirty="0" err="1" smtClean="0"/>
              <a:t>behavioural</a:t>
            </a:r>
            <a:r>
              <a:rPr lang="en-US" dirty="0" smtClean="0"/>
              <a:t> changes, such as avoidance, irritation, use of medication, etc.)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fontScale="90000"/>
          </a:bodyPr>
          <a:lstStyle/>
          <a:p>
            <a:r>
              <a:rPr lang="en-US" sz="4000" u="sng"/>
              <a:t>A Phobia</a:t>
            </a:r>
            <a:br>
              <a:rPr lang="en-US" sz="4000" u="sng"/>
            </a:br>
            <a:r>
              <a:rPr lang="en-US" sz="4000" u="sng"/>
              <a:t>An Unreasonable Fear</a:t>
            </a:r>
          </a:p>
        </p:txBody>
      </p:sp>
      <p:sp>
        <p:nvSpPr>
          <p:cNvPr id="9221" name="Rectangle 5"/>
          <p:cNvSpPr>
            <a:spLocks noGrp="1" noChangeArrowheads="1"/>
          </p:cNvSpPr>
          <p:nvPr>
            <p:ph type="body" sz="half" idx="1"/>
          </p:nvPr>
        </p:nvSpPr>
        <p:spPr/>
        <p:txBody>
          <a:bodyPr/>
          <a:lstStyle/>
          <a:p>
            <a:pPr>
              <a:lnSpc>
                <a:spcPct val="90000"/>
              </a:lnSpc>
              <a:buFontTx/>
              <a:buNone/>
            </a:pPr>
            <a:r>
              <a:rPr lang="en-US" sz="2400" b="1" dirty="0"/>
              <a:t>Called by many names -         </a:t>
            </a:r>
          </a:p>
          <a:p>
            <a:pPr>
              <a:lnSpc>
                <a:spcPct val="90000"/>
              </a:lnSpc>
              <a:buFontTx/>
              <a:buNone/>
            </a:pPr>
            <a:r>
              <a:rPr lang="en-US" sz="2400" b="1" dirty="0"/>
              <a:t>    A. stage fright</a:t>
            </a:r>
          </a:p>
          <a:p>
            <a:pPr>
              <a:lnSpc>
                <a:spcPct val="90000"/>
              </a:lnSpc>
              <a:buFontTx/>
              <a:buNone/>
            </a:pPr>
            <a:r>
              <a:rPr lang="en-US" sz="2400" b="1" dirty="0"/>
              <a:t>    B. speech anxiety</a:t>
            </a:r>
          </a:p>
          <a:p>
            <a:pPr>
              <a:lnSpc>
                <a:spcPct val="90000"/>
              </a:lnSpc>
              <a:buFontTx/>
              <a:buNone/>
            </a:pPr>
            <a:r>
              <a:rPr lang="en-US" sz="2400" b="1" dirty="0"/>
              <a:t>    C. shyness</a:t>
            </a:r>
          </a:p>
          <a:p>
            <a:pPr>
              <a:lnSpc>
                <a:spcPct val="90000"/>
              </a:lnSpc>
              <a:buFontTx/>
              <a:buNone/>
            </a:pPr>
            <a:r>
              <a:rPr lang="en-US" sz="2400" b="1" dirty="0"/>
              <a:t>    D. fear of speaking</a:t>
            </a:r>
          </a:p>
          <a:p>
            <a:pPr>
              <a:lnSpc>
                <a:spcPct val="90000"/>
              </a:lnSpc>
              <a:buFontTx/>
              <a:buNone/>
            </a:pPr>
            <a:r>
              <a:rPr lang="en-US" sz="2400" b="1" dirty="0"/>
              <a:t>    E. performance anxiety</a:t>
            </a:r>
          </a:p>
          <a:p>
            <a:pPr>
              <a:lnSpc>
                <a:spcPct val="90000"/>
              </a:lnSpc>
              <a:buFontTx/>
              <a:buNone/>
            </a:pPr>
            <a:r>
              <a:rPr lang="en-US" sz="2400" b="1" dirty="0"/>
              <a:t>    F. Speech phobia </a:t>
            </a:r>
          </a:p>
          <a:p>
            <a:pPr>
              <a:lnSpc>
                <a:spcPct val="90000"/>
              </a:lnSpc>
              <a:buFontTx/>
              <a:buNone/>
            </a:pPr>
            <a:endParaRPr lang="en-US" sz="2400" b="1" dirty="0"/>
          </a:p>
          <a:p>
            <a:pPr>
              <a:lnSpc>
                <a:spcPct val="90000"/>
              </a:lnSpc>
              <a:buFontTx/>
              <a:buNone/>
            </a:pPr>
            <a:r>
              <a:rPr lang="en-US" sz="2400" b="1" dirty="0"/>
              <a:t>   Fear of public speaking can have a negative effect on careers and the ability to get things done, and therefore on your success.</a:t>
            </a:r>
          </a:p>
        </p:txBody>
      </p:sp>
      <p:sp>
        <p:nvSpPr>
          <p:cNvPr id="9222" name="Rectangle 6"/>
          <p:cNvSpPr>
            <a:spLocks noGrp="1" noChangeArrowheads="1"/>
          </p:cNvSpPr>
          <p:nvPr>
            <p:ph type="body" sz="half" idx="2"/>
          </p:nvPr>
        </p:nvSpPr>
        <p:spPr/>
        <p:txBody>
          <a:bodyPr/>
          <a:lstStyle/>
          <a:p>
            <a:pPr>
              <a:lnSpc>
                <a:spcPct val="90000"/>
              </a:lnSpc>
            </a:pPr>
            <a:endParaRPr lang="en-US" sz="2000"/>
          </a:p>
        </p:txBody>
      </p:sp>
      <p:pic>
        <p:nvPicPr>
          <p:cNvPr id="9224" name="Picture 8" descr="cartoon413"/>
          <p:cNvPicPr>
            <a:picLocks noChangeAspect="1" noChangeArrowheads="1"/>
          </p:cNvPicPr>
          <p:nvPr/>
        </p:nvPicPr>
        <p:blipFill>
          <a:blip r:embed="rId2" cstate="print"/>
          <a:srcRect/>
          <a:stretch>
            <a:fillRect/>
          </a:stretch>
        </p:blipFill>
        <p:spPr bwMode="auto">
          <a:xfrm>
            <a:off x="4648200" y="1371600"/>
            <a:ext cx="4181475" cy="4876800"/>
          </a:xfrm>
          <a:prstGeom prst="rect">
            <a:avLst/>
          </a:prstGeom>
          <a:noFill/>
        </p:spPr>
      </p:pic>
    </p:spTree>
    <p:extLst>
      <p:ext uri="{BB962C8B-B14F-4D97-AF65-F5344CB8AC3E}">
        <p14:creationId xmlns:p14="http://schemas.microsoft.com/office/powerpoint/2010/main" val="945875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12845"/>
            <a:ext cx="6096000" cy="4187172"/>
          </a:xfrm>
          <a:prstGeom prst="rect">
            <a:avLst/>
          </a:prstGeom>
        </p:spPr>
        <p:txBody>
          <a:bodyPr wrap="square">
            <a:spAutoFit/>
          </a:bodyPr>
          <a:lstStyle/>
          <a:p>
            <a:pPr algn="just">
              <a:lnSpc>
                <a:spcPct val="150000"/>
              </a:lnSpc>
            </a:pPr>
            <a:r>
              <a:rPr lang="en-US" sz="2000" dirty="0" smtClean="0"/>
              <a:t>These components influence each other mutually. </a:t>
            </a:r>
            <a:r>
              <a:rPr lang="en-US" sz="2000" b="1" dirty="0" smtClean="0"/>
              <a:t>Negative thoughts </a:t>
            </a:r>
            <a:r>
              <a:rPr lang="en-US" sz="2000" dirty="0" smtClean="0"/>
              <a:t>(cognitive) about the performance lead to heightened physical symptoms (physical), which increase the chance of making more playing mistakes (</a:t>
            </a:r>
            <a:r>
              <a:rPr lang="en-US" sz="2000" dirty="0" err="1" smtClean="0"/>
              <a:t>behavioural</a:t>
            </a:r>
            <a:r>
              <a:rPr lang="en-US" sz="2000" dirty="0" smtClean="0"/>
              <a:t>), with as a result an impaired self-image (emotional), which causes negative thoughts and physical reactions to be stronger during a next performance. </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7467600" cy="3046988"/>
          </a:xfrm>
          <a:prstGeom prst="rect">
            <a:avLst/>
          </a:prstGeom>
        </p:spPr>
        <p:txBody>
          <a:bodyPr wrap="square">
            <a:spAutoFit/>
          </a:bodyPr>
          <a:lstStyle/>
          <a:p>
            <a:r>
              <a:rPr lang="en-US" sz="2400" b="1" dirty="0" smtClean="0"/>
              <a:t>The cognitive component</a:t>
            </a:r>
            <a:r>
              <a:rPr lang="en-US" sz="2400" dirty="0" smtClean="0"/>
              <a:t>, as is shown by research, is the most important factor in maintaining and increasing stage fright. According </a:t>
            </a:r>
          </a:p>
          <a:p>
            <a:r>
              <a:rPr lang="en-US" sz="2400" dirty="0" smtClean="0"/>
              <a:t>to the catastrophe-theory cognitive fear, accompanied by physical tension, </a:t>
            </a:r>
          </a:p>
          <a:p>
            <a:r>
              <a:rPr lang="en-US" sz="2400" dirty="0" smtClean="0"/>
              <a:t>leads to intensification of the stress reaction with as a consequence a drastic drop in performance levels……..</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229600" cy="3108543"/>
          </a:xfrm>
          <a:prstGeom prst="rect">
            <a:avLst/>
          </a:prstGeom>
        </p:spPr>
        <p:txBody>
          <a:bodyPr wrap="square">
            <a:spAutoFit/>
          </a:bodyPr>
          <a:lstStyle/>
          <a:p>
            <a:r>
              <a:rPr lang="en-US" sz="2800" dirty="0" smtClean="0"/>
              <a:t>People who suffer from performance anxiety suffer especially from the </a:t>
            </a:r>
            <a:r>
              <a:rPr lang="en-US" sz="2800" b="1" dirty="0" smtClean="0"/>
              <a:t>fear of being observed </a:t>
            </a:r>
            <a:r>
              <a:rPr lang="en-US" sz="2800" dirty="0" smtClean="0"/>
              <a:t>and </a:t>
            </a:r>
            <a:r>
              <a:rPr lang="en-US" sz="2800" b="1" dirty="0" smtClean="0"/>
              <a:t>criticized</a:t>
            </a:r>
            <a:r>
              <a:rPr lang="en-US" sz="2800" dirty="0" smtClean="0"/>
              <a:t> . It occurs in people who want to impress others in a certain situation, but who lack the belief in their own capacities that allow them to meet these expectations. </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8001000" cy="3970318"/>
          </a:xfrm>
          <a:prstGeom prst="rect">
            <a:avLst/>
          </a:prstGeom>
        </p:spPr>
        <p:txBody>
          <a:bodyPr wrap="square">
            <a:spAutoFit/>
          </a:bodyPr>
          <a:lstStyle/>
          <a:p>
            <a:pPr algn="just"/>
            <a:r>
              <a:rPr lang="en-US" sz="2800" b="1" dirty="0" smtClean="0"/>
              <a:t>The evolutionary advantage of performance anxiety </a:t>
            </a:r>
            <a:r>
              <a:rPr lang="en-US" sz="2800" dirty="0" smtClean="0"/>
              <a:t>(in a mild form) lies in the fact that, in order to impress others, fear stimulates the individual to prepare well, which increases the chance of a good result and therefore appreciation (acceptance) by others. In the first case the pressure is greater because the individual is completely responsible for the achievement. </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stage fright?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Personal traits related to stage fright are:</a:t>
            </a:r>
          </a:p>
          <a:p>
            <a:r>
              <a:rPr lang="en-US" b="1" dirty="0" smtClean="0"/>
              <a:t>Hypersensitivity:</a:t>
            </a:r>
            <a:r>
              <a:rPr lang="en-US" dirty="0" smtClean="0"/>
              <a:t> which can be traced back to a nerve system that reacts more strongly to external stimuli;</a:t>
            </a:r>
          </a:p>
          <a:p>
            <a:r>
              <a:rPr lang="en-US" b="1" dirty="0" smtClean="0"/>
              <a:t>A perfectionist attitude</a:t>
            </a:r>
            <a:r>
              <a:rPr lang="en-US" dirty="0" smtClean="0"/>
              <a:t>: people who are often not easily satisfied about themselves; this may be caused also by the pressure the person feels from her or his environment: I cannot let them down.</a:t>
            </a:r>
          </a:p>
          <a:p>
            <a:r>
              <a:rPr lang="en-US" b="1" dirty="0" smtClean="0"/>
              <a:t>Kenny, Davis &amp; Oates (2004) </a:t>
            </a:r>
            <a:r>
              <a:rPr lang="en-US" dirty="0" smtClean="0"/>
              <a:t>found that in experienced performers perfectionism strongly correlated with trait-anxiety.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An anxious person</a:t>
            </a:r>
            <a:r>
              <a:rPr lang="en-US" dirty="0" smtClean="0"/>
              <a:t>: introverted and neurotic people in general are more anxious (Kemp, 1996; Steptoe &amp; </a:t>
            </a:r>
            <a:r>
              <a:rPr lang="en-US" dirty="0" err="1" smtClean="0"/>
              <a:t>Fidler</a:t>
            </a:r>
            <a:r>
              <a:rPr lang="en-US" dirty="0" smtClean="0"/>
              <a:t>, 1987);</a:t>
            </a:r>
          </a:p>
          <a:p>
            <a:r>
              <a:rPr lang="en-US" b="1" dirty="0" smtClean="0"/>
              <a:t>Social phobia</a:t>
            </a:r>
            <a:r>
              <a:rPr lang="en-US" dirty="0" smtClean="0"/>
              <a:t>: people who are preoccupied with thoughts about how others think about them;</a:t>
            </a:r>
          </a:p>
          <a:p>
            <a:r>
              <a:rPr lang="en-US" b="1" dirty="0" smtClean="0"/>
              <a:t>Pessimistic attitude to life</a:t>
            </a:r>
            <a:r>
              <a:rPr lang="en-US" dirty="0" smtClean="0"/>
              <a:t>: people who are more pessimistic and therefore more susceptible to fear and depression;</a:t>
            </a:r>
          </a:p>
          <a:p>
            <a:r>
              <a:rPr lang="en-US" b="1" dirty="0" smtClean="0"/>
              <a:t>People with fewer (effective) coping strategies </a:t>
            </a:r>
            <a:r>
              <a:rPr lang="en-US" dirty="0" smtClean="0"/>
              <a:t>(knowing how to deal with fear) experience more feelings of powerlessness, which makes them anxious;</a:t>
            </a:r>
          </a:p>
          <a:p>
            <a:r>
              <a:rPr lang="en-US" b="1" dirty="0" smtClean="0"/>
              <a:t>Insufficient technique</a:t>
            </a:r>
            <a:r>
              <a:rPr lang="en-US" dirty="0" smtClean="0"/>
              <a:t>. </a:t>
            </a:r>
            <a:r>
              <a:rPr lang="en-US" dirty="0" err="1" smtClean="0"/>
              <a:t>Havas</a:t>
            </a:r>
            <a:r>
              <a:rPr lang="en-US" dirty="0" smtClean="0"/>
              <a:t> (1983) states: The root of most problems concerning stage fright lies in forced and faulty physical actions. The problems of the mental attitudes often arise merely as a result of physical distortions (p. 127);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pPr fontAlgn="auto">
              <a:spcBef>
                <a:spcPts val="0"/>
              </a:spcBef>
              <a:spcAft>
                <a:spcPts val="0"/>
              </a:spcAft>
              <a:defRPr/>
            </a:pPr>
            <a:r>
              <a:rPr sz="4400" smtClean="0">
                <a:solidFill>
                  <a:schemeClr val="tx2">
                    <a:shade val="85000"/>
                    <a:satMod val="150000"/>
                  </a:schemeClr>
                </a:solidFill>
              </a:rPr>
              <a:t>HOW CAN YOU OVERCOME STAGE FRIGHT?</a:t>
            </a:r>
            <a:endParaRPr sz="4400" dirty="0">
              <a:solidFill>
                <a:schemeClr val="tx2">
                  <a:shade val="85000"/>
                  <a:satMod val="150000"/>
                </a:schemeClr>
              </a:solidFill>
            </a:endParaRPr>
          </a:p>
        </p:txBody>
      </p:sp>
      <p:pic>
        <p:nvPicPr>
          <p:cNvPr id="10243" name="Picture 2" descr="C:\Documents and Settings\SEHAL\Desktop\STAGE FREIGHT\FearFactorTeaser (1).gif"/>
          <p:cNvPicPr>
            <a:picLocks noChangeAspect="1" noChangeArrowheads="1"/>
          </p:cNvPicPr>
          <p:nvPr/>
        </p:nvPicPr>
        <p:blipFill>
          <a:blip r:embed="rId2" cstate="print"/>
          <a:srcRect/>
          <a:stretch>
            <a:fillRect/>
          </a:stretch>
        </p:blipFill>
        <p:spPr bwMode="auto">
          <a:xfrm>
            <a:off x="381000" y="2071688"/>
            <a:ext cx="8534400" cy="4786312"/>
          </a:xfrm>
          <a:prstGeom prst="rect">
            <a:avLst/>
          </a:prstGeom>
          <a:noFill/>
          <a:ln w="9525">
            <a:noFill/>
            <a:miter lim="800000"/>
            <a:headEnd/>
            <a:tailEnd/>
          </a:ln>
        </p:spPr>
      </p:pic>
    </p:spTree>
    <p:extLst>
      <p:ext uri="{BB962C8B-B14F-4D97-AF65-F5344CB8AC3E}">
        <p14:creationId xmlns:p14="http://schemas.microsoft.com/office/powerpoint/2010/main" val="665762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can be done about stage fright?</a:t>
            </a:r>
            <a:endParaRPr lang="en-US" dirty="0"/>
          </a:p>
        </p:txBody>
      </p:sp>
      <p:sp>
        <p:nvSpPr>
          <p:cNvPr id="3" name="Content Placeholder 2"/>
          <p:cNvSpPr>
            <a:spLocks noGrp="1"/>
          </p:cNvSpPr>
          <p:nvPr>
            <p:ph idx="1"/>
          </p:nvPr>
        </p:nvSpPr>
        <p:spPr/>
        <p:txBody>
          <a:bodyPr/>
          <a:lstStyle/>
          <a:p>
            <a:r>
              <a:rPr lang="en-US" dirty="0" smtClean="0"/>
              <a:t>There are different strategies, methods and therapies for dealing with stage fright:</a:t>
            </a:r>
          </a:p>
          <a:p>
            <a:r>
              <a:rPr lang="en-US" b="1" dirty="0" smtClean="0"/>
              <a:t>Medication, </a:t>
            </a:r>
            <a:r>
              <a:rPr lang="en-US" dirty="0" smtClean="0"/>
              <a:t>with beta-blockers used most frequently; they decrease physiological symptoms, but not always the stress as it is felt; it can lead to ‘flat’ playing.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Relaxation techniques </a:t>
            </a:r>
            <a:r>
              <a:rPr lang="en-US" dirty="0" smtClean="0"/>
              <a:t>such as yoga, meditation, autogenously training. As yet there is insufficient research data of good quality to make definite statements about the effectiveness of these techniques.</a:t>
            </a:r>
          </a:p>
          <a:p>
            <a:r>
              <a:rPr lang="en-US" dirty="0" smtClean="0"/>
              <a:t> </a:t>
            </a:r>
            <a:r>
              <a:rPr lang="en-US" b="1" dirty="0" smtClean="0"/>
              <a:t>Attitude and mental therapies </a:t>
            </a:r>
            <a:r>
              <a:rPr lang="en-US" dirty="0" smtClean="0"/>
              <a:t>such as the Alexander therapy(</a:t>
            </a:r>
            <a:r>
              <a:rPr lang="en-US" sz="1800" dirty="0" smtClean="0"/>
              <a:t>FOR MUSICAL </a:t>
            </a:r>
            <a:r>
              <a:rPr lang="en-US" sz="1600" dirty="0" smtClean="0"/>
              <a:t>PERFORMANCE</a:t>
            </a:r>
            <a:r>
              <a:rPr lang="en-US" dirty="0" smtClean="0"/>
              <a:t>), </a:t>
            </a:r>
            <a:r>
              <a:rPr lang="en-US" dirty="0" err="1" smtClean="0"/>
              <a:t>Mensendieck</a:t>
            </a:r>
            <a:r>
              <a:rPr lang="en-US" dirty="0" smtClean="0"/>
              <a:t> etc. There are indications that the use of the Alexander technique leads to improvements in the quality of the performance and a reduction of the experienced fear in stressful situations;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Bio- and </a:t>
            </a:r>
            <a:r>
              <a:rPr lang="en-US" dirty="0" err="1" smtClean="0"/>
              <a:t>neuro</a:t>
            </a:r>
            <a:r>
              <a:rPr lang="en-US" dirty="0" smtClean="0"/>
              <a:t> feedback in the shape of self-regulation of the heartbeat or brain waves by breathing techniques, mental exercises and visual feedback of the heart rhythm pattern of the brain activities. Among these is the </a:t>
            </a:r>
            <a:r>
              <a:rPr lang="en-US" dirty="0" err="1" smtClean="0"/>
              <a:t>HeartMath</a:t>
            </a:r>
            <a:r>
              <a:rPr lang="en-US" dirty="0" smtClean="0"/>
              <a:t> method (</a:t>
            </a:r>
            <a:r>
              <a:rPr lang="en-US" dirty="0" err="1" smtClean="0"/>
              <a:t>Thurbe</a:t>
            </a:r>
            <a:r>
              <a:rPr lang="en-US" dirty="0" smtClean="0"/>
              <a:t>, 2006) and the alpha/theta training by </a:t>
            </a:r>
            <a:r>
              <a:rPr lang="en-US" dirty="0" err="1" smtClean="0"/>
              <a:t>Egner</a:t>
            </a:r>
            <a:r>
              <a:rPr lang="en-US" dirty="0" smtClean="0"/>
              <a:t> &amp; </a:t>
            </a:r>
            <a:r>
              <a:rPr lang="en-US" dirty="0" err="1" smtClean="0"/>
              <a:t>Gruzelier</a:t>
            </a:r>
            <a:r>
              <a:rPr lang="en-US" dirty="0" smtClean="0"/>
              <a:t> (2003). </a:t>
            </a:r>
            <a:r>
              <a:rPr lang="en-US" dirty="0" err="1" smtClean="0"/>
              <a:t>Turbe</a:t>
            </a:r>
            <a:r>
              <a:rPr lang="en-US" dirty="0" smtClean="0"/>
              <a:t> found a significant reduction of stage fright in the group that was trained with the </a:t>
            </a:r>
            <a:r>
              <a:rPr lang="en-US" dirty="0" err="1" smtClean="0"/>
              <a:t>HeartMath</a:t>
            </a:r>
            <a:r>
              <a:rPr lang="en-US" dirty="0" smtClean="0"/>
              <a:t> method. </a:t>
            </a:r>
          </a:p>
          <a:p>
            <a:r>
              <a:rPr lang="en-US" dirty="0" smtClean="0"/>
              <a:t>The integrated approach of </a:t>
            </a:r>
            <a:r>
              <a:rPr lang="en-US" dirty="0" err="1" smtClean="0"/>
              <a:t>Niemann</a:t>
            </a:r>
            <a:r>
              <a:rPr lang="en-US" dirty="0" smtClean="0"/>
              <a:t>, Pratt &amp; </a:t>
            </a:r>
            <a:r>
              <a:rPr lang="en-US" dirty="0" err="1" smtClean="0"/>
              <a:t>Maughan</a:t>
            </a:r>
            <a:r>
              <a:rPr lang="en-US" dirty="0" smtClean="0"/>
              <a:t> (1993), bio feedback training, consisted of the development of breathing awareness, muscle relaxation and performance-coping imagery. The techniques have an immediate effect on reducing physical reactions and indirectly on the cognitive aspects of stress.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fontAlgn="auto">
              <a:spcBef>
                <a:spcPts val="0"/>
              </a:spcBef>
              <a:spcAft>
                <a:spcPts val="0"/>
              </a:spcAft>
              <a:defRPr/>
            </a:pPr>
            <a:r>
              <a:rPr smtClean="0">
                <a:solidFill>
                  <a:schemeClr val="tx2">
                    <a:shade val="85000"/>
                    <a:satMod val="150000"/>
                  </a:schemeClr>
                </a:solidFill>
              </a:rPr>
              <a:t>THIS USUALLY HAPPENS!</a:t>
            </a:r>
            <a:endParaRPr dirty="0">
              <a:solidFill>
                <a:schemeClr val="tx2">
                  <a:shade val="85000"/>
                  <a:satMod val="150000"/>
                </a:schemeClr>
              </a:solidFill>
            </a:endParaRPr>
          </a:p>
        </p:txBody>
      </p:sp>
      <p:pic>
        <p:nvPicPr>
          <p:cNvPr id="7171" name="Picture 2" descr="C:\Documents and Settings\SEHAL\Desktop\STAGE FREIGHT\08-stage-fear1.png"/>
          <p:cNvPicPr>
            <a:picLocks noChangeAspect="1" noChangeArrowheads="1"/>
          </p:cNvPicPr>
          <p:nvPr/>
        </p:nvPicPr>
        <p:blipFill>
          <a:blip r:embed="rId2" cstate="print"/>
          <a:srcRect/>
          <a:stretch>
            <a:fillRect/>
          </a:stretch>
        </p:blipFill>
        <p:spPr bwMode="auto">
          <a:xfrm>
            <a:off x="0" y="1066800"/>
            <a:ext cx="9144000" cy="5791200"/>
          </a:xfrm>
          <a:prstGeom prst="rect">
            <a:avLst/>
          </a:prstGeom>
          <a:noFill/>
          <a:ln w="9525">
            <a:noFill/>
            <a:miter lim="800000"/>
            <a:headEnd/>
            <a:tailEnd/>
          </a:ln>
        </p:spPr>
      </p:pic>
      <p:sp>
        <p:nvSpPr>
          <p:cNvPr id="4" name="Rectangle 3"/>
          <p:cNvSpPr/>
          <p:nvPr/>
        </p:nvSpPr>
        <p:spPr>
          <a:xfrm>
            <a:off x="5867400" y="6324600"/>
            <a:ext cx="32766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1324898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Hypnotherapy</a:t>
            </a:r>
            <a:endParaRPr lang="en-US" dirty="0"/>
          </a:p>
        </p:txBody>
      </p:sp>
      <p:sp>
        <p:nvSpPr>
          <p:cNvPr id="3" name="Content Placeholder 2"/>
          <p:cNvSpPr>
            <a:spLocks noGrp="1"/>
          </p:cNvSpPr>
          <p:nvPr>
            <p:ph idx="1"/>
          </p:nvPr>
        </p:nvSpPr>
        <p:spPr/>
        <p:txBody>
          <a:bodyPr/>
          <a:lstStyle/>
          <a:p>
            <a:r>
              <a:rPr lang="en-US" dirty="0" smtClean="0"/>
              <a:t>Stanton (see Kenny, 2005) found a significant decrease in experienced anxiety among test subjects who received hypnotherapy. The research was based on self-evaluations, the students were not tested in a performance situation.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thinking: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not making the event too big; you do not fail as a person after a performance that went less well; letting go of delusions of grandeur; </a:t>
            </a:r>
          </a:p>
          <a:p>
            <a:r>
              <a:rPr lang="en-US" dirty="0" smtClean="0"/>
              <a:t>the audience is not your enemy; people will still like you even if you perform less for once. Much research has been done into the area of positive thinking. Many researchers conclude that especially the absence of negative thoughts prior to and during the performance is the explanatory factor for a decrease in anxiety (for an overview see Kenny, 2005). </a:t>
            </a:r>
          </a:p>
          <a:p>
            <a:r>
              <a:rPr lang="en-US" dirty="0" smtClean="0"/>
              <a:t>Considering that the cognitive component is the most important component in maintaining and worsening of stage fright, apparently the following strategies work well: learning to accept that a certain measure of anxiety and making small mistakes during a public performance are normal; learning to enjoy the performance instead of wondering what the audience will think the whole time; and encouraging yourself and focusing on realistic task oriented thoughts.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Practising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smtClean="0"/>
              <a:t>‘</a:t>
            </a:r>
            <a:r>
              <a:rPr lang="en-US" b="1" dirty="0" err="1" smtClean="0"/>
              <a:t>overlearning</a:t>
            </a:r>
            <a:r>
              <a:rPr lang="en-US" dirty="0" smtClean="0"/>
              <a:t>’ (sometimes this works and sometimes it doesn’t). Excessive practicing can also increase anxiety. A better approach is the systematic variation of the performance conditions and gradually incorporating more conditions as in the concert situation. This is congruent with knowledge from kinetic research (building up flexible movement schemes; see </a:t>
            </a:r>
            <a:r>
              <a:rPr lang="en-US" dirty="0" err="1" smtClean="0"/>
              <a:t>Gellrich</a:t>
            </a:r>
            <a:r>
              <a:rPr lang="en-US" dirty="0" smtClean="0"/>
              <a:t>, 1998).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normAutofit/>
          </a:bodyPr>
          <a:lstStyle/>
          <a:p>
            <a:r>
              <a:rPr lang="en-US" dirty="0" err="1" smtClean="0"/>
              <a:t>Visualisation</a:t>
            </a:r>
            <a:endParaRPr lang="en-US" dirty="0"/>
          </a:p>
        </p:txBody>
      </p:sp>
      <p:sp>
        <p:nvSpPr>
          <p:cNvPr id="3" name="Content Placeholder 2"/>
          <p:cNvSpPr>
            <a:spLocks noGrp="1"/>
          </p:cNvSpPr>
          <p:nvPr>
            <p:ph idx="1"/>
          </p:nvPr>
        </p:nvSpPr>
        <p:spPr/>
        <p:txBody>
          <a:bodyPr/>
          <a:lstStyle/>
          <a:p>
            <a:r>
              <a:rPr lang="en-US" dirty="0" smtClean="0"/>
              <a:t>imagining the performance, often in combination with a relaxation technique. Objective is that the presenter is able to imagine the performance without experiencing anxiety. This appears especially to reduce cognitive anxiety (see </a:t>
            </a:r>
            <a:r>
              <a:rPr lang="en-US" dirty="0" err="1" smtClean="0"/>
              <a:t>Thurbe</a:t>
            </a:r>
            <a:r>
              <a:rPr lang="en-US" dirty="0" smtClean="0"/>
              <a:t>, 2006)</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Countering distracting/destructive thoughts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concentrating on the music, and seeing your role as performer and a mediator between the composer and the listener. Task concentration training (TCT), aimed at a better division of the attention between the performer, the performance and the environment is a technique which allows the musician to focus more on the task instead of on him or herself. Van </a:t>
            </a:r>
            <a:r>
              <a:rPr lang="en-US" dirty="0" err="1" smtClean="0"/>
              <a:t>der</a:t>
            </a:r>
            <a:r>
              <a:rPr lang="en-US" dirty="0" smtClean="0"/>
              <a:t> </a:t>
            </a:r>
            <a:r>
              <a:rPr lang="en-US" dirty="0" err="1" smtClean="0"/>
              <a:t>Loo</a:t>
            </a:r>
            <a:r>
              <a:rPr lang="en-US" dirty="0" smtClean="0"/>
              <a:t> (2008) found among music students who underwent this training a significant effect on experienced stage fright.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Psychotherapy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Behavioural</a:t>
            </a:r>
            <a:r>
              <a:rPr lang="en-US" b="1" dirty="0" smtClean="0"/>
              <a:t> therapy </a:t>
            </a:r>
            <a:r>
              <a:rPr lang="en-US" dirty="0" smtClean="0"/>
              <a:t>(aimed at </a:t>
            </a:r>
            <a:r>
              <a:rPr lang="en-US" dirty="0" err="1" smtClean="0"/>
              <a:t>behavioural</a:t>
            </a:r>
            <a:r>
              <a:rPr lang="en-US" dirty="0" smtClean="0"/>
              <a:t> symptoms), </a:t>
            </a:r>
            <a:r>
              <a:rPr lang="en-US" b="1" dirty="0" smtClean="0"/>
              <a:t>cognitive therapy </a:t>
            </a:r>
            <a:r>
              <a:rPr lang="en-US" dirty="0" smtClean="0"/>
              <a:t>(explaining the problem, making it possible to talk about the problem), therapy that gives insight (for underlying problems in the personality structure). </a:t>
            </a:r>
          </a:p>
          <a:p>
            <a:r>
              <a:rPr lang="en-US" dirty="0" smtClean="0"/>
              <a:t>Many trainings for dealing with stage fright contain elements which are derived from </a:t>
            </a:r>
            <a:r>
              <a:rPr lang="en-US" dirty="0" err="1" smtClean="0"/>
              <a:t>behavioural</a:t>
            </a:r>
            <a:r>
              <a:rPr lang="en-US" dirty="0" smtClean="0"/>
              <a:t> therapy or cognitive therapy. </a:t>
            </a:r>
          </a:p>
          <a:p>
            <a:r>
              <a:rPr lang="en-US" dirty="0" smtClean="0"/>
              <a:t>Research into how insight providing therapies work, into the deeper causes of stage fright, does not exist.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into what drives you:</a:t>
            </a:r>
            <a:endParaRPr lang="en-US" dirty="0"/>
          </a:p>
        </p:txBody>
      </p:sp>
      <p:sp>
        <p:nvSpPr>
          <p:cNvPr id="3" name="Content Placeholder 2"/>
          <p:cNvSpPr>
            <a:spLocks noGrp="1"/>
          </p:cNvSpPr>
          <p:nvPr>
            <p:ph idx="1"/>
          </p:nvPr>
        </p:nvSpPr>
        <p:spPr/>
        <p:txBody>
          <a:bodyPr>
            <a:normAutofit lnSpcReduction="10000"/>
          </a:bodyPr>
          <a:lstStyle/>
          <a:p>
            <a:r>
              <a:rPr lang="en-US" dirty="0" smtClean="0"/>
              <a:t> wondering why it is you who make presentation. </a:t>
            </a:r>
          </a:p>
          <a:p>
            <a:r>
              <a:rPr lang="en-US" dirty="0" smtClean="0"/>
              <a:t>How do you want to function as a Speaker? </a:t>
            </a:r>
          </a:p>
          <a:p>
            <a:r>
              <a:rPr lang="en-US" dirty="0" smtClean="0"/>
              <a:t>What makes the subject special for you? What is your own individuality, without comparing your achievements (in part) to those of others?</a:t>
            </a:r>
          </a:p>
          <a:p>
            <a:r>
              <a:rPr lang="en-US" dirty="0" smtClean="0"/>
              <a:t> Aspects that have to do with self-image and identity.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00200"/>
            <a:ext cx="8077200" cy="1384995"/>
          </a:xfrm>
          <a:prstGeom prst="rect">
            <a:avLst/>
          </a:prstGeom>
        </p:spPr>
        <p:txBody>
          <a:bodyPr wrap="square">
            <a:spAutoFit/>
          </a:bodyPr>
          <a:lstStyle/>
          <a:p>
            <a:r>
              <a:rPr lang="en-US" sz="2800" dirty="0" smtClean="0"/>
              <a:t>The best way of learning how to deal with stage fright is self-examination  and taking charge of the measures that best fit you to combat anxiety </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0"/>
            <a:ext cx="8915400" cy="4724400"/>
          </a:xfrm>
        </p:spPr>
        <p:txBody>
          <a:bodyPr>
            <a:noAutofit/>
          </a:bodyPr>
          <a:lstStyle/>
          <a:p>
            <a:pPr algn="l" fontAlgn="auto">
              <a:lnSpc>
                <a:spcPct val="80000"/>
              </a:lnSpc>
              <a:spcBef>
                <a:spcPts val="0"/>
              </a:spcBef>
              <a:spcAft>
                <a:spcPts val="0"/>
              </a:spcAft>
              <a:defRPr/>
            </a:pPr>
            <a:r>
              <a:rPr sz="3200" b="0" smtClean="0">
                <a:latin typeface="Times New Roman" pitchFamily="18" charset="0"/>
                <a:cs typeface="Times New Roman" pitchFamily="18" charset="0"/>
              </a:rPr>
              <a:t> + Be extremely well prepared</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Organize your speaking notes</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Absolutely memorize your opening statement</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If you have to Practice, practice, practice.                                                         </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Especially practice bits so you can spit out a</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few minutes of your program no matter how</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nervous you are.</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Anticipate hard and easy questions</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Stay calm, cool, and positive</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 + Smile now and then, and maintain eye contact</a:t>
            </a:r>
            <a:br>
              <a:rPr sz="3200" b="0" smtClean="0">
                <a:latin typeface="Times New Roman" pitchFamily="18" charset="0"/>
                <a:cs typeface="Times New Roman" pitchFamily="18" charset="0"/>
              </a:rPr>
            </a:br>
            <a:endParaRPr sz="3200" b="0">
              <a:latin typeface="Times New Roman" pitchFamily="18" charset="0"/>
              <a:cs typeface="Times New Roman" pitchFamily="18" charset="0"/>
            </a:endParaRPr>
          </a:p>
        </p:txBody>
      </p:sp>
      <p:sp>
        <p:nvSpPr>
          <p:cNvPr id="12291" name="Text Placeholder 2"/>
          <p:cNvSpPr>
            <a:spLocks noGrp="1"/>
          </p:cNvSpPr>
          <p:nvPr>
            <p:ph type="body" idx="1"/>
          </p:nvPr>
        </p:nvSpPr>
        <p:spPr>
          <a:xfrm>
            <a:off x="228600" y="685799"/>
            <a:ext cx="5638800" cy="762001"/>
          </a:xfrm>
        </p:spPr>
        <p:txBody>
          <a:bodyPr>
            <a:normAutofit/>
          </a:bodyPr>
          <a:lstStyle/>
          <a:p>
            <a:pPr>
              <a:spcBef>
                <a:spcPct val="0"/>
              </a:spcBef>
            </a:pPr>
            <a:r>
              <a:rPr sz="4000" b="1"/>
              <a:t>HOW YOU </a:t>
            </a:r>
            <a:r>
              <a:rPr sz="4000" b="1">
                <a:latin typeface="Times New Roman" pitchFamily="18" charset="0"/>
                <a:cs typeface="Times New Roman" pitchFamily="18" charset="0"/>
              </a:rPr>
              <a:t>CAN</a:t>
            </a:r>
            <a:r>
              <a:rPr sz="4000" b="1"/>
              <a:t> DO IT…</a:t>
            </a:r>
          </a:p>
        </p:txBody>
      </p:sp>
      <p:pic>
        <p:nvPicPr>
          <p:cNvPr id="12292" name="Picture 3" descr="pren125l.jpg"/>
          <p:cNvPicPr>
            <a:picLocks noChangeAspect="1"/>
          </p:cNvPicPr>
          <p:nvPr/>
        </p:nvPicPr>
        <p:blipFill>
          <a:blip r:embed="rId2" cstate="print"/>
          <a:srcRect/>
          <a:stretch>
            <a:fillRect/>
          </a:stretch>
        </p:blipFill>
        <p:spPr bwMode="auto">
          <a:xfrm>
            <a:off x="5791200" y="0"/>
            <a:ext cx="3352800" cy="2971800"/>
          </a:xfrm>
          <a:prstGeom prst="rect">
            <a:avLst/>
          </a:prstGeom>
          <a:noFill/>
          <a:ln w="9525">
            <a:noFill/>
            <a:miter lim="800000"/>
            <a:headEnd/>
            <a:tailEnd/>
          </a:ln>
        </p:spPr>
      </p:pic>
      <p:sp>
        <p:nvSpPr>
          <p:cNvPr id="5" name="Rectangle 4"/>
          <p:cNvSpPr/>
          <p:nvPr/>
        </p:nvSpPr>
        <p:spPr>
          <a:xfrm>
            <a:off x="7467600" y="-228600"/>
            <a:ext cx="1828800" cy="6096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F8B1E">
                  <a:lumMod val="75000"/>
                </a:srgbClr>
              </a:solidFill>
            </a:endParaRPr>
          </a:p>
        </p:txBody>
      </p:sp>
    </p:spTree>
    <p:extLst>
      <p:ext uri="{BB962C8B-B14F-4D97-AF65-F5344CB8AC3E}">
        <p14:creationId xmlns:p14="http://schemas.microsoft.com/office/powerpoint/2010/main" val="494939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47990"/>
            <a:ext cx="9144000" cy="523220"/>
          </a:xfrm>
          <a:prstGeom prst="rect">
            <a:avLst/>
          </a:prstGeom>
          <a:noFill/>
          <a:ln w="9525">
            <a:noFill/>
            <a:miter lim="800000"/>
            <a:headEnd/>
            <a:tailEnd/>
          </a:ln>
          <a:effectLst/>
        </p:spPr>
        <p:txBody>
          <a:bodyPr vert="horz" wrap="square" lIns="101568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cs typeface="Arial" charset="0"/>
              </a:rPr>
              <a:t>Controlling the Symptoms</a:t>
            </a: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3" name="Rectangle 2"/>
          <p:cNvSpPr/>
          <p:nvPr/>
        </p:nvSpPr>
        <p:spPr>
          <a:xfrm>
            <a:off x="685800" y="1582341"/>
            <a:ext cx="7848600" cy="2400657"/>
          </a:xfrm>
          <a:prstGeom prst="rect">
            <a:avLst/>
          </a:prstGeom>
        </p:spPr>
        <p:txBody>
          <a:bodyPr wrap="square">
            <a:spAutoFit/>
          </a:bodyPr>
          <a:lstStyle/>
          <a:p>
            <a:pPr algn="just"/>
            <a:r>
              <a:rPr lang="en-US" sz="2400" b="1" dirty="0" smtClean="0"/>
              <a:t>Recognize the stress as excitement</a:t>
            </a:r>
            <a:r>
              <a:rPr lang="en-US" b="1" dirty="0" smtClean="0"/>
              <a:t>.</a:t>
            </a:r>
            <a:r>
              <a:rPr lang="en-US" dirty="0" smtClean="0"/>
              <a:t> </a:t>
            </a:r>
          </a:p>
          <a:p>
            <a:pPr algn="just"/>
            <a:r>
              <a:rPr lang="en-US" dirty="0" smtClean="0"/>
              <a:t> The physiological symptoms associated with public speaking are virtually the same as those you’d experience if you rode a roller coaster, went on your first rafting trip, or got married.  The real difference is that you have learned to associate “fright” with being on stage and “fun” with being on a roller coaster.  The goal of stage fright control is not to make the symptoms go away; the goal is to learn ways to make the adrenaline rush work for you, rather than against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133600"/>
            <a:ext cx="5486400" cy="1828800"/>
          </a:xfrm>
        </p:spPr>
        <p:txBody>
          <a:bodyPr/>
          <a:lstStyle/>
          <a:p>
            <a:pPr>
              <a:buFont typeface="Monotype Sorts" pitchFamily="2" charset="2"/>
              <a:buNone/>
              <a:defRPr/>
            </a:pPr>
            <a:endParaRPr lang="en-PH" dirty="0" smtClean="0"/>
          </a:p>
          <a:p>
            <a:pPr marL="463550" indent="-463550">
              <a:defRPr/>
            </a:pPr>
            <a:r>
              <a:rPr lang="en-PH" sz="3600" dirty="0" smtClean="0"/>
              <a:t>Did your heart beat    faster than usual?</a:t>
            </a:r>
          </a:p>
        </p:txBody>
      </p:sp>
      <p:pic>
        <p:nvPicPr>
          <p:cNvPr id="4" name="Picture 3" descr="Photo0026.jpg"/>
          <p:cNvPicPr>
            <a:picLocks noChangeAspect="1"/>
          </p:cNvPicPr>
          <p:nvPr/>
        </p:nvPicPr>
        <p:blipFill>
          <a:blip r:embed="rId2" cstate="print">
            <a:duotone>
              <a:prstClr val="black"/>
              <a:schemeClr val="accent6">
                <a:tint val="45000"/>
                <a:satMod val="400000"/>
              </a:schemeClr>
            </a:duotone>
            <a:lum bright="-5000" contrast="73000"/>
          </a:blip>
          <a:stretch>
            <a:fillRect/>
          </a:stretch>
        </p:blipFill>
        <p:spPr>
          <a:xfrm>
            <a:off x="6019800" y="381000"/>
            <a:ext cx="1981200" cy="2133600"/>
          </a:xfrm>
          <a:prstGeom prst="rect">
            <a:avLst/>
          </a:prstGeom>
          <a:ln cap="sq">
            <a:solidFill>
              <a:srgbClr val="00B0F0">
                <a:alpha val="65000"/>
              </a:srgbClr>
            </a:solidFill>
          </a:ln>
        </p:spPr>
      </p:pic>
      <p:sp>
        <p:nvSpPr>
          <p:cNvPr id="5" name="Content Placeholder 2"/>
          <p:cNvSpPr txBox="1">
            <a:spLocks/>
          </p:cNvSpPr>
          <p:nvPr/>
        </p:nvSpPr>
        <p:spPr bwMode="auto">
          <a:xfrm>
            <a:off x="609600" y="381000"/>
            <a:ext cx="5562600" cy="1371600"/>
          </a:xfrm>
          <a:prstGeom prst="rect">
            <a:avLst/>
          </a:prstGeom>
          <a:noFill/>
          <a:ln w="9525">
            <a:noFill/>
            <a:miter lim="800000"/>
            <a:headEnd/>
            <a:tailEnd/>
          </a:ln>
        </p:spPr>
        <p:txBody>
          <a:bodyPr/>
          <a:lstStyle/>
          <a:p>
            <a:pPr marL="566738" indent="-566738" fontAlgn="base">
              <a:spcBef>
                <a:spcPct val="20000"/>
              </a:spcBef>
              <a:spcAft>
                <a:spcPct val="0"/>
              </a:spcAft>
              <a:buClr>
                <a:srgbClr val="3F3D66"/>
              </a:buClr>
              <a:buFont typeface="Monotype Sorts" pitchFamily="2" charset="2"/>
              <a:buChar char="z"/>
              <a:defRPr/>
            </a:pPr>
            <a:r>
              <a:rPr lang="en-PH" sz="3600" kern="0" dirty="0">
                <a:solidFill>
                  <a:prstClr val="black"/>
                </a:solidFill>
              </a:rPr>
              <a:t>Did you experience a      mental blackout?</a:t>
            </a:r>
          </a:p>
        </p:txBody>
      </p:sp>
      <p:pic>
        <p:nvPicPr>
          <p:cNvPr id="7" name="Picture 6" descr="Photo0027.jpg"/>
          <p:cNvPicPr>
            <a:picLocks noChangeAspect="1"/>
          </p:cNvPicPr>
          <p:nvPr/>
        </p:nvPicPr>
        <p:blipFill>
          <a:blip r:embed="rId3" cstate="print">
            <a:duotone>
              <a:prstClr val="black"/>
              <a:schemeClr val="accent6">
                <a:tint val="45000"/>
                <a:satMod val="400000"/>
              </a:schemeClr>
            </a:duotone>
            <a:lum bright="-27000" contrast="22000"/>
          </a:blip>
          <a:stretch>
            <a:fillRect/>
          </a:stretch>
        </p:blipFill>
        <p:spPr>
          <a:xfrm>
            <a:off x="1066800" y="2133600"/>
            <a:ext cx="1981200" cy="2124456"/>
          </a:xfrm>
          <a:prstGeom prst="rect">
            <a:avLst/>
          </a:prstGeom>
          <a:ln>
            <a:solidFill>
              <a:srgbClr val="00B0F0">
                <a:alpha val="66000"/>
              </a:srgbClr>
            </a:solidFill>
          </a:ln>
        </p:spPr>
      </p:pic>
      <p:sp>
        <p:nvSpPr>
          <p:cNvPr id="8" name="Content Placeholder 2"/>
          <p:cNvSpPr txBox="1">
            <a:spLocks/>
          </p:cNvSpPr>
          <p:nvPr/>
        </p:nvSpPr>
        <p:spPr bwMode="auto">
          <a:xfrm>
            <a:off x="457200" y="4648200"/>
            <a:ext cx="6096000" cy="1752600"/>
          </a:xfrm>
          <a:prstGeom prst="rect">
            <a:avLst/>
          </a:prstGeom>
          <a:noFill/>
          <a:ln w="9525">
            <a:noFill/>
            <a:miter lim="800000"/>
            <a:headEnd/>
            <a:tailEnd/>
          </a:ln>
        </p:spPr>
        <p:txBody>
          <a:bodyPr/>
          <a:lstStyle/>
          <a:p>
            <a:pPr marL="509588" indent="-509588" fontAlgn="base">
              <a:spcBef>
                <a:spcPct val="20000"/>
              </a:spcBef>
              <a:spcAft>
                <a:spcPct val="0"/>
              </a:spcAft>
              <a:buClr>
                <a:srgbClr val="3F3D66"/>
              </a:buClr>
              <a:buFont typeface="Monotype Sorts" pitchFamily="2" charset="2"/>
              <a:buChar char="z"/>
              <a:defRPr/>
            </a:pPr>
            <a:r>
              <a:rPr lang="en-PH" sz="3600" kern="0" dirty="0">
                <a:solidFill>
                  <a:prstClr val="black"/>
                </a:solidFill>
              </a:rPr>
              <a:t> Did you feel your blood   rushing to your head and to your cheeks?</a:t>
            </a:r>
          </a:p>
        </p:txBody>
      </p:sp>
      <p:pic>
        <p:nvPicPr>
          <p:cNvPr id="9" name="Picture 8" descr="Photo0028.jpg"/>
          <p:cNvPicPr>
            <a:picLocks noChangeAspect="1"/>
          </p:cNvPicPr>
          <p:nvPr/>
        </p:nvPicPr>
        <p:blipFill>
          <a:blip r:embed="rId4" cstate="print">
            <a:duotone>
              <a:prstClr val="black"/>
              <a:schemeClr val="accent6">
                <a:tint val="45000"/>
                <a:satMod val="400000"/>
              </a:schemeClr>
            </a:duotone>
            <a:lum bright="-12000" contrast="52000"/>
          </a:blip>
          <a:stretch>
            <a:fillRect/>
          </a:stretch>
        </p:blipFill>
        <p:spPr>
          <a:xfrm rot="5400000">
            <a:off x="6322314" y="4345686"/>
            <a:ext cx="2133600" cy="1976628"/>
          </a:xfrm>
          <a:prstGeom prst="rect">
            <a:avLst/>
          </a:prstGeom>
          <a:ln>
            <a:solidFill>
              <a:srgbClr val="00B0F0">
                <a:alpha val="52000"/>
              </a:srgbClr>
            </a:solidFill>
          </a:ln>
        </p:spPr>
      </p:pic>
    </p:spTree>
    <p:extLst>
      <p:ext uri="{BB962C8B-B14F-4D97-AF65-F5344CB8AC3E}">
        <p14:creationId xmlns:p14="http://schemas.microsoft.com/office/powerpoint/2010/main" val="316365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04800" y="304800"/>
            <a:ext cx="8610600" cy="762000"/>
          </a:xfrm>
        </p:spPr>
        <p:txBody>
          <a:bodyPr/>
          <a:lstStyle/>
          <a:p>
            <a:pPr fontAlgn="auto">
              <a:spcAft>
                <a:spcPts val="0"/>
              </a:spcAft>
              <a:defRPr/>
            </a:pPr>
            <a:r>
              <a:rPr lang="fr-CA" sz="3500" i="1" dirty="0" smtClean="0">
                <a:latin typeface="Calibri" pitchFamily="34" charset="0"/>
                <a:ea typeface="+mj-ea"/>
                <a:cs typeface="Calibri" pitchFamily="34" charset="0"/>
              </a:rPr>
              <a:t>Visualisation Strategies</a:t>
            </a:r>
          </a:p>
        </p:txBody>
      </p:sp>
      <p:sp>
        <p:nvSpPr>
          <p:cNvPr id="6" name="Footer Placeholder 9"/>
          <p:cNvSpPr>
            <a:spLocks noGrp="1"/>
          </p:cNvSpPr>
          <p:nvPr>
            <p:ph type="ftr" sz="quarter" idx="4294967295"/>
          </p:nvPr>
        </p:nvSpPr>
        <p:spPr>
          <a:xfrm>
            <a:off x="7315200" y="6172200"/>
            <a:ext cx="1447800" cy="365125"/>
          </a:xfrm>
          <a:prstGeom prst="rect">
            <a:avLst/>
          </a:prstGeom>
        </p:spPr>
        <p:txBody>
          <a:bodyPr/>
          <a:lstStyle/>
          <a:p>
            <a:pPr>
              <a:defRPr/>
            </a:pPr>
            <a:endParaRPr lang="fr-CA" sz="1400" b="1" i="1" dirty="0">
              <a:solidFill>
                <a:srgbClr val="795339"/>
              </a:solidFill>
            </a:endParaRPr>
          </a:p>
        </p:txBody>
      </p:sp>
      <p:sp>
        <p:nvSpPr>
          <p:cNvPr id="8" name="TextBox 7"/>
          <p:cNvSpPr txBox="1">
            <a:spLocks noChangeArrowheads="1"/>
          </p:cNvSpPr>
          <p:nvPr/>
        </p:nvSpPr>
        <p:spPr bwMode="auto">
          <a:xfrm>
            <a:off x="838200" y="1066800"/>
            <a:ext cx="7696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buFont typeface="Arial" charset="0"/>
              <a:buChar char="•"/>
            </a:pPr>
            <a:r>
              <a:rPr lang="en-US" sz="3200" dirty="0">
                <a:solidFill>
                  <a:prstClr val="black"/>
                </a:solidFill>
              </a:rPr>
              <a:t>Concentrate on how good you are.</a:t>
            </a:r>
          </a:p>
          <a:p>
            <a:pPr eaLnBrk="1" fontAlgn="base" hangingPunct="1">
              <a:spcBef>
                <a:spcPct val="0"/>
              </a:spcBef>
              <a:spcAft>
                <a:spcPct val="0"/>
              </a:spcAft>
              <a:buFont typeface="Arial" charset="0"/>
              <a:buChar char="•"/>
            </a:pPr>
            <a:r>
              <a:rPr lang="en-US" sz="3200" dirty="0">
                <a:solidFill>
                  <a:prstClr val="black"/>
                </a:solidFill>
              </a:rPr>
              <a:t>Pretend you are just chatting with a group of friends.</a:t>
            </a:r>
          </a:p>
          <a:p>
            <a:pPr eaLnBrk="1" fontAlgn="base" hangingPunct="1">
              <a:spcBef>
                <a:spcPct val="0"/>
              </a:spcBef>
              <a:spcAft>
                <a:spcPct val="0"/>
              </a:spcAft>
              <a:buFont typeface="Arial" charset="0"/>
              <a:buChar char="•"/>
            </a:pPr>
            <a:r>
              <a:rPr lang="en-US" sz="3200" dirty="0">
                <a:solidFill>
                  <a:prstClr val="black"/>
                </a:solidFill>
              </a:rPr>
              <a:t>Close your eyes and imagine the audience listening, laughing, and applauding</a:t>
            </a:r>
          </a:p>
          <a:p>
            <a:pPr eaLnBrk="1" fontAlgn="base" hangingPunct="1">
              <a:spcBef>
                <a:spcPct val="0"/>
              </a:spcBef>
              <a:spcAft>
                <a:spcPct val="0"/>
              </a:spcAft>
              <a:buFont typeface="Arial" charset="0"/>
              <a:buChar char="•"/>
            </a:pPr>
            <a:r>
              <a:rPr lang="en-US" sz="3200" dirty="0">
                <a:solidFill>
                  <a:prstClr val="black"/>
                </a:solidFill>
              </a:rPr>
              <a:t>Remember happy moments from your past.</a:t>
            </a:r>
          </a:p>
          <a:p>
            <a:pPr eaLnBrk="1" fontAlgn="base" hangingPunct="1">
              <a:spcBef>
                <a:spcPct val="0"/>
              </a:spcBef>
              <a:spcAft>
                <a:spcPct val="0"/>
              </a:spcAft>
              <a:buFont typeface="Arial" charset="0"/>
              <a:buChar char="•"/>
            </a:pPr>
            <a:r>
              <a:rPr lang="en-US" sz="3200" dirty="0">
                <a:solidFill>
                  <a:prstClr val="black"/>
                </a:solidFill>
              </a:rPr>
              <a:t>Think about your love for and desire to help the audience.</a:t>
            </a:r>
          </a:p>
        </p:txBody>
      </p:sp>
    </p:spTree>
    <p:extLst>
      <p:ext uri="{BB962C8B-B14F-4D97-AF65-F5344CB8AC3E}">
        <p14:creationId xmlns:p14="http://schemas.microsoft.com/office/powerpoint/2010/main" val="4139375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500"/>
                            </p:stCondLst>
                            <p:childTnLst>
                              <p:par>
                                <p:cTn id="11" presetID="2" presetClass="entr" presetSubtype="2" fill="hold" grpId="0" nodeType="afterEffect">
                                  <p:stCondLst>
                                    <p:cond delay="50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10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3000"/>
                            </p:stCondLst>
                            <p:childTnLst>
                              <p:par>
                                <p:cTn id="16" presetID="2" presetClass="entr" presetSubtype="2" fill="hold" grpId="0" nodeType="afterEffect">
                                  <p:stCondLst>
                                    <p:cond delay="50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10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4500"/>
                            </p:stCondLst>
                            <p:childTnLst>
                              <p:par>
                                <p:cTn id="21" presetID="2" presetClass="entr" presetSubtype="2" fill="hold" grpId="0" nodeType="afterEffect">
                                  <p:stCondLst>
                                    <p:cond delay="50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10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6000"/>
                            </p:stCondLst>
                            <p:childTnLst>
                              <p:par>
                                <p:cTn id="26" presetID="2" presetClass="entr" presetSubtype="2" fill="hold" grpId="0" nodeType="afterEffect">
                                  <p:stCondLst>
                                    <p:cond delay="50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additive="base">
                                        <p:cTn id="28" dur="10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7500"/>
                            </p:stCondLst>
                            <p:childTnLst>
                              <p:par>
                                <p:cTn id="31" presetID="2" presetClass="entr" presetSubtype="2" fill="hold" grpId="0" nodeType="afterEffect">
                                  <p:stCondLst>
                                    <p:cond delay="500"/>
                                  </p:stCondLst>
                                  <p:childTnLst>
                                    <p:set>
                                      <p:cBhvr>
                                        <p:cTn id="32" dur="1" fill="hold">
                                          <p:stCondLst>
                                            <p:cond delay="0"/>
                                          </p:stCondLst>
                                        </p:cTn>
                                        <p:tgtEl>
                                          <p:spTgt spid="8">
                                            <p:txEl>
                                              <p:pRg st="4" end="4"/>
                                            </p:txEl>
                                          </p:spTgt>
                                        </p:tgtEl>
                                        <p:attrNameLst>
                                          <p:attrName>style.visibility</p:attrName>
                                        </p:attrNameLst>
                                      </p:cBhvr>
                                      <p:to>
                                        <p:strVal val="visible"/>
                                      </p:to>
                                    </p:set>
                                    <p:anim calcmode="lin" valueType="num">
                                      <p:cBhvr additive="base">
                                        <p:cTn id="33" dur="10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04800" y="304800"/>
            <a:ext cx="8610600" cy="762000"/>
          </a:xfrm>
        </p:spPr>
        <p:txBody>
          <a:bodyPr/>
          <a:lstStyle/>
          <a:p>
            <a:pPr fontAlgn="auto">
              <a:spcAft>
                <a:spcPts val="0"/>
              </a:spcAft>
              <a:defRPr/>
            </a:pPr>
            <a:r>
              <a:rPr lang="fr-CA" sz="3500" i="1" dirty="0" smtClean="0">
                <a:latin typeface="Calibri" pitchFamily="34" charset="0"/>
                <a:ea typeface="+mj-ea"/>
                <a:cs typeface="Calibri" pitchFamily="34" charset="0"/>
              </a:rPr>
              <a:t>Strategies Just before the Presentation </a:t>
            </a:r>
          </a:p>
        </p:txBody>
      </p:sp>
      <p:sp>
        <p:nvSpPr>
          <p:cNvPr id="6" name="Footer Placeholder 9"/>
          <p:cNvSpPr>
            <a:spLocks noGrp="1"/>
          </p:cNvSpPr>
          <p:nvPr>
            <p:ph type="ftr" sz="quarter" idx="4294967295"/>
          </p:nvPr>
        </p:nvSpPr>
        <p:spPr>
          <a:xfrm>
            <a:off x="7315200" y="6172200"/>
            <a:ext cx="1447800" cy="365125"/>
          </a:xfrm>
          <a:prstGeom prst="rect">
            <a:avLst/>
          </a:prstGeom>
        </p:spPr>
        <p:txBody>
          <a:bodyPr/>
          <a:lstStyle/>
          <a:p>
            <a:pPr>
              <a:defRPr/>
            </a:pPr>
            <a:endParaRPr lang="fr-CA" sz="1400" b="1" i="1" dirty="0">
              <a:solidFill>
                <a:srgbClr val="795339"/>
              </a:solidFill>
            </a:endParaRPr>
          </a:p>
        </p:txBody>
      </p:sp>
      <p:sp>
        <p:nvSpPr>
          <p:cNvPr id="8" name="TextBox 7"/>
          <p:cNvSpPr txBox="1">
            <a:spLocks noChangeArrowheads="1"/>
          </p:cNvSpPr>
          <p:nvPr/>
        </p:nvSpPr>
        <p:spPr bwMode="auto">
          <a:xfrm>
            <a:off x="838200" y="1066800"/>
            <a:ext cx="8077200" cy="507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buFont typeface="Arial" charset="0"/>
              <a:buChar char="•"/>
            </a:pPr>
            <a:r>
              <a:rPr lang="en-US" dirty="0">
                <a:solidFill>
                  <a:prstClr val="black"/>
                </a:solidFill>
              </a:rPr>
              <a:t>Be in the room at least an hour early, if possible, to triple check everything.</a:t>
            </a:r>
          </a:p>
          <a:p>
            <a:pPr eaLnBrk="1" fontAlgn="base" hangingPunct="1">
              <a:spcBef>
                <a:spcPct val="0"/>
              </a:spcBef>
              <a:spcAft>
                <a:spcPct val="0"/>
              </a:spcAft>
              <a:buFont typeface="Arial" charset="0"/>
              <a:buChar char="•"/>
            </a:pPr>
            <a:r>
              <a:rPr lang="en-US" dirty="0" smtClean="0">
                <a:solidFill>
                  <a:prstClr val="black"/>
                </a:solidFill>
              </a:rPr>
              <a:t>Concentrate </a:t>
            </a:r>
            <a:r>
              <a:rPr lang="en-US" dirty="0">
                <a:solidFill>
                  <a:prstClr val="black"/>
                </a:solidFill>
              </a:rPr>
              <a:t>on searching for current and immediate things that are happening at the event that you can mention during your speech (especially in the opening). </a:t>
            </a:r>
          </a:p>
          <a:p>
            <a:pPr eaLnBrk="1" fontAlgn="base" hangingPunct="1">
              <a:spcBef>
                <a:spcPct val="0"/>
              </a:spcBef>
              <a:spcAft>
                <a:spcPct val="0"/>
              </a:spcAft>
              <a:buFont typeface="Arial" charset="0"/>
              <a:buChar char="•"/>
            </a:pPr>
            <a:r>
              <a:rPr lang="en-US" dirty="0">
                <a:solidFill>
                  <a:prstClr val="black"/>
                </a:solidFill>
              </a:rPr>
              <a:t>Get into conversation with people near you.</a:t>
            </a:r>
          </a:p>
          <a:p>
            <a:pPr eaLnBrk="1" fontAlgn="base" hangingPunct="1">
              <a:spcBef>
                <a:spcPct val="0"/>
              </a:spcBef>
              <a:spcAft>
                <a:spcPct val="0"/>
              </a:spcAft>
              <a:buFont typeface="Arial" charset="0"/>
              <a:buChar char="•"/>
            </a:pPr>
            <a:r>
              <a:rPr lang="en-US" dirty="0">
                <a:solidFill>
                  <a:prstClr val="black"/>
                </a:solidFill>
              </a:rPr>
              <a:t>Look at your notes. </a:t>
            </a:r>
          </a:p>
          <a:p>
            <a:pPr eaLnBrk="1" fontAlgn="base" hangingPunct="1">
              <a:spcBef>
                <a:spcPct val="0"/>
              </a:spcBef>
              <a:spcAft>
                <a:spcPct val="0"/>
              </a:spcAft>
              <a:buFont typeface="Arial" charset="0"/>
              <a:buChar char="•"/>
            </a:pPr>
            <a:r>
              <a:rPr lang="en-US" dirty="0">
                <a:solidFill>
                  <a:prstClr val="black"/>
                </a:solidFill>
              </a:rPr>
              <a:t>Take a quick walk.</a:t>
            </a:r>
          </a:p>
          <a:p>
            <a:pPr eaLnBrk="1" fontAlgn="base" hangingPunct="1">
              <a:spcBef>
                <a:spcPct val="0"/>
              </a:spcBef>
              <a:spcAft>
                <a:spcPct val="0"/>
              </a:spcAft>
              <a:buFont typeface="Arial" charset="0"/>
              <a:buChar char="•"/>
            </a:pPr>
            <a:r>
              <a:rPr lang="en-US" dirty="0">
                <a:solidFill>
                  <a:prstClr val="black"/>
                </a:solidFill>
              </a:rPr>
              <a:t>Concentrate on the ideas.</a:t>
            </a:r>
          </a:p>
          <a:p>
            <a:pPr eaLnBrk="1" fontAlgn="base" hangingPunct="1">
              <a:spcBef>
                <a:spcPct val="0"/>
              </a:spcBef>
              <a:spcAft>
                <a:spcPct val="0"/>
              </a:spcAft>
              <a:buFont typeface="Arial" charset="0"/>
              <a:buChar char="•"/>
            </a:pPr>
            <a:r>
              <a:rPr lang="en-US" dirty="0">
                <a:solidFill>
                  <a:prstClr val="black"/>
                </a:solidFill>
              </a:rPr>
              <a:t>Concentrate on your audience.</a:t>
            </a:r>
          </a:p>
          <a:p>
            <a:pPr eaLnBrk="1" fontAlgn="base" hangingPunct="1">
              <a:spcBef>
                <a:spcPct val="0"/>
              </a:spcBef>
              <a:spcAft>
                <a:spcPct val="0"/>
              </a:spcAft>
              <a:buFont typeface="Arial" charset="0"/>
              <a:buChar char="•"/>
            </a:pPr>
            <a:r>
              <a:rPr lang="en-US" dirty="0">
                <a:solidFill>
                  <a:prstClr val="black"/>
                </a:solidFill>
              </a:rPr>
              <a:t>Hide speaking notes around the stage area so you know you have a backup if you happen to draw a blank. </a:t>
            </a:r>
            <a:endParaRPr lang="en-US" dirty="0" smtClean="0">
              <a:solidFill>
                <a:prstClr val="black"/>
              </a:solidFill>
            </a:endParaRPr>
          </a:p>
          <a:p>
            <a:pPr eaLnBrk="1" fontAlgn="base" hangingPunct="1">
              <a:spcBef>
                <a:spcPct val="0"/>
              </a:spcBef>
              <a:spcAft>
                <a:spcPct val="0"/>
              </a:spcAft>
              <a:buFont typeface="Arial" charset="0"/>
              <a:buChar char="•"/>
            </a:pPr>
            <a:r>
              <a:rPr lang="en-US" dirty="0" smtClean="0">
                <a:solidFill>
                  <a:prstClr val="black"/>
                </a:solidFill>
              </a:rPr>
              <a:t>Shake </a:t>
            </a:r>
            <a:r>
              <a:rPr lang="en-US" dirty="0">
                <a:solidFill>
                  <a:prstClr val="black"/>
                </a:solidFill>
              </a:rPr>
              <a:t>hands and smile with attendees before the program. </a:t>
            </a:r>
            <a:endParaRPr lang="en-US" dirty="0" smtClean="0">
              <a:solidFill>
                <a:prstClr val="black"/>
              </a:solidFill>
            </a:endParaRPr>
          </a:p>
          <a:p>
            <a:pPr eaLnBrk="1" fontAlgn="base" hangingPunct="1">
              <a:spcBef>
                <a:spcPct val="0"/>
              </a:spcBef>
              <a:spcAft>
                <a:spcPct val="0"/>
              </a:spcAft>
              <a:buFont typeface="Arial" charset="0"/>
              <a:buChar char="•"/>
            </a:pPr>
            <a:r>
              <a:rPr lang="en-US" dirty="0" smtClean="0">
                <a:solidFill>
                  <a:prstClr val="black"/>
                </a:solidFill>
              </a:rPr>
              <a:t>Double-check your A/V equipment </a:t>
            </a:r>
            <a:endParaRPr lang="en-US" dirty="0">
              <a:solidFill>
                <a:prstClr val="black"/>
              </a:solidFill>
            </a:endParaRPr>
          </a:p>
          <a:p>
            <a:pPr eaLnBrk="1" fontAlgn="base" hangingPunct="1">
              <a:spcBef>
                <a:spcPct val="0"/>
              </a:spcBef>
              <a:spcAft>
                <a:spcPct val="0"/>
              </a:spcAft>
              <a:buFont typeface="Arial" charset="0"/>
              <a:buChar char="•"/>
            </a:pPr>
            <a:r>
              <a:rPr lang="en-US" dirty="0">
                <a:solidFill>
                  <a:prstClr val="black"/>
                </a:solidFill>
              </a:rPr>
              <a:t>Say something to someone to make sure your voice is ready to go.</a:t>
            </a:r>
          </a:p>
          <a:p>
            <a:pPr eaLnBrk="1" fontAlgn="base" hangingPunct="1">
              <a:spcBef>
                <a:spcPct val="0"/>
              </a:spcBef>
              <a:spcAft>
                <a:spcPct val="0"/>
              </a:spcAft>
              <a:buFont typeface="Arial" charset="0"/>
              <a:buChar char="•"/>
            </a:pPr>
            <a:r>
              <a:rPr lang="en-US" dirty="0">
                <a:solidFill>
                  <a:prstClr val="black"/>
                </a:solidFill>
              </a:rPr>
              <a:t>Go somewhere private and warm up your voice, muscles, etc. </a:t>
            </a:r>
          </a:p>
          <a:p>
            <a:pPr eaLnBrk="1" fontAlgn="base" hangingPunct="1">
              <a:spcBef>
                <a:spcPct val="0"/>
              </a:spcBef>
              <a:spcAft>
                <a:spcPct val="0"/>
              </a:spcAft>
              <a:buFont typeface="Arial" charset="0"/>
              <a:buChar char="•"/>
            </a:pPr>
            <a:r>
              <a:rPr lang="en-US" dirty="0">
                <a:solidFill>
                  <a:prstClr val="black"/>
                </a:solidFill>
              </a:rPr>
              <a:t>Go to a mirror and check out how you look. </a:t>
            </a:r>
          </a:p>
          <a:p>
            <a:pPr eaLnBrk="1" fontAlgn="base" hangingPunct="1">
              <a:spcBef>
                <a:spcPct val="0"/>
              </a:spcBef>
              <a:spcAft>
                <a:spcPct val="0"/>
              </a:spcAft>
              <a:buFont typeface="Arial" charset="0"/>
              <a:buChar char="•"/>
            </a:pPr>
            <a:r>
              <a:rPr lang="en-US" dirty="0">
                <a:solidFill>
                  <a:prstClr val="black"/>
                </a:solidFill>
              </a:rPr>
              <a:t>Breathe deeply, evenly, and slowly for several minutes.</a:t>
            </a:r>
          </a:p>
          <a:p>
            <a:pPr eaLnBrk="1" fontAlgn="base" hangingPunct="1">
              <a:spcBef>
                <a:spcPct val="0"/>
              </a:spcBef>
              <a:spcAft>
                <a:spcPct val="0"/>
              </a:spcAft>
              <a:buFont typeface="Arial" charset="0"/>
              <a:buChar char="•"/>
            </a:pPr>
            <a:endParaRPr lang="en-US" dirty="0">
              <a:solidFill>
                <a:prstClr val="black"/>
              </a:solidFill>
            </a:endParaRPr>
          </a:p>
        </p:txBody>
      </p:sp>
    </p:spTree>
    <p:extLst>
      <p:ext uri="{BB962C8B-B14F-4D97-AF65-F5344CB8AC3E}">
        <p14:creationId xmlns:p14="http://schemas.microsoft.com/office/powerpoint/2010/main" val="369402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500"/>
                            </p:stCondLst>
                            <p:childTnLst>
                              <p:par>
                                <p:cTn id="11" presetID="2" presetClass="entr" presetSubtype="2" fill="hold" grpId="0" nodeType="afterEffect">
                                  <p:stCondLst>
                                    <p:cond delay="50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10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3000"/>
                            </p:stCondLst>
                            <p:childTnLst>
                              <p:par>
                                <p:cTn id="16" presetID="2" presetClass="entr" presetSubtype="2" fill="hold" grpId="0" nodeType="afterEffect">
                                  <p:stCondLst>
                                    <p:cond delay="50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10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4500"/>
                            </p:stCondLst>
                            <p:childTnLst>
                              <p:par>
                                <p:cTn id="21" presetID="2" presetClass="entr" presetSubtype="2" fill="hold" grpId="0" nodeType="afterEffect">
                                  <p:stCondLst>
                                    <p:cond delay="50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10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6000"/>
                            </p:stCondLst>
                            <p:childTnLst>
                              <p:par>
                                <p:cTn id="26" presetID="2" presetClass="entr" presetSubtype="2" fill="hold" grpId="0" nodeType="afterEffect">
                                  <p:stCondLst>
                                    <p:cond delay="50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additive="base">
                                        <p:cTn id="28" dur="10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7500"/>
                            </p:stCondLst>
                            <p:childTnLst>
                              <p:par>
                                <p:cTn id="31" presetID="2" presetClass="entr" presetSubtype="2" fill="hold" grpId="0" nodeType="afterEffect">
                                  <p:stCondLst>
                                    <p:cond delay="500"/>
                                  </p:stCondLst>
                                  <p:childTnLst>
                                    <p:set>
                                      <p:cBhvr>
                                        <p:cTn id="32" dur="1" fill="hold">
                                          <p:stCondLst>
                                            <p:cond delay="0"/>
                                          </p:stCondLst>
                                        </p:cTn>
                                        <p:tgtEl>
                                          <p:spTgt spid="8">
                                            <p:txEl>
                                              <p:pRg st="4" end="4"/>
                                            </p:txEl>
                                          </p:spTgt>
                                        </p:tgtEl>
                                        <p:attrNameLst>
                                          <p:attrName>style.visibility</p:attrName>
                                        </p:attrNameLst>
                                      </p:cBhvr>
                                      <p:to>
                                        <p:strVal val="visible"/>
                                      </p:to>
                                    </p:set>
                                    <p:anim calcmode="lin" valueType="num">
                                      <p:cBhvr additive="base">
                                        <p:cTn id="33" dur="10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9000"/>
                            </p:stCondLst>
                            <p:childTnLst>
                              <p:par>
                                <p:cTn id="36" presetID="2" presetClass="entr" presetSubtype="2" fill="hold" grpId="0" nodeType="afterEffect">
                                  <p:stCondLst>
                                    <p:cond delay="500"/>
                                  </p:stCondLst>
                                  <p:childTnLst>
                                    <p:set>
                                      <p:cBhvr>
                                        <p:cTn id="37" dur="1" fill="hold">
                                          <p:stCondLst>
                                            <p:cond delay="0"/>
                                          </p:stCondLst>
                                        </p:cTn>
                                        <p:tgtEl>
                                          <p:spTgt spid="8">
                                            <p:txEl>
                                              <p:pRg st="5" end="5"/>
                                            </p:txEl>
                                          </p:spTgt>
                                        </p:tgtEl>
                                        <p:attrNameLst>
                                          <p:attrName>style.visibility</p:attrName>
                                        </p:attrNameLst>
                                      </p:cBhvr>
                                      <p:to>
                                        <p:strVal val="visible"/>
                                      </p:to>
                                    </p:set>
                                    <p:anim calcmode="lin" valueType="num">
                                      <p:cBhvr additive="base">
                                        <p:cTn id="38" dur="10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39" dur="10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0500"/>
                            </p:stCondLst>
                            <p:childTnLst>
                              <p:par>
                                <p:cTn id="41" presetID="2" presetClass="entr" presetSubtype="2" fill="hold" grpId="0" nodeType="afterEffect">
                                  <p:stCondLst>
                                    <p:cond delay="50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10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par>
                          <p:cTn id="45" fill="hold" nodeType="withGroup">
                            <p:stCondLst>
                              <p:cond delay="12000"/>
                            </p:stCondLst>
                            <p:childTnLst>
                              <p:par>
                                <p:cTn id="46" presetID="2" presetClass="entr" presetSubtype="2" fill="hold" grpId="0" nodeType="afterEffect">
                                  <p:stCondLst>
                                    <p:cond delay="500"/>
                                  </p:stCondLst>
                                  <p:childTnLst>
                                    <p:set>
                                      <p:cBhvr>
                                        <p:cTn id="47" dur="1" fill="hold">
                                          <p:stCondLst>
                                            <p:cond delay="0"/>
                                          </p:stCondLst>
                                        </p:cTn>
                                        <p:tgtEl>
                                          <p:spTgt spid="8">
                                            <p:txEl>
                                              <p:pRg st="7" end="7"/>
                                            </p:txEl>
                                          </p:spTgt>
                                        </p:tgtEl>
                                        <p:attrNameLst>
                                          <p:attrName>style.visibility</p:attrName>
                                        </p:attrNameLst>
                                      </p:cBhvr>
                                      <p:to>
                                        <p:strVal val="visible"/>
                                      </p:to>
                                    </p:set>
                                    <p:anim calcmode="lin" valueType="num">
                                      <p:cBhvr additive="base">
                                        <p:cTn id="48" dur="1000" fill="hold"/>
                                        <p:tgtEl>
                                          <p:spTgt spid="8">
                                            <p:txEl>
                                              <p:pRg st="7" end="7"/>
                                            </p:txEl>
                                          </p:spTgt>
                                        </p:tgtEl>
                                        <p:attrNameLst>
                                          <p:attrName>ppt_x</p:attrName>
                                        </p:attrNameLst>
                                      </p:cBhvr>
                                      <p:tavLst>
                                        <p:tav tm="0">
                                          <p:val>
                                            <p:strVal val="1+#ppt_w/2"/>
                                          </p:val>
                                        </p:tav>
                                        <p:tav tm="100000">
                                          <p:val>
                                            <p:strVal val="#ppt_x"/>
                                          </p:val>
                                        </p:tav>
                                      </p:tavLst>
                                    </p:anim>
                                    <p:anim calcmode="lin" valueType="num">
                                      <p:cBhvr additive="base">
                                        <p:cTn id="49" dur="10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par>
                          <p:cTn id="50" fill="hold" nodeType="withGroup">
                            <p:stCondLst>
                              <p:cond delay="13500"/>
                            </p:stCondLst>
                            <p:childTnLst>
                              <p:par>
                                <p:cTn id="51" presetID="2" presetClass="entr" presetSubtype="2" fill="hold" grpId="0" nodeType="afterEffect">
                                  <p:stCondLst>
                                    <p:cond delay="500"/>
                                  </p:stCondLst>
                                  <p:childTnLst>
                                    <p:set>
                                      <p:cBhvr>
                                        <p:cTn id="52" dur="1" fill="hold">
                                          <p:stCondLst>
                                            <p:cond delay="0"/>
                                          </p:stCondLst>
                                        </p:cTn>
                                        <p:tgtEl>
                                          <p:spTgt spid="8">
                                            <p:txEl>
                                              <p:pRg st="8" end="8"/>
                                            </p:txEl>
                                          </p:spTgt>
                                        </p:tgtEl>
                                        <p:attrNameLst>
                                          <p:attrName>style.visibility</p:attrName>
                                        </p:attrNameLst>
                                      </p:cBhvr>
                                      <p:to>
                                        <p:strVal val="visible"/>
                                      </p:to>
                                    </p:set>
                                    <p:anim calcmode="lin" valueType="num">
                                      <p:cBhvr additive="base">
                                        <p:cTn id="53" dur="1000" fill="hold"/>
                                        <p:tgtEl>
                                          <p:spTgt spid="8">
                                            <p:txEl>
                                              <p:pRg st="8" end="8"/>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8">
                                            <p:txEl>
                                              <p:pRg st="8" end="8"/>
                                            </p:txEl>
                                          </p:spTgt>
                                        </p:tgtEl>
                                        <p:attrNameLst>
                                          <p:attrName>ppt_y</p:attrName>
                                        </p:attrNameLst>
                                      </p:cBhvr>
                                      <p:tavLst>
                                        <p:tav tm="0">
                                          <p:val>
                                            <p:strVal val="#ppt_y"/>
                                          </p:val>
                                        </p:tav>
                                        <p:tav tm="100000">
                                          <p:val>
                                            <p:strVal val="#ppt_y"/>
                                          </p:val>
                                        </p:tav>
                                      </p:tavLst>
                                    </p:anim>
                                  </p:childTnLst>
                                </p:cTn>
                              </p:par>
                            </p:childTnLst>
                          </p:cTn>
                        </p:par>
                        <p:par>
                          <p:cTn id="55" fill="hold">
                            <p:stCondLst>
                              <p:cond delay="15000"/>
                            </p:stCondLst>
                            <p:childTnLst>
                              <p:par>
                                <p:cTn id="56" presetID="2" presetClass="entr" presetSubtype="2" fill="hold" grpId="0" nodeType="afterEffect">
                                  <p:stCondLst>
                                    <p:cond delay="500"/>
                                  </p:stCondLst>
                                  <p:childTnLst>
                                    <p:set>
                                      <p:cBhvr>
                                        <p:cTn id="57" dur="1" fill="hold">
                                          <p:stCondLst>
                                            <p:cond delay="0"/>
                                          </p:stCondLst>
                                        </p:cTn>
                                        <p:tgtEl>
                                          <p:spTgt spid="8">
                                            <p:txEl>
                                              <p:pRg st="9" end="9"/>
                                            </p:txEl>
                                          </p:spTgt>
                                        </p:tgtEl>
                                        <p:attrNameLst>
                                          <p:attrName>style.visibility</p:attrName>
                                        </p:attrNameLst>
                                      </p:cBhvr>
                                      <p:to>
                                        <p:strVal val="visible"/>
                                      </p:to>
                                    </p:set>
                                    <p:anim calcmode="lin" valueType="num">
                                      <p:cBhvr additive="base">
                                        <p:cTn id="58" dur="1000" fill="hold"/>
                                        <p:tgtEl>
                                          <p:spTgt spid="8">
                                            <p:txEl>
                                              <p:pRg st="9" end="9"/>
                                            </p:txEl>
                                          </p:spTgt>
                                        </p:tgtEl>
                                        <p:attrNameLst>
                                          <p:attrName>ppt_x</p:attrName>
                                        </p:attrNameLst>
                                      </p:cBhvr>
                                      <p:tavLst>
                                        <p:tav tm="0">
                                          <p:val>
                                            <p:strVal val="1+#ppt_w/2"/>
                                          </p:val>
                                        </p:tav>
                                        <p:tav tm="100000">
                                          <p:val>
                                            <p:strVal val="#ppt_x"/>
                                          </p:val>
                                        </p:tav>
                                      </p:tavLst>
                                    </p:anim>
                                    <p:anim calcmode="lin" valueType="num">
                                      <p:cBhvr additive="base">
                                        <p:cTn id="59" dur="1000" fill="hold"/>
                                        <p:tgtEl>
                                          <p:spTgt spid="8">
                                            <p:txEl>
                                              <p:pRg st="9" end="9"/>
                                            </p:txEl>
                                          </p:spTgt>
                                        </p:tgtEl>
                                        <p:attrNameLst>
                                          <p:attrName>ppt_y</p:attrName>
                                        </p:attrNameLst>
                                      </p:cBhvr>
                                      <p:tavLst>
                                        <p:tav tm="0">
                                          <p:val>
                                            <p:strVal val="#ppt_y"/>
                                          </p:val>
                                        </p:tav>
                                        <p:tav tm="100000">
                                          <p:val>
                                            <p:strVal val="#ppt_y"/>
                                          </p:val>
                                        </p:tav>
                                      </p:tavLst>
                                    </p:anim>
                                  </p:childTnLst>
                                </p:cTn>
                              </p:par>
                            </p:childTnLst>
                          </p:cTn>
                        </p:par>
                        <p:par>
                          <p:cTn id="60" fill="hold" nodeType="withGroup">
                            <p:stCondLst>
                              <p:cond delay="16500"/>
                            </p:stCondLst>
                            <p:childTnLst>
                              <p:par>
                                <p:cTn id="61" presetID="2" presetClass="entr" presetSubtype="2" fill="hold" grpId="0" nodeType="afterEffect">
                                  <p:stCondLst>
                                    <p:cond delay="500"/>
                                  </p:stCondLst>
                                  <p:childTnLst>
                                    <p:set>
                                      <p:cBhvr>
                                        <p:cTn id="62" dur="1" fill="hold">
                                          <p:stCondLst>
                                            <p:cond delay="0"/>
                                          </p:stCondLst>
                                        </p:cTn>
                                        <p:tgtEl>
                                          <p:spTgt spid="8">
                                            <p:txEl>
                                              <p:pRg st="10" end="10"/>
                                            </p:txEl>
                                          </p:spTgt>
                                        </p:tgtEl>
                                        <p:attrNameLst>
                                          <p:attrName>style.visibility</p:attrName>
                                        </p:attrNameLst>
                                      </p:cBhvr>
                                      <p:to>
                                        <p:strVal val="visible"/>
                                      </p:to>
                                    </p:set>
                                    <p:anim calcmode="lin" valueType="num">
                                      <p:cBhvr additive="base">
                                        <p:cTn id="63" dur="1000" fill="hold"/>
                                        <p:tgtEl>
                                          <p:spTgt spid="8">
                                            <p:txEl>
                                              <p:pRg st="10" end="10"/>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8">
                                            <p:txEl>
                                              <p:pRg st="10" end="10"/>
                                            </p:txEl>
                                          </p:spTgt>
                                        </p:tgtEl>
                                        <p:attrNameLst>
                                          <p:attrName>ppt_y</p:attrName>
                                        </p:attrNameLst>
                                      </p:cBhvr>
                                      <p:tavLst>
                                        <p:tav tm="0">
                                          <p:val>
                                            <p:strVal val="#ppt_y"/>
                                          </p:val>
                                        </p:tav>
                                        <p:tav tm="100000">
                                          <p:val>
                                            <p:strVal val="#ppt_y"/>
                                          </p:val>
                                        </p:tav>
                                      </p:tavLst>
                                    </p:anim>
                                  </p:childTnLst>
                                </p:cTn>
                              </p:par>
                            </p:childTnLst>
                          </p:cTn>
                        </p:par>
                        <p:par>
                          <p:cTn id="65" fill="hold" nodeType="withGroup">
                            <p:stCondLst>
                              <p:cond delay="18000"/>
                            </p:stCondLst>
                            <p:childTnLst>
                              <p:par>
                                <p:cTn id="66" presetID="2" presetClass="entr" presetSubtype="2" fill="hold" grpId="0" nodeType="afterEffect">
                                  <p:stCondLst>
                                    <p:cond delay="500"/>
                                  </p:stCondLst>
                                  <p:childTnLst>
                                    <p:set>
                                      <p:cBhvr>
                                        <p:cTn id="67" dur="1" fill="hold">
                                          <p:stCondLst>
                                            <p:cond delay="0"/>
                                          </p:stCondLst>
                                        </p:cTn>
                                        <p:tgtEl>
                                          <p:spTgt spid="8">
                                            <p:txEl>
                                              <p:pRg st="11" end="11"/>
                                            </p:txEl>
                                          </p:spTgt>
                                        </p:tgtEl>
                                        <p:attrNameLst>
                                          <p:attrName>style.visibility</p:attrName>
                                        </p:attrNameLst>
                                      </p:cBhvr>
                                      <p:to>
                                        <p:strVal val="visible"/>
                                      </p:to>
                                    </p:set>
                                    <p:anim calcmode="lin" valueType="num">
                                      <p:cBhvr additive="base">
                                        <p:cTn id="68" dur="1000" fill="hold"/>
                                        <p:tgtEl>
                                          <p:spTgt spid="8">
                                            <p:txEl>
                                              <p:pRg st="11" end="11"/>
                                            </p:txEl>
                                          </p:spTgt>
                                        </p:tgtEl>
                                        <p:attrNameLst>
                                          <p:attrName>ppt_x</p:attrName>
                                        </p:attrNameLst>
                                      </p:cBhvr>
                                      <p:tavLst>
                                        <p:tav tm="0">
                                          <p:val>
                                            <p:strVal val="1+#ppt_w/2"/>
                                          </p:val>
                                        </p:tav>
                                        <p:tav tm="100000">
                                          <p:val>
                                            <p:strVal val="#ppt_x"/>
                                          </p:val>
                                        </p:tav>
                                      </p:tavLst>
                                    </p:anim>
                                    <p:anim calcmode="lin" valueType="num">
                                      <p:cBhvr additive="base">
                                        <p:cTn id="69" dur="1000" fill="hold"/>
                                        <p:tgtEl>
                                          <p:spTgt spid="8">
                                            <p:txEl>
                                              <p:pRg st="11" end="11"/>
                                            </p:txEl>
                                          </p:spTgt>
                                        </p:tgtEl>
                                        <p:attrNameLst>
                                          <p:attrName>ppt_y</p:attrName>
                                        </p:attrNameLst>
                                      </p:cBhvr>
                                      <p:tavLst>
                                        <p:tav tm="0">
                                          <p:val>
                                            <p:strVal val="#ppt_y"/>
                                          </p:val>
                                        </p:tav>
                                        <p:tav tm="100000">
                                          <p:val>
                                            <p:strVal val="#ppt_y"/>
                                          </p:val>
                                        </p:tav>
                                      </p:tavLst>
                                    </p:anim>
                                  </p:childTnLst>
                                </p:cTn>
                              </p:par>
                            </p:childTnLst>
                          </p:cTn>
                        </p:par>
                        <p:par>
                          <p:cTn id="70" fill="hold" nodeType="withGroup">
                            <p:stCondLst>
                              <p:cond delay="19500"/>
                            </p:stCondLst>
                            <p:childTnLst>
                              <p:par>
                                <p:cTn id="71" presetID="2" presetClass="entr" presetSubtype="2" fill="hold" grpId="0" nodeType="afterEffect">
                                  <p:stCondLst>
                                    <p:cond delay="50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1000" fill="hold"/>
                                        <p:tgtEl>
                                          <p:spTgt spid="8">
                                            <p:txEl>
                                              <p:pRg st="12" end="12"/>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8">
                                            <p:txEl>
                                              <p:pRg st="12" end="12"/>
                                            </p:txEl>
                                          </p:spTgt>
                                        </p:tgtEl>
                                        <p:attrNameLst>
                                          <p:attrName>ppt_y</p:attrName>
                                        </p:attrNameLst>
                                      </p:cBhvr>
                                      <p:tavLst>
                                        <p:tav tm="0">
                                          <p:val>
                                            <p:strVal val="#ppt_y"/>
                                          </p:val>
                                        </p:tav>
                                        <p:tav tm="100000">
                                          <p:val>
                                            <p:strVal val="#ppt_y"/>
                                          </p:val>
                                        </p:tav>
                                      </p:tavLst>
                                    </p:anim>
                                  </p:childTnLst>
                                </p:cTn>
                              </p:par>
                            </p:childTnLst>
                          </p:cTn>
                        </p:par>
                        <p:par>
                          <p:cTn id="75" fill="hold" nodeType="withGroup">
                            <p:stCondLst>
                              <p:cond delay="21000"/>
                            </p:stCondLst>
                            <p:childTnLst>
                              <p:par>
                                <p:cTn id="76" presetID="2" presetClass="entr" presetSubtype="2" fill="hold" grpId="0" nodeType="afterEffect">
                                  <p:stCondLst>
                                    <p:cond delay="500"/>
                                  </p:stCondLst>
                                  <p:childTnLst>
                                    <p:set>
                                      <p:cBhvr>
                                        <p:cTn id="77" dur="1" fill="hold">
                                          <p:stCondLst>
                                            <p:cond delay="0"/>
                                          </p:stCondLst>
                                        </p:cTn>
                                        <p:tgtEl>
                                          <p:spTgt spid="8">
                                            <p:txEl>
                                              <p:pRg st="13" end="13"/>
                                            </p:txEl>
                                          </p:spTgt>
                                        </p:tgtEl>
                                        <p:attrNameLst>
                                          <p:attrName>style.visibility</p:attrName>
                                        </p:attrNameLst>
                                      </p:cBhvr>
                                      <p:to>
                                        <p:strVal val="visible"/>
                                      </p:to>
                                    </p:set>
                                    <p:anim calcmode="lin" valueType="num">
                                      <p:cBhvr additive="base">
                                        <p:cTn id="78" dur="1000" fill="hold"/>
                                        <p:tgtEl>
                                          <p:spTgt spid="8">
                                            <p:txEl>
                                              <p:pRg st="13" end="13"/>
                                            </p:txEl>
                                          </p:spTgt>
                                        </p:tgtEl>
                                        <p:attrNameLst>
                                          <p:attrName>ppt_x</p:attrName>
                                        </p:attrNameLst>
                                      </p:cBhvr>
                                      <p:tavLst>
                                        <p:tav tm="0">
                                          <p:val>
                                            <p:strVal val="1+#ppt_w/2"/>
                                          </p:val>
                                        </p:tav>
                                        <p:tav tm="100000">
                                          <p:val>
                                            <p:strVal val="#ppt_x"/>
                                          </p:val>
                                        </p:tav>
                                      </p:tavLst>
                                    </p:anim>
                                    <p:anim calcmode="lin" valueType="num">
                                      <p:cBhvr additive="base">
                                        <p:cTn id="79" dur="1000" fill="hold"/>
                                        <p:tgtEl>
                                          <p:spTgt spid="8">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20840"/>
            <a:ext cx="8382000" cy="4401205"/>
          </a:xfrm>
          <a:prstGeom prst="rect">
            <a:avLst/>
          </a:prstGeom>
        </p:spPr>
        <p:txBody>
          <a:bodyPr wrap="square">
            <a:spAutoFit/>
          </a:bodyPr>
          <a:lstStyle/>
          <a:p>
            <a:r>
              <a:rPr lang="en-US" sz="2800" dirty="0" smtClean="0"/>
              <a:t>Use your large muscles.  Those contracted muscles are waiting for you to throw a spear at a mastodon, and until you do, they can’t relax.  Walk briskly around the building a couple of times (watching out for wild animals, of course.)  Throw your arms around, or punch at a nearby wall.  Clench your fists, scowl, make ugly faces, and then relax those smaller muscles too.  Focus on your back and neck muscles, stretching and rolling your head until they relax.</a:t>
            </a:r>
            <a:endParaRPr 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3841"/>
            <a:ext cx="8077200" cy="3730124"/>
          </a:xfrm>
          <a:prstGeom prst="rect">
            <a:avLst/>
          </a:prstGeom>
        </p:spPr>
        <p:txBody>
          <a:bodyPr wrap="square">
            <a:spAutoFit/>
          </a:bodyPr>
          <a:lstStyle/>
          <a:p>
            <a:pPr algn="just">
              <a:lnSpc>
                <a:spcPct val="150000"/>
              </a:lnSpc>
            </a:pPr>
            <a:r>
              <a:rPr lang="en-US" sz="2000" dirty="0" smtClean="0"/>
              <a:t>Take deep breaths, from the diaphragm.  Regulating the breath cycle is the most accessible technique for changing the body’s kinesthetic state.  (Other techniques include meditation, trance inducement, alternate nostril breathing and other yoga exercises, and biofeedback.)  As you force yourself to take a deep breath, the oxygen/carbon dioxide balance is restored, and the body interprets the big sigh as an “all clear” signal.  As the stress levels begin to decline, so will the rest of the symptoms.</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8229600" cy="2806794"/>
          </a:xfrm>
          <a:prstGeom prst="rect">
            <a:avLst/>
          </a:prstGeom>
        </p:spPr>
        <p:txBody>
          <a:bodyPr wrap="square">
            <a:spAutoFit/>
          </a:bodyPr>
          <a:lstStyle/>
          <a:p>
            <a:pPr algn="just">
              <a:lnSpc>
                <a:spcPct val="150000"/>
              </a:lnSpc>
            </a:pPr>
            <a:r>
              <a:rPr lang="en-US" sz="2000" dirty="0" smtClean="0"/>
              <a:t>Watch what you eat.  For many people the most debilitating symptoms of stage fright are the consequences of the digestive system shutting down.  Figure out what your own digestive system does (or doesn’t do) under stress, and see that you time your food intake to accommodate it.  Advice varies from person to person, but here’s a list of the most common solutions to various problems:</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534400" cy="3416320"/>
          </a:xfrm>
          <a:prstGeom prst="rect">
            <a:avLst/>
          </a:prstGeom>
        </p:spPr>
        <p:txBody>
          <a:bodyPr wrap="square">
            <a:spAutoFit/>
          </a:bodyPr>
          <a:lstStyle/>
          <a:p>
            <a:r>
              <a:rPr lang="en-US" b="1" i="1" dirty="0" smtClean="0"/>
              <a:t>1.Avoid milk</a:t>
            </a:r>
            <a:r>
              <a:rPr lang="en-US" dirty="0" smtClean="0"/>
              <a:t>.  It creates phlegm, which is unpleasant and can be annoying while you speak. </a:t>
            </a:r>
          </a:p>
          <a:p>
            <a:r>
              <a:rPr lang="en-US" dirty="0" smtClean="0"/>
              <a:t>2.</a:t>
            </a:r>
            <a:r>
              <a:rPr lang="en-US" b="1" i="1" dirty="0" smtClean="0"/>
              <a:t> Maintain sugar levels</a:t>
            </a:r>
            <a:r>
              <a:rPr lang="en-US" dirty="0" smtClean="0"/>
              <a:t>.  Because you are under stress, the body is using up its high-energy sugar reserves, but you will not feel the normal hunger pangs.  You have no desire to eat—the thought of food might even make you “feel sick”—but you nevertheless can begin to feel the effects of low blood sugar: depression, anxiety, irritability, lack of concentration, forgetfulness, confusion, headache, body tremors, cold hands and feet.  My, don’t those all sound like “stage fright” symptoms!  </a:t>
            </a:r>
          </a:p>
          <a:p>
            <a:r>
              <a:rPr lang="en-US" dirty="0" smtClean="0"/>
              <a:t>3.</a:t>
            </a:r>
            <a:r>
              <a:rPr lang="en-US" b="1" i="1" dirty="0" smtClean="0"/>
              <a:t> Eat sensibly: Your</a:t>
            </a:r>
            <a:r>
              <a:rPr lang="en-US" dirty="0" smtClean="0"/>
              <a:t> best bet is to eat a low-fat meal of complex carbohydrates a couple of hours before the presentation. </a:t>
            </a:r>
          </a:p>
          <a:p>
            <a:endParaRPr lang="en-US" dirty="0"/>
          </a:p>
        </p:txBody>
      </p:sp>
      <p:sp>
        <p:nvSpPr>
          <p:cNvPr id="3" name="Rectangle 2"/>
          <p:cNvSpPr/>
          <p:nvPr/>
        </p:nvSpPr>
        <p:spPr>
          <a:xfrm>
            <a:off x="609600" y="3886200"/>
            <a:ext cx="8077200" cy="923330"/>
          </a:xfrm>
          <a:prstGeom prst="rect">
            <a:avLst/>
          </a:prstGeom>
        </p:spPr>
        <p:txBody>
          <a:bodyPr wrap="square">
            <a:spAutoFit/>
          </a:bodyPr>
          <a:lstStyle/>
          <a:p>
            <a:r>
              <a:rPr lang="en-US" b="1" i="1" dirty="0" smtClean="0"/>
              <a:t>4.Avoid alcohol, nicotine and caffeine</a:t>
            </a:r>
            <a:r>
              <a:rPr lang="en-US" dirty="0" smtClean="0"/>
              <a:t>.  All stimulate the adrenal glands and increase stress symptoms.  On the other hand, if you are a smoker this is probably not a good day to quit.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0"/>
            <a:ext cx="8915400" cy="4724400"/>
          </a:xfrm>
        </p:spPr>
        <p:txBody>
          <a:bodyPr>
            <a:noAutofit/>
          </a:bodyPr>
          <a:lstStyle/>
          <a:p>
            <a:pPr algn="l" fontAlgn="auto">
              <a:lnSpc>
                <a:spcPct val="80000"/>
              </a:lnSpc>
              <a:spcBef>
                <a:spcPts val="0"/>
              </a:spcBef>
              <a:spcAft>
                <a:spcPts val="0"/>
              </a:spcAft>
              <a:defRPr/>
            </a:pPr>
            <a:r>
              <a:rPr sz="3200" b="0" dirty="0" smtClean="0">
                <a:latin typeface="Times New Roman" pitchFamily="18" charset="0"/>
                <a:cs typeface="Times New Roman" pitchFamily="18" charset="0"/>
              </a:rPr>
              <a:t> + Be extremely well prepared</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Organize your speaking notes</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Absolutely memorize your opening statement</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If you have to Practice, practice, practice.                                                         </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Especially practice bits so you can spit out a</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few minutes of your program no matter how</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nervous you are.</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Anticipate hard and easy questions</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Stay calm, cool, and positive</a:t>
            </a:r>
            <a:br>
              <a:rPr sz="3200" b="0" dirty="0" smtClean="0">
                <a:latin typeface="Times New Roman" pitchFamily="18" charset="0"/>
                <a:cs typeface="Times New Roman" pitchFamily="18" charset="0"/>
              </a:rPr>
            </a:br>
            <a:r>
              <a:rPr sz="3200" b="0" dirty="0" smtClean="0">
                <a:latin typeface="Times New Roman" pitchFamily="18" charset="0"/>
                <a:cs typeface="Times New Roman" pitchFamily="18" charset="0"/>
              </a:rPr>
              <a:t> + Smile now and then, and maintain eye contact</a:t>
            </a:r>
            <a:br>
              <a:rPr sz="3200" b="0" dirty="0" smtClean="0">
                <a:latin typeface="Times New Roman" pitchFamily="18" charset="0"/>
                <a:cs typeface="Times New Roman" pitchFamily="18" charset="0"/>
              </a:rPr>
            </a:br>
            <a:endParaRPr sz="3200" b="0" dirty="0">
              <a:latin typeface="Times New Roman" pitchFamily="18" charset="0"/>
              <a:cs typeface="Times New Roman" pitchFamily="18" charset="0"/>
            </a:endParaRPr>
          </a:p>
        </p:txBody>
      </p:sp>
      <p:sp>
        <p:nvSpPr>
          <p:cNvPr id="12291" name="Text Placeholder 2"/>
          <p:cNvSpPr>
            <a:spLocks noGrp="1"/>
          </p:cNvSpPr>
          <p:nvPr>
            <p:ph type="body" idx="1"/>
          </p:nvPr>
        </p:nvSpPr>
        <p:spPr>
          <a:xfrm>
            <a:off x="228600" y="685799"/>
            <a:ext cx="5638800" cy="762001"/>
          </a:xfrm>
        </p:spPr>
        <p:txBody>
          <a:bodyPr>
            <a:normAutofit/>
          </a:bodyPr>
          <a:lstStyle/>
          <a:p>
            <a:pPr>
              <a:spcBef>
                <a:spcPct val="0"/>
              </a:spcBef>
            </a:pPr>
            <a:r>
              <a:rPr sz="4000" b="1"/>
              <a:t>HOW YOU </a:t>
            </a:r>
            <a:r>
              <a:rPr sz="4000" b="1">
                <a:latin typeface="Times New Roman" pitchFamily="18" charset="0"/>
                <a:cs typeface="Times New Roman" pitchFamily="18" charset="0"/>
              </a:rPr>
              <a:t>CAN</a:t>
            </a:r>
            <a:r>
              <a:rPr sz="4000" b="1"/>
              <a:t> DO IT…</a:t>
            </a:r>
          </a:p>
        </p:txBody>
      </p:sp>
      <p:pic>
        <p:nvPicPr>
          <p:cNvPr id="12292" name="Picture 3" descr="pren125l.jpg"/>
          <p:cNvPicPr>
            <a:picLocks noChangeAspect="1"/>
          </p:cNvPicPr>
          <p:nvPr/>
        </p:nvPicPr>
        <p:blipFill>
          <a:blip r:embed="rId2" cstate="print"/>
          <a:srcRect/>
          <a:stretch>
            <a:fillRect/>
          </a:stretch>
        </p:blipFill>
        <p:spPr bwMode="auto">
          <a:xfrm>
            <a:off x="5791200" y="0"/>
            <a:ext cx="3352800" cy="2971800"/>
          </a:xfrm>
          <a:prstGeom prst="rect">
            <a:avLst/>
          </a:prstGeom>
          <a:noFill/>
          <a:ln w="9525">
            <a:noFill/>
            <a:miter lim="800000"/>
            <a:headEnd/>
            <a:tailEnd/>
          </a:ln>
        </p:spPr>
      </p:pic>
      <p:sp>
        <p:nvSpPr>
          <p:cNvPr id="5" name="Rectangle 4"/>
          <p:cNvSpPr/>
          <p:nvPr/>
        </p:nvSpPr>
        <p:spPr>
          <a:xfrm>
            <a:off x="7467600" y="-228600"/>
            <a:ext cx="1828800" cy="6096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F8B1E">
                  <a:lumMod val="75000"/>
                </a:srgbClr>
              </a:solidFill>
            </a:endParaRPr>
          </a:p>
        </p:txBody>
      </p:sp>
    </p:spTree>
    <p:extLst>
      <p:ext uri="{BB962C8B-B14F-4D97-AF65-F5344CB8AC3E}">
        <p14:creationId xmlns:p14="http://schemas.microsoft.com/office/powerpoint/2010/main" val="3650198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PH" dirty="0" smtClean="0">
                <a:solidFill>
                  <a:srgbClr val="002060"/>
                </a:solidFill>
              </a:rPr>
              <a:t>QUESTIONNAIRE ON SPEECH ANXIETY</a:t>
            </a:r>
          </a:p>
        </p:txBody>
      </p:sp>
      <p:sp>
        <p:nvSpPr>
          <p:cNvPr id="16387" name="Content Placeholder 2"/>
          <p:cNvSpPr>
            <a:spLocks noGrp="1"/>
          </p:cNvSpPr>
          <p:nvPr>
            <p:ph idx="1"/>
          </p:nvPr>
        </p:nvSpPr>
        <p:spPr>
          <a:xfrm>
            <a:off x="609600" y="1676400"/>
            <a:ext cx="8534400" cy="4648200"/>
          </a:xfrm>
        </p:spPr>
        <p:txBody>
          <a:bodyPr/>
          <a:lstStyle/>
          <a:p>
            <a:pPr algn="ctr">
              <a:buFont typeface="Monotype Sorts" pitchFamily="2" charset="2"/>
              <a:buNone/>
            </a:pPr>
            <a:r>
              <a:rPr lang="en-PH" dirty="0" smtClean="0"/>
              <a:t>1- NONE    2- VERY SLIGHTLY   3- SLIGHTLY</a:t>
            </a:r>
          </a:p>
          <a:p>
            <a:pPr algn="ctr">
              <a:buFont typeface="Monotype Sorts" pitchFamily="2" charset="2"/>
              <a:buNone/>
            </a:pPr>
            <a:r>
              <a:rPr lang="en-PH" dirty="0" smtClean="0"/>
              <a:t>4- INTENSE    5- VERY INTENSE</a:t>
            </a:r>
          </a:p>
          <a:p>
            <a:pPr>
              <a:buFont typeface="Monotype Sorts" pitchFamily="2" charset="2"/>
              <a:buNone/>
            </a:pPr>
            <a:r>
              <a:rPr lang="en-PH" dirty="0" smtClean="0"/>
              <a:t>___1. weak voice</a:t>
            </a:r>
          </a:p>
          <a:p>
            <a:pPr>
              <a:buFont typeface="Monotype Sorts" pitchFamily="2" charset="2"/>
              <a:buNone/>
            </a:pPr>
            <a:r>
              <a:rPr lang="en-PH" dirty="0" smtClean="0"/>
              <a:t>___2. shortness of breath</a:t>
            </a:r>
          </a:p>
          <a:p>
            <a:pPr>
              <a:buFont typeface="Monotype Sorts" pitchFamily="2" charset="2"/>
              <a:buNone/>
            </a:pPr>
            <a:r>
              <a:rPr lang="en-PH" dirty="0" smtClean="0"/>
              <a:t>___3. awkward pauses</a:t>
            </a:r>
          </a:p>
          <a:p>
            <a:pPr>
              <a:buFont typeface="Monotype Sorts" pitchFamily="2" charset="2"/>
              <a:buNone/>
            </a:pPr>
            <a:r>
              <a:rPr lang="en-PH" dirty="0" smtClean="0"/>
              <a:t>___4. preference to look up/down</a:t>
            </a:r>
          </a:p>
          <a:p>
            <a:pPr>
              <a:buFont typeface="Monotype Sorts" pitchFamily="2" charset="2"/>
              <a:buNone/>
            </a:pPr>
            <a:r>
              <a:rPr lang="en-PH" dirty="0" smtClean="0"/>
              <a:t>___5. rapid heartbeats</a:t>
            </a:r>
          </a:p>
          <a:p>
            <a:pPr>
              <a:buFont typeface="Monotype Sorts" pitchFamily="2" charset="2"/>
              <a:buNone/>
            </a:pPr>
            <a:r>
              <a:rPr lang="en-PH" dirty="0" smtClean="0"/>
              <a:t>___6. playing with pen/hanky</a:t>
            </a:r>
          </a:p>
          <a:p>
            <a:pPr>
              <a:buFont typeface="Monotype Sorts" pitchFamily="2" charset="2"/>
              <a:buNone/>
            </a:pPr>
            <a:endParaRPr lang="en-PH" dirty="0" smtClean="0"/>
          </a:p>
          <a:p>
            <a:pPr>
              <a:buFont typeface="Monotype Sorts" pitchFamily="2" charset="2"/>
              <a:buNone/>
            </a:pPr>
            <a:endParaRPr lang="en-PH" dirty="0" smtClean="0"/>
          </a:p>
          <a:p>
            <a:pPr>
              <a:buFont typeface="Monotype Sorts" pitchFamily="2" charset="2"/>
              <a:buNone/>
            </a:pPr>
            <a:endParaRPr lang="en-PH" dirty="0" smtClean="0"/>
          </a:p>
        </p:txBody>
      </p:sp>
    </p:spTree>
    <p:extLst>
      <p:ext uri="{BB962C8B-B14F-4D97-AF65-F5344CB8AC3E}">
        <p14:creationId xmlns:p14="http://schemas.microsoft.com/office/powerpoint/2010/main" val="1105211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PH" dirty="0" smtClean="0">
                <a:solidFill>
                  <a:srgbClr val="002060"/>
                </a:solidFill>
              </a:rPr>
              <a:t>QUESTIONNAIRE ON SPEECH ANXIETY</a:t>
            </a:r>
          </a:p>
        </p:txBody>
      </p:sp>
      <p:sp>
        <p:nvSpPr>
          <p:cNvPr id="17411" name="Content Placeholder 2"/>
          <p:cNvSpPr>
            <a:spLocks noGrp="1"/>
          </p:cNvSpPr>
          <p:nvPr>
            <p:ph idx="1"/>
          </p:nvPr>
        </p:nvSpPr>
        <p:spPr>
          <a:xfrm>
            <a:off x="609600" y="1676400"/>
            <a:ext cx="8534400" cy="4648200"/>
          </a:xfrm>
        </p:spPr>
        <p:txBody>
          <a:bodyPr/>
          <a:lstStyle/>
          <a:p>
            <a:pPr algn="ctr">
              <a:buFont typeface="Monotype Sorts" pitchFamily="2" charset="2"/>
              <a:buNone/>
            </a:pPr>
            <a:r>
              <a:rPr lang="en-PH" smtClean="0"/>
              <a:t>1- NONE    2- VERY SLIGHTLY   3- SLIGHTLY</a:t>
            </a:r>
          </a:p>
          <a:p>
            <a:pPr algn="ctr">
              <a:buFont typeface="Monotype Sorts" pitchFamily="2" charset="2"/>
              <a:buNone/>
            </a:pPr>
            <a:r>
              <a:rPr lang="en-PH" smtClean="0"/>
              <a:t>4- INTENSE    5- VERY INTENSE</a:t>
            </a:r>
          </a:p>
          <a:p>
            <a:pPr>
              <a:buFont typeface="Monotype Sorts" pitchFamily="2" charset="2"/>
              <a:buNone/>
            </a:pPr>
            <a:r>
              <a:rPr lang="en-PH" smtClean="0"/>
              <a:t>___7. no eye contact with the audience</a:t>
            </a:r>
          </a:p>
          <a:p>
            <a:pPr>
              <a:buFont typeface="Monotype Sorts" pitchFamily="2" charset="2"/>
              <a:buNone/>
            </a:pPr>
            <a:r>
              <a:rPr lang="en-PH" smtClean="0"/>
              <a:t>___8. moving too much</a:t>
            </a:r>
          </a:p>
          <a:p>
            <a:pPr>
              <a:buFont typeface="Monotype Sorts" pitchFamily="2" charset="2"/>
              <a:buNone/>
            </a:pPr>
            <a:r>
              <a:rPr lang="en-PH" smtClean="0"/>
              <a:t>___9. trembling hands</a:t>
            </a:r>
          </a:p>
          <a:p>
            <a:pPr>
              <a:buFont typeface="Monotype Sorts" pitchFamily="2" charset="2"/>
              <a:buNone/>
            </a:pPr>
            <a:r>
              <a:rPr lang="en-PH" smtClean="0"/>
              <a:t>___10. feeling cold</a:t>
            </a:r>
          </a:p>
          <a:p>
            <a:pPr>
              <a:buFont typeface="Monotype Sorts" pitchFamily="2" charset="2"/>
              <a:buNone/>
            </a:pPr>
            <a:r>
              <a:rPr lang="en-PH" smtClean="0"/>
              <a:t>___11. inability to think clearly</a:t>
            </a:r>
          </a:p>
          <a:p>
            <a:pPr>
              <a:buFont typeface="Monotype Sorts" pitchFamily="2" charset="2"/>
              <a:buNone/>
            </a:pPr>
            <a:r>
              <a:rPr lang="en-PH" smtClean="0"/>
              <a:t>___12. dry mouth and throat</a:t>
            </a:r>
          </a:p>
          <a:p>
            <a:pPr>
              <a:buFont typeface="Monotype Sorts" pitchFamily="2" charset="2"/>
              <a:buNone/>
            </a:pPr>
            <a:endParaRPr lang="en-PH" smtClean="0"/>
          </a:p>
          <a:p>
            <a:pPr>
              <a:buFont typeface="Monotype Sorts" pitchFamily="2" charset="2"/>
              <a:buNone/>
            </a:pPr>
            <a:endParaRPr lang="en-PH" smtClean="0"/>
          </a:p>
          <a:p>
            <a:pPr>
              <a:buFont typeface="Monotype Sorts" pitchFamily="2" charset="2"/>
              <a:buNone/>
            </a:pPr>
            <a:endParaRPr lang="en-PH" smtClean="0"/>
          </a:p>
        </p:txBody>
      </p:sp>
    </p:spTree>
    <p:extLst>
      <p:ext uri="{BB962C8B-B14F-4D97-AF65-F5344CB8AC3E}">
        <p14:creationId xmlns:p14="http://schemas.microsoft.com/office/powerpoint/2010/main" val="360778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1143000"/>
          </a:xfrm>
        </p:spPr>
        <p:txBody>
          <a:bodyPr>
            <a:normAutofit fontScale="90000"/>
          </a:bodyPr>
          <a:lstStyle/>
          <a:p>
            <a:r>
              <a:rPr lang="en-PH" dirty="0" smtClean="0">
                <a:solidFill>
                  <a:srgbClr val="002060"/>
                </a:solidFill>
              </a:rPr>
              <a:t>QUESTIONNAIRE ON SPEECH ANXIETY</a:t>
            </a:r>
          </a:p>
        </p:txBody>
      </p:sp>
      <p:sp>
        <p:nvSpPr>
          <p:cNvPr id="18435" name="Content Placeholder 2"/>
          <p:cNvSpPr>
            <a:spLocks noGrp="1"/>
          </p:cNvSpPr>
          <p:nvPr>
            <p:ph idx="1"/>
          </p:nvPr>
        </p:nvSpPr>
        <p:spPr>
          <a:xfrm>
            <a:off x="609600" y="1676400"/>
            <a:ext cx="8534400" cy="4648200"/>
          </a:xfrm>
        </p:spPr>
        <p:txBody>
          <a:bodyPr/>
          <a:lstStyle/>
          <a:p>
            <a:pPr algn="ctr">
              <a:buFont typeface="Monotype Sorts" pitchFamily="2" charset="2"/>
              <a:buNone/>
            </a:pPr>
            <a:r>
              <a:rPr lang="en-PH" smtClean="0"/>
              <a:t>1- NONE    2- VERY SLIGHTLY   3- SLIGHTLY</a:t>
            </a:r>
          </a:p>
          <a:p>
            <a:pPr algn="ctr">
              <a:buFont typeface="Monotype Sorts" pitchFamily="2" charset="2"/>
              <a:buNone/>
            </a:pPr>
            <a:r>
              <a:rPr lang="en-PH" smtClean="0"/>
              <a:t>4- INTENSE    5- VERY INTENSE</a:t>
            </a:r>
          </a:p>
          <a:p>
            <a:pPr>
              <a:buFont typeface="Monotype Sorts" pitchFamily="2" charset="2"/>
              <a:buNone/>
            </a:pPr>
            <a:r>
              <a:rPr lang="en-PH" smtClean="0"/>
              <a:t>___13. no facial expression</a:t>
            </a:r>
          </a:p>
          <a:p>
            <a:pPr>
              <a:buFont typeface="Monotype Sorts" pitchFamily="2" charset="2"/>
              <a:buNone/>
            </a:pPr>
            <a:r>
              <a:rPr lang="en-PH" smtClean="0"/>
              <a:t>___14. wanting to end speech</a:t>
            </a:r>
          </a:p>
          <a:p>
            <a:pPr>
              <a:buFont typeface="Monotype Sorts" pitchFamily="2" charset="2"/>
              <a:buNone/>
            </a:pPr>
            <a:r>
              <a:rPr lang="en-PH" smtClean="0"/>
              <a:t>___15. to fast rate of speech</a:t>
            </a:r>
          </a:p>
          <a:p>
            <a:pPr>
              <a:buFont typeface="Monotype Sorts" pitchFamily="2" charset="2"/>
              <a:buNone/>
            </a:pPr>
            <a:r>
              <a:rPr lang="en-PH" smtClean="0"/>
              <a:t>___16. feeling dizzy</a:t>
            </a:r>
          </a:p>
          <a:p>
            <a:pPr>
              <a:buFont typeface="Monotype Sorts" pitchFamily="2" charset="2"/>
              <a:buNone/>
            </a:pPr>
            <a:r>
              <a:rPr lang="en-PH" smtClean="0"/>
              <a:t>___17. feeling awkward and clumsy</a:t>
            </a:r>
          </a:p>
          <a:p>
            <a:pPr>
              <a:buFont typeface="Monotype Sorts" pitchFamily="2" charset="2"/>
              <a:buNone/>
            </a:pPr>
            <a:r>
              <a:rPr lang="en-PH" smtClean="0"/>
              <a:t>___18. perspiring too much</a:t>
            </a:r>
          </a:p>
          <a:p>
            <a:pPr>
              <a:buFont typeface="Monotype Sorts" pitchFamily="2" charset="2"/>
              <a:buNone/>
            </a:pPr>
            <a:endParaRPr lang="en-PH" smtClean="0"/>
          </a:p>
          <a:p>
            <a:pPr>
              <a:buFont typeface="Monotype Sorts" pitchFamily="2" charset="2"/>
              <a:buNone/>
            </a:pPr>
            <a:endParaRPr lang="en-PH" smtClean="0"/>
          </a:p>
          <a:p>
            <a:pPr>
              <a:buFont typeface="Monotype Sorts" pitchFamily="2" charset="2"/>
              <a:buNone/>
            </a:pPr>
            <a:endParaRPr lang="en-PH" smtClean="0"/>
          </a:p>
        </p:txBody>
      </p:sp>
    </p:spTree>
    <p:extLst>
      <p:ext uri="{BB962C8B-B14F-4D97-AF65-F5344CB8AC3E}">
        <p14:creationId xmlns:p14="http://schemas.microsoft.com/office/powerpoint/2010/main" val="286844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Performane</a:t>
            </a:r>
            <a:r>
              <a:rPr lang="en-US" dirty="0" smtClean="0"/>
              <a:t> &amp; Inner </a:t>
            </a:r>
            <a:r>
              <a:rPr lang="en-US" dirty="0" err="1" smtClean="0"/>
              <a:t>Strenght</a:t>
            </a:r>
            <a:r>
              <a:rPr lang="en-US" dirty="0" smtClean="0"/>
              <a:t> …..</a:t>
            </a:r>
            <a:endParaRPr lang="en-US" dirty="0"/>
          </a:p>
        </p:txBody>
      </p:sp>
      <p:sp>
        <p:nvSpPr>
          <p:cNvPr id="3" name="Content Placeholder 2"/>
          <p:cNvSpPr>
            <a:spLocks noGrp="1"/>
          </p:cNvSpPr>
          <p:nvPr>
            <p:ph idx="1"/>
          </p:nvPr>
        </p:nvSpPr>
        <p:spPr>
          <a:xfrm>
            <a:off x="457200" y="1646237"/>
            <a:ext cx="7543800" cy="4526280"/>
          </a:xfrm>
        </p:spPr>
        <p:txBody>
          <a:bodyPr>
            <a:normAutofit/>
          </a:bodyPr>
          <a:lstStyle/>
          <a:p>
            <a:r>
              <a:rPr lang="en-US" sz="4400" i="1" dirty="0" smtClean="0"/>
              <a:t>‘Take an active approach to the problem of performance anxiety – don’t let it ruin your life’</a:t>
            </a:r>
            <a:endParaRPr lang="en-US" sz="4400" i="1" dirty="0"/>
          </a:p>
        </p:txBody>
      </p:sp>
      <p:sp>
        <p:nvSpPr>
          <p:cNvPr id="4" name="Rectangle 3"/>
          <p:cNvSpPr/>
          <p:nvPr/>
        </p:nvSpPr>
        <p:spPr>
          <a:xfrm flipV="1">
            <a:off x="2286000" y="3752166"/>
            <a:ext cx="4572000" cy="646331"/>
          </a:xfrm>
          <a:prstGeom prst="rect">
            <a:avLst/>
          </a:prstGeom>
        </p:spPr>
        <p:txBody>
          <a:bodyPr wrap="square">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 an effective performer????</a:t>
            </a:r>
            <a:endParaRPr lang="en-US" dirty="0"/>
          </a:p>
        </p:txBody>
      </p:sp>
      <p:graphicFrame>
        <p:nvGraphicFramePr>
          <p:cNvPr id="82946" name="Object 2"/>
          <p:cNvGraphicFramePr>
            <a:graphicFrameLocks noGrp="1" noChangeAspect="1"/>
          </p:cNvGraphicFramePr>
          <p:nvPr>
            <p:ph idx="1"/>
          </p:nvPr>
        </p:nvGraphicFramePr>
        <p:xfrm>
          <a:off x="685800" y="1828800"/>
          <a:ext cx="7924800" cy="4800600"/>
        </p:xfrm>
        <a:graphic>
          <a:graphicData uri="http://schemas.openxmlformats.org/presentationml/2006/ole">
            <mc:AlternateContent xmlns:mc="http://schemas.openxmlformats.org/markup-compatibility/2006">
              <mc:Choice xmlns:v="urn:schemas-microsoft-com:vml" Requires="v">
                <p:oleObj spid="_x0000_s82961" name="Clip" r:id="rId3" imgW="2832120" imgH="2270880" progId="">
                  <p:embed/>
                </p:oleObj>
              </mc:Choice>
              <mc:Fallback>
                <p:oleObj name="Clip" r:id="rId3" imgW="2832120" imgH="22708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7924800"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82946"/>
                                        </p:tgtEl>
                                        <p:attrNameLst>
                                          <p:attrName>style.visibility</p:attrName>
                                        </p:attrNameLst>
                                      </p:cBhvr>
                                      <p:to>
                                        <p:strVal val="visible"/>
                                      </p:to>
                                    </p:set>
                                    <p:anim to="" calcmode="lin" valueType="num">
                                      <p:cBhvr>
                                        <p:cTn id="7" dur="1" fill="hold"/>
                                        <p:tgtEl>
                                          <p:spTgt spid="829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10.xml><?xml version="1.0" encoding="utf-8"?>
<a:theme xmlns:a="http://schemas.openxmlformats.org/drawingml/2006/main" name="9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160</TotalTime>
  <Words>2265</Words>
  <Application>Microsoft Office PowerPoint</Application>
  <PresentationFormat>On-screen Show (4:3)</PresentationFormat>
  <Paragraphs>164</Paragraphs>
  <Slides>46</Slides>
  <Notes>1</Notes>
  <HiddenSlides>0</HiddenSlides>
  <MMClips>0</MMClips>
  <ScaleCrop>false</ScaleCrop>
  <HeadingPairs>
    <vt:vector size="8" baseType="variant">
      <vt:variant>
        <vt:lpstr>Fonts Used</vt:lpstr>
      </vt:variant>
      <vt:variant>
        <vt:i4>8</vt:i4>
      </vt:variant>
      <vt:variant>
        <vt:lpstr>Theme</vt:lpstr>
      </vt:variant>
      <vt:variant>
        <vt:i4>13</vt:i4>
      </vt:variant>
      <vt:variant>
        <vt:lpstr>Embedded OLE Servers</vt:lpstr>
      </vt:variant>
      <vt:variant>
        <vt:i4>1</vt:i4>
      </vt:variant>
      <vt:variant>
        <vt:lpstr>Slide Titles</vt:lpstr>
      </vt:variant>
      <vt:variant>
        <vt:i4>46</vt:i4>
      </vt:variant>
    </vt:vector>
  </HeadingPairs>
  <TitlesOfParts>
    <vt:vector size="68" baseType="lpstr">
      <vt:lpstr>ＭＳ Ｐゴシック</vt:lpstr>
      <vt:lpstr>Arial</vt:lpstr>
      <vt:lpstr>Calibri</vt:lpstr>
      <vt:lpstr>Candara</vt:lpstr>
      <vt:lpstr>Monotype Sorts</vt:lpstr>
      <vt:lpstr>Rockwell</vt:lpstr>
      <vt:lpstr>Times New Roman</vt:lpstr>
      <vt:lpstr>Wingdings 2</vt:lpstr>
      <vt:lpstr>Foundry</vt:lpstr>
      <vt:lpstr>Human</vt:lpstr>
      <vt:lpstr>1_Human</vt:lpstr>
      <vt:lpstr>2_Human</vt:lpstr>
      <vt:lpstr>4_Human</vt:lpstr>
      <vt:lpstr>5_Human</vt:lpstr>
      <vt:lpstr>6_Human</vt:lpstr>
      <vt:lpstr>7_Human</vt:lpstr>
      <vt:lpstr>8_Human</vt:lpstr>
      <vt:lpstr>9_Human</vt:lpstr>
      <vt:lpstr>10_Human</vt:lpstr>
      <vt:lpstr>11_Human</vt:lpstr>
      <vt:lpstr>12_Human</vt:lpstr>
      <vt:lpstr>Clip</vt:lpstr>
      <vt:lpstr>Counter/Reducing Stage  Fright</vt:lpstr>
      <vt:lpstr>A Phobia An Unreasonable Fear</vt:lpstr>
      <vt:lpstr>THIS USUALLY HAPPENS!</vt:lpstr>
      <vt:lpstr>PowerPoint Presentation</vt:lpstr>
      <vt:lpstr>QUESTIONNAIRE ON SPEECH ANXIETY</vt:lpstr>
      <vt:lpstr>QUESTIONNAIRE ON SPEECH ANXIETY</vt:lpstr>
      <vt:lpstr>QUESTIONNAIRE ON SPEECH ANXIETY</vt:lpstr>
      <vt:lpstr>Performane &amp; Inner Strenght …..</vt:lpstr>
      <vt:lpstr>How to be an effective performer????</vt:lpstr>
      <vt:lpstr>Where are you????</vt:lpstr>
      <vt:lpstr>Or is it you????</vt:lpstr>
      <vt:lpstr>What is stage fright?</vt:lpstr>
      <vt:lpstr>CONTINUED…. </vt:lpstr>
      <vt:lpstr>PowerPoint Presentation</vt:lpstr>
      <vt:lpstr>Stage fright consists of the following components ……</vt:lpstr>
      <vt:lpstr>a cognitive component:</vt:lpstr>
      <vt:lpstr>COGNITIVE STRATEGIES</vt:lpstr>
      <vt:lpstr> An affective component: </vt:lpstr>
      <vt:lpstr>A behavioral component:</vt:lpstr>
      <vt:lpstr>PowerPoint Presentation</vt:lpstr>
      <vt:lpstr>PowerPoint Presentation</vt:lpstr>
      <vt:lpstr>PowerPoint Presentation</vt:lpstr>
      <vt:lpstr>PowerPoint Presentation</vt:lpstr>
      <vt:lpstr>What causes stage fright?</vt:lpstr>
      <vt:lpstr>CONTINUED……</vt:lpstr>
      <vt:lpstr>HOW CAN YOU OVERCOME STAGE FRIGHT?</vt:lpstr>
      <vt:lpstr>What can be done about stage fright?</vt:lpstr>
      <vt:lpstr>CONTINUED</vt:lpstr>
      <vt:lpstr>PowerPoint Presentation</vt:lpstr>
      <vt:lpstr>Hypnotherapy</vt:lpstr>
      <vt:lpstr>Realistic thinking:</vt:lpstr>
      <vt:lpstr> Practising:</vt:lpstr>
      <vt:lpstr>Visualisation</vt:lpstr>
      <vt:lpstr>Countering distracting/destructive thoughts</vt:lpstr>
      <vt:lpstr>Psychotherapy</vt:lpstr>
      <vt:lpstr>Insight into what drives you:</vt:lpstr>
      <vt:lpstr>PowerPoint Presentation</vt:lpstr>
      <vt:lpstr> + Be extremely well prepared  +  Organize your speaking notes  +  Absolutely memorize your opening statement  +  If you have to Practice, practice, practice.                                                           +  Especially practice bits so you can spit out a      few minutes of your program no matter how      nervous you are.  +  Anticipate hard and easy questions  + Stay calm, cool, and positive  + Smile now and then, and maintain eye contact </vt:lpstr>
      <vt:lpstr>PowerPoint Presentation</vt:lpstr>
      <vt:lpstr>Visualisation Strategies</vt:lpstr>
      <vt:lpstr>Strategies Just before the Presentation </vt:lpstr>
      <vt:lpstr>PowerPoint Presentation</vt:lpstr>
      <vt:lpstr>PowerPoint Presentation</vt:lpstr>
      <vt:lpstr>PowerPoint Presentation</vt:lpstr>
      <vt:lpstr>PowerPoint Presentation</vt:lpstr>
      <vt:lpstr> + Be extremely well prepared  +  Organize your speaking notes  +  Absolutely memorize your opening statement  +  If you have to Practice, practice, practice.                                                           +  Especially practice bits so you can spit out a      few minutes of your program no matter how      nervous you are.  +  Anticipate hard and easy questions  + Stay calm, cool, and positive  + Smile now and then, and maintain eye contact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Stage  Fright</dc:title>
  <dc:creator>Prof. Smita Jha</dc:creator>
  <cp:lastModifiedBy>HP</cp:lastModifiedBy>
  <cp:revision>92</cp:revision>
  <dcterms:created xsi:type="dcterms:W3CDTF">2013-07-08T06:44:00Z</dcterms:created>
  <dcterms:modified xsi:type="dcterms:W3CDTF">2019-08-04T07:38:17Z</dcterms:modified>
</cp:coreProperties>
</file>