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98" r:id="rId2"/>
    <p:sldId id="299" r:id="rId3"/>
    <p:sldId id="300" r:id="rId4"/>
    <p:sldId id="337" r:id="rId5"/>
    <p:sldId id="338" r:id="rId6"/>
    <p:sldId id="339" r:id="rId7"/>
    <p:sldId id="340" r:id="rId8"/>
    <p:sldId id="341" r:id="rId9"/>
    <p:sldId id="343" r:id="rId10"/>
    <p:sldId id="302" r:id="rId11"/>
    <p:sldId id="344" r:id="rId12"/>
    <p:sldId id="345" r:id="rId13"/>
    <p:sldId id="346" r:id="rId14"/>
    <p:sldId id="347" r:id="rId15"/>
    <p:sldId id="348" r:id="rId16"/>
    <p:sldId id="303" r:id="rId17"/>
    <p:sldId id="354" r:id="rId18"/>
    <p:sldId id="357" r:id="rId19"/>
    <p:sldId id="356" r:id="rId20"/>
    <p:sldId id="361" r:id="rId21"/>
    <p:sldId id="358" r:id="rId22"/>
    <p:sldId id="359" r:id="rId23"/>
    <p:sldId id="362" r:id="rId24"/>
    <p:sldId id="363" r:id="rId25"/>
    <p:sldId id="364" r:id="rId26"/>
    <p:sldId id="366" r:id="rId27"/>
    <p:sldId id="368" r:id="rId28"/>
    <p:sldId id="372" r:id="rId29"/>
    <p:sldId id="371" r:id="rId30"/>
    <p:sldId id="380" r:id="rId31"/>
    <p:sldId id="379" r:id="rId32"/>
    <p:sldId id="374" r:id="rId33"/>
    <p:sldId id="375" r:id="rId34"/>
    <p:sldId id="382" r:id="rId35"/>
    <p:sldId id="383" r:id="rId36"/>
    <p:sldId id="385" r:id="rId37"/>
    <p:sldId id="386" r:id="rId38"/>
    <p:sldId id="388" r:id="rId39"/>
    <p:sldId id="391" r:id="rId40"/>
    <p:sldId id="392" r:id="rId41"/>
    <p:sldId id="393" r:id="rId42"/>
    <p:sldId id="394" r:id="rId43"/>
    <p:sldId id="390" r:id="rId44"/>
    <p:sldId id="381" r:id="rId45"/>
    <p:sldId id="387" r:id="rId46"/>
    <p:sldId id="39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FF"/>
    <a:srgbClr val="993366"/>
    <a:srgbClr val="CC6600"/>
    <a:srgbClr val="FFFFCC"/>
    <a:srgbClr val="FFFFFF"/>
    <a:srgbClr val="CCEC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>
      <p:cViewPr varScale="1">
        <p:scale>
          <a:sx n="83" d="100"/>
          <a:sy n="83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2F2E-D0FE-442E-AE90-450C6EDE672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7C257-87DB-4866-8DC8-AB6F5175F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DC7F4-8385-4128-9BD7-852DDCA69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14847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D924-A16B-47F9-82FF-06D62686E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97592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926-4894-47C5-9478-19358324A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19347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DCC5-AA0F-4711-B7D4-A6E496D32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58346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1F0DD-93AD-4D90-BFA9-D33DC916C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35272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27E7F-776B-4931-974A-6377C4513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2377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F8E0-34B7-476E-92A0-BA70DB3B0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01727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CC0E-B212-44A9-89A0-540C2EE9E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05843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8791B-D889-4920-8C1F-AB05320C2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1197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646-3E27-4377-9BCA-D08E61E8E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06190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659D-F685-44D4-90AA-DB28D631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60451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75F3-DFB4-4497-8035-9BC587612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619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19B7-ABA6-4A21-8B30-460C850C2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86322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7E9D-DE73-4205-8D69-86F0A147C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0258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B1391-FC30-421F-864C-58C034FDC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8302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0D20BC9A-94CE-4C5D-9DFD-9D7603093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28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emf"/><Relationship Id="rId10" Type="http://schemas.openxmlformats.org/officeDocument/2006/relationships/image" Target="../media/image25.emf"/><Relationship Id="rId9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3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Fourier transform (DFT)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DFT is used in </a:t>
            </a:r>
            <a:r>
              <a:rPr lang="en-US" altLang="en-US" sz="2400" dirty="0" smtClean="0">
                <a:solidFill>
                  <a:srgbClr val="000099"/>
                </a:solidFill>
              </a:rPr>
              <a:t>approximating the spectrum</a:t>
            </a:r>
            <a:r>
              <a:rPr lang="en-US" altLang="en-US" sz="2400" dirty="0" smtClean="0"/>
              <a:t> for a finite length sequence.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DTFT is good for theoretical spectrum analysis of digital signal but not good for computer-aided analysis.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DFT provides </a:t>
            </a:r>
            <a:r>
              <a:rPr lang="en-US" altLang="en-US" sz="2400" dirty="0" smtClean="0">
                <a:solidFill>
                  <a:srgbClr val="000099"/>
                </a:solidFill>
              </a:rPr>
              <a:t>practical approach</a:t>
            </a:r>
            <a:r>
              <a:rPr lang="en-US" altLang="en-US" sz="2400" dirty="0" smtClean="0"/>
              <a:t> to numerical computation of DTFT for a finite length sequence.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Also, we may split an input signal in sets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samples and do analysis for each set (segment or frame) separately. </a:t>
            </a:r>
          </a:p>
          <a:p>
            <a:pPr eaLnBrk="1" hangingPunct="1">
              <a:spcAft>
                <a:spcPct val="20000"/>
              </a:spcAft>
            </a:pPr>
            <a:endParaRPr lang="en-US" altLang="en-US" dirty="0" smtClean="0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5181600"/>
          <a:ext cx="6172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3" imgW="2946400" imgH="431800" progId="Equation.3">
                  <p:embed/>
                </p:oleObj>
              </mc:Choice>
              <mc:Fallback>
                <p:oleObj name="Equation" r:id="rId3" imgW="2946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6172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Signal recovery from DFT </a:t>
            </a:r>
            <a:r>
              <a:rPr lang="en-US" altLang="en-US" dirty="0" smtClean="0"/>
              <a:t>(contd.)</a:t>
            </a:r>
            <a:endParaRPr lang="en-US" alt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For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 of length equal to or less than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 can be recovered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If length of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is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, then one-period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  </a:t>
                </a:r>
                <a:r>
                  <a:rPr lang="en-US" altLang="en-US" sz="2400" b="1" dirty="0" smtClean="0">
                    <a:solidFill>
                      <a:srgbClr val="0070C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Example: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 = {2, 3, 8, 1} where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4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  Essentially,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{…, 0, 0, 0,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3, 8,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1, 0, 0, 0, 0, …},  </a:t>
                </a:r>
                <a:b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   where red colored sample corresponds to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[0].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   So, one-period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= {2, 3, 8, 1} </a:t>
                </a:r>
                <a:endParaRPr lang="en-US" altLang="en-US" sz="2400" dirty="0" smtClean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 eaLnBrk="1" hangingPunct="1">
                  <a:spcBef>
                    <a:spcPts val="2400"/>
                  </a:spcBef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If length of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is less than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(say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L &lt; 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), then one-period of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padded with (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−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L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) zeros.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b="1" dirty="0" smtClean="0">
                    <a:solidFill>
                      <a:srgbClr val="0070C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   Example</a:t>
                </a:r>
                <a:r>
                  <a:rPr lang="en-US" altLang="en-US" sz="2400" b="1" dirty="0">
                    <a:solidFill>
                      <a:srgbClr val="0070C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{2, 3, 8}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while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4</a:t>
                </a:r>
              </a:p>
              <a:p>
                <a:pPr lvl="1" eaLnBrk="1" hangingPunct="1">
                  <a:spcBef>
                    <a:spcPts val="1200"/>
                  </a:spcBef>
                </a:pPr>
                <a:endParaRPr lang="en-US" altLang="en-US" sz="2400" dirty="0" smtClean="0"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407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 </a:t>
            </a:r>
            <a:r>
              <a:rPr lang="en-US" altLang="en-US" dirty="0"/>
              <a:t>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   Essentially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{…, 0, 0, 0, </a:t>
                </a:r>
                <a:r>
                  <a:rPr lang="en-US" altLang="en-US" sz="2400" b="1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3, 8,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0,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0, 0, 0, 0, …},  </a:t>
                </a:r>
                <a:b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   where red colored sample corresponds to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[0].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   So, one-period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{2, 3, 8,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0} </a:t>
                </a:r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just" eaLnBrk="1" hangingPunct="1">
                  <a:spcBef>
                    <a:spcPts val="1800"/>
                  </a:spcBef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If length of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greater than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there is </a:t>
                </a:r>
                <a:r>
                  <a:rPr lang="en-US" altLang="en-US" sz="2400" dirty="0">
                    <a:solidFill>
                      <a:srgbClr val="CC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time-domain aliasing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and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cannot be recovered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b="1" dirty="0" smtClean="0">
                    <a:solidFill>
                      <a:srgbClr val="0070C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   Example</a:t>
                </a:r>
                <a:r>
                  <a:rPr lang="en-US" altLang="en-US" sz="2400" b="1" dirty="0">
                    <a:solidFill>
                      <a:srgbClr val="0070C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{2, 3,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8, 1, 4, 3} while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4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   Essentially,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{…, 0, 0, 0, </a:t>
                </a:r>
                <a:r>
                  <a:rPr lang="en-US" altLang="en-US" sz="2400" b="1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3, 8,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1, 4, 6,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0, 0, …},  </a:t>
                </a:r>
                <a:b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   where red colored sample corresponds to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[0].</a:t>
                </a:r>
              </a:p>
              <a:p>
                <a:pPr marL="344487" lvl="1" indent="0" algn="just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   So, one-period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{2, 3, 8,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1} + {4, 6, 0, 0}</a:t>
                </a:r>
              </a:p>
              <a:p>
                <a:pPr marL="344487" lvl="1" indent="0" algn="r" eaLnBrk="1" hangingPunct="1">
                  <a:spcBef>
                    <a:spcPts val="1200"/>
                  </a:spcBef>
                  <a:buNone/>
                </a:pP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= {</a:t>
                </a:r>
                <a:r>
                  <a:rPr lang="en-US" altLang="en-US" sz="2400" b="1" dirty="0">
                    <a:solidFill>
                      <a:srgbClr val="9900FF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6, 9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, 8, 0} </a:t>
                </a:r>
              </a:p>
              <a:p>
                <a:pPr marL="344487" lvl="1" indent="0" algn="just" eaLnBrk="1" hangingPunct="1">
                  <a:spcBef>
                    <a:spcPts val="1200"/>
                  </a:spcBef>
                  <a:buNone/>
                </a:pPr>
                <a:endParaRPr lang="en-US" altLang="en-US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 rotWithShape="0">
                <a:blip r:embed="rId2"/>
                <a:stretch>
                  <a:fillRect l="-296" t="-906" r="-2074" b="-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243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 smtClean="0"/>
              <a:t>Correspondence to Sampling Theorem</a:t>
            </a:r>
            <a:endParaRPr lang="en-IN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Continuous-time periodic signal in time domain </a:t>
                </a:r>
                <a:br>
                  <a:rPr lang="en-IN" sz="2400" dirty="0" smtClean="0">
                    <a:solidFill>
                      <a:srgbClr val="003399"/>
                    </a:solidFill>
                  </a:rPr>
                </a:br>
                <a:r>
                  <a:rPr lang="en-IN" sz="2400" dirty="0" smtClean="0">
                    <a:solidFill>
                      <a:srgbClr val="00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⇌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discrete-frequency </a:t>
                </a:r>
                <a:r>
                  <a:rPr lang="en-IN" sz="2400" dirty="0">
                    <a:solidFill>
                      <a:srgbClr val="003399"/>
                    </a:solidFill>
                  </a:rPr>
                  <a:t>non-periodic spectrum (FS </a:t>
                </a:r>
                <a:r>
                  <a:rPr lang="en-IN" sz="2400" dirty="0" err="1" smtClean="0">
                    <a:solidFill>
                      <a:srgbClr val="003399"/>
                    </a:solidFill>
                  </a:rPr>
                  <a:t>coeff’s</a:t>
                </a:r>
                <a:r>
                  <a:rPr lang="en-IN" sz="2400" dirty="0">
                    <a:solidFill>
                      <a:srgbClr val="003399"/>
                    </a:solidFill>
                  </a:rPr>
                  <a:t>)</a:t>
                </a:r>
                <a:endParaRPr lang="en-IN" sz="2400" dirty="0" smtClean="0">
                  <a:solidFill>
                    <a:srgbClr val="003399"/>
                  </a:solidFill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 the same way, continuous-frequency periodic spectrum </a:t>
                </a:r>
                <a:r>
                  <a:rPr lang="en-IN" sz="2400" i="1" dirty="0"/>
                  <a:t>X</a:t>
                </a:r>
                <a:r>
                  <a:rPr lang="en-IN" sz="2400" dirty="0"/>
                  <a:t>(</a:t>
                </a:r>
                <a:r>
                  <a:rPr lang="el-GR" sz="2400" dirty="0"/>
                  <a:t>Ω</a:t>
                </a:r>
                <a:r>
                  <a:rPr lang="en-IN" sz="2400" dirty="0" smtClean="0"/>
                  <a:t>) in frequency domain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⇌  </a:t>
                </a:r>
                <a:r>
                  <a:rPr lang="en-IN" sz="2400" dirty="0" smtClean="0"/>
                  <a:t>discrete-time non-periodic signal </a:t>
                </a:r>
                <a:r>
                  <a:rPr lang="en-IN" sz="2400" i="1" dirty="0" smtClean="0"/>
                  <a:t>x</a:t>
                </a:r>
                <a:r>
                  <a:rPr lang="en-IN" sz="2400" dirty="0" smtClean="0"/>
                  <a:t>[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].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Time domain signal sampled with time-interval </a:t>
                </a:r>
                <a:r>
                  <a:rPr lang="en-IN" sz="2400" i="1" dirty="0" err="1" smtClean="0">
                    <a:solidFill>
                      <a:srgbClr val="003399"/>
                    </a:solidFill>
                  </a:rPr>
                  <a:t>T</a:t>
                </a:r>
                <a:r>
                  <a:rPr lang="en-IN" sz="2400" i="1" baseline="-25000" dirty="0" err="1" smtClean="0">
                    <a:solidFill>
                      <a:srgbClr val="003399"/>
                    </a:solidFill>
                  </a:rPr>
                  <a:t>s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</a:t>
                </a:r>
                <a:br>
                  <a:rPr lang="en-IN" sz="2400" dirty="0" smtClean="0">
                    <a:solidFill>
                      <a:srgbClr val="003399"/>
                    </a:solidFill>
                  </a:rPr>
                </a:br>
                <a:r>
                  <a:rPr lang="en-IN" sz="2400" dirty="0" smtClean="0">
                    <a:solidFill>
                      <a:srgbClr val="00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⇌ 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frequency domain spectrum gets </a:t>
                </a:r>
                <a:r>
                  <a:rPr lang="en-IN" sz="2400" dirty="0">
                    <a:solidFill>
                      <a:srgbClr val="003399"/>
                    </a:solidFill>
                  </a:rPr>
                  <a:t>repeated after every 2</a:t>
                </a:r>
                <a:r>
                  <a:rPr lang="el-GR" sz="2400" dirty="0" smtClean="0">
                    <a:solidFill>
                      <a:srgbClr val="003399"/>
                    </a:solidFill>
                  </a:rPr>
                  <a:t>π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/ </a:t>
                </a:r>
                <a:r>
                  <a:rPr lang="en-IN" sz="2400" i="1" dirty="0" err="1" smtClean="0">
                    <a:solidFill>
                      <a:srgbClr val="003399"/>
                    </a:solidFill>
                  </a:rPr>
                  <a:t>T</a:t>
                </a:r>
                <a:r>
                  <a:rPr lang="en-IN" sz="2400" i="1" baseline="-25000" dirty="0" err="1" smtClean="0">
                    <a:solidFill>
                      <a:srgbClr val="003399"/>
                    </a:solidFill>
                  </a:rPr>
                  <a:t>s</a:t>
                </a:r>
                <a:r>
                  <a:rPr lang="en-IN" sz="2400" i="1" baseline="-25000" dirty="0" smtClean="0">
                    <a:solidFill>
                      <a:srgbClr val="003399"/>
                    </a:solidFill>
                  </a:rPr>
                  <a:t> </a:t>
                </a:r>
                <a:r>
                  <a:rPr lang="en-IN" sz="2400" i="1" dirty="0" smtClean="0">
                    <a:solidFill>
                      <a:srgbClr val="003399"/>
                    </a:solidFill>
                  </a:rPr>
                  <a:t>=</a:t>
                </a:r>
                <a:r>
                  <a:rPr lang="en-IN" sz="2400" i="1" baseline="-25000" dirty="0" smtClean="0">
                    <a:solidFill>
                      <a:srgbClr val="003399"/>
                    </a:solidFill>
                  </a:rPr>
                  <a:t> 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2</a:t>
                </a:r>
                <a:r>
                  <a:rPr lang="el-GR" sz="2400" dirty="0" smtClean="0">
                    <a:solidFill>
                      <a:srgbClr val="003399"/>
                    </a:solidFill>
                  </a:rPr>
                  <a:t>π</a:t>
                </a:r>
                <a:r>
                  <a:rPr lang="en-IN" sz="2400" i="1" dirty="0" smtClean="0">
                    <a:solidFill>
                      <a:srgbClr val="003399"/>
                    </a:solidFill>
                  </a:rPr>
                  <a:t>f</a:t>
                </a:r>
                <a:r>
                  <a:rPr lang="en-IN" sz="2400" i="1" baseline="-25000" dirty="0" smtClean="0">
                    <a:solidFill>
                      <a:srgbClr val="003399"/>
                    </a:solidFill>
                  </a:rPr>
                  <a:t>s </a:t>
                </a:r>
                <a:r>
                  <a:rPr lang="en-IN" sz="2400" i="1" dirty="0">
                    <a:solidFill>
                      <a:srgbClr val="003399"/>
                    </a:solidFill>
                  </a:rPr>
                  <a:t>=</a:t>
                </a:r>
                <a:r>
                  <a:rPr lang="en-IN" sz="2400" i="1" baseline="-25000" dirty="0">
                    <a:solidFill>
                      <a:srgbClr val="003399"/>
                    </a:solidFill>
                  </a:rPr>
                  <a:t>  </a:t>
                </a:r>
                <a:r>
                  <a:rPr lang="el-GR" sz="2400" dirty="0" smtClean="0">
                    <a:solidFill>
                      <a:srgbClr val="003399"/>
                    </a:solidFill>
                  </a:rPr>
                  <a:t>ω</a:t>
                </a:r>
                <a:r>
                  <a:rPr lang="en-IN" sz="2400" i="1" baseline="-25000" dirty="0" smtClean="0">
                    <a:solidFill>
                      <a:srgbClr val="003399"/>
                    </a:solidFill>
                  </a:rPr>
                  <a:t>s 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rad / sec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Similarly, frequency domain spectrum </a:t>
                </a:r>
                <a:r>
                  <a:rPr lang="en-IN" sz="2400" i="1" dirty="0"/>
                  <a:t>X</a:t>
                </a:r>
                <a:r>
                  <a:rPr lang="en-IN" sz="2400" dirty="0"/>
                  <a:t>(</a:t>
                </a:r>
                <a:r>
                  <a:rPr lang="el-GR" sz="2400" dirty="0"/>
                  <a:t>Ω</a:t>
                </a:r>
                <a:r>
                  <a:rPr lang="en-IN" sz="2400" dirty="0" smtClean="0"/>
                  <a:t>) sampled at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points with frequency-interval 2</a:t>
                </a:r>
                <a:r>
                  <a:rPr lang="el-GR" sz="2400" dirty="0" smtClean="0"/>
                  <a:t>π</a:t>
                </a:r>
                <a:r>
                  <a:rPr lang="en-IN" sz="2400" dirty="0" smtClean="0"/>
                  <a:t>/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rad.  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⇌   </a:t>
                </a:r>
                <a:r>
                  <a:rPr lang="en-IN" sz="2400" dirty="0" smtClean="0"/>
                  <a:t>time </a:t>
                </a:r>
                <a:r>
                  <a:rPr lang="en-IN" sz="2400" dirty="0"/>
                  <a:t>domain </a:t>
                </a:r>
                <a:r>
                  <a:rPr lang="en-IN" sz="2400" dirty="0" smtClean="0"/>
                  <a:t>signal </a:t>
                </a:r>
                <a:r>
                  <a:rPr lang="en-IN" sz="2400" dirty="0"/>
                  <a:t>gets repeated after </a:t>
                </a:r>
                <a:r>
                  <a:rPr lang="en-IN" sz="2400" dirty="0" smtClean="0"/>
                  <a:t>every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IN" sz="2400" i="1" dirty="0" smtClean="0"/>
                  <a:t> = N</a:t>
                </a:r>
                <a:r>
                  <a:rPr lang="en-IN" sz="2400" dirty="0" smtClean="0"/>
                  <a:t> samples.</a:t>
                </a:r>
                <a:endParaRPr lang="en-IN" sz="2400" i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l="-296" t="-86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129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/>
              <a:t>Correspondence to Sampling Theorem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sz="2400" dirty="0" smtClean="0">
                <a:solidFill>
                  <a:srgbClr val="003399"/>
                </a:solidFill>
              </a:rPr>
              <a:t>According to sampling theorem, </a:t>
            </a:r>
            <a:r>
              <a:rPr lang="el-GR" sz="2400" dirty="0">
                <a:solidFill>
                  <a:srgbClr val="003399"/>
                </a:solidFill>
              </a:rPr>
              <a:t>ω</a:t>
            </a:r>
            <a:r>
              <a:rPr lang="en-IN" sz="2400" i="1" baseline="-25000" dirty="0">
                <a:solidFill>
                  <a:srgbClr val="003399"/>
                </a:solidFill>
              </a:rPr>
              <a:t>s  </a:t>
            </a:r>
            <a:r>
              <a:rPr lang="en-IN" sz="2400" dirty="0" smtClean="0">
                <a:solidFill>
                  <a:srgbClr val="0033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IN" sz="2400" dirty="0">
                <a:solidFill>
                  <a:srgbClr val="003399"/>
                </a:solidFill>
              </a:rPr>
              <a:t>total band-width of </a:t>
            </a:r>
            <a:r>
              <a:rPr lang="en-IN" sz="2400" dirty="0" smtClean="0">
                <a:solidFill>
                  <a:srgbClr val="003399"/>
                </a:solidFill>
              </a:rPr>
              <a:t>spectrum in rad/sec (incl. both pos. and neg. sides of the frequency band) is required for exact reconstruction of the original signal from the time-domain samples.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Similarly, here we require </a:t>
            </a:r>
            <a:r>
              <a:rPr lang="en-IN" sz="2400" i="1" dirty="0" smtClean="0"/>
              <a:t>N</a:t>
            </a:r>
            <a:r>
              <a:rPr lang="en-IN" sz="2400" dirty="0" smtClean="0"/>
              <a:t> 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≥  </a:t>
            </a:r>
            <a:r>
              <a:rPr lang="en-IN" sz="2400" dirty="0" smtClean="0"/>
              <a:t>total length </a:t>
            </a:r>
            <a:r>
              <a:rPr lang="en-IN" sz="2400" dirty="0"/>
              <a:t>of </a:t>
            </a:r>
            <a:r>
              <a:rPr lang="en-IN" sz="2400" dirty="0" smtClean="0"/>
              <a:t>signal for exact recovery of the original signal from the frequency-domain samples (DFT coefficients), </a:t>
            </a:r>
            <a:r>
              <a:rPr lang="en-IN" sz="2400" dirty="0" smtClean="0">
                <a:solidFill>
                  <a:srgbClr val="CC6600"/>
                </a:solidFill>
              </a:rPr>
              <a:t>as checked before</a:t>
            </a:r>
            <a:r>
              <a:rPr lang="en-IN" sz="2400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>
                <a:solidFill>
                  <a:srgbClr val="003399"/>
                </a:solidFill>
              </a:rPr>
              <a:t>For </a:t>
            </a:r>
            <a:r>
              <a:rPr lang="el-GR" sz="2400" dirty="0">
                <a:solidFill>
                  <a:srgbClr val="003399"/>
                </a:solidFill>
              </a:rPr>
              <a:t>ω</a:t>
            </a:r>
            <a:r>
              <a:rPr lang="en-IN" sz="2400" i="1" baseline="-25000" dirty="0">
                <a:solidFill>
                  <a:srgbClr val="003399"/>
                </a:solidFill>
              </a:rPr>
              <a:t>s</a:t>
            </a:r>
            <a:r>
              <a:rPr lang="en-IN" sz="2400" dirty="0" smtClean="0">
                <a:solidFill>
                  <a:srgbClr val="003399"/>
                </a:solidFill>
              </a:rPr>
              <a:t> </a:t>
            </a:r>
            <a:r>
              <a:rPr lang="en-IN" sz="2400" dirty="0" smtClean="0">
                <a:solidFill>
                  <a:srgbClr val="0033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IN" sz="2400" dirty="0" smtClean="0">
                <a:solidFill>
                  <a:srgbClr val="003399"/>
                </a:solidFill>
              </a:rPr>
              <a:t>spectrum band-width </a:t>
            </a:r>
            <a:r>
              <a:rPr lang="en-IN" sz="2400" dirty="0">
                <a:solidFill>
                  <a:srgbClr val="003399"/>
                </a:solidFill>
              </a:rPr>
              <a:t>(in </a:t>
            </a:r>
            <a:r>
              <a:rPr lang="en-IN" sz="2400" dirty="0" smtClean="0">
                <a:solidFill>
                  <a:srgbClr val="003399"/>
                </a:solidFill>
              </a:rPr>
              <a:t>rad/sec), we get a guard-band in between the repeated spectrum </a:t>
            </a:r>
            <a:r>
              <a:rPr lang="en-IN" sz="2400" dirty="0">
                <a:solidFill>
                  <a:srgbClr val="003399"/>
                </a:solidFill>
              </a:rPr>
              <a:t>repetition</a:t>
            </a:r>
            <a:r>
              <a:rPr lang="en-IN" sz="2400" dirty="0" smtClean="0">
                <a:solidFill>
                  <a:srgbClr val="003399"/>
                </a:solidFill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Similarly, for </a:t>
            </a:r>
            <a:r>
              <a:rPr lang="en-IN" sz="2400" i="1" dirty="0" smtClean="0"/>
              <a:t>N</a:t>
            </a:r>
            <a:r>
              <a:rPr lang="en-IN" sz="2400" dirty="0" smtClean="0"/>
              <a:t> 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IN" sz="2400" dirty="0" smtClean="0"/>
              <a:t>signal length </a:t>
            </a:r>
            <a:r>
              <a:rPr lang="en-IN" sz="2400" i="1" dirty="0" smtClean="0"/>
              <a:t>L</a:t>
            </a:r>
            <a:r>
              <a:rPr lang="en-IN" sz="2400" dirty="0" smtClean="0"/>
              <a:t>, </a:t>
            </a:r>
            <a:r>
              <a:rPr lang="en-IN" sz="2400" dirty="0"/>
              <a:t>we get a </a:t>
            </a:r>
            <a:r>
              <a:rPr lang="en-IN" sz="2400" dirty="0">
                <a:solidFill>
                  <a:srgbClr val="C00000"/>
                </a:solidFill>
              </a:rPr>
              <a:t>guard-time</a:t>
            </a:r>
            <a:r>
              <a:rPr lang="en-IN" sz="2400" dirty="0" smtClean="0"/>
              <a:t> </a:t>
            </a:r>
            <a:r>
              <a:rPr lang="en-IN" sz="2400" dirty="0"/>
              <a:t>in between the </a:t>
            </a:r>
            <a:r>
              <a:rPr lang="en-IN" sz="2400" dirty="0" smtClean="0"/>
              <a:t>sequence </a:t>
            </a:r>
            <a:r>
              <a:rPr lang="en-IN" sz="2400" i="1" dirty="0" smtClean="0"/>
              <a:t>x</a:t>
            </a:r>
            <a:r>
              <a:rPr lang="en-IN" sz="2400" dirty="0" smtClean="0"/>
              <a:t>[</a:t>
            </a:r>
            <a:r>
              <a:rPr lang="en-IN" sz="2400" i="1" dirty="0" smtClean="0"/>
              <a:t>n</a:t>
            </a:r>
            <a:r>
              <a:rPr lang="en-IN" sz="2400" dirty="0" smtClean="0"/>
              <a:t>] repetition given by the zero padding of length </a:t>
            </a:r>
            <a:r>
              <a:rPr lang="en-IN" sz="2400" i="1" dirty="0" smtClean="0"/>
              <a:t>N</a:t>
            </a:r>
            <a:r>
              <a:rPr lang="en-IN" sz="2400" dirty="0" smtClean="0"/>
              <a:t>−</a:t>
            </a:r>
            <a:r>
              <a:rPr lang="en-IN" sz="2400" i="1" dirty="0" smtClean="0"/>
              <a:t>L</a:t>
            </a:r>
            <a:r>
              <a:rPr lang="en-IN" sz="2400" dirty="0" smtClean="0"/>
              <a:t>, </a:t>
            </a:r>
            <a:r>
              <a:rPr lang="en-IN" sz="2400" dirty="0">
                <a:solidFill>
                  <a:srgbClr val="CC6600"/>
                </a:solidFill>
              </a:rPr>
              <a:t>as mentioned before</a:t>
            </a:r>
            <a:r>
              <a:rPr lang="en-IN" sz="2400" dirty="0" smtClean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83160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/>
              <a:t>Correspondence to Sampling Theorem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sz="2400" dirty="0" smtClean="0"/>
              <a:t>That is why, for an </a:t>
            </a:r>
            <a:r>
              <a:rPr lang="en-IN" sz="2400" i="1" dirty="0" smtClean="0"/>
              <a:t>N</a:t>
            </a:r>
            <a:r>
              <a:rPr lang="en-IN" sz="2400" dirty="0" smtClean="0"/>
              <a:t>-length sequence we generally do </a:t>
            </a:r>
            <a:r>
              <a:rPr lang="en-IN" sz="2400" i="1" dirty="0" smtClean="0"/>
              <a:t>N</a:t>
            </a:r>
            <a:r>
              <a:rPr lang="en-IN" sz="2400" dirty="0" smtClean="0"/>
              <a:t>-point DFT / IDFT.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However, we may go for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N</a:t>
            </a:r>
            <a:r>
              <a:rPr lang="en-US" altLang="en-US" sz="2400" dirty="0" smtClean="0">
                <a:solidFill>
                  <a:srgbClr val="000099"/>
                </a:solidFill>
              </a:rPr>
              <a:t>-point </a:t>
            </a:r>
            <a:r>
              <a:rPr lang="en-US" altLang="en-US" sz="2400" dirty="0">
                <a:solidFill>
                  <a:srgbClr val="000099"/>
                </a:solidFill>
              </a:rPr>
              <a:t>DFT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even for </a:t>
            </a:r>
            <a:r>
              <a:rPr lang="en-IN" sz="2400" dirty="0"/>
              <a:t>an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i="1" dirty="0" smtClean="0"/>
              <a:t>L</a:t>
            </a:r>
            <a:r>
              <a:rPr lang="en-IN" sz="2400" dirty="0" smtClean="0"/>
              <a:t>-length sequence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 &lt; </a:t>
            </a:r>
            <a:r>
              <a:rPr lang="en-US" altLang="en-US" sz="2400" i="1" dirty="0"/>
              <a:t>N</a:t>
            </a:r>
            <a:r>
              <a:rPr lang="en-US" altLang="en-US" sz="2400" dirty="0" smtClean="0"/>
              <a:t>). </a:t>
            </a:r>
            <a:r>
              <a:rPr lang="en-US" altLang="en-US" sz="2400" dirty="0" smtClean="0">
                <a:solidFill>
                  <a:srgbClr val="CC6600"/>
                </a:solidFill>
              </a:rPr>
              <a:t>The same </a:t>
            </a:r>
            <a:r>
              <a:rPr lang="en-US" altLang="en-US" sz="2400" dirty="0">
                <a:solidFill>
                  <a:srgbClr val="CC6600"/>
                </a:solidFill>
              </a:rPr>
              <a:t>has been said before that </a:t>
            </a:r>
            <a:r>
              <a:rPr lang="en-IN" sz="2400" dirty="0">
                <a:solidFill>
                  <a:srgbClr val="CC6600"/>
                </a:solidFill>
              </a:rPr>
              <a:t>for an </a:t>
            </a:r>
            <a:r>
              <a:rPr lang="en-IN" sz="2400" i="1" dirty="0">
                <a:solidFill>
                  <a:srgbClr val="CC6600"/>
                </a:solidFill>
              </a:rPr>
              <a:t>N</a:t>
            </a:r>
            <a:r>
              <a:rPr lang="en-IN" sz="2400" dirty="0">
                <a:solidFill>
                  <a:srgbClr val="CC6600"/>
                </a:solidFill>
              </a:rPr>
              <a:t>-length sequence, we may </a:t>
            </a:r>
            <a:r>
              <a:rPr lang="en-IN" sz="2400" dirty="0" smtClean="0">
                <a:solidFill>
                  <a:srgbClr val="CC6600"/>
                </a:solidFill>
              </a:rPr>
              <a:t>go </a:t>
            </a:r>
            <a:r>
              <a:rPr lang="en-IN" sz="2400" dirty="0">
                <a:solidFill>
                  <a:srgbClr val="CC6600"/>
                </a:solidFill>
              </a:rPr>
              <a:t>for </a:t>
            </a:r>
            <a:r>
              <a:rPr lang="en-IN" sz="2400" dirty="0" smtClean="0">
                <a:solidFill>
                  <a:srgbClr val="CC6600"/>
                </a:solidFill>
              </a:rPr>
              <a:t/>
            </a:r>
            <a:br>
              <a:rPr lang="en-IN" sz="2400" dirty="0" smtClean="0">
                <a:solidFill>
                  <a:srgbClr val="CC6600"/>
                </a:solidFill>
              </a:rPr>
            </a:br>
            <a:r>
              <a:rPr lang="en-US" altLang="en-US" sz="2400" i="1" dirty="0" smtClean="0">
                <a:solidFill>
                  <a:srgbClr val="CC6600"/>
                </a:solidFill>
              </a:rPr>
              <a:t>M</a:t>
            </a:r>
            <a:r>
              <a:rPr lang="en-US" altLang="en-US" sz="2400" dirty="0" smtClean="0">
                <a:solidFill>
                  <a:srgbClr val="CC6600"/>
                </a:solidFill>
              </a:rPr>
              <a:t>-point </a:t>
            </a:r>
            <a:r>
              <a:rPr lang="en-US" altLang="en-US" sz="2400" dirty="0">
                <a:solidFill>
                  <a:srgbClr val="CC6600"/>
                </a:solidFill>
              </a:rPr>
              <a:t>DFT (</a:t>
            </a:r>
            <a:r>
              <a:rPr lang="en-US" altLang="en-US" sz="2400" i="1" dirty="0">
                <a:solidFill>
                  <a:srgbClr val="CC6600"/>
                </a:solidFill>
              </a:rPr>
              <a:t>M</a:t>
            </a:r>
            <a:r>
              <a:rPr lang="en-US" altLang="en-US" sz="2400" dirty="0">
                <a:solidFill>
                  <a:srgbClr val="CC6600"/>
                </a:solidFill>
              </a:rPr>
              <a:t> &gt; </a:t>
            </a:r>
            <a:r>
              <a:rPr lang="en-US" altLang="en-US" sz="2400" i="1" dirty="0">
                <a:solidFill>
                  <a:srgbClr val="CC6600"/>
                </a:solidFill>
              </a:rPr>
              <a:t>N</a:t>
            </a:r>
            <a:r>
              <a:rPr lang="en-US" altLang="en-US" sz="2400" dirty="0" smtClean="0">
                <a:solidFill>
                  <a:srgbClr val="CC6600"/>
                </a:solidFill>
              </a:rPr>
              <a:t>) for better approximation of the spectrum. </a:t>
            </a:r>
            <a:endParaRPr lang="en-US" altLang="en-US" sz="2400" dirty="0">
              <a:solidFill>
                <a:srgbClr val="CC6600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US" altLang="en-US" sz="2400" dirty="0" smtClean="0"/>
              <a:t>We will discuss soon that this more-point DFT / IDFT is also required for carrying out convolution via multiplication in frequency domain – multiplying DFT coefficients and then taking IDFT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of these DFT coefficient products.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67305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/>
              <a:t>Correspondence to Sampling Theorem</a:t>
            </a:r>
            <a:endParaRPr lang="en-IN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>
                    <a:solidFill>
                      <a:srgbClr val="003399"/>
                    </a:solidFill>
                  </a:rPr>
                  <a:t>For </a:t>
                </a:r>
                <a:r>
                  <a:rPr lang="el-GR" sz="2400" dirty="0">
                    <a:solidFill>
                      <a:srgbClr val="003399"/>
                    </a:solidFill>
                  </a:rPr>
                  <a:t>ω</a:t>
                </a:r>
                <a:r>
                  <a:rPr lang="en-IN" sz="2400" i="1" baseline="-25000" dirty="0">
                    <a:solidFill>
                      <a:srgbClr val="003399"/>
                    </a:solidFill>
                  </a:rPr>
                  <a:t>s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</a:t>
                </a:r>
                <a:r>
                  <a:rPr lang="en-IN" sz="2400" dirty="0" smtClean="0">
                    <a:solidFill>
                      <a:srgbClr val="00339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IN" sz="2400" dirty="0">
                    <a:solidFill>
                      <a:srgbClr val="003399"/>
                    </a:solidFill>
                  </a:rPr>
                  <a:t>spectrum band-width (in rad/sec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), </a:t>
                </a:r>
                <a:r>
                  <a:rPr lang="en-IN" sz="2400" dirty="0">
                    <a:solidFill>
                      <a:srgbClr val="003399"/>
                    </a:solidFill>
                  </a:rPr>
                  <a:t>we get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aliasing due to  spectrum overlap. </a:t>
                </a:r>
                <a:endParaRPr lang="en-IN" sz="2400" dirty="0">
                  <a:solidFill>
                    <a:srgbClr val="003399"/>
                  </a:solidFill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 a similar fashion, for </a:t>
                </a:r>
                <a:r>
                  <a:rPr lang="en-IN" sz="2400" i="1" dirty="0"/>
                  <a:t>N</a:t>
                </a:r>
                <a:r>
                  <a:rPr lang="en-IN" sz="2400" dirty="0"/>
                  <a:t> 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IN" sz="2400" dirty="0"/>
                  <a:t>signal length </a:t>
                </a:r>
                <a:r>
                  <a:rPr lang="en-IN" sz="2400" i="1" dirty="0"/>
                  <a:t>L</a:t>
                </a:r>
                <a:r>
                  <a:rPr lang="en-IN" sz="2400" dirty="0"/>
                  <a:t>, we get </a:t>
                </a:r>
                <a:r>
                  <a:rPr lang="en-IN" sz="2400" dirty="0" smtClean="0"/>
                  <a:t>overlapping of the sequences where the last </a:t>
                </a:r>
                <a:r>
                  <a:rPr lang="en-IN" sz="2400" i="1" dirty="0" smtClean="0"/>
                  <a:t>L</a:t>
                </a:r>
                <a:r>
                  <a:rPr lang="en-IN" sz="2400" dirty="0" smtClean="0"/>
                  <a:t>−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samples in the sequence </a:t>
                </a:r>
                <a:r>
                  <a:rPr lang="en-IN" sz="2400" i="1" dirty="0"/>
                  <a:t>x</a:t>
                </a:r>
                <a:r>
                  <a:rPr lang="en-IN" sz="2400" dirty="0"/>
                  <a:t>[</a:t>
                </a:r>
                <a:r>
                  <a:rPr lang="en-IN" sz="2400" i="1" dirty="0"/>
                  <a:t>n</a:t>
                </a:r>
                <a:r>
                  <a:rPr lang="en-IN" sz="2400" dirty="0" smtClean="0"/>
                  <a:t>] gets added with the first </a:t>
                </a:r>
                <a:r>
                  <a:rPr lang="en-IN" sz="2400" i="1" dirty="0"/>
                  <a:t>L</a:t>
                </a:r>
                <a:r>
                  <a:rPr lang="en-IN" sz="2400" dirty="0"/>
                  <a:t>−</a:t>
                </a:r>
                <a:r>
                  <a:rPr lang="en-IN" sz="2400" i="1" dirty="0" smtClean="0"/>
                  <a:t>N </a:t>
                </a:r>
                <a:r>
                  <a:rPr lang="en-IN" sz="2400" dirty="0" smtClean="0"/>
                  <a:t>samples of the sequence</a:t>
                </a:r>
                <a:r>
                  <a:rPr lang="en-IN" sz="2400" i="1" dirty="0" smtClean="0"/>
                  <a:t>. </a:t>
                </a:r>
                <a:r>
                  <a:rPr lang="en-IN" sz="2400" dirty="0" smtClean="0"/>
                  <a:t>This is aliasing in time, </a:t>
                </a:r>
                <a:r>
                  <a:rPr lang="en-IN" sz="2400" dirty="0">
                    <a:solidFill>
                      <a:srgbClr val="CC6600"/>
                    </a:solidFill>
                  </a:rPr>
                  <a:t>as discussed earlier with an example</a:t>
                </a:r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C0000"/>
                    </a:solidFill>
                  </a:rPr>
                  <a:t>Another example</a:t>
                </a:r>
                <a:r>
                  <a:rPr lang="en-IN" sz="2400" dirty="0" smtClean="0"/>
                  <a:t>: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= {2, 3, 8, 1, 4,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3, 5, 7, 2} and we do 4-point DFT followed by 4-point IDFT (i.e.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4)</a:t>
                </a:r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Then,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one-period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of the IDFT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{8, 6, 13, 8} 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1009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787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DFT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Linearity:</a:t>
                </a:r>
                <a14:m>
                  <m:oMath xmlns:m="http://schemas.openxmlformats.org/officeDocument/2006/math">
                    <m:r>
                      <a:rPr lang="en-IN" altLang="en-US" sz="2400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𝑏𝑦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⇌</m:t>
                    </m:r>
                  </m:oMath>
                </a14:m>
                <a:r>
                  <a:rPr lang="en-US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𝑎𝑋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𝑏𝑌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800" dirty="0" smtClean="0"/>
              </a:p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b="1" dirty="0">
                    <a:solidFill>
                      <a:srgbClr val="660033"/>
                    </a:solidFill>
                  </a:rPr>
                  <a:t>Circular shift: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⇌</m:t>
                    </m:r>
                    <m:func>
                      <m:func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alt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alt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I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l-GR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2400" dirty="0" smtClean="0">
                  <a:solidFill>
                    <a:srgbClr val="000099"/>
                  </a:solidFill>
                </a:endParaRPr>
              </a:p>
              <a:p>
                <a:pPr algn="just" eaLnBrk="1" hangingPunct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denotes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circularly shifted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samples.</a:t>
                </a:r>
                <a:endParaRPr lang="en-US" altLang="en-US" sz="2400" dirty="0" smtClean="0">
                  <a:solidFill>
                    <a:srgbClr val="000099"/>
                  </a:solidFill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dirty="0" smtClean="0">
                    <a:solidFill>
                      <a:srgbClr val="000099"/>
                    </a:solidFill>
                  </a:rPr>
                  <a:t>What do you mean by circular shift?</a:t>
                </a:r>
              </a:p>
              <a:p>
                <a:pPr lvl="1" algn="just" eaLnBrk="1" hangingPunct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is finite-length sequence of length 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.</a:t>
                </a:r>
              </a:p>
              <a:p>
                <a:pPr lvl="1" algn="just" eaLnBrk="1" hangingPunct="1">
                  <a:spcBef>
                    <a:spcPts val="1200"/>
                  </a:spcBef>
                </a:pPr>
                <a:r>
                  <a:rPr lang="en-US" altLang="en-US" sz="2400" dirty="0" smtClean="0"/>
                  <a:t>But, DFT is essentially DTFS of the periodic repetition of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which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.</a:t>
                </a:r>
              </a:p>
              <a:p>
                <a:pPr lvl="1" algn="just" eaLnBrk="1" hangingPunct="1">
                  <a:spcBef>
                    <a:spcPts val="1200"/>
                  </a:spcBef>
                </a:pPr>
                <a:r>
                  <a:rPr lang="en-US" altLang="en-US" sz="2400" dirty="0" smtClean="0"/>
                  <a:t>That is, we can say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⇌</m:t>
                    </m:r>
                    <m:func>
                      <m:func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alt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alt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l-GR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when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linearly </a:t>
                </a:r>
                <a:r>
                  <a:rPr lang="en-US" altLang="en-US" sz="2400" dirty="0"/>
                  <a:t>shifted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samples towards right.</a:t>
                </a:r>
                <a:endParaRPr lang="en-US" altLang="en-US" sz="2400" dirty="0">
                  <a:solidFill>
                    <a:srgbClr val="000099"/>
                  </a:solidFill>
                </a:endParaRPr>
              </a:p>
              <a:p>
                <a:pPr eaLnBrk="1" hangingPunct="1">
                  <a:spcBef>
                    <a:spcPts val="1200"/>
                  </a:spcBef>
                </a:pPr>
                <a:endParaRPr lang="en-US" altLang="en-US" sz="2400" dirty="0" smtClean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l="-296" t="-86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DFT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How can we express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rgbClr val="003399"/>
                    </a:solidFill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rgbClr val="003399"/>
                    </a:solidFill>
                  </a:rPr>
                  <a:t>?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Write the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samples of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on a circle; our convention is to write in anti-clockwise direction for increasing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Shift (rotate) the samples in the same anti-clockwise direction corresponding to linear right-shift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t="-86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1" y="3626494"/>
            <a:ext cx="8182630" cy="26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80" y="3636433"/>
            <a:ext cx="8182631" cy="266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47" y="3629807"/>
            <a:ext cx="8182631" cy="266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52" y="3636433"/>
            <a:ext cx="8182631" cy="26640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200400" y="4929808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rc 27"/>
          <p:cNvSpPr/>
          <p:nvPr/>
        </p:nvSpPr>
        <p:spPr bwMode="auto">
          <a:xfrm>
            <a:off x="1828800" y="4435033"/>
            <a:ext cx="709978" cy="106680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 flipH="1" flipV="1">
            <a:off x="1269389" y="4514818"/>
            <a:ext cx="914400" cy="106680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687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DFT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rgbClr val="003399"/>
                    </a:solidFill>
                  </a:rPr>
                  <a:t>?</a:t>
                </a:r>
              </a:p>
              <a:p>
                <a:pPr lvl="1"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   </a:t>
                </a:r>
                <a:r>
                  <a:rPr lang="en-IN" sz="2400" dirty="0" smtClean="0"/>
                  <a:t>First circularly shift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clockwise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 smtClean="0"/>
                  <a:t> positions, followed by scaling by −1, i.e. reverse the order about the origin on the circle.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See for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= 6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 smtClean="0"/>
                  <a:t> = 2 case</a:t>
                </a:r>
                <a:endParaRPr lang="en-IN" sz="2400" dirty="0"/>
              </a:p>
              <a:p>
                <a:pPr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3399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IN" alt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rgbClr val="003399"/>
                    </a:solidFill>
                  </a:rPr>
                  <a:t>?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400" dirty="0" smtClean="0"/>
                  <a:t> 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 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56" y="3289487"/>
            <a:ext cx="3325540" cy="302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8382000" y="47244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65" y="3278660"/>
            <a:ext cx="3325536" cy="30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652" y="3277772"/>
            <a:ext cx="3325536" cy="30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39" y="3279309"/>
            <a:ext cx="3325536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50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DFT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b="1" dirty="0" smtClean="0">
                    <a:solidFill>
                      <a:srgbClr val="000099"/>
                    </a:solidFill>
                  </a:rPr>
                  <a:t>Symmetry</a:t>
                </a:r>
                <a:r>
                  <a:rPr lang="en-US" altLang="en-US" sz="2400" b="1" dirty="0"/>
                  <a:t>:</a:t>
                </a:r>
              </a:p>
              <a:p>
                <a:pPr lvl="1"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400" dirty="0"/>
                  <a:t>For real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[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 smtClean="0"/>
                  <a:t>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 (conjugate symmetry)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   But DFT defined only for </a:t>
                </a:r>
                <a:r>
                  <a:rPr lang="en-US" altLang="en-US" sz="2400" i="1" dirty="0" smtClean="0"/>
                  <a:t>k</a:t>
                </a:r>
                <a:r>
                  <a:rPr lang="en-US" altLang="en-US" sz="2400" dirty="0" smtClean="0"/>
                  <a:t> = 0 to 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−1</a:t>
                </a: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altLang="en-US" sz="24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IN" altLang="en-US" sz="240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altLang="en-US" sz="24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IN" altLang="en-US" sz="2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400" dirty="0" smtClean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IN" altLang="en-US" sz="2400" dirty="0" smtClean="0"/>
                  <a:t>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1430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DFT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530725"/>
              </a:xfrm>
            </p:spPr>
            <p:txBody>
              <a:bodyPr/>
              <a:lstStyle/>
              <a:p>
                <a:pPr algn="just" eaLnBrk="1" hangingPunct="1">
                  <a:lnSpc>
                    <a:spcPct val="80000"/>
                  </a:lnSpc>
                  <a:spcAft>
                    <a:spcPct val="50000"/>
                  </a:spcAft>
                </a:pPr>
                <a:r>
                  <a:rPr lang="en-US" altLang="en-US" sz="2400" dirty="0" smtClean="0"/>
                  <a:t>Approximation to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) is obtained by taking frequency samples of 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) at </a:t>
                </a:r>
                <a:r>
                  <a:rPr lang="en-US" altLang="en-US" sz="2400" i="1" dirty="0" smtClean="0">
                    <a:solidFill>
                      <a:srgbClr val="000099"/>
                    </a:solidFill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 smtClean="0">
                    <a:solidFill>
                      <a:srgbClr val="000099"/>
                    </a:solidFill>
                    <a:cs typeface="Arial" panose="020B0604020202020204" pitchFamily="34" charset="0"/>
                  </a:rPr>
                  <a:t> equally spaced frequencies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</a:t>
                </a:r>
                <a:br>
                  <a:rPr lang="en-US" altLang="en-US" sz="2400" dirty="0" smtClean="0">
                    <a:cs typeface="Arial" panose="020B0604020202020204" pitchFamily="34" charset="0"/>
                  </a:rPr>
                </a:b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i="1" baseline="-25000" dirty="0" smtClean="0">
                    <a:cs typeface="Arial" panose="020B0604020202020204" pitchFamily="34" charset="0"/>
                  </a:rPr>
                  <a:t>k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= 2</a:t>
                </a:r>
                <a:r>
                  <a:rPr lang="el-GR" altLang="en-US" sz="2400" i="1" dirty="0" smtClean="0">
                    <a:cs typeface="Arial" panose="020B0604020202020204" pitchFamily="34" charset="0"/>
                  </a:rPr>
                  <a:t>π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k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/ 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, 0 ≤ 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k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≤ 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− 1.</a:t>
                </a:r>
              </a:p>
              <a:p>
                <a:pPr marL="0" indent="0" algn="just" eaLnBrk="1" hangingPunct="1">
                  <a:lnSpc>
                    <a:spcPct val="8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𝑛𝑘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altLang="en-US" sz="2400" dirty="0" smtClean="0">
                  <a:cs typeface="Arial" panose="020B0604020202020204" pitchFamily="34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Check that the DFT expression is somewhat same as the DTFS expression.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That means, we do analysis in the </a:t>
                </a:r>
                <a:r>
                  <a:rPr lang="en-US" altLang="en-US" sz="2400" dirty="0" smtClean="0">
                    <a:solidFill>
                      <a:srgbClr val="CC0000"/>
                    </a:solidFill>
                  </a:rPr>
                  <a:t>DTFS manner</a:t>
                </a:r>
                <a:r>
                  <a:rPr lang="en-US" altLang="en-US" sz="2400" dirty="0" smtClean="0"/>
                  <a:t>.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That is, for a given set of 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 samples we calculate the DTFT as if the signal is </a:t>
                </a:r>
                <a:r>
                  <a:rPr lang="en-US" altLang="en-US" sz="2400" dirty="0" smtClean="0">
                    <a:solidFill>
                      <a:srgbClr val="003399"/>
                    </a:solidFill>
                  </a:rPr>
                  <a:t>periodic</a:t>
                </a:r>
                <a:r>
                  <a:rPr lang="en-US" altLang="en-US" sz="2400" dirty="0" smtClean="0"/>
                  <a:t> with these 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 samples.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Therefore, one-dimensional DFT and inverse DFT expressions are same as DTFS expressions given before.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530725"/>
              </a:xfrm>
              <a:blipFill rotWithShape="0">
                <a:blip r:embed="rId2"/>
                <a:stretch>
                  <a:fillRect l="-296" t="-2557" r="-1111" b="-11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DFT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 = </m:t>
                                  </m:r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IN" altLang="en-US" sz="24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i="1" dirty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IN" altLang="en-US" sz="2400" b="0" dirty="0" smtClean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IN" altLang="en-US" sz="2400" b="0" i="0" dirty="0" smtClean="0"/>
                                <m:t>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2400" dirty="0"/>
                                <m:t> </m:t>
                              </m:r>
                            </m:e>
                          </m:eqAr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i="1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= 1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i="1" dirty="0"/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−1 </m:t>
                          </m:r>
                        </m:e>
                      </m:mr>
                    </m:m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	</a:t>
                </a:r>
                <a:endParaRPr lang="en-US" altLang="en-US" sz="2400" dirty="0" smtClean="0"/>
              </a:p>
              <a:p>
                <a:pPr marL="344487" lvl="1" indent="0" eaLnBrk="1" hangingPunct="1">
                  <a:spcBef>
                    <a:spcPts val="1200"/>
                  </a:spcBef>
                  <a:buNone/>
                </a:pPr>
                <a:endParaRPr lang="en-US" altLang="en-US" sz="2400" dirty="0" smtClean="0"/>
              </a:p>
              <a:p>
                <a:pPr marL="344487" lvl="1" indent="0" eaLnBrk="1" hangingPunct="1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400" dirty="0" smtClean="0"/>
                  <a:t>That </a:t>
                </a:r>
                <a:r>
                  <a:rPr lang="en-US" altLang="en-US" sz="2400" dirty="0"/>
                  <a:t>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:endParaRPr lang="en-US" altLang="en-US" sz="2400" dirty="0" smtClean="0"/>
              </a:p>
              <a:p>
                <a:pPr marL="344487" lvl="1" indent="0" algn="r" eaLnBrk="1" hangingPunct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I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i="1" baseline="-25000" dirty="0"/>
                  <a:t>N</a:t>
                </a:r>
              </a:p>
              <a:p>
                <a:pPr lvl="1" eaLnBrk="1" hangingPunct="1"/>
                <a:endParaRPr lang="en-US" altLang="en-US" sz="800" dirty="0"/>
              </a:p>
              <a:p>
                <a:pPr lvl="1" eaLnBrk="1" hangingPunct="1"/>
                <a:endParaRPr lang="en-US" altLang="en-US" sz="800" dirty="0"/>
              </a:p>
              <a:p>
                <a:pPr lvl="1" eaLnBrk="1" hangingPunct="1">
                  <a:spcBef>
                    <a:spcPts val="1800"/>
                  </a:spcBef>
                </a:pPr>
                <a:r>
                  <a:rPr lang="en-US" altLang="en-US" sz="2400" dirty="0"/>
                  <a:t>For imaginary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[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]: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=−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 =−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i="1" baseline="-25000" dirty="0"/>
                  <a:t>N</a:t>
                </a:r>
              </a:p>
              <a:p>
                <a:pPr marL="344487" lvl="1" indent="0" eaLnBrk="1" hangingPunct="1">
                  <a:buNone/>
                </a:pPr>
                <a:r>
                  <a:rPr lang="en-US" altLang="en-US" sz="2400" i="1" baseline="-25000" dirty="0"/>
                  <a:t>	</a:t>
                </a:r>
              </a:p>
              <a:p>
                <a:pPr marL="344487" lvl="1" indent="0" algn="r" eaLnBrk="1" hangingPunct="1">
                  <a:spcBef>
                    <a:spcPts val="0"/>
                  </a:spcBef>
                  <a:buNone/>
                </a:pPr>
                <a:r>
                  <a:rPr lang="en-US" altLang="en-US" sz="2400" dirty="0"/>
                  <a:t>(conjugate anti-symmetry)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687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Convolution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 ∗ 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IN" sz="2400" b="0" dirty="0" smtClean="0"/>
              </a:p>
              <a:p>
                <a:pPr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003399"/>
                    </a:solidFill>
                  </a:rPr>
                  <a:t>Case 1:</a:t>
                </a:r>
                <a:r>
                  <a:rPr lang="en-IN" sz="2400" dirty="0" smtClean="0"/>
                  <a:t> Both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are periodic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with same period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dirty="0" smtClean="0"/>
                  <a:t>With different periods </a:t>
                </a:r>
                <a:r>
                  <a:rPr lang="en-IN" sz="2400" i="1" dirty="0" smtClean="0"/>
                  <a:t>N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 and </a:t>
                </a:r>
                <a:r>
                  <a:rPr lang="en-IN" sz="2400" i="1" dirty="0" smtClean="0"/>
                  <a:t>N</a:t>
                </a:r>
                <a:r>
                  <a:rPr lang="en-IN" sz="2400" baseline="-25000" dirty="0" smtClean="0"/>
                  <a:t>2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CC0000"/>
                    </a:solidFill>
                  </a:rPr>
                  <a:t>Case 2:</a:t>
                </a: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periodic with period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but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non-periodic of length </a:t>
                </a:r>
                <a:r>
                  <a:rPr lang="en-IN" sz="2400" i="1" dirty="0" smtClean="0"/>
                  <a:t>L.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i="1" dirty="0" smtClean="0"/>
                  <a:t>N ≥ L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IN" sz="2400" i="1" dirty="0" smtClean="0"/>
                  <a:t>N &lt; L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003399"/>
                    </a:solidFill>
                  </a:rPr>
                  <a:t>Case 3: </a:t>
                </a:r>
                <a:r>
                  <a:rPr lang="en-IN" sz="2400" dirty="0"/>
                  <a:t>Both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are </a:t>
                </a:r>
                <a:r>
                  <a:rPr lang="en-IN" sz="2400" dirty="0" smtClean="0"/>
                  <a:t>non-periodic of lengths </a:t>
                </a:r>
                <a:r>
                  <a:rPr lang="en-IN" sz="2400" i="1" dirty="0"/>
                  <a:t>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and </a:t>
                </a:r>
                <a:r>
                  <a:rPr lang="en-IN" sz="2400" i="1" dirty="0" smtClean="0"/>
                  <a:t>N</a:t>
                </a:r>
                <a:r>
                  <a:rPr lang="en-IN" sz="2400" baseline="-25000" dirty="0" smtClean="0"/>
                  <a:t>2</a:t>
                </a:r>
                <a:endParaRPr lang="en-IN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r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578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11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660033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are periodic </a:t>
                </a:r>
                <a:r>
                  <a:rPr lang="en-IN" sz="2400" b="1" dirty="0" smtClean="0">
                    <a:solidFill>
                      <a:srgbClr val="660033"/>
                    </a:solidFill>
                  </a:rPr>
                  <a:t>with </a:t>
                </a:r>
                <a:r>
                  <a:rPr lang="en-IN" sz="2400" b="1" dirty="0">
                    <a:solidFill>
                      <a:srgbClr val="660033"/>
                    </a:solidFill>
                  </a:rPr>
                  <a:t>same period </a:t>
                </a:r>
                <a:r>
                  <a:rPr lang="en-IN" sz="2400" b="1" i="1" dirty="0" smtClean="0">
                    <a:solidFill>
                      <a:srgbClr val="660033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660033"/>
                    </a:solidFill>
                  </a:rPr>
                  <a:t> </a:t>
                </a:r>
                <a:r>
                  <a:rPr lang="en-IN" sz="2400" dirty="0" smtClean="0"/>
                  <a:t>–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 general,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 smtClean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Reflect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 to get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 multiply and add to get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Shift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 by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samples towards right </a:t>
                </a:r>
                <a:r>
                  <a:rPr lang="en-IN" sz="2400" dirty="0"/>
                  <a:t>for positive </a:t>
                </a:r>
                <a:r>
                  <a:rPr lang="en-IN" sz="2400" i="1" dirty="0"/>
                  <a:t>n </a:t>
                </a:r>
                <a:r>
                  <a:rPr lang="en-IN" sz="2400" dirty="0" smtClean="0"/>
                  <a:t>and towards left </a:t>
                </a:r>
                <a:r>
                  <a:rPr lang="en-IN" sz="2400" dirty="0"/>
                  <a:t>for </a:t>
                </a:r>
                <a:r>
                  <a:rPr lang="en-IN" sz="2400" dirty="0" smtClean="0"/>
                  <a:t>negative </a:t>
                </a:r>
                <a:r>
                  <a:rPr lang="en-IN" sz="2400" i="1" dirty="0"/>
                  <a:t>n </a:t>
                </a:r>
                <a:r>
                  <a:rPr lang="en-IN" sz="2400" dirty="0" smtClean="0"/>
                  <a:t>to get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IN" sz="2400" dirty="0">
                    <a:sym typeface="Wingdings" panose="05000000000000000000" pitchFamily="2" charset="2"/>
                  </a:rPr>
                  <a:t>multiply and add to get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endParaRPr lang="en-IN" sz="2400" dirty="0"/>
              </a:p>
              <a:p>
                <a:pPr algn="just">
                  <a:spcBef>
                    <a:spcPts val="1200"/>
                  </a:spcBef>
                </a:pPr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11725"/>
              </a:xfrm>
              <a:blipFill rotWithShape="0">
                <a:blip r:embed="rId2"/>
                <a:stretch>
                  <a:fillRect l="-291" t="-1489" r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98" y="3886200"/>
            <a:ext cx="7590604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8" y="3886200"/>
            <a:ext cx="7590604" cy="28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51" y="3889513"/>
            <a:ext cx="8039651" cy="28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1080" y="3902765"/>
            <a:ext cx="8704582" cy="28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77" y="3889513"/>
            <a:ext cx="80223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046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82000" cy="51403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So, we observe two facts: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Taking summation </a:t>
                </a:r>
                <a:r>
                  <a:rPr lang="en-IN" sz="2400" dirty="0"/>
                  <a:t>o</a:t>
                </a:r>
                <a:r>
                  <a:rPr lang="en-IN" sz="2400" dirty="0" smtClean="0"/>
                  <a:t>ver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alt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400" dirty="0" smtClean="0"/>
                  <a:t> to </a:t>
                </a: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400" dirty="0" smtClean="0"/>
                  <a:t> will give each </a:t>
                </a: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infinite valued since both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are of infinite duration (system with periodic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unstable).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Output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also periodic with same </a:t>
                </a:r>
                <a:r>
                  <a:rPr lang="en-IN" sz="2400" dirty="0"/>
                  <a:t>period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IN" sz="2400" dirty="0" smtClean="0"/>
                  <a:t>Therefore, in this case we calculate convolution over one period only to get one period of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, denoting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Now, since periodic, this can be done more conveniently in a circular arrangement rather than linear convolution.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82000" cy="5140325"/>
              </a:xfrm>
              <a:blipFill rotWithShape="0">
                <a:blip r:embed="rId2"/>
                <a:stretch>
                  <a:fillRect l="-291" t="-830" r="-1091" b="-3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53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</p:spPr>
            <p:txBody>
              <a:bodyPr/>
              <a:lstStyle/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Arrange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 in anti-clockwise, and then arrange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clockwise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>
                    <a:sym typeface="Wingdings" panose="05000000000000000000" pitchFamily="2" charset="2"/>
                  </a:rPr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>
                    <a:sym typeface="Wingdings" panose="05000000000000000000" pitchFamily="2" charset="2"/>
                  </a:rPr>
                  <a:t> denote only one period of </a:t>
                </a: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ym typeface="Wingdings" panose="05000000000000000000" pitchFamily="2" charset="2"/>
                  </a:rPr>
                  <a:t> and so of finite length </a:t>
                </a:r>
                <a:r>
                  <a:rPr lang="en-IN" sz="2400" i="1" dirty="0" smtClean="0">
                    <a:sym typeface="Wingdings" panose="05000000000000000000" pitchFamily="2" charset="2"/>
                  </a:rPr>
                  <a:t>N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 each.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>
                    <a:sym typeface="Wingdings" panose="05000000000000000000" pitchFamily="2" charset="2"/>
                  </a:rPr>
                  <a:t>M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ultiply point-to-point and </a:t>
                </a:r>
                <a:r>
                  <a:rPr lang="en-IN" sz="2400" dirty="0">
                    <a:sym typeface="Wingdings" panose="05000000000000000000" pitchFamily="2" charset="2"/>
                  </a:rPr>
                  <a:t>add to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Shift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/>
                  <a:t> by </a:t>
                </a:r>
                <a:r>
                  <a:rPr lang="en-IN" sz="2400" i="1" dirty="0"/>
                  <a:t>n</a:t>
                </a:r>
                <a:r>
                  <a:rPr lang="en-IN" sz="2400" dirty="0"/>
                  <a:t> samples </a:t>
                </a:r>
                <a:r>
                  <a:rPr lang="en-IN" sz="2400" dirty="0" smtClean="0"/>
                  <a:t>anti-clockwise,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= 1 to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−1,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 smtClean="0"/>
                  <a:t>. </a:t>
                </a:r>
                <a:r>
                  <a:rPr lang="en-IN" sz="2400" dirty="0">
                    <a:sym typeface="Wingdings" panose="05000000000000000000" pitchFamily="2" charset="2"/>
                  </a:rPr>
                  <a:t>Multiply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and </a:t>
                </a:r>
                <a:r>
                  <a:rPr lang="en-IN" sz="2400" dirty="0">
                    <a:sym typeface="Wingdings" panose="05000000000000000000" pitchFamily="2" charset="2"/>
                  </a:rPr>
                  <a:t>add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lvl="1" algn="just">
                  <a:spcBef>
                    <a:spcPts val="1200"/>
                  </a:spcBef>
                </a:pPr>
                <a:endParaRPr lang="en-IN" sz="240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  <a:blipFill rotWithShape="0">
                <a:blip r:embed="rId2"/>
                <a:stretch>
                  <a:fillRect t="-481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33800"/>
            <a:ext cx="6859854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733800"/>
            <a:ext cx="6859854" cy="28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46" y="3736693"/>
            <a:ext cx="6859854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046" y="3725119"/>
            <a:ext cx="68598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81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IN" sz="2400" dirty="0" smtClean="0"/>
                  <a:t>This way of doing convolution is called </a:t>
                </a:r>
                <a:r>
                  <a:rPr lang="en-IN" sz="2400" i="1" dirty="0" smtClean="0">
                    <a:solidFill>
                      <a:srgbClr val="CC0000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-point circular convolution</a:t>
                </a:r>
                <a:r>
                  <a:rPr lang="en-IN" sz="2400" dirty="0" smtClean="0"/>
                  <a:t>, denoted as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⊛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marL="0" indent="0" algn="just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IN" sz="2400" dirty="0" smtClean="0"/>
                  <a:t>    while the general convolution may be specifically called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linear convolution or simply convolution.</a:t>
                </a:r>
              </a:p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IN" sz="2400" dirty="0" smtClean="0"/>
                  <a:t>As we understand now, circular convolution is applied in convolving two periodic signals, but taking only one period of each. </a:t>
                </a:r>
              </a:p>
              <a:p>
                <a:pPr algn="just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IN" sz="2400" dirty="0" smtClean="0"/>
                  <a:t>Now,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how to do the same in the frequency domain</a:t>
                </a:r>
                <a:r>
                  <a:rPr lang="en-IN" sz="2400" dirty="0" smtClean="0"/>
                  <a:t>?</a:t>
                </a:r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117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>
                  <a:spcAft>
                    <a:spcPts val="1200"/>
                  </a:spcAft>
                </a:pPr>
                <a:r>
                  <a:rPr lang="en-IN" sz="2400" dirty="0" smtClean="0"/>
                  <a:t>Recall DTFS property: 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 ⊛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𝐷𝑇𝐹𝑆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𝐷𝑇𝐹𝑆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IN" sz="2400" dirty="0" smtClean="0"/>
                  <a:t>⇒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= IDTFS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IN" sz="2400" dirty="0" smtClean="0"/>
              </a:p>
              <a:p>
                <a:pPr algn="just">
                  <a:spcBef>
                    <a:spcPts val="2400"/>
                  </a:spcBef>
                </a:pPr>
                <a:r>
                  <a:rPr lang="en-IN" sz="2400" dirty="0" smtClean="0"/>
                  <a:t>Now, for the same input sequence DFT coefficients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IN" sz="2400" dirty="0" smtClean="0"/>
                  <a:t> DTFS coefficients, i.e.,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𝐷𝑇𝐹𝑆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/>
                  <a:t>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And, for same input coefficients set ID</a:t>
                </a:r>
                <a:r>
                  <a:rPr lang="en-IN" sz="2400" dirty="0"/>
                  <a:t>TFS</a:t>
                </a:r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IN" sz="2400" dirty="0" smtClean="0"/>
                  <a:t> IDFT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So, we may also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from DFTs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0636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= IDTFS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IN" sz="2400" dirty="0" smtClean="0"/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× </m:t>
                    </m:r>
                  </m:oMath>
                </a14:m>
                <a:r>
                  <a:rPr lang="en-IN" sz="2400" dirty="0" smtClean="0"/>
                  <a:t> IDFT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IN" sz="2400" dirty="0" smtClean="0"/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IN" sz="2400" dirty="0"/>
                  <a:t>= </a:t>
                </a:r>
                <a:r>
                  <a:rPr lang="en-IN" sz="2400" dirty="0" smtClean="0"/>
                  <a:t>IDFT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/>
                  <a:t>    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IN" sz="2400" dirty="0"/>
                  <a:t>= IDFT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𝐷𝑇𝐹𝑆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/>
                  <a:t> = </a:t>
                </a:r>
                <a:r>
                  <a:rPr lang="en-IN" sz="2400" dirty="0"/>
                  <a:t>IDFT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/>
                  <a:t> are the DFT coefficients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800"/>
                  </a:spcBef>
                </a:pPr>
                <a:r>
                  <a:rPr lang="en-IN" sz="2400" dirty="0" smtClean="0"/>
                  <a:t>Therefore, to perform periodic convolution of two periodic sequences of same period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, take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DFTs of one period of each, multiply the DFT coefficients and then take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IDFT to get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-length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1111" t="-504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672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Periodic </a:t>
            </a:r>
            <a:r>
              <a:rPr lang="en-IN" b="1" dirty="0"/>
              <a:t>Convolution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2438400" y="1066800"/>
                <a:ext cx="4267200" cy="762000"/>
              </a:xfrm>
              <a:prstGeom prst="rect">
                <a:avLst/>
              </a:prstGeom>
              <a:solidFill>
                <a:srgbClr val="FFCCCC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Input periodic sequences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both having same periodicity </a:t>
                </a:r>
                <a:r>
                  <a:rPr kumimoji="0" lang="en-IN" sz="1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066800"/>
                <a:ext cx="4267200" cy="762000"/>
              </a:xfrm>
              <a:prstGeom prst="rect">
                <a:avLst/>
              </a:prstGeom>
              <a:blipFill rotWithShape="0">
                <a:blip r:embed="rId2"/>
                <a:stretch>
                  <a:fillRect b="-2308"/>
                </a:stretch>
              </a:blip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2448046" y="2206625"/>
                <a:ext cx="4267200" cy="76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Extract one period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of the input sequences both of length </a:t>
                </a:r>
                <a:r>
                  <a:rPr kumimoji="0" lang="en-IN" sz="1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8046" y="2206625"/>
                <a:ext cx="4267200" cy="762000"/>
              </a:xfrm>
              <a:prstGeom prst="rect">
                <a:avLst/>
              </a:prstGeom>
              <a:blipFill rotWithShape="0">
                <a:blip r:embed="rId3"/>
                <a:stretch>
                  <a:fillRect b="-3846"/>
                </a:stretch>
              </a:blip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2209800" y="3322336"/>
            <a:ext cx="1981200" cy="76200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I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-point circular convolution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62646" y="3346450"/>
            <a:ext cx="1971554" cy="76200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I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-point DFT, multiply and IDFT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2438400" y="4516437"/>
                <a:ext cx="4267200" cy="76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Obtain one period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of length </a:t>
                </a:r>
                <a:r>
                  <a:rPr lang="en-IN" i="1" dirty="0"/>
                  <a:t>N</a:t>
                </a:r>
                <a:r>
                  <a:rPr lang="en-IN" dirty="0"/>
                  <a:t> of the periodically convolved </a:t>
                </a:r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sequence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516437"/>
                <a:ext cx="4267200" cy="762000"/>
              </a:xfrm>
              <a:prstGeom prst="rect">
                <a:avLst/>
              </a:prstGeom>
              <a:blipFill rotWithShape="0">
                <a:blip r:embed="rId4"/>
                <a:stretch>
                  <a:fillRect b="-2308"/>
                </a:stretch>
              </a:blip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>
                <a:off x="2438400" y="5649510"/>
                <a:ext cx="4267200" cy="762000"/>
              </a:xfrm>
              <a:prstGeom prst="rect">
                <a:avLst/>
              </a:prstGeom>
              <a:solidFill>
                <a:srgbClr val="FFCCCC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Periodic repetition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with period 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 to obtain final </a:t>
                </a:r>
                <a:r>
                  <a:rPr lang="en-IN" dirty="0"/>
                  <a:t>convolved </a:t>
                </a:r>
                <a:r>
                  <a:rPr kumimoji="0" lang="en-I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sequence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I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649510"/>
                <a:ext cx="4267200" cy="762000"/>
              </a:xfrm>
              <a:prstGeom prst="rect">
                <a:avLst/>
              </a:prstGeom>
              <a:blipFill rotWithShape="0">
                <a:blip r:embed="rId5"/>
                <a:stretch>
                  <a:fillRect r="-993" b="-2308"/>
                </a:stretch>
              </a:blip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 bwMode="auto">
          <a:xfrm>
            <a:off x="833376" y="2504773"/>
            <a:ext cx="990601" cy="20116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IN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Periodic</a:t>
            </a:r>
            <a:r>
              <a:rPr kumimoji="0" lang="en-I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IN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convolution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72373" y="2502320"/>
            <a:ext cx="990601" cy="20116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IN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DTFS and </a:t>
            </a:r>
            <a:br>
              <a:rPr kumimoji="0" lang="en-IN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en-IN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inverse DTFS</a:t>
            </a:r>
          </a:p>
        </p:txBody>
      </p:sp>
      <p:cxnSp>
        <p:nvCxnSpPr>
          <p:cNvPr id="24" name="Straight Connector 23"/>
          <p:cNvCxnSpPr>
            <a:stCxn id="4" idx="1"/>
          </p:cNvCxnSpPr>
          <p:nvPr/>
        </p:nvCxnSpPr>
        <p:spPr bwMode="auto">
          <a:xfrm flipH="1">
            <a:off x="1328676" y="1447800"/>
            <a:ext cx="1109724" cy="0"/>
          </a:xfrm>
          <a:prstGeom prst="line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0"/>
          </p:cNvCxnSpPr>
          <p:nvPr/>
        </p:nvCxnSpPr>
        <p:spPr bwMode="auto">
          <a:xfrm>
            <a:off x="1328676" y="1447800"/>
            <a:ext cx="1" cy="105697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715246" y="1417638"/>
            <a:ext cx="1109724" cy="0"/>
          </a:xfrm>
          <a:prstGeom prst="line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867674" y="1417638"/>
            <a:ext cx="1" cy="105697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7" idx="2"/>
            <a:endCxn id="12" idx="1"/>
          </p:cNvCxnSpPr>
          <p:nvPr/>
        </p:nvCxnSpPr>
        <p:spPr bwMode="auto">
          <a:xfrm>
            <a:off x="1328677" y="4516437"/>
            <a:ext cx="1109723" cy="381000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8" idx="2"/>
            <a:endCxn id="12" idx="3"/>
          </p:cNvCxnSpPr>
          <p:nvPr/>
        </p:nvCxnSpPr>
        <p:spPr bwMode="auto">
          <a:xfrm flipH="1">
            <a:off x="6705600" y="4513984"/>
            <a:ext cx="1162074" cy="38345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Down Arrow 32"/>
          <p:cNvSpPr/>
          <p:nvPr/>
        </p:nvSpPr>
        <p:spPr bwMode="auto">
          <a:xfrm>
            <a:off x="4581646" y="1828800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3324733" y="2951770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5840537" y="2951769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Down Arrow 35"/>
          <p:cNvSpPr/>
          <p:nvPr/>
        </p:nvSpPr>
        <p:spPr bwMode="auto">
          <a:xfrm>
            <a:off x="3293316" y="4101698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5857315" y="4101698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Down Arrow 37"/>
          <p:cNvSpPr/>
          <p:nvPr/>
        </p:nvSpPr>
        <p:spPr bwMode="auto">
          <a:xfrm>
            <a:off x="4467741" y="5264036"/>
            <a:ext cx="45719" cy="377825"/>
          </a:xfrm>
          <a:prstGeom prst="downArrow">
            <a:avLst/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372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Convolution Property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05800" cy="4911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003399"/>
                    </a:solidFill>
                  </a:rPr>
                  <a:t>Convolution property of DFT </a:t>
                </a:r>
                <a:r>
                  <a:rPr lang="en-IN" sz="2400" dirty="0"/>
                  <a:t>that stems out from here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  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/>
                  <a:t> (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DFT)</a:t>
                </a:r>
              </a:p>
              <a:p>
                <a:pPr marL="0" indent="0" algn="just">
                  <a:spcBef>
                    <a:spcPts val="1800"/>
                  </a:spcBef>
                  <a:buNone/>
                </a:pPr>
                <a:r>
                  <a:rPr lang="en-IN" sz="2400" dirty="0" smtClean="0"/>
                  <a:t>    for any </a:t>
                </a:r>
                <a:r>
                  <a:rPr lang="en-IN" sz="2400" dirty="0"/>
                  <a:t>finite-length sequences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800"/>
                  </a:spcBef>
                </a:pPr>
                <a:r>
                  <a:rPr lang="en-IN" sz="2400" dirty="0" smtClean="0"/>
                  <a:t>So, summarizing the convolutional properties: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FS</a:t>
                </a:r>
                <a:r>
                  <a:rPr lang="en-IN" sz="2400" dirty="0" smtClean="0"/>
                  <a:t>: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 </m:t>
                    </m:r>
                  </m:oMath>
                </a14:m>
                <a:r>
                  <a:rPr lang="en-IN" sz="2400" dirty="0" smtClean="0"/>
                  <a:t>one period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 smtClean="0"/>
                  <a:t>, </a:t>
                </a:r>
                <a:r>
                  <a:rPr lang="en-IN" sz="2400" i="1" dirty="0" smtClean="0"/>
                  <a:t>T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= period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2060"/>
                    </a:solidFill>
                  </a:rPr>
                  <a:t>FT</a:t>
                </a:r>
                <a:r>
                  <a:rPr lang="en-IN" sz="2400" dirty="0" smtClean="0"/>
                  <a:t>: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DTFT</a:t>
                </a:r>
                <a:r>
                  <a:rPr lang="en-IN" sz="2400" dirty="0" smtClean="0"/>
                  <a:t>: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002060"/>
                    </a:solidFill>
                  </a:rPr>
                  <a:t>DTFS</a:t>
                </a:r>
                <a:r>
                  <a:rPr lang="en-IN" sz="2400" dirty="0" smtClean="0"/>
                  <a:t>: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/>
                  <a:t>one period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= </a:t>
                </a:r>
                <a:r>
                  <a:rPr lang="en-IN" sz="2400" dirty="0" smtClean="0"/>
                  <a:t>period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DFT</a:t>
                </a:r>
                <a:r>
                  <a:rPr lang="en-IN" sz="2400" dirty="0" smtClean="0"/>
                  <a:t>: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05800" cy="4911725"/>
              </a:xfrm>
              <a:blipFill rotWithShape="0">
                <a:blip r:embed="rId2"/>
                <a:stretch>
                  <a:fillRect l="-293" t="-868" r="-440" b="-2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205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Sampling in frequency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US" altLang="en-US" sz="2400" dirty="0" smtClean="0"/>
              <a:t>Discuss frequency sampling in the light of what we have studied in case of time sampling at Nyquist rate.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For better approximation we may go for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M</a:t>
            </a:r>
            <a:r>
              <a:rPr lang="en-US" altLang="en-US" sz="2400" dirty="0" smtClean="0">
                <a:solidFill>
                  <a:srgbClr val="000099"/>
                </a:solidFill>
              </a:rPr>
              <a:t>-point DFT</a:t>
            </a: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&gt;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), as if taking an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-length sequence created by zero padding to the given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-length sequence – discuss in the light of time sampling at a rate greater than Nyquist rate.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550486" y="2611090"/>
            <a:ext cx="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639762" y="1893093"/>
            <a:ext cx="7864475" cy="2157413"/>
            <a:chOff x="533400" y="2286000"/>
            <a:chExt cx="7864475" cy="2157413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295400" y="2362200"/>
              <a:ext cx="2362200" cy="609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i="1"/>
                <a:t>N</a:t>
              </a:r>
              <a:r>
                <a:rPr lang="en-US" altLang="en-US"/>
                <a:t>-length sequence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257800" y="2400300"/>
              <a:ext cx="2895600" cy="685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Freq. continuous Spectrum </a:t>
              </a:r>
            </a:p>
            <a:p>
              <a:pPr algn="ctr"/>
              <a:r>
                <a:rPr lang="en-US" altLang="en-US"/>
                <a:t>from </a:t>
              </a:r>
              <a:r>
                <a:rPr lang="en-US" altLang="en-US">
                  <a:cs typeface="Times New Roman" panose="02020603050405020304" pitchFamily="18" charset="0"/>
                </a:rPr>
                <a:t>−</a:t>
              </a:r>
              <a:r>
                <a:rPr lang="el-GR" altLang="en-US">
                  <a:cs typeface="Times New Roman" panose="02020603050405020304" pitchFamily="18" charset="0"/>
                </a:rPr>
                <a:t>π</a:t>
              </a:r>
              <a:r>
                <a:rPr lang="en-US" altLang="en-US">
                  <a:cs typeface="Times New Roman" panose="02020603050405020304" pitchFamily="18" charset="0"/>
                </a:rPr>
                <a:t> to +</a:t>
              </a:r>
              <a:r>
                <a:rPr lang="el-GR" altLang="en-US">
                  <a:cs typeface="Times New Roman" panose="02020603050405020304" pitchFamily="18" charset="0"/>
                </a:rPr>
                <a:t>π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334000" y="3695700"/>
              <a:ext cx="2743200" cy="609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Discrete-frequency spectrum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143000" y="3619500"/>
              <a:ext cx="2895600" cy="685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Periodic signal with period </a:t>
              </a:r>
              <a:r>
                <a:rPr lang="en-US" altLang="en-US" i="1"/>
                <a:t>N</a:t>
              </a:r>
              <a:endParaRPr lang="el-GR" altLang="en-US" i="1">
                <a:cs typeface="Times New Roman" panose="02020603050405020304" pitchFamily="18" charset="0"/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581400" y="2705100"/>
              <a:ext cx="167640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3581400" y="3009900"/>
              <a:ext cx="1752600" cy="68580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6705600" y="3086100"/>
              <a:ext cx="0" cy="60960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4038600" y="4000500"/>
              <a:ext cx="1295400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946525" y="2286000"/>
              <a:ext cx="755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DTFT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327525" y="2971800"/>
              <a:ext cx="641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660033"/>
                  </a:solidFill>
                </a:rPr>
                <a:t>DFT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6842125" y="3200400"/>
              <a:ext cx="1555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Freq. sampling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4267200" y="4076700"/>
              <a:ext cx="74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DTFS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533400" y="3048000"/>
              <a:ext cx="187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Periodic repetition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 Property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Taking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DFT of finite-length sequences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followed by multiplication of the DFT coefficients and then taking IDFT essentially </a:t>
                </a:r>
                <a:r>
                  <a:rPr lang="en-IN" sz="2400" dirty="0"/>
                  <a:t>converts the sequences as if they are both periodic with the same period </a:t>
                </a:r>
                <a:r>
                  <a:rPr lang="en-IN" sz="2400" i="1" dirty="0"/>
                  <a:t>N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and </a:t>
                </a:r>
                <a:r>
                  <a:rPr lang="en-IN" sz="2400" dirty="0"/>
                  <a:t>then we do periodic convolution of them.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For </a:t>
                </a:r>
                <a:r>
                  <a:rPr lang="en-IN" sz="2400" dirty="0"/>
                  <a:t>computing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circular convolution of two sequences of whatever lengths via DFT / IDFT, we have to take same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 for both sequences since we do point-to-point multiplication of DFT coefficients</a:t>
                </a:r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The </a:t>
                </a:r>
                <a:r>
                  <a:rPr lang="en-IN" sz="2400" dirty="0"/>
                  <a:t>value of </a:t>
                </a:r>
                <a:r>
                  <a:rPr lang="en-IN" sz="2400" i="1" dirty="0"/>
                  <a:t>N</a:t>
                </a:r>
                <a:r>
                  <a:rPr lang="en-IN" sz="2400" dirty="0"/>
                  <a:t> needs to be chosen judiciously as we have seen earlier that there is a possibility of time-aliasing after we take IDFT</a:t>
                </a:r>
                <a:r>
                  <a:rPr lang="en-IN" sz="2400" dirty="0" smtClean="0"/>
                  <a:t>. 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111" b="-1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020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</a:t>
            </a:r>
            <a:r>
              <a:rPr lang="en-IN" b="1" dirty="0" smtClean="0"/>
              <a:t>Convolution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en-IN" sz="2400" dirty="0" smtClean="0"/>
              <a:t>Observe that for doing circular convolution, both the sequences </a:t>
            </a:r>
            <a:r>
              <a:rPr lang="en-IN" sz="2400" dirty="0" smtClean="0">
                <a:solidFill>
                  <a:srgbClr val="CC0000"/>
                </a:solidFill>
              </a:rPr>
              <a:t>must be of same length </a:t>
            </a:r>
            <a:r>
              <a:rPr lang="en-IN" sz="2400" dirty="0" smtClean="0"/>
              <a:t>since we are doing point-to-point multiplication (this is not a necessary condition in linear convolution).</a:t>
            </a:r>
          </a:p>
          <a:p>
            <a:pPr lvl="1" algn="just">
              <a:spcBef>
                <a:spcPts val="600"/>
              </a:spcBef>
            </a:pPr>
            <a:r>
              <a:rPr lang="en-IN" sz="2400" dirty="0" smtClean="0"/>
              <a:t>Both sequences must be of length </a:t>
            </a:r>
            <a:r>
              <a:rPr lang="en-IN" sz="2400" i="1" dirty="0" smtClean="0"/>
              <a:t>N</a:t>
            </a:r>
            <a:r>
              <a:rPr lang="en-IN" sz="2400" dirty="0" smtClean="0"/>
              <a:t> to apply </a:t>
            </a:r>
            <a:r>
              <a:rPr lang="en-IN" sz="2400" i="1" dirty="0" smtClean="0"/>
              <a:t>N</a:t>
            </a:r>
            <a:r>
              <a:rPr lang="en-IN" sz="2400" dirty="0" smtClean="0"/>
              <a:t>-point circular convolution on them.</a:t>
            </a:r>
          </a:p>
          <a:p>
            <a:pPr lvl="1" algn="just">
              <a:spcBef>
                <a:spcPts val="600"/>
              </a:spcBef>
            </a:pPr>
            <a:r>
              <a:rPr lang="en-IN" sz="2400" dirty="0" smtClean="0"/>
              <a:t>If not we have to do something appropriate to make them equal length sequences.</a:t>
            </a:r>
          </a:p>
          <a:p>
            <a:pPr lvl="1" algn="just">
              <a:spcBef>
                <a:spcPts val="600"/>
              </a:spcBef>
            </a:pPr>
            <a:r>
              <a:rPr lang="en-IN" sz="2400" dirty="0"/>
              <a:t>In the case discussed we have taken both sequences of same periodicity and so there was no problem.</a:t>
            </a:r>
          </a:p>
          <a:p>
            <a:pPr lvl="1" algn="just">
              <a:spcBef>
                <a:spcPts val="600"/>
              </a:spcBef>
            </a:pPr>
            <a:r>
              <a:rPr lang="en-IN" sz="2400" dirty="0" smtClean="0"/>
              <a:t>Now we will take up other cases.</a:t>
            </a:r>
          </a:p>
        </p:txBody>
      </p:sp>
    </p:spTree>
    <p:extLst>
      <p:ext uri="{BB962C8B-B14F-4D97-AF65-F5344CB8AC3E}">
        <p14:creationId xmlns:p14="http://schemas.microsoft.com/office/powerpoint/2010/main" val="24793914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b="1" dirty="0">
                    <a:solidFill>
                      <a:srgbClr val="660033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are periodic but with different periods </a:t>
                </a:r>
                <a:r>
                  <a:rPr lang="en-IN" sz="2400" b="1" i="1" dirty="0">
                    <a:solidFill>
                      <a:srgbClr val="660033"/>
                    </a:solidFill>
                  </a:rPr>
                  <a:t>N</a:t>
                </a:r>
                <a:r>
                  <a:rPr lang="en-IN" sz="2400" b="1" baseline="-25000" dirty="0">
                    <a:solidFill>
                      <a:srgbClr val="660033"/>
                    </a:solidFill>
                  </a:rPr>
                  <a:t>1</a:t>
                </a:r>
                <a:r>
                  <a:rPr lang="en-IN" sz="2400" b="1" i="1" dirty="0">
                    <a:solidFill>
                      <a:srgbClr val="660033"/>
                    </a:solidFill>
                  </a:rPr>
                  <a:t> </a:t>
                </a:r>
                <a:r>
                  <a:rPr lang="en-IN" sz="2400" b="1" dirty="0">
                    <a:solidFill>
                      <a:srgbClr val="660033"/>
                    </a:solidFill>
                  </a:rPr>
                  <a:t>and </a:t>
                </a:r>
                <a:r>
                  <a:rPr lang="en-IN" sz="2400" b="1" i="1" dirty="0">
                    <a:solidFill>
                      <a:srgbClr val="660033"/>
                    </a:solidFill>
                  </a:rPr>
                  <a:t>N</a:t>
                </a:r>
                <a:r>
                  <a:rPr lang="en-IN" sz="2400" b="1" baseline="-25000" dirty="0">
                    <a:solidFill>
                      <a:srgbClr val="660033"/>
                    </a:solidFill>
                  </a:rPr>
                  <a:t>2</a:t>
                </a:r>
                <a:r>
                  <a:rPr lang="en-IN" sz="2400" dirty="0">
                    <a:solidFill>
                      <a:srgbClr val="660033"/>
                    </a:solidFill>
                  </a:rPr>
                  <a:t> </a:t>
                </a:r>
                <a:r>
                  <a:rPr lang="en-IN" sz="2400" dirty="0"/>
                  <a:t>– </a:t>
                </a:r>
                <a:endParaRPr lang="en-IN" sz="2400" dirty="0" smtClean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Take </a:t>
                </a:r>
                <a:r>
                  <a:rPr lang="en-IN" sz="2400" i="1" dirty="0"/>
                  <a:t>N</a:t>
                </a:r>
                <a:r>
                  <a:rPr lang="en-IN" sz="2400" dirty="0"/>
                  <a:t> = LCM (</a:t>
                </a:r>
                <a:r>
                  <a:rPr lang="en-IN" sz="2400" i="1" dirty="0"/>
                  <a:t>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, </a:t>
                </a:r>
                <a:r>
                  <a:rPr lang="en-IN" sz="2400" i="1" dirty="0"/>
                  <a:t>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</a:t>
                </a:r>
              </a:p>
              <a:p>
                <a:pPr algn="just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periodic with period </a:t>
                </a:r>
                <a:r>
                  <a:rPr lang="en-IN" sz="2400" b="1" i="1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 smtClean="0">
                    <a:solidFill>
                      <a:srgbClr val="002060"/>
                    </a:solidFill>
                  </a:rPr>
                  <a:t> non-periodic with length </a:t>
                </a:r>
                <a:r>
                  <a:rPr lang="en-IN" sz="2400" b="1" i="1" dirty="0" smtClean="0">
                    <a:solidFill>
                      <a:srgbClr val="002060"/>
                    </a:solidFill>
                  </a:rPr>
                  <a:t>L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, where </a:t>
                </a:r>
                <a:r>
                  <a:rPr lang="en-IN" sz="2400" b="1" i="1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 ≥ </a:t>
                </a:r>
                <a:r>
                  <a:rPr lang="en-IN" sz="2400" b="1" i="1" dirty="0" smtClean="0">
                    <a:solidFill>
                      <a:srgbClr val="002060"/>
                    </a:solidFill>
                  </a:rPr>
                  <a:t>L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IN" sz="2400" dirty="0" smtClean="0"/>
                  <a:t>– </a:t>
                </a:r>
              </a:p>
              <a:p>
                <a:pPr algn="just">
                  <a:spcBef>
                    <a:spcPts val="1800"/>
                  </a:spcBef>
                </a:pPr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  <a:blipFill rotWithShape="0">
                <a:blip r:embed="rId2"/>
                <a:stretch>
                  <a:fillRect l="-296" t="-8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276600"/>
            <a:ext cx="9054320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31" y="3288175"/>
            <a:ext cx="8488600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31" y="3276600"/>
            <a:ext cx="8488600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1" y="3288175"/>
            <a:ext cx="8488600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55" y="3276600"/>
            <a:ext cx="90293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31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Here again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is periodic with period </a:t>
                </a:r>
                <a:r>
                  <a:rPr lang="en-IN" sz="2400" i="1" dirty="0" smtClean="0"/>
                  <a:t>N.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But, </a:t>
                </a:r>
                <a:r>
                  <a:rPr lang="en-IN" sz="2400" dirty="0"/>
                  <a:t>unlike </a:t>
                </a:r>
                <a:r>
                  <a:rPr lang="en-IN" sz="2400" dirty="0" smtClean="0"/>
                  <a:t>the case of both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periodic sequences, here each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is </a:t>
                </a:r>
                <a:r>
                  <a:rPr lang="en-IN" sz="2400" dirty="0" smtClean="0"/>
                  <a:t>finite-valued (system with finite-length impulse response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stable)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One </a:t>
                </a:r>
                <a:r>
                  <a:rPr lang="en-IN" sz="2400" dirty="0"/>
                  <a:t>period 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can be computed by doing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circular convolution; </a:t>
                </a:r>
                <a:r>
                  <a:rPr lang="en-IN" sz="2400" dirty="0" smtClean="0"/>
                  <a:t>for </a:t>
                </a:r>
                <a:r>
                  <a:rPr lang="en-IN" sz="2400" i="1" dirty="0"/>
                  <a:t>N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&gt; </a:t>
                </a:r>
                <a:r>
                  <a:rPr lang="en-IN" sz="2400" i="1" dirty="0" smtClean="0"/>
                  <a:t>L</a:t>
                </a:r>
                <a:r>
                  <a:rPr lang="en-IN" sz="2400" dirty="0" smtClean="0"/>
                  <a:t>, length </a:t>
                </a:r>
                <a:r>
                  <a:rPr lang="en-IN" sz="2400" dirty="0"/>
                  <a:t>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extended by zero-padding.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Alternatively, perform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 / IDFT.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Essentially gives periodic convolution 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with 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periodic repetition of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CC0000"/>
                    </a:solidFill>
                  </a:rPr>
                  <a:t> padded with </a:t>
                </a:r>
                <a:r>
                  <a:rPr lang="en-IN" sz="2400" i="1" dirty="0">
                    <a:solidFill>
                      <a:srgbClr val="CC0000"/>
                    </a:solidFill>
                  </a:rPr>
                  <a:t>N</a:t>
                </a:r>
                <a:r>
                  <a:rPr lang="en-IN" sz="2400" dirty="0">
                    <a:solidFill>
                      <a:srgbClr val="CC0000"/>
                    </a:solidFill>
                  </a:rPr>
                  <a:t> − </a:t>
                </a:r>
                <a:r>
                  <a:rPr lang="en-IN" sz="2400" i="1" dirty="0">
                    <a:solidFill>
                      <a:srgbClr val="CC0000"/>
                    </a:solidFill>
                  </a:rPr>
                  <a:t>L </a:t>
                </a:r>
                <a:r>
                  <a:rPr lang="en-IN" sz="2400" dirty="0">
                    <a:solidFill>
                      <a:srgbClr val="CC0000"/>
                    </a:solidFill>
                  </a:rPr>
                  <a:t>zeros</a:t>
                </a:r>
                <a:r>
                  <a:rPr lang="en-IN" sz="2400" i="1" dirty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Since </a:t>
                </a:r>
                <a:r>
                  <a:rPr lang="en-IN" sz="2400" i="1" dirty="0"/>
                  <a:t>N</a:t>
                </a:r>
                <a:r>
                  <a:rPr lang="en-IN" sz="2400" dirty="0"/>
                  <a:t> ≥ </a:t>
                </a:r>
                <a:r>
                  <a:rPr lang="en-IN" sz="2400" i="1" dirty="0"/>
                  <a:t>L</a:t>
                </a:r>
                <a:r>
                  <a:rPr lang="en-IN" sz="2400" dirty="0"/>
                  <a:t> there is no question of time-aliasing.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64125"/>
              </a:xfrm>
              <a:blipFill rotWithShape="0">
                <a:blip r:embed="rId3"/>
                <a:stretch>
                  <a:fillRect l="-296" t="-8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30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064125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002060"/>
                    </a:solidFill>
                  </a:rPr>
                  <a:t> periodic with period </a:t>
                </a:r>
                <a:r>
                  <a:rPr lang="en-IN" sz="2400" b="1" i="1" dirty="0">
                    <a:solidFill>
                      <a:srgbClr val="002060"/>
                    </a:solidFill>
                  </a:rPr>
                  <a:t>N</a:t>
                </a:r>
                <a:r>
                  <a:rPr lang="en-IN" sz="2400" b="1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002060"/>
                    </a:solidFill>
                  </a:rPr>
                  <a:t> non-periodic with length </a:t>
                </a:r>
                <a:r>
                  <a:rPr lang="en-IN" sz="2400" b="1" i="1" dirty="0">
                    <a:solidFill>
                      <a:srgbClr val="002060"/>
                    </a:solidFill>
                  </a:rPr>
                  <a:t>L</a:t>
                </a:r>
                <a:r>
                  <a:rPr lang="en-IN" sz="2400" b="1" dirty="0">
                    <a:solidFill>
                      <a:srgbClr val="002060"/>
                    </a:solidFill>
                  </a:rPr>
                  <a:t>, where </a:t>
                </a:r>
                <a:r>
                  <a:rPr lang="en-IN" sz="2400" b="1" i="1" dirty="0">
                    <a:solidFill>
                      <a:srgbClr val="002060"/>
                    </a:solidFill>
                  </a:rPr>
                  <a:t>N</a:t>
                </a:r>
                <a:r>
                  <a:rPr lang="en-IN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&lt; </a:t>
                </a:r>
                <a:r>
                  <a:rPr lang="en-IN" sz="2400" b="1" i="1" dirty="0">
                    <a:solidFill>
                      <a:srgbClr val="002060"/>
                    </a:solidFill>
                  </a:rPr>
                  <a:t>L</a:t>
                </a:r>
                <a:r>
                  <a:rPr lang="en-IN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IN" sz="3200" dirty="0"/>
                  <a:t>– </a:t>
                </a:r>
                <a:endParaRPr lang="en-IN" sz="3200" dirty="0" smtClean="0"/>
              </a:p>
              <a:p>
                <a:pPr algn="just"/>
                <a:endParaRPr lang="en-IN" sz="3200" dirty="0"/>
              </a:p>
              <a:p>
                <a:pPr algn="just"/>
                <a:endParaRPr lang="en-IN" sz="3200" dirty="0" smtClean="0"/>
              </a:p>
              <a:p>
                <a:pPr algn="just"/>
                <a:endParaRPr lang="en-IN" sz="3200" dirty="0"/>
              </a:p>
              <a:p>
                <a:pPr algn="just"/>
                <a:endParaRPr lang="en-IN" sz="3200" dirty="0" smtClean="0"/>
              </a:p>
              <a:p>
                <a:pPr marL="0" indent="0" algn="just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IN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200" dirty="0"/>
              </a:p>
              <a:p>
                <a:pPr marL="0" indent="0">
                  <a:lnSpc>
                    <a:spcPts val="32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IN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ts val="32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IN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lnSpc>
                    <a:spcPts val="32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IN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064125"/>
              </a:xfrm>
              <a:blipFill rotWithShape="0">
                <a:blip r:embed="rId8"/>
                <a:stretch>
                  <a:fillRect l="-281" t="-842" r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1524000"/>
            <a:ext cx="8858790" cy="28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025" y="1513648"/>
            <a:ext cx="8885233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1524000"/>
            <a:ext cx="8858790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93" y="1524000"/>
            <a:ext cx="8867471" cy="28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606" y="1535575"/>
            <a:ext cx="887135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659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IN" sz="2400" dirty="0" smtClean="0"/>
                  <a:t>So, here also one </a:t>
                </a:r>
                <a:r>
                  <a:rPr lang="en-IN" sz="2400" dirty="0"/>
                  <a:t>period 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can be computed by doing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circular </a:t>
                </a:r>
                <a:r>
                  <a:rPr lang="en-IN" sz="2400" dirty="0" smtClean="0"/>
                  <a:t>convolution. Since, length of 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more than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time-aliased as follows.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610328"/>
            <a:ext cx="7200000" cy="27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556037"/>
            <a:ext cx="7200000" cy="27574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576357"/>
            <a:ext cx="7920000" cy="27576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" y="3593268"/>
            <a:ext cx="7881900" cy="27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0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Alternatively, perform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 / IDFT.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Taking N-point DFT of finite-length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may be thought of as 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periodically repeated with period </a:t>
                </a:r>
                <a:r>
                  <a:rPr lang="en-IN" sz="2400" i="1" dirty="0" smtClean="0"/>
                  <a:t>N.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But, since length </a:t>
                </a:r>
                <a:r>
                  <a:rPr lang="en-IN" sz="2400" i="1" dirty="0" smtClean="0"/>
                  <a:t>L</a:t>
                </a:r>
                <a:r>
                  <a:rPr lang="en-I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more than the number of DFT points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, there is time-aliasing in the periodically repeated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sequence. This is desired since we want circular convolution 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with time-aliased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as seen above.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Thus, DFT / IDFT approach essentially </a:t>
                </a:r>
                <a:r>
                  <a:rPr lang="en-IN" sz="2400" dirty="0"/>
                  <a:t>gives periodic convolution of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with 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periodic </a:t>
                </a:r>
                <a:r>
                  <a:rPr lang="en-IN" sz="2400" dirty="0">
                    <a:solidFill>
                      <a:srgbClr val="CC0000"/>
                    </a:solidFill>
                  </a:rPr>
                  <a:t>repetition 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of time-aliased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i="1" dirty="0" smtClean="0"/>
                  <a:t> </a:t>
                </a:r>
                <a:r>
                  <a:rPr lang="en-IN" sz="2400" dirty="0">
                    <a:solidFill>
                      <a:srgbClr val="CC0000"/>
                    </a:solidFill>
                  </a:rPr>
                  <a:t>with period </a:t>
                </a:r>
                <a:r>
                  <a:rPr lang="en-IN" sz="2400" i="1" dirty="0">
                    <a:solidFill>
                      <a:srgbClr val="CC0000"/>
                    </a:solidFill>
                  </a:rPr>
                  <a:t>N</a:t>
                </a:r>
                <a:r>
                  <a:rPr lang="en-IN" sz="2400" i="1" dirty="0" smtClean="0"/>
                  <a:t>, </a:t>
                </a:r>
                <a:r>
                  <a:rPr lang="en-IN" sz="2400" dirty="0" smtClean="0"/>
                  <a:t>as desired</a:t>
                </a:r>
                <a:r>
                  <a:rPr lang="en-IN" sz="2400" i="1" dirty="0" smtClean="0"/>
                  <a:t>.</a:t>
                </a:r>
                <a:endParaRPr lang="en-IN" sz="2400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5"/>
                <a:stretch>
                  <a:fillRect l="-296" t="-868" r="-1111" b="-3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3935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/>
                <a:r>
                  <a:rPr lang="en-IN" sz="2400" b="1" dirty="0">
                    <a:solidFill>
                      <a:srgbClr val="660033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IN" sz="2400" b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dirty="0">
                        <a:solidFill>
                          <a:srgbClr val="660033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dirty="0">
                            <a:solidFill>
                              <a:srgbClr val="66003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660033"/>
                    </a:solidFill>
                  </a:rPr>
                  <a:t> are non-periodic of lengths </a:t>
                </a:r>
                <a:r>
                  <a:rPr lang="en-IN" sz="2400" b="1" i="1" dirty="0">
                    <a:solidFill>
                      <a:srgbClr val="660033"/>
                    </a:solidFill>
                  </a:rPr>
                  <a:t>N</a:t>
                </a:r>
                <a:r>
                  <a:rPr lang="en-IN" sz="2400" b="1" baseline="-25000" dirty="0">
                    <a:solidFill>
                      <a:srgbClr val="660033"/>
                    </a:solidFill>
                  </a:rPr>
                  <a:t>1</a:t>
                </a:r>
                <a:r>
                  <a:rPr lang="en-IN" sz="2400" b="1" dirty="0">
                    <a:solidFill>
                      <a:srgbClr val="660033"/>
                    </a:solidFill>
                  </a:rPr>
                  <a:t> and </a:t>
                </a:r>
                <a:r>
                  <a:rPr lang="en-IN" sz="2400" b="1" i="1" dirty="0" smtClean="0">
                    <a:solidFill>
                      <a:srgbClr val="660033"/>
                    </a:solidFill>
                  </a:rPr>
                  <a:t>N</a:t>
                </a:r>
                <a:r>
                  <a:rPr lang="en-IN" sz="2400" b="1" baseline="-25000" dirty="0" smtClean="0">
                    <a:solidFill>
                      <a:srgbClr val="660033"/>
                    </a:solidFill>
                  </a:rPr>
                  <a:t>2</a:t>
                </a:r>
                <a:r>
                  <a:rPr lang="en-IN" sz="2400" b="1" dirty="0" smtClean="0">
                    <a:solidFill>
                      <a:srgbClr val="660033"/>
                    </a:solidFill>
                  </a:rPr>
                  <a:t> </a:t>
                </a:r>
                <a:r>
                  <a:rPr lang="en-IN" sz="2400" dirty="0" smtClean="0"/>
                  <a:t>–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Convolution of two non-periodic signals gives a finite-length non-periodic output; the length of the output is </a:t>
                </a:r>
                <a:r>
                  <a:rPr lang="en-IN" sz="2400" i="1" dirty="0" smtClean="0"/>
                  <a:t>N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 + </a:t>
                </a:r>
                <a:r>
                  <a:rPr lang="en-IN" sz="2400" i="1" dirty="0" smtClean="0"/>
                  <a:t>N</a:t>
                </a:r>
                <a:r>
                  <a:rPr lang="en-IN" sz="2400" baseline="-25000" dirty="0" smtClean="0"/>
                  <a:t>2</a:t>
                </a:r>
                <a:r>
                  <a:rPr lang="en-IN" sz="2400" dirty="0" smtClean="0"/>
                  <a:t> − 1.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Convolution here is obtained by linear convolution.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This can only be computed via frequency domain using DTFT / IDTFT.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However, our objective is to do the same via DFT / IDFT since DTFT / IDTFT cannot be performed in a digital processor.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3"/>
                <a:stretch>
                  <a:fillRect l="-296" t="-883" r="-1111" b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813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/>
                <a:r>
                  <a:rPr lang="en-IN" sz="2400" dirty="0" smtClean="0"/>
                  <a:t>But, we have seen that DFT / IDFT gives circular convolution and not linear convolution.</a:t>
                </a:r>
              </a:p>
              <a:p>
                <a:pPr algn="just"/>
                <a:r>
                  <a:rPr lang="en-IN" sz="2400" dirty="0" smtClean="0">
                    <a:solidFill>
                      <a:srgbClr val="003399"/>
                    </a:solidFill>
                  </a:rPr>
                  <a:t>How is circular convolution related to linear convolution? </a:t>
                </a:r>
                <a:endParaRPr lang="en-IN" sz="2400" dirty="0">
                  <a:solidFill>
                    <a:srgbClr val="003399"/>
                  </a:solidFill>
                </a:endParaRPr>
              </a:p>
              <a:p>
                <a:pPr algn="just"/>
                <a:endParaRPr lang="en-IN" sz="2400" dirty="0"/>
              </a:p>
              <a:p>
                <a:endParaRPr lang="en-IN" dirty="0" smtClean="0"/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5"/>
                <a:stretch>
                  <a:fillRect l="-296" t="-883" r="-1111" b="-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667000"/>
            <a:ext cx="2519907" cy="667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3334726"/>
            <a:ext cx="1903241" cy="66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512" y="3334724"/>
            <a:ext cx="1903241" cy="665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016" y="3334725"/>
            <a:ext cx="1903241" cy="665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666" y="3334725"/>
            <a:ext cx="1903241" cy="665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378" y="3334725"/>
            <a:ext cx="1903241" cy="665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049" y="3334726"/>
            <a:ext cx="1903241" cy="6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90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/>
            <a:r>
              <a:rPr lang="en-IN" sz="2400" dirty="0" smtClean="0"/>
              <a:t>Now, we compare this linear convolution to </a:t>
            </a:r>
            <a:r>
              <a:rPr lang="en-IN" sz="2400" i="1" dirty="0" smtClean="0"/>
              <a:t>N</a:t>
            </a:r>
            <a:r>
              <a:rPr lang="en-IN" sz="2400" dirty="0" smtClean="0"/>
              <a:t>-point circular convolution for different values of </a:t>
            </a:r>
            <a:r>
              <a:rPr lang="en-IN" sz="2400" i="1" dirty="0" smtClean="0"/>
              <a:t>N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CC0000"/>
                </a:solidFill>
              </a:rPr>
              <a:t>So, for </a:t>
            </a:r>
            <a:r>
              <a:rPr lang="en-IN" sz="2400" i="1" dirty="0" smtClean="0">
                <a:solidFill>
                  <a:srgbClr val="CC0000"/>
                </a:solidFill>
              </a:rPr>
              <a:t>N</a:t>
            </a:r>
            <a:r>
              <a:rPr lang="en-IN" sz="2400" dirty="0" smtClean="0">
                <a:solidFill>
                  <a:srgbClr val="CC0000"/>
                </a:solidFill>
              </a:rPr>
              <a:t> = 8, </a:t>
            </a:r>
          </a:p>
          <a:p>
            <a:pPr marL="0" indent="0" algn="just">
              <a:buNone/>
            </a:pPr>
            <a:r>
              <a:rPr lang="en-IN" sz="2400" dirty="0" smtClean="0">
                <a:solidFill>
                  <a:srgbClr val="CC0000"/>
                </a:solidFill>
              </a:rPr>
              <a:t>    circular convolution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CC0000"/>
                </a:solidFill>
              </a:rPr>
              <a:t> </a:t>
            </a:r>
            <a:r>
              <a:rPr lang="en-IN" sz="2400" dirty="0" smtClean="0">
                <a:solidFill>
                  <a:srgbClr val="CC0000"/>
                </a:solidFill>
              </a:rPr>
              <a:t>          = linear convolution</a:t>
            </a:r>
            <a:endParaRPr lang="en-IN" sz="2400" dirty="0">
              <a:solidFill>
                <a:srgbClr val="CC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7" y="2084805"/>
            <a:ext cx="2618351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41" y="2084805"/>
            <a:ext cx="2487592" cy="229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  <a:blipFill rotWithShape="0">
                <a:blip r:embed="rId4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616" y="2084805"/>
            <a:ext cx="2463902" cy="22678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525" y="2084805"/>
            <a:ext cx="2399275" cy="2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42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Given a non-periodic sequence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[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]</a:t>
                </a:r>
                <a:r>
                  <a:rPr lang="en-IN" sz="2400" dirty="0" smtClean="0"/>
                  <a:t> of whatever length.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We take DTFT and then do frequency sampling at N-points to get DFT coefficients.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[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]   –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DTFT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(</a:t>
                </a:r>
                <a:r>
                  <a:rPr lang="el-GR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)   – </a:t>
                </a:r>
                <a:r>
                  <a:rPr lang="en-US" altLang="en-US" sz="2400" i="1" dirty="0">
                    <a:solidFill>
                      <a:srgbClr val="003399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en-US" sz="2400" dirty="0">
                    <a:solidFill>
                      <a:srgbClr val="003399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-point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>
                    <a:solidFill>
                      <a:srgbClr val="000099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freq. sampling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   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k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k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] =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IN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2k</a:t>
                </a:r>
                <a:r>
                  <a:rPr lang="el-GR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π</a:t>
                </a:r>
                <a:r>
                  <a:rPr lang="en-IN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/N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Now we take inverse DFT (expression similar to inverse DTFS) to get back the original signal.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IN" sz="2400" dirty="0" smtClean="0"/>
                  <a:t>But, we may or may not get back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[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 smtClean="0"/>
                  <a:t>].</a:t>
                </a:r>
                <a:endParaRPr lang="en-IN" sz="24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k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]    – </a:t>
                </a:r>
                <a:r>
                  <a:rPr lang="en-US" altLang="en-US" sz="2400" dirty="0">
                    <a:solidFill>
                      <a:srgbClr val="660033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IDFT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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just">
                  <a:spcBef>
                    <a:spcPts val="1200"/>
                  </a:spcBef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t="-85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785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/>
            <a:r>
              <a:rPr lang="en-IN" sz="2400" dirty="0" smtClean="0"/>
              <a:t>Now, we compare this linear convolution to </a:t>
            </a:r>
            <a:r>
              <a:rPr lang="en-IN" sz="2400" i="1" dirty="0" smtClean="0"/>
              <a:t>N</a:t>
            </a:r>
            <a:r>
              <a:rPr lang="en-IN" sz="2400" dirty="0" smtClean="0"/>
              <a:t>-point circular convolution for different values of </a:t>
            </a:r>
            <a:r>
              <a:rPr lang="en-IN" sz="2400" i="1" dirty="0" smtClean="0"/>
              <a:t>N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CC0000"/>
                </a:solidFill>
              </a:rPr>
              <a:t>So, for </a:t>
            </a:r>
            <a:r>
              <a:rPr lang="en-IN" sz="2400" i="1" dirty="0" smtClean="0">
                <a:solidFill>
                  <a:srgbClr val="CC0000"/>
                </a:solidFill>
              </a:rPr>
              <a:t>N</a:t>
            </a:r>
            <a:r>
              <a:rPr lang="en-IN" sz="2400" dirty="0" smtClean="0">
                <a:solidFill>
                  <a:srgbClr val="CC0000"/>
                </a:solidFill>
              </a:rPr>
              <a:t> = 6, </a:t>
            </a:r>
          </a:p>
          <a:p>
            <a:pPr marL="0" indent="0" algn="just">
              <a:buNone/>
            </a:pPr>
            <a:r>
              <a:rPr lang="en-IN" sz="2400" dirty="0" smtClean="0">
                <a:solidFill>
                  <a:srgbClr val="CC0000"/>
                </a:solidFill>
              </a:rPr>
              <a:t>    circular convolution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CC0000"/>
                </a:solidFill>
              </a:rPr>
              <a:t> </a:t>
            </a:r>
            <a:r>
              <a:rPr lang="en-IN" sz="2400" dirty="0" smtClean="0">
                <a:solidFill>
                  <a:srgbClr val="CC0000"/>
                </a:solidFill>
              </a:rPr>
              <a:t>          = linear convolution</a:t>
            </a:r>
            <a:endParaRPr lang="en-IN" sz="2400" dirty="0">
              <a:solidFill>
                <a:srgbClr val="CC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7" y="2315543"/>
            <a:ext cx="2618351" cy="182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  <a:blipFill rotWithShape="0">
                <a:blip r:embed="rId3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16" y="2166956"/>
            <a:ext cx="2487592" cy="2013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16" y="2202541"/>
            <a:ext cx="2463902" cy="2032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63" y="2296722"/>
            <a:ext cx="2286000" cy="18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50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/>
                <a:r>
                  <a:rPr lang="en-IN" sz="2400" dirty="0" smtClean="0"/>
                  <a:t>Now, we compare this linear convolution to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circular convolution for different values of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</a:t>
                </a:r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r>
                  <a:rPr lang="en-IN" sz="2400" dirty="0" smtClean="0">
                    <a:solidFill>
                      <a:srgbClr val="CC0000"/>
                    </a:solidFill>
                  </a:rPr>
                  <a:t>So, for </a:t>
                </a:r>
                <a:r>
                  <a:rPr lang="en-IN" sz="2400" i="1" dirty="0" smtClean="0">
                    <a:solidFill>
                      <a:srgbClr val="CC0000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 = 5, </a:t>
                </a:r>
              </a:p>
              <a:p>
                <a:pPr marL="0" indent="0" algn="just">
                  <a:buNone/>
                </a:pPr>
                <a:r>
                  <a:rPr lang="en-IN" sz="2400" dirty="0" smtClean="0">
                    <a:solidFill>
                      <a:srgbClr val="CC0000"/>
                    </a:solidFill>
                  </a:rPr>
                  <a:t>    circular convolution </a:t>
                </a:r>
              </a:p>
              <a:p>
                <a:pPr marL="0" indent="0" algn="just">
                  <a:buNone/>
                </a:pPr>
                <a:r>
                  <a:rPr lang="en-IN" sz="2200" dirty="0" smtClean="0">
                    <a:solidFill>
                      <a:srgbClr val="CC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IN" sz="22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963" t="-85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7" y="2211728"/>
            <a:ext cx="2618351" cy="2032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41" y="2197660"/>
            <a:ext cx="2487592" cy="2066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37" y="2046341"/>
            <a:ext cx="2310631" cy="22678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35" y="2197660"/>
            <a:ext cx="2270304" cy="21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6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/>
                <a:r>
                  <a:rPr lang="en-IN" sz="2400" dirty="0" smtClean="0"/>
                  <a:t>Now, we compare this linear convolution to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circular convolution for different values of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</a:t>
                </a:r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r>
                  <a:rPr lang="en-IN" sz="2400" dirty="0" smtClean="0">
                    <a:solidFill>
                      <a:srgbClr val="CC0000"/>
                    </a:solidFill>
                  </a:rPr>
                  <a:t>So, for </a:t>
                </a:r>
                <a:r>
                  <a:rPr lang="en-IN" sz="2400" i="1" dirty="0" smtClean="0">
                    <a:solidFill>
                      <a:srgbClr val="CC0000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CC0000"/>
                    </a:solidFill>
                  </a:rPr>
                  <a:t> = 4, </a:t>
                </a:r>
              </a:p>
              <a:p>
                <a:pPr marL="0" indent="0" algn="just">
                  <a:buNone/>
                </a:pPr>
                <a:r>
                  <a:rPr lang="en-IN" sz="2400" dirty="0" smtClean="0">
                    <a:solidFill>
                      <a:srgbClr val="CC0000"/>
                    </a:solidFill>
                  </a:rPr>
                  <a:t>    circular convolution </a:t>
                </a:r>
              </a:p>
              <a:p>
                <a:pPr marL="0" indent="0" algn="just">
                  <a:buNone/>
                </a:pPr>
                <a:r>
                  <a:rPr lang="en-IN" sz="2200" dirty="0" smtClean="0">
                    <a:solidFill>
                      <a:srgbClr val="CC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2200" dirty="0" smtClean="0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IN" sz="22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963" t="-85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5" y="2211728"/>
            <a:ext cx="2488475" cy="2032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59" y="2197660"/>
            <a:ext cx="2449156" cy="2066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64623"/>
                <a:ext cx="49530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59" y="2116963"/>
            <a:ext cx="2310631" cy="21705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55" y="2083356"/>
            <a:ext cx="2110749" cy="21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35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 Convolution 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altLang="en-US" sz="2400" dirty="0" smtClean="0"/>
                  <a:t>For </a:t>
                </a:r>
                <a:r>
                  <a:rPr lang="en-US" altLang="en-US" sz="2400" i="1" dirty="0"/>
                  <a:t>M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≠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,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-point circular convolution is different from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M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-point circular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convolution.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Circular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convolution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can be derived from linear convolution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</a:rPr>
                  <a:t> as linear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convolution + time-aliasing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. That is, </a:t>
                </a:r>
              </a:p>
              <a:p>
                <a:pPr marL="344487" lvl="1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</a:rPr>
                  <a:t> = one period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𝑚𝑁</m:t>
                            </m:r>
                          </m:e>
                        </m:d>
                      </m:e>
                    </m:nary>
                  </m:oMath>
                </a14:m>
                <a:endParaRPr lang="en-US" altLang="en-US" sz="2400" dirty="0" smtClean="0">
                  <a:cs typeface="Arial" panose="020B0604020202020204" pitchFamily="34" charset="0"/>
                </a:endParaRPr>
              </a:p>
              <a:p>
                <a:pPr lvl="1" algn="just" eaLnBrk="1" hangingPunct="1">
                  <a:spcBef>
                    <a:spcPts val="1800"/>
                  </a:spcBef>
                </a:pPr>
                <a:r>
                  <a:rPr lang="en-US" altLang="en-US" sz="2400" dirty="0" smtClean="0"/>
                  <a:t>On the other hand, </a:t>
                </a:r>
                <a:r>
                  <a:rPr lang="en-US" altLang="en-US" sz="2400" i="1" dirty="0" smtClean="0"/>
                  <a:t>y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can be obtained from </a:t>
                </a:r>
                <a:r>
                  <a:rPr lang="en-US" altLang="en-US" sz="2400" dirty="0" smtClean="0"/>
                  <a:t>circular </a:t>
                </a:r>
                <a:r>
                  <a:rPr lang="en-US" altLang="en-US" sz="2400" dirty="0"/>
                  <a:t>convolution </a:t>
                </a:r>
                <a:r>
                  <a:rPr lang="en-US" altLang="en-US" sz="2400" dirty="0" smtClean="0"/>
                  <a:t>if </a:t>
                </a:r>
                <a:r>
                  <a:rPr lang="en-US" altLang="en-US" sz="2400" dirty="0"/>
                  <a:t>there is no time aliasing</a:t>
                </a:r>
                <a:r>
                  <a:rPr lang="en-US" altLang="en-US" sz="2400" dirty="0" smtClean="0"/>
                  <a:t>. And,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to avoid time aliasing, </a:t>
                </a:r>
                <a:r>
                  <a:rPr lang="en-US" altLang="en-US" sz="2400" i="1" dirty="0"/>
                  <a:t>N 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≥  </a:t>
                </a:r>
                <a:r>
                  <a:rPr lang="en-US" altLang="en-US" sz="2400" i="1" dirty="0"/>
                  <a:t>N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 + </a:t>
                </a:r>
                <a:r>
                  <a:rPr lang="en-US" altLang="en-US" sz="2400" i="1" dirty="0"/>
                  <a:t>N</a:t>
                </a:r>
                <a:r>
                  <a:rPr lang="en-US" altLang="en-US" sz="2400" baseline="-25000" dirty="0"/>
                  <a:t>2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− 1.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altLang="en-US" sz="2400" dirty="0" smtClean="0"/>
                  <a:t>Thus, linear convolution </a:t>
                </a:r>
                <a:r>
                  <a:rPr lang="en-US" altLang="en-US" sz="2400" dirty="0"/>
                  <a:t>of two finite length sequences can be </a:t>
                </a:r>
                <a:r>
                  <a:rPr lang="en-US" altLang="en-US" sz="2400" dirty="0" smtClean="0"/>
                  <a:t>obtained via DFT / IDFT if 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 is taken as above.</a:t>
                </a:r>
                <a:endParaRPr lang="en-US" altLang="en-US" sz="2400" dirty="0"/>
              </a:p>
              <a:p>
                <a:endParaRPr lang="en-US" altLang="en-US" sz="3200" dirty="0"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 r="-1111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3702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Summarizing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993366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rgbClr val="9933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rgbClr val="993366"/>
                    </a:solidFill>
                  </a:rPr>
                  <a:t> are periodic with same period </a:t>
                </a:r>
                <a:r>
                  <a:rPr lang="en-IN" sz="2400" i="1" dirty="0" smtClean="0">
                    <a:solidFill>
                      <a:srgbClr val="993366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993366"/>
                    </a:solidFill>
                  </a:rPr>
                  <a:t> (or </a:t>
                </a:r>
                <a:br>
                  <a:rPr lang="en-IN" sz="2400" dirty="0" smtClean="0">
                    <a:solidFill>
                      <a:srgbClr val="993366"/>
                    </a:solidFill>
                  </a:rPr>
                </a:br>
                <a:r>
                  <a:rPr lang="en-IN" sz="2400" i="1" dirty="0" smtClean="0">
                    <a:solidFill>
                      <a:srgbClr val="993366"/>
                    </a:solidFill>
                  </a:rPr>
                  <a:t>N</a:t>
                </a:r>
                <a:r>
                  <a:rPr lang="en-IN" sz="2400" dirty="0" smtClean="0">
                    <a:solidFill>
                      <a:srgbClr val="993366"/>
                    </a:solidFill>
                  </a:rPr>
                  <a:t> = lcm[</a:t>
                </a:r>
                <a:r>
                  <a:rPr lang="en-IN" sz="2400" i="1" dirty="0" smtClean="0">
                    <a:solidFill>
                      <a:srgbClr val="993366"/>
                    </a:solidFill>
                  </a:rPr>
                  <a:t>N</a:t>
                </a:r>
                <a:r>
                  <a:rPr lang="en-IN" sz="2400" baseline="-25000" dirty="0" smtClean="0">
                    <a:solidFill>
                      <a:srgbClr val="993366"/>
                    </a:solidFill>
                  </a:rPr>
                  <a:t>1</a:t>
                </a:r>
                <a:r>
                  <a:rPr lang="en-IN" sz="2400" dirty="0" smtClean="0">
                    <a:solidFill>
                      <a:srgbClr val="993366"/>
                    </a:solidFill>
                  </a:rPr>
                  <a:t>, </a:t>
                </a:r>
                <a:r>
                  <a:rPr lang="en-IN" sz="2400" i="1" dirty="0" smtClean="0">
                    <a:solidFill>
                      <a:srgbClr val="993366"/>
                    </a:solidFill>
                  </a:rPr>
                  <a:t>N</a:t>
                </a:r>
                <a:r>
                  <a:rPr lang="en-IN" sz="2400" baseline="-25000" dirty="0" smtClean="0">
                    <a:solidFill>
                      <a:srgbClr val="993366"/>
                    </a:solidFill>
                  </a:rPr>
                  <a:t>2</a:t>
                </a:r>
                <a:r>
                  <a:rPr lang="en-IN" sz="2400" dirty="0" smtClean="0">
                    <a:solidFill>
                      <a:srgbClr val="993366"/>
                    </a:solidFill>
                  </a:rPr>
                  <a:t>] ): </a:t>
                </a:r>
                <a:r>
                  <a:rPr lang="en-IN" sz="2400" dirty="0" smtClean="0"/>
                  <a:t>General linear convolution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not valid; compute one period of periodic convolution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via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circular convolution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via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-point DFT / IDFT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via linear convolution followed by time-aliasing – perform linear convolution giving output sequence of length 2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− 1, then overlap last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− </a:t>
                </a:r>
                <a:r>
                  <a:rPr lang="en-IN" sz="2400" dirty="0" smtClean="0"/>
                  <a:t>1 output samples with the first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− </a:t>
                </a:r>
                <a:r>
                  <a:rPr lang="en-IN" sz="2400" dirty="0" smtClean="0"/>
                  <a:t>1 output samples resulting in the required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-length one period of the periodic convolution.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5"/>
                <a:stretch>
                  <a:fillRect l="-296" t="-85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2665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Summarizing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periodic with period </a:t>
                </a:r>
                <a:r>
                  <a:rPr lang="en-IN" sz="2400" i="1" dirty="0">
                    <a:solidFill>
                      <a:srgbClr val="0070C0"/>
                    </a:solidFill>
                  </a:rPr>
                  <a:t>N</a:t>
                </a:r>
                <a:r>
                  <a:rPr lang="en-IN" sz="2400" dirty="0">
                    <a:solidFill>
                      <a:srgbClr val="0070C0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is of finite-length </a:t>
                </a:r>
                <a:r>
                  <a:rPr lang="en-IN" sz="2400" i="1" dirty="0">
                    <a:solidFill>
                      <a:srgbClr val="0070C0"/>
                    </a:solidFill>
                  </a:rPr>
                  <a:t>L</a:t>
                </a:r>
                <a:r>
                  <a:rPr lang="en-IN" sz="2400" dirty="0">
                    <a:solidFill>
                      <a:srgbClr val="0070C0"/>
                    </a:solidFill>
                  </a:rPr>
                  <a:t>: </a:t>
                </a:r>
                <a:r>
                  <a:rPr lang="en-IN" sz="2400" dirty="0"/>
                  <a:t>Compute one period of linear convolution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400" dirty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via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circular convolution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; for </a:t>
                </a:r>
                <a:r>
                  <a:rPr lang="en-IN" sz="2400" i="1" dirty="0"/>
                  <a:t>L</a:t>
                </a:r>
                <a:r>
                  <a:rPr lang="en-IN" sz="2400" dirty="0"/>
                  <a:t> = </a:t>
                </a:r>
                <a:r>
                  <a:rPr lang="en-IN" sz="2400" i="1" dirty="0"/>
                  <a:t>N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, for </a:t>
                </a:r>
                <a:r>
                  <a:rPr lang="en-IN" sz="2400" i="1" dirty="0"/>
                  <a:t>L</a:t>
                </a:r>
                <a:r>
                  <a:rPr lang="en-IN" sz="2400" dirty="0"/>
                  <a:t> &lt; </a:t>
                </a:r>
                <a:r>
                  <a:rPr lang="en-IN" sz="2400" i="1" dirty="0"/>
                  <a:t>N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is zero-padded and for L &gt; N,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is time-aliased to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i="1" dirty="0"/>
                  <a:t>N</a:t>
                </a:r>
                <a:r>
                  <a:rPr lang="en-IN" sz="2400" dirty="0"/>
                  <a:t>-length long</a:t>
                </a:r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via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 / IDFT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via linear convolution followed by time-aliasing.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Note that here taking the convolution sum </a:t>
                </a:r>
                <a:r>
                  <a:rPr lang="en-IN" sz="2400" dirty="0" smtClean="0"/>
                  <a:t>over</a:t>
                </a:r>
                <a:br>
                  <a:rPr lang="en-IN" sz="2400" dirty="0" smtClean="0"/>
                </a:b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alt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400" dirty="0"/>
                  <a:t> to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400" dirty="0"/>
                  <a:t> is as good as taking the sum over </a:t>
                </a:r>
                <a:r>
                  <a:rPr lang="en-IN" sz="2400" dirty="0" smtClean="0"/>
                  <a:t>finite length </a:t>
                </a:r>
                <a:r>
                  <a:rPr lang="en-IN" sz="2400" i="1" dirty="0" smtClean="0"/>
                  <a:t>L</a:t>
                </a:r>
                <a:r>
                  <a:rPr lang="en-IN" sz="2400" dirty="0" smtClean="0"/>
                  <a:t>. </a:t>
                </a:r>
                <a:r>
                  <a:rPr lang="en-IN" sz="2400" dirty="0"/>
                  <a:t>So, </a:t>
                </a:r>
                <a:r>
                  <a:rPr lang="en-IN" sz="2400" dirty="0" smtClean="0"/>
                  <a:t>here </a:t>
                </a:r>
                <a:r>
                  <a:rPr lang="en-IN" sz="2400" dirty="0"/>
                  <a:t>circular convolution gives one period of the </a:t>
                </a:r>
                <a:r>
                  <a:rPr lang="en-IN" sz="2400" dirty="0" smtClean="0"/>
                  <a:t>actual linear </a:t>
                </a:r>
                <a:r>
                  <a:rPr lang="en-IN" sz="2400" dirty="0"/>
                  <a:t>convolution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l="-296" t="-868" r="-1111" b="-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048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Summarizing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olidFill>
                      <a:srgbClr val="993366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IN" sz="2400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9933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dirty="0">
                            <a:solidFill>
                              <a:srgbClr val="9933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993366"/>
                    </a:solidFill>
                  </a:rPr>
                  <a:t> are non-periodic of lengths </a:t>
                </a:r>
                <a:r>
                  <a:rPr lang="en-IN" sz="2400" i="1" dirty="0">
                    <a:solidFill>
                      <a:srgbClr val="993366"/>
                    </a:solidFill>
                  </a:rPr>
                  <a:t>N</a:t>
                </a:r>
                <a:r>
                  <a:rPr lang="en-IN" sz="2400" baseline="-25000" dirty="0">
                    <a:solidFill>
                      <a:srgbClr val="993366"/>
                    </a:solidFill>
                  </a:rPr>
                  <a:t>1</a:t>
                </a:r>
                <a:r>
                  <a:rPr lang="en-IN" sz="2400" dirty="0">
                    <a:solidFill>
                      <a:srgbClr val="993366"/>
                    </a:solidFill>
                  </a:rPr>
                  <a:t> and </a:t>
                </a:r>
                <a:r>
                  <a:rPr lang="en-IN" sz="2400" i="1" dirty="0" smtClean="0">
                    <a:solidFill>
                      <a:srgbClr val="993366"/>
                    </a:solidFill>
                  </a:rPr>
                  <a:t>N</a:t>
                </a:r>
                <a:r>
                  <a:rPr lang="en-IN" sz="2400" baseline="-25000" dirty="0" smtClean="0">
                    <a:solidFill>
                      <a:srgbClr val="993366"/>
                    </a:solidFill>
                  </a:rPr>
                  <a:t>2</a:t>
                </a:r>
                <a:r>
                  <a:rPr lang="en-IN" sz="2400" dirty="0" smtClean="0"/>
                  <a:t>: Compute Linear </a:t>
                </a:r>
                <a:r>
                  <a:rPr lang="en-IN" sz="2400" dirty="0"/>
                  <a:t>convolution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computed</a:t>
                </a:r>
                <a:endParaRPr lang="en-IN" sz="2400" dirty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via linear convolution as usual.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via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circular convolution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, where we take </a:t>
                </a:r>
                <a:r>
                  <a:rPr lang="en-US" altLang="en-US" sz="2400" i="1" dirty="0" smtClean="0"/>
                  <a:t>N 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≥  </a:t>
                </a:r>
                <a:r>
                  <a:rPr lang="en-US" altLang="en-US" sz="2400" i="1" dirty="0"/>
                  <a:t>N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 + </a:t>
                </a:r>
                <a:r>
                  <a:rPr lang="en-US" altLang="en-US" sz="2400" i="1" dirty="0"/>
                  <a:t>N</a:t>
                </a:r>
                <a:r>
                  <a:rPr lang="en-US" altLang="en-US" sz="2400" baseline="-25000" dirty="0"/>
                  <a:t>2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− 1</a:t>
                </a:r>
                <a:r>
                  <a:rPr lang="en-IN" sz="2400" dirty="0" smtClean="0"/>
                  <a:t>.</a:t>
                </a:r>
                <a:endParaRPr lang="en-IN" sz="2400" dirty="0"/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/>
                  <a:t>via </a:t>
                </a:r>
                <a:r>
                  <a:rPr lang="en-IN" sz="2400" i="1" dirty="0"/>
                  <a:t>N</a:t>
                </a:r>
                <a:r>
                  <a:rPr lang="en-IN" sz="2400" dirty="0"/>
                  <a:t>-point DFT / IDFT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7730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7638"/>
                <a:ext cx="8686800" cy="47132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=0,1, …,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7638"/>
                <a:ext cx="8686800" cy="47132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353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534400" cy="47132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𝑚𝑁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marL="0" indent="0" algn="ctr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534400" cy="47132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56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IN" i="1" dirty="0" smtClean="0"/>
                  <a:t>x</a:t>
                </a:r>
                <a:r>
                  <a:rPr lang="en-IN" dirty="0" smtClean="0"/>
                  <a:t>[0],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[1], …,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-1],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],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[N+1] …,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[2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-1], …</a:t>
                </a:r>
              </a:p>
              <a:p>
                <a:pPr marL="0" indent="0" algn="ctr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DTFT sampling   </a:t>
                </a:r>
                <a:r>
                  <a:rPr lang="en-IN" sz="4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⇓</a:t>
                </a: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and IDFT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IN" i="1" dirty="0"/>
                  <a:t>x</a:t>
                </a:r>
                <a:r>
                  <a:rPr lang="en-IN" dirty="0"/>
                  <a:t>[0</a:t>
                </a:r>
                <a:r>
                  <a:rPr lang="en-IN" dirty="0" smtClean="0"/>
                  <a:t>] + </a:t>
                </a:r>
                <a:r>
                  <a:rPr lang="en-IN" i="1" dirty="0"/>
                  <a:t>x</a:t>
                </a:r>
                <a:r>
                  <a:rPr lang="en-IN" dirty="0"/>
                  <a:t>[</a:t>
                </a:r>
                <a:r>
                  <a:rPr lang="en-IN" i="1" dirty="0"/>
                  <a:t>N</a:t>
                </a:r>
                <a:r>
                  <a:rPr lang="en-IN" dirty="0" smtClean="0"/>
                  <a:t>] + …),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[1] </a:t>
                </a:r>
                <a:r>
                  <a:rPr lang="en-IN" dirty="0"/>
                  <a:t>+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</a:t>
                </a:r>
                <a:r>
                  <a:rPr lang="en-IN" i="1" dirty="0" smtClean="0"/>
                  <a:t>N+1</a:t>
                </a:r>
                <a:r>
                  <a:rPr lang="en-IN" dirty="0" smtClean="0"/>
                  <a:t>] </a:t>
                </a:r>
                <a:r>
                  <a:rPr lang="en-IN" dirty="0"/>
                  <a:t>+ </a:t>
                </a:r>
                <a:r>
                  <a:rPr lang="en-IN" dirty="0" smtClean="0"/>
                  <a:t>…),  </a:t>
                </a:r>
              </a:p>
              <a:p>
                <a:pPr marL="0" indent="0" algn="r">
                  <a:spcBef>
                    <a:spcPts val="1800"/>
                  </a:spcBef>
                  <a:buNone/>
                </a:pP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…, (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</a:t>
                </a:r>
                <a:r>
                  <a:rPr lang="en-IN" i="1" dirty="0"/>
                  <a:t>N</a:t>
                </a:r>
                <a:r>
                  <a:rPr lang="en-IN" dirty="0"/>
                  <a:t>-1</a:t>
                </a:r>
                <a:r>
                  <a:rPr lang="en-IN" dirty="0" smtClean="0"/>
                  <a:t>] </a:t>
                </a:r>
                <a:r>
                  <a:rPr lang="en-IN" dirty="0"/>
                  <a:t>+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[2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-1] </a:t>
                </a:r>
                <a:r>
                  <a:rPr lang="en-IN" dirty="0"/>
                  <a:t>+ </a:t>
                </a:r>
                <a:r>
                  <a:rPr lang="en-IN" dirty="0" smtClean="0"/>
                  <a:t>…), …</a:t>
                </a:r>
                <a:endParaRPr lang="en-I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(i.e., every </a:t>
                </a:r>
                <a:r>
                  <a:rPr lang="en-IN" i="1" dirty="0" smtClean="0"/>
                  <a:t>N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sample in </a:t>
                </a:r>
                <a:r>
                  <a:rPr lang="en-IN" i="1" dirty="0" smtClean="0"/>
                  <a:t>x</a:t>
                </a:r>
                <a:r>
                  <a:rPr lang="en-IN" dirty="0" smtClean="0"/>
                  <a:t>[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] are added up)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0" r="-2519" b="-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2463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382000" cy="4713287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/>
                  <a:t>Also, check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𝑘𝑁</m:t>
                        </m:r>
                      </m:e>
                    </m:d>
                  </m:oMath>
                </a14:m>
                <a:r>
                  <a:rPr lang="en-IN" sz="2400" dirty="0" smtClean="0"/>
                  <a:t> for any integer </a:t>
                </a:r>
                <a:r>
                  <a:rPr lang="en-IN" sz="2400" i="1" dirty="0" smtClean="0"/>
                  <a:t>k</a:t>
                </a:r>
                <a:r>
                  <a:rPr lang="en-IN" sz="2400" dirty="0" smtClean="0"/>
                  <a:t>.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𝑘𝑁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𝑘𝑁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𝑚𝑁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 smtClean="0"/>
              </a:p>
              <a:p>
                <a:pPr marL="0" indent="0" algn="ctr">
                  <a:spcBef>
                    <a:spcPts val="3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acc>
                            <m:accPr>
                              <m:chr m:val="̃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 smtClean="0"/>
              </a:p>
              <a:p>
                <a:pPr algn="just">
                  <a:spcBef>
                    <a:spcPts val="2400"/>
                  </a:spcBef>
                </a:pPr>
                <a:r>
                  <a:rPr lang="en-IN" sz="2400" dirty="0" smtClean="0"/>
                  <a:t>That means,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a periodic sequence with period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Since IDFT is somewhat same as inverse DTFS, this </a:t>
                </a:r>
                <a:r>
                  <a:rPr lang="en-IN" sz="2400" dirty="0"/>
                  <a:t>is quite expected. </a:t>
                </a:r>
                <a:endParaRPr lang="en-IN" sz="2400" dirty="0" smtClean="0"/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382000" cy="4713287"/>
              </a:xfrm>
              <a:blipFill rotWithShape="0">
                <a:blip r:embed="rId2"/>
                <a:stretch>
                  <a:fillRect l="-291" t="-906" r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462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Signal recovery from DFT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So, how to determine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from </a:t>
                </a:r>
                <a:r>
                  <a:rPr lang="en-IN" sz="2400" i="1" dirty="0" smtClean="0"/>
                  <a:t>x</a:t>
                </a:r>
                <a:r>
                  <a:rPr lang="en-IN" sz="2400" dirty="0" smtClean="0"/>
                  <a:t>[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] directly?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Split the sequence </a:t>
                </a:r>
                <a:r>
                  <a:rPr lang="en-IN" sz="2400" i="1" dirty="0"/>
                  <a:t>x</a:t>
                </a:r>
                <a:r>
                  <a:rPr lang="en-IN" sz="2400" dirty="0"/>
                  <a:t>[</a:t>
                </a:r>
                <a:r>
                  <a:rPr lang="en-IN" sz="2400" i="1" dirty="0"/>
                  <a:t>n</a:t>
                </a:r>
                <a:r>
                  <a:rPr lang="en-IN" sz="2400" dirty="0" smtClean="0"/>
                  <a:t>] into small segments of length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each.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Add all the segments to get an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-length sequence.</a:t>
                </a:r>
              </a:p>
              <a:p>
                <a:pPr lvl="1"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the periodic repetition of this </a:t>
                </a:r>
                <a:r>
                  <a:rPr lang="en-IN" sz="2400" i="1" dirty="0"/>
                  <a:t>N</a:t>
                </a:r>
                <a:r>
                  <a:rPr lang="en-IN" sz="2400" dirty="0"/>
                  <a:t>-length sequence</a:t>
                </a:r>
                <a:r>
                  <a:rPr lang="en-IN" sz="2400" dirty="0" smtClean="0"/>
                  <a:t>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IN" sz="2400" dirty="0" smtClean="0"/>
                  <a:t>However, we only write down the values of these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for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= 0 to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−1 as it is unnecessary to repeat the same.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 rotWithShape="0">
                <a:blip r:embed="rId2"/>
                <a:stretch>
                  <a:fillRect l="-296" t="-90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3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75D8A681BDC4BBDBBA4F6013CE856" ma:contentTypeVersion="3" ma:contentTypeDescription="Create a new document." ma:contentTypeScope="" ma:versionID="7403b97a1024965eac6c474d7962bbd3">
  <xsd:schema xmlns:xsd="http://www.w3.org/2001/XMLSchema" xmlns:xs="http://www.w3.org/2001/XMLSchema" xmlns:p="http://schemas.microsoft.com/office/2006/metadata/properties" xmlns:ns2="dc09399a-775a-4cd0-b04c-0113fd77bf3b" targetNamespace="http://schemas.microsoft.com/office/2006/metadata/properties" ma:root="true" ma:fieldsID="ff07a065d2b89a4f5ab19221dc5db169" ns2:_="">
    <xsd:import namespace="dc09399a-775a-4cd0-b04c-0113fd77bf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399a-775a-4cd0-b04c-0113fd77b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870711-543B-4B8F-BBF0-6AF00F9CDEB7}"/>
</file>

<file path=customXml/itemProps2.xml><?xml version="1.0" encoding="utf-8"?>
<ds:datastoreItem xmlns:ds="http://schemas.openxmlformats.org/officeDocument/2006/customXml" ds:itemID="{690B00D4-39CA-4A3F-8CB2-661B04C91B31}"/>
</file>

<file path=customXml/itemProps3.xml><?xml version="1.0" encoding="utf-8"?>
<ds:datastoreItem xmlns:ds="http://schemas.openxmlformats.org/officeDocument/2006/customXml" ds:itemID="{5B7790DF-A050-4BE4-8345-B96FBE6A4B3A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7001</TotalTime>
  <Words>1147</Words>
  <Application>Microsoft Office PowerPoint</Application>
  <PresentationFormat>On-screen Show (4:3)</PresentationFormat>
  <Paragraphs>352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Garamond</vt:lpstr>
      <vt:lpstr>Times New Roman</vt:lpstr>
      <vt:lpstr>Wingdings</vt:lpstr>
      <vt:lpstr>Edge</vt:lpstr>
      <vt:lpstr>Equation</vt:lpstr>
      <vt:lpstr>Discrete Fourier transform (DFT)</vt:lpstr>
      <vt:lpstr>DFT continued</vt:lpstr>
      <vt:lpstr>Sampling in frequency</vt:lpstr>
      <vt:lpstr>Signal recovery from DFT</vt:lpstr>
      <vt:lpstr>Signal recovery from DFT</vt:lpstr>
      <vt:lpstr>Signal recovery from DFT</vt:lpstr>
      <vt:lpstr>Signal recovery from DFT</vt:lpstr>
      <vt:lpstr>Signal recovery from DFT</vt:lpstr>
      <vt:lpstr>Signal recovery from DFT</vt:lpstr>
      <vt:lpstr>Signal recovery from DFT (contd.)</vt:lpstr>
      <vt:lpstr>Signal recovery from DFT (contd.)</vt:lpstr>
      <vt:lpstr>Correspondence to Sampling Theorem</vt:lpstr>
      <vt:lpstr>Correspondence to Sampling Theorem</vt:lpstr>
      <vt:lpstr>Correspondence to Sampling Theorem</vt:lpstr>
      <vt:lpstr>Correspondence to Sampling Theorem</vt:lpstr>
      <vt:lpstr>DFT properties</vt:lpstr>
      <vt:lpstr>DFT properties</vt:lpstr>
      <vt:lpstr>DFT properties</vt:lpstr>
      <vt:lpstr>DFT properties</vt:lpstr>
      <vt:lpstr>DFT properties</vt:lpstr>
      <vt:lpstr>Convolution</vt:lpstr>
      <vt:lpstr>Circular Convolution</vt:lpstr>
      <vt:lpstr>Circular Convolution</vt:lpstr>
      <vt:lpstr>Circular Convolution</vt:lpstr>
      <vt:lpstr>Circular Convolution</vt:lpstr>
      <vt:lpstr>Circular Convolution</vt:lpstr>
      <vt:lpstr>Circular Convolution</vt:lpstr>
      <vt:lpstr>Periodic Convolution</vt:lpstr>
      <vt:lpstr>Convolution Property</vt:lpstr>
      <vt:lpstr>Convolution Property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Circular Convolution contd.</vt:lpstr>
      <vt:lpstr>Summarizing</vt:lpstr>
      <vt:lpstr>Summarizing</vt:lpstr>
      <vt:lpstr>Summarizing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 Ghosh</cp:lastModifiedBy>
  <cp:revision>321</cp:revision>
  <cp:lastPrinted>1601-01-01T00:00:00Z</cp:lastPrinted>
  <dcterms:created xsi:type="dcterms:W3CDTF">1601-01-01T00:00:00Z</dcterms:created>
  <dcterms:modified xsi:type="dcterms:W3CDTF">2020-11-07T05:35:34Z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0x010100FDF75D8A681BDC4BBDBBA4F6013CE856</vt:lpwstr>
  </property>
</Properties>
</file>