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8" r:id="rId3"/>
    <p:sldId id="280" r:id="rId4"/>
    <p:sldId id="281" r:id="rId5"/>
    <p:sldId id="282" r:id="rId6"/>
    <p:sldId id="283" r:id="rId7"/>
    <p:sldId id="284" r:id="rId8"/>
    <p:sldId id="29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79521"/>
  </p:normalViewPr>
  <p:slideViewPr>
    <p:cSldViewPr snapToGrid="0">
      <p:cViewPr varScale="1">
        <p:scale>
          <a:sx n="101" d="100"/>
          <a:sy n="101" d="100"/>
        </p:scale>
        <p:origin x="2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54CCF-90A3-4739-910C-F48811660BDF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BCAB-3281-4160-9589-187F096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02/10/19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3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4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3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29020"/>
            <a:ext cx="9133723" cy="22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>
              <a:defRPr sz="1400"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683572"/>
            <a:ext cx="9144000" cy="0"/>
          </a:xfrm>
          <a:prstGeom prst="line">
            <a:avLst/>
          </a:prstGeom>
          <a:ln w="222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374463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542892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dirty="0"/>
              <a:t>Sensation &amp; Perception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224241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Ram Manohar Singh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647611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Introduction to Psychology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6C41F-E1A0-B84E-AB17-F6A5101A45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Nearness </a:t>
            </a:r>
            <a:endParaRPr lang="en-IN" dirty="0"/>
          </a:p>
          <a:p>
            <a:pPr lvl="1"/>
            <a:r>
              <a:rPr lang="en-IN" dirty="0"/>
              <a:t>All other things being equal, stimuli that are near each other tend to be constructed, or grouped, together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Similarity </a:t>
            </a:r>
            <a:endParaRPr lang="en-IN" dirty="0"/>
          </a:p>
          <a:p>
            <a:pPr lvl="1"/>
            <a:r>
              <a:rPr lang="en-IN" dirty="0"/>
              <a:t>Birds of a feather flock together,”</a:t>
            </a:r>
          </a:p>
          <a:p>
            <a:pPr lvl="1"/>
            <a:r>
              <a:rPr lang="en-IN" dirty="0"/>
              <a:t>Stimuli that are similar in size, shape, colour, or form tend to be grouped together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1EE39-ECFD-DB41-A458-0630806F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7B614-15EF-1140-A5EB-7CBA986B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71" y="2545582"/>
            <a:ext cx="412750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F91AA-CA09-3C4C-9AAE-D0450277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71" y="5165356"/>
            <a:ext cx="4127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572554-8A86-8346-8D6D-7491648CFA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Continuation (continuity) </a:t>
            </a:r>
          </a:p>
          <a:p>
            <a:pPr lvl="1"/>
            <a:r>
              <a:rPr lang="en-IN" dirty="0"/>
              <a:t>Perceptions tend toward simplicity and continuity</a:t>
            </a:r>
            <a:br>
              <a:rPr lang="en-IN" dirty="0"/>
            </a:br>
            <a:endParaRPr lang="en-IN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b="1" dirty="0"/>
              <a:t>Closure</a:t>
            </a:r>
          </a:p>
          <a:p>
            <a:pPr lvl="1"/>
            <a:r>
              <a:rPr lang="en-IN" dirty="0"/>
              <a:t>Tendency to </a:t>
            </a:r>
            <a:r>
              <a:rPr lang="en-IN" b="1" i="1" dirty="0"/>
              <a:t>complete </a:t>
            </a:r>
            <a:r>
              <a:rPr lang="en-IN" dirty="0"/>
              <a:t>a figure so that it has a consistent overall form</a:t>
            </a:r>
            <a:br>
              <a:rPr lang="en-IN" dirty="0"/>
            </a:br>
            <a:endParaRPr lang="en-IN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0D1BD6-910A-1844-BD86-2EF102B2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4710-9261-8041-84D0-03EBD8F2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21" y="2244873"/>
            <a:ext cx="48006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924F5-46F8-3F4A-AA8A-88D324C2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421" y="4987137"/>
            <a:ext cx="4800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726B-B3B7-4848-8E50-E93595C8D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Contiguity </a:t>
            </a:r>
            <a:endParaRPr lang="en-IN" dirty="0"/>
          </a:p>
          <a:p>
            <a:pPr lvl="1"/>
            <a:r>
              <a:rPr lang="en-IN" dirty="0"/>
              <a:t>nearness in time </a:t>
            </a:r>
            <a:r>
              <a:rPr lang="en-IN" i="1" dirty="0"/>
              <a:t>and </a:t>
            </a:r>
            <a:r>
              <a:rPr lang="en-IN" dirty="0"/>
              <a:t>space.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Common region</a:t>
            </a:r>
          </a:p>
          <a:p>
            <a:pPr lvl="1"/>
            <a:r>
              <a:rPr lang="en-IN" dirty="0"/>
              <a:t>Stimuli that are found within a common area tend to be seen as a group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22B5-970F-9940-B96B-E142A1F9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862EF-30F2-7E47-9B0C-4A76BA1A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71" y="4497474"/>
            <a:ext cx="3289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7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F15DD1-3913-6241-ACED-D353921374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Shape constancy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Size Constancy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3CB84D-8DB9-FD4E-87AC-21CF1F5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constancies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D6503-F592-314E-9AEA-727F98AF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71" y="1728220"/>
            <a:ext cx="27686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E6970-FEFF-E941-83D6-15C9A862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032" y="1728220"/>
            <a:ext cx="27686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ECD13-ECCB-2F48-BC5C-CAF1378E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689" y="3970791"/>
            <a:ext cx="2099887" cy="22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9103CA-B0C6-1C4C-B475-68D48A998E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Illusion</a:t>
            </a:r>
          </a:p>
          <a:p>
            <a:r>
              <a:rPr lang="en-US" dirty="0"/>
              <a:t>Delusion</a:t>
            </a:r>
          </a:p>
          <a:p>
            <a:r>
              <a:rPr lang="en-US" dirty="0"/>
              <a:t>Hallucination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6063F-62E0-6244-9908-B5825A97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fallacies</a:t>
            </a:r>
          </a:p>
        </p:txBody>
      </p:sp>
    </p:spTree>
    <p:extLst>
      <p:ext uri="{BB962C8B-B14F-4D97-AF65-F5344CB8AC3E}">
        <p14:creationId xmlns:p14="http://schemas.microsoft.com/office/powerpoint/2010/main" val="281636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DD4D6F-D381-9C4D-B6B5-AD990FD0E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Bruner’s Experiment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55F4E-9A0A-0147-987B-E1BB889E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motivational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0DFC5-4F7D-0E4E-9386-4F368208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5" y="1979526"/>
            <a:ext cx="3281768" cy="3962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46DC3-7282-8649-B621-0FCD9975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437" y="1979526"/>
            <a:ext cx="3280808" cy="39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775F75-D985-2C4C-8784-A919D423E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7C8437-88A3-BF46-9650-91F7B42A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768" y="2845707"/>
            <a:ext cx="4190380" cy="5545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2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E803F2-4144-6444-879B-DE2CE5238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study of </a:t>
            </a:r>
            <a:r>
              <a:rPr lang="en-IN" b="1" dirty="0"/>
              <a:t>sensation </a:t>
            </a:r>
            <a:r>
              <a:rPr lang="en-IN" dirty="0"/>
              <a:t>is concerned with the initial contact between organisms and their physical environment. </a:t>
            </a:r>
          </a:p>
          <a:p>
            <a:endParaRPr lang="en-IN" b="1" dirty="0">
              <a:latin typeface="Palatino" pitchFamily="2" charset="77"/>
            </a:endParaRPr>
          </a:p>
          <a:p>
            <a:r>
              <a:rPr lang="en-IN" b="1" dirty="0"/>
              <a:t>Stimuli</a:t>
            </a:r>
          </a:p>
          <a:p>
            <a:pPr lvl="1"/>
            <a:r>
              <a:rPr lang="en-IN" dirty="0"/>
              <a:t>Energies from the world around us that affect us in some way. </a:t>
            </a:r>
          </a:p>
          <a:p>
            <a:endParaRPr lang="en-IN" b="1" dirty="0"/>
          </a:p>
          <a:p>
            <a:r>
              <a:rPr lang="en-IN" b="1" dirty="0"/>
              <a:t>Sensory receptors</a:t>
            </a:r>
          </a:p>
          <a:p>
            <a:pPr lvl="1"/>
            <a:r>
              <a:rPr lang="en-IN" dirty="0"/>
              <a:t>Located in our eyes, ears, nose, tongue, and elsewhere, are responsible for accomplishing coding task. </a:t>
            </a:r>
          </a:p>
          <a:p>
            <a:endParaRPr lang="en-US" dirty="0"/>
          </a:p>
          <a:p>
            <a:r>
              <a:rPr lang="en-US" b="1" dirty="0"/>
              <a:t>Transduction</a:t>
            </a:r>
          </a:p>
          <a:p>
            <a:pPr lvl="1"/>
            <a:r>
              <a:rPr lang="en-US" dirty="0"/>
              <a:t>The translation of physical energy into electrical signals by specialized receptor cells.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EA70AD-D3F7-F94F-8F31-509DE4E6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Sensation</a:t>
            </a:r>
          </a:p>
        </p:txBody>
      </p:sp>
    </p:spTree>
    <p:extLst>
      <p:ext uri="{BB962C8B-B14F-4D97-AF65-F5344CB8AC3E}">
        <p14:creationId xmlns:p14="http://schemas.microsoft.com/office/powerpoint/2010/main" val="15907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27CE6A-ABAF-CC42-864C-F9D6FE3C85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Absolute sensory threshold </a:t>
            </a:r>
          </a:p>
          <a:p>
            <a:pPr lvl="1"/>
            <a:r>
              <a:rPr lang="en-IN" dirty="0"/>
              <a:t>The intensity at which a given individual can detect a stimulus 50% of the time.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The range of physical stimuli that we and other species can detect seems to be designed in a way that maximizes survival potential. 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99AF83-2A8D-464E-8061-661AAA62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6174990" cy="554587"/>
          </a:xfrm>
        </p:spPr>
        <p:txBody>
          <a:bodyPr/>
          <a:lstStyle/>
          <a:p>
            <a:r>
              <a:rPr lang="en-US" dirty="0"/>
              <a:t>Sensory Thresholds and Signal Detection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9D294-AD90-2441-8815-17AB8CEA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1" y="2179070"/>
            <a:ext cx="4140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A53D62-5E0A-6749-86CB-FFA56E5BEE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Homeostasis </a:t>
            </a:r>
          </a:p>
          <a:p>
            <a:pPr lvl="1"/>
            <a:r>
              <a:rPr lang="en-IN" dirty="0"/>
              <a:t>sensitivity to stimuli changes from moment to moment </a:t>
            </a:r>
          </a:p>
          <a:p>
            <a:r>
              <a:rPr lang="en-IN" b="1" dirty="0"/>
              <a:t>Motivational factors</a:t>
            </a:r>
          </a:p>
          <a:p>
            <a:pPr lvl="1"/>
            <a:r>
              <a:rPr lang="en-IN" dirty="0"/>
              <a:t>Costs </a:t>
            </a:r>
          </a:p>
          <a:p>
            <a:pPr lvl="1"/>
            <a:r>
              <a:rPr lang="en-IN" dirty="0"/>
              <a:t>Rewards</a:t>
            </a:r>
          </a:p>
          <a:p>
            <a:endParaRPr lang="en-IN" b="1" dirty="0"/>
          </a:p>
          <a:p>
            <a:r>
              <a:rPr lang="en-IN" b="1" dirty="0"/>
              <a:t>Signal Detection Theory</a:t>
            </a:r>
          </a:p>
          <a:p>
            <a:pPr lvl="1"/>
            <a:r>
              <a:rPr lang="en-IN" dirty="0"/>
              <a:t>A theory suggesting that there are no universal absolute thresholds for sensations. </a:t>
            </a:r>
          </a:p>
          <a:p>
            <a:pPr lvl="1"/>
            <a:r>
              <a:rPr lang="en-IN" dirty="0"/>
              <a:t>Detection of a stimulus depends on its physical energy and on internal factors such as the relative costs and benefits associated with detecting the stimulus.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C13F0-D9E9-3945-929C-A06AF77C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 in absolute threshold </a:t>
            </a:r>
          </a:p>
        </p:txBody>
      </p:sp>
    </p:spTree>
    <p:extLst>
      <p:ext uri="{BB962C8B-B14F-4D97-AF65-F5344CB8AC3E}">
        <p14:creationId xmlns:p14="http://schemas.microsoft.com/office/powerpoint/2010/main" val="386473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F58A66-BEB3-B947-9E59-7AE729D9E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Amount of change in a stimulus required for a person to detect </a:t>
            </a:r>
          </a:p>
          <a:p>
            <a:r>
              <a:rPr lang="en-IN" b="1" dirty="0"/>
              <a:t>Just noticeable difference (JND)</a:t>
            </a:r>
          </a:p>
          <a:p>
            <a:pPr lvl="1"/>
            <a:r>
              <a:rPr lang="en-IN" dirty="0"/>
              <a:t>The smallest amount of change in a physical stimulus necessary for an individual to notice a difference in the intensity of a stimulus. </a:t>
            </a:r>
          </a:p>
          <a:p>
            <a:pPr lvl="1"/>
            <a:endParaRPr lang="en-IN" dirty="0"/>
          </a:p>
          <a:p>
            <a:r>
              <a:rPr lang="en-IN" b="1" dirty="0"/>
              <a:t>Subliminal Perception </a:t>
            </a:r>
            <a:endParaRPr lang="en-IN" dirty="0"/>
          </a:p>
          <a:p>
            <a:pPr lvl="1"/>
            <a:r>
              <a:rPr lang="en-IN" i="1" dirty="0"/>
              <a:t>A stimulus can influence our </a:t>
            </a:r>
            <a:r>
              <a:rPr lang="en-IN" i="1" dirty="0" err="1"/>
              <a:t>behavior</a:t>
            </a:r>
            <a:r>
              <a:rPr lang="en-IN" i="1" dirty="0"/>
              <a:t> even when it is presented so faintly or briefly that we do not perceive it consciously. </a:t>
            </a:r>
          </a:p>
          <a:p>
            <a:endParaRPr lang="en-IN" i="1" dirty="0"/>
          </a:p>
          <a:p>
            <a:r>
              <a:rPr lang="en-IN" i="1" dirty="0"/>
              <a:t>Phantom limb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D597F-AE72-764A-A683-0BF32211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Thresholds </a:t>
            </a:r>
          </a:p>
        </p:txBody>
      </p:sp>
    </p:spTree>
    <p:extLst>
      <p:ext uri="{BB962C8B-B14F-4D97-AF65-F5344CB8AC3E}">
        <p14:creationId xmlns:p14="http://schemas.microsoft.com/office/powerpoint/2010/main" val="222332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4AFBE1-BE30-A142-BD7D-27585F433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Vision</a:t>
            </a:r>
          </a:p>
          <a:p>
            <a:r>
              <a:rPr lang="en-IN" dirty="0"/>
              <a:t>Hearing</a:t>
            </a:r>
          </a:p>
          <a:p>
            <a:r>
              <a:rPr lang="en-IN" dirty="0"/>
              <a:t>Touch</a:t>
            </a:r>
          </a:p>
          <a:p>
            <a:r>
              <a:rPr lang="en-IN" dirty="0"/>
              <a:t>Taste</a:t>
            </a:r>
          </a:p>
          <a:p>
            <a:r>
              <a:rPr lang="en-IN" dirty="0"/>
              <a:t>Smell</a:t>
            </a:r>
          </a:p>
          <a:p>
            <a:r>
              <a:rPr lang="en-IN" dirty="0" err="1"/>
              <a:t>Kinesthetic</a:t>
            </a:r>
            <a:endParaRPr lang="en-IN" dirty="0"/>
          </a:p>
          <a:p>
            <a:r>
              <a:rPr lang="en-IN" dirty="0"/>
              <a:t>Vestibular senses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38743F-52D9-3F4B-A0F7-B44A6921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91F3F1-DA1E-EA40-A99D-F6BACE7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173983"/>
            <a:ext cx="8768137" cy="5417735"/>
          </a:xfrm>
        </p:spPr>
        <p:txBody>
          <a:bodyPr/>
          <a:lstStyle/>
          <a:p>
            <a:r>
              <a:rPr lang="en-IN" dirty="0"/>
              <a:t>The way in which we </a:t>
            </a:r>
            <a:r>
              <a:rPr lang="en-IN" i="1" dirty="0"/>
              <a:t>select, organize, </a:t>
            </a:r>
            <a:r>
              <a:rPr lang="en-IN" dirty="0"/>
              <a:t>and i</a:t>
            </a:r>
            <a:r>
              <a:rPr lang="en-IN" i="1" dirty="0"/>
              <a:t>nterpret </a:t>
            </a:r>
            <a:r>
              <a:rPr lang="en-IN" dirty="0"/>
              <a:t>sensory input to achieve a grasp of our surroundings. </a:t>
            </a:r>
          </a:p>
          <a:p>
            <a:r>
              <a:rPr lang="en-IN" dirty="0"/>
              <a:t>It is the active selection, organization, and interpretation of sensory input. </a:t>
            </a:r>
          </a:p>
          <a:p>
            <a:endParaRPr lang="en-IN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24347-4D3F-964B-B29A-2E2FCE84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4887-36DE-8C4C-86B3-F560EB12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276860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546A4E-84AC-FB44-B287-707FDA7725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Cocktail party phenomenon </a:t>
            </a:r>
          </a:p>
          <a:p>
            <a:r>
              <a:rPr lang="en-US" b="1" dirty="0"/>
              <a:t>Perceptual organization</a:t>
            </a:r>
          </a:p>
          <a:p>
            <a:pPr lvl="1"/>
            <a:r>
              <a:rPr lang="en-IN" dirty="0"/>
              <a:t>In order to make sense of sensations, people must </a:t>
            </a:r>
            <a:r>
              <a:rPr lang="en-IN" i="1" dirty="0"/>
              <a:t>learn </a:t>
            </a:r>
            <a:r>
              <a:rPr lang="en-IN" dirty="0"/>
              <a:t>to recognize objects, to read clocks, numbers, and letters, and to judge sizes and distances</a:t>
            </a:r>
          </a:p>
          <a:p>
            <a:pPr lvl="1"/>
            <a:r>
              <a:rPr lang="en-IN" dirty="0"/>
              <a:t>Gestalt principles : Whole is more than sum sum of its parts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9FAA5B-73F4-D14F-9980-0B1829DC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D73E7-1B0F-304F-86CE-DB6C78AE2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Our tendency to divide the perceptual world into two distinct parts: discrete figures and the background against which they stand out</a:t>
            </a:r>
          </a:p>
          <a:p>
            <a:r>
              <a:rPr lang="en-IN" dirty="0"/>
              <a:t>we </a:t>
            </a:r>
            <a:r>
              <a:rPr lang="en-IN" i="1" dirty="0"/>
              <a:t>selectively attend </a:t>
            </a:r>
            <a:r>
              <a:rPr lang="en-IN" dirty="0"/>
              <a:t>to certain aspects of our environment while relegating others to the background </a:t>
            </a:r>
            <a:endParaRPr lang="en-IN" i="1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25266-F255-8745-838F-192C2B04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and Ground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0B7A6-F29C-4246-87FC-544C38A7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4" y="3093496"/>
            <a:ext cx="32004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0579F-FCA4-D34E-92F0-F718AF86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42" y="3095256"/>
            <a:ext cx="2463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10945</TotalTime>
  <Words>494</Words>
  <Application>Microsoft Macintosh PowerPoint</Application>
  <PresentationFormat>On-screen Show (4:3)</PresentationFormat>
  <Paragraphs>105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Demi</vt:lpstr>
      <vt:lpstr>Palatino</vt:lpstr>
      <vt:lpstr>Rockwell</vt:lpstr>
      <vt:lpstr>Wingdings</vt:lpstr>
      <vt:lpstr>IITR_PPT_Template</vt:lpstr>
      <vt:lpstr>Sensation &amp; Perception</vt:lpstr>
      <vt:lpstr>Sensation</vt:lpstr>
      <vt:lpstr>Sensory Thresholds and Signal Detection </vt:lpstr>
      <vt:lpstr>Complexities in absolute threshold </vt:lpstr>
      <vt:lpstr>Difference Thresholds </vt:lpstr>
      <vt:lpstr>PowerPoint Presentation</vt:lpstr>
      <vt:lpstr>Perception</vt:lpstr>
      <vt:lpstr>PowerPoint Presentation</vt:lpstr>
      <vt:lpstr>Figure and Ground </vt:lpstr>
      <vt:lpstr>Gestalt principles</vt:lpstr>
      <vt:lpstr>PowerPoint Presentation</vt:lpstr>
      <vt:lpstr>PowerPoint Presentation</vt:lpstr>
      <vt:lpstr>Perceptual constancies</vt:lpstr>
      <vt:lpstr>Perceptual fallacies</vt:lpstr>
      <vt:lpstr>Role of motivational factors</vt:lpstr>
      <vt:lpstr>Thank you</vt:lpstr>
    </vt:vector>
  </TitlesOfParts>
  <Manager>Dr. Sudip Roy</Manager>
  <Company>IIT Roorkee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rmanoharsingh@gmail.com</cp:lastModifiedBy>
  <cp:revision>221</cp:revision>
  <cp:lastPrinted>2016-02-29T20:34:36Z</cp:lastPrinted>
  <dcterms:created xsi:type="dcterms:W3CDTF">2015-07-18T13:17:54Z</dcterms:created>
  <dcterms:modified xsi:type="dcterms:W3CDTF">2019-10-02T14:53:19Z</dcterms:modified>
  <cp:version>v1</cp:version>
</cp:coreProperties>
</file>