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384" r:id="rId2"/>
    <p:sldId id="383" r:id="rId3"/>
    <p:sldId id="393" r:id="rId4"/>
    <p:sldId id="394" r:id="rId5"/>
    <p:sldId id="395" r:id="rId6"/>
    <p:sldId id="397" r:id="rId7"/>
    <p:sldId id="396" r:id="rId8"/>
    <p:sldId id="399" r:id="rId9"/>
    <p:sldId id="403" r:id="rId10"/>
    <p:sldId id="401" r:id="rId11"/>
    <p:sldId id="402" r:id="rId12"/>
    <p:sldId id="386" r:id="rId13"/>
    <p:sldId id="390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00"/>
    <a:srgbClr val="0000CC"/>
    <a:srgbClr val="000099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99" autoAdjust="0"/>
    <p:restoredTop sz="81342" autoAdjust="0"/>
  </p:normalViewPr>
  <p:slideViewPr>
    <p:cSldViewPr snapToGrid="0">
      <p:cViewPr>
        <p:scale>
          <a:sx n="50" d="100"/>
          <a:sy n="50" d="100"/>
        </p:scale>
        <p:origin x="-172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47DEAD-1CC0-425A-A4FC-EDBA10AA51DE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3474C8-9350-4B6E-A2E9-7D2F61AE4D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734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29020"/>
            <a:ext cx="9133723" cy="2228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150" y="2019300"/>
            <a:ext cx="4457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UNIT-II</a:t>
            </a:r>
          </a:p>
          <a:p>
            <a:pPr algn="ctr"/>
            <a:endPara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PERSONALITY</a:t>
            </a:r>
            <a:endParaRPr lang="en-IN" sz="28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0"/>
            <a:ext cx="7042080" cy="757577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Persona</a:t>
            </a:r>
            <a:endParaRPr lang="en-IN" sz="28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618484"/>
            <a:ext cx="8768137" cy="4096516"/>
          </a:xfrm>
        </p:spPr>
        <p:txBody>
          <a:bodyPr/>
          <a:lstStyle/>
          <a:p>
            <a:pPr algn="just"/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Persona is the public personality, aspects of an individual that  is  revealed to others </a:t>
            </a: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(individual’s system of adaptation)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Persona is how we present ourselves to the world. The word ‘Persona’ is Latin for ‘mask.’ We all have certain ‘masks’ we put on in order to interact socially in a variety of situations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We develop our Shadow by repressing traits others did not approve of. In contrast, we create our personas by over-developing traits  that others encouraged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4.The Self</a:t>
            </a:r>
            <a:endParaRPr lang="en-IN" sz="28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605784"/>
            <a:ext cx="8768137" cy="2597916"/>
          </a:xfrm>
        </p:spPr>
        <p:txBody>
          <a:bodyPr/>
          <a:lstStyle/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When all the major components of the personality work in concert , an individual forma a fully realized and purposeful </a:t>
            </a:r>
            <a:r>
              <a:rPr lang="en-IN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The self is the process of harmonizing one’s own conscious and unconscious components and lead to a unique pattern of behaviour and Jung called this process as </a:t>
            </a:r>
            <a:r>
              <a:rPr lang="en-IN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individuation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8760146" cy="724110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Jung’s important work  on two  personality types as:</a:t>
            </a:r>
            <a:endParaRPr lang="en-US" sz="2800" i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2075684"/>
            <a:ext cx="8772847" cy="2902716"/>
          </a:xfrm>
        </p:spPr>
        <p:txBody>
          <a:bodyPr/>
          <a:lstStyle/>
          <a:p>
            <a:pPr algn="just"/>
            <a:r>
              <a:rPr lang="en-US" altLang="en-US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Introversion: 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focused 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inward, the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person is cautious, shy, timid, 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reflective,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quiet and sometimes unsociable, take time to think over problems</a:t>
            </a:r>
            <a:endParaRPr lang="en-US" alt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Extroversion: 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focused 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outward, the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person is outgoing, sociable, assertive, 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energetic,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may be popular among their peers and unhesitant in expressing themselves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7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72619" y="3149600"/>
            <a:ext cx="263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THANK YOU!</a:t>
            </a:r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5786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8677596" cy="730460"/>
          </a:xfrm>
        </p:spPr>
        <p:txBody>
          <a:bodyPr/>
          <a:lstStyle/>
          <a:p>
            <a:pPr algn="ctr"/>
            <a:r>
              <a:rPr lang="en-US" sz="28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Carl Jung (1875-1961</a:t>
            </a:r>
            <a:r>
              <a:rPr lang="en-US" sz="28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8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Analytical Psychology</a:t>
            </a:r>
            <a:endParaRPr lang="en-US" sz="2800" u="sng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 algn="just">
              <a:buNone/>
            </a:pP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Carl Gustav Jung was once considered by Sigmund Freud to be his heir apparent</a:t>
            </a:r>
          </a:p>
          <a:p>
            <a:pPr marL="514350" indent="-514350" algn="just">
              <a:buNone/>
            </a:pPr>
            <a:endParaRPr lang="en-US" alt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Yet Jung took a different direction with his </a:t>
            </a:r>
            <a:r>
              <a:rPr lang="en-US" altLang="en-US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analytical psychology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 and differed from Freud's conceptualization of personality</a:t>
            </a:r>
          </a:p>
          <a:p>
            <a:pPr marL="514350" indent="-514350" algn="just">
              <a:buFont typeface="+mj-lt"/>
              <a:buAutoNum type="arabicPeriod"/>
            </a:pPr>
            <a:endParaRPr lang="en-US" alt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One of the major difference between the theorists was that Jung emphasized on people’s future-oriented goals , hopes and plans. While , Freud emphasized on sexual and aggressive impulses arising from past conflicts and   placed importance to childhood psychosexual development for adult adjustment.</a:t>
            </a:r>
          </a:p>
          <a:p>
            <a:pPr marL="514350" indent="-514350" algn="just">
              <a:buFont typeface="+mj-lt"/>
              <a:buAutoNum type="arabicPeriod"/>
            </a:pPr>
            <a:endParaRPr lang="en-US" b="1" i="1" dirty="0">
              <a:latin typeface="Times New Roman" pitchFamily="18" charset="0"/>
              <a:ea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64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 algn="just">
              <a:buNone/>
            </a:pPr>
            <a:endParaRPr lang="en-US" alt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Freud had different perspectives in the interpretation of dreams as well:</a:t>
            </a:r>
          </a:p>
          <a:p>
            <a:pPr marL="514350" indent="-514350" algn="just">
              <a:buNone/>
            </a:pP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 	 </a:t>
            </a: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Freud interpreted dreams as disguised manifestations of </a:t>
            </a:r>
            <a:r>
              <a:rPr lang="en-US" altLang="en-US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“id motives”</a:t>
            </a: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and described dreams as </a:t>
            </a:r>
            <a:r>
              <a:rPr lang="en-US" altLang="en-US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“ the royal road to the unconscious”</a:t>
            </a:r>
          </a:p>
          <a:p>
            <a:pPr marL="514350" indent="-514350" algn="just">
              <a:buNone/>
            </a:pPr>
            <a:r>
              <a:rPr lang="en-US" altLang="en-US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altLang="en-US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while,</a:t>
            </a:r>
          </a:p>
          <a:p>
            <a:pPr marL="514350" indent="-514350" algn="just">
              <a:buFont typeface="Wingdings" pitchFamily="2" charset="2"/>
              <a:buChar char="v"/>
            </a:pPr>
            <a:endParaRPr lang="en-US" altLang="en-US" b="1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	Jung’s powerful dreams involved religious images and symbols and those dreams were often laced with forbidden overtones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736810"/>
          </a:xfrm>
        </p:spPr>
        <p:txBody>
          <a:bodyPr/>
          <a:lstStyle/>
          <a:p>
            <a:pPr algn="just"/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According to Jung, personality can be structured based on: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" y="990600"/>
            <a:ext cx="9144000" cy="5613400"/>
          </a:xfrm>
        </p:spPr>
        <p:txBody>
          <a:bodyPr/>
          <a:lstStyle/>
          <a:p>
            <a:pPr algn="ctr">
              <a:buNone/>
            </a:pPr>
            <a:r>
              <a:rPr lang="en-IN" b="1" i="1" u="sng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1.Complexes</a:t>
            </a:r>
          </a:p>
          <a:p>
            <a:pPr algn="just">
              <a:buNone/>
            </a:pPr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This is a result due to long delays and inability to respond to certain stimulus in any situation/environment.</a:t>
            </a:r>
          </a:p>
          <a:p>
            <a:pPr algn="just"/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Jung defined complexes as , </a:t>
            </a:r>
            <a:r>
              <a:rPr lang="en-IN" sz="21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“ a network of ideas bound together by a common set of emotions or feelings”</a:t>
            </a:r>
          </a:p>
          <a:p>
            <a:pPr marL="342900" lvl="1" indent="-342900" algn="just">
              <a:buFont typeface="Arial" charset="0"/>
              <a:buChar char="•"/>
            </a:pPr>
            <a:r>
              <a:rPr lang="en-US" altLang="en-US" sz="2100" b="1" i="1" dirty="0" smtClean="0">
                <a:solidFill>
                  <a:srgbClr val="0000CC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Or, complexes are a core pattern of emotions, memories, perception and wishes in the personal unconscious</a:t>
            </a:r>
            <a:endParaRPr lang="en-IN" sz="2100" b="1" i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While , diagnosing the complexes, Jung found that he was exploring the unconscious, and his own findings led him away from Freud’s ideas in several respects.</a:t>
            </a:r>
          </a:p>
          <a:p>
            <a:pPr algn="just"/>
            <a:r>
              <a:rPr lang="en-IN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note:</a:t>
            </a:r>
          </a:p>
          <a:p>
            <a:pPr algn="just"/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Freud emphasized sexual impulses and motives as the motor of human behavior-----a prime source of the libido’s energy…………….while,</a:t>
            </a:r>
          </a:p>
          <a:p>
            <a:pPr algn="just"/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Jung laid that the driving force that fuelled the libido as, </a:t>
            </a:r>
            <a:r>
              <a:rPr lang="en-IN" sz="21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“ only  a continuous life urge”, “ a striving to live  and insure the survival of one’s species” </a:t>
            </a:r>
            <a:endParaRPr lang="en-IN" sz="2100" b="1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2800" u="sng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2.Collective Unconscious</a:t>
            </a:r>
            <a:endParaRPr lang="en-IN" sz="2800" u="sng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43000"/>
            <a:ext cx="8768137" cy="5270500"/>
          </a:xfrm>
        </p:spPr>
        <p:txBody>
          <a:bodyPr/>
          <a:lstStyle/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Jung believed that the collective unconscious is the part of unconscious mind that went beyond the personal experiences of the individual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According to Jung, collective unconscious grows out of past experiences of the human race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Stored within the collective unconscious are primitive fundamental images, impressions, or predispositions that were common to earlier members of the human race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Jung called theses images as </a:t>
            </a:r>
            <a:r>
              <a:rPr lang="en-IN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“archetypes”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2864616"/>
          </a:xfrm>
        </p:spPr>
        <p:txBody>
          <a:bodyPr/>
          <a:lstStyle/>
          <a:p>
            <a:pPr algn="just"/>
            <a:r>
              <a:rPr lang="en-IN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Archetypes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 are the primitive mental images and are more like subjective reactions that originated and are inherited from the earliest human ancestors/human race in response to certain universal experiences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In other words, archetypes are the inherited ways of organizing , or reacting to, our experiences with the world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2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Some of the most common archetypes involve:</a:t>
            </a:r>
            <a:endParaRPr lang="en-IN" sz="2800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4083816"/>
          </a:xfrm>
        </p:spPr>
        <p:txBody>
          <a:bodyPr/>
          <a:lstStyle/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God, rebirth (or resurrection), devil(embodiment of evil), wise old person, mother, trickster or magician</a:t>
            </a:r>
          </a:p>
          <a:p>
            <a:pPr algn="just"/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Sun-Recurrent rising(birth and creation)and setting of the sun(death). In other words, r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epresents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energy, creativity, thinking, enlightenment, wisdom, spiritual vision, the passing of time, and life</a:t>
            </a:r>
          </a:p>
          <a:p>
            <a:pPr algn="just"/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Hero- The courageous figure, the one who’s always running in and saving the day</a:t>
            </a:r>
          </a:p>
          <a:p>
            <a:pPr algn="just"/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41090"/>
            <a:ext cx="8699500" cy="554587"/>
          </a:xfrm>
        </p:spPr>
        <p:txBody>
          <a:bodyPr/>
          <a:lstStyle/>
          <a:p>
            <a:pPr algn="just"/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Carl Jung defined some important archetypes as: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821684"/>
            <a:ext cx="8768137" cy="2648716"/>
          </a:xfrm>
        </p:spPr>
        <p:txBody>
          <a:bodyPr/>
          <a:lstStyle/>
          <a:p>
            <a:pPr algn="just">
              <a:buNone/>
            </a:pPr>
            <a:r>
              <a:rPr lang="en-US" sz="25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1.Animus- A male archetype present in females</a:t>
            </a:r>
          </a:p>
          <a:p>
            <a:pPr algn="just">
              <a:buNone/>
            </a:pPr>
            <a:endParaRPr lang="en-US" sz="2500" b="1" i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5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2.Anima- A female archetype present in males</a:t>
            </a:r>
          </a:p>
          <a:p>
            <a:pPr algn="just">
              <a:buNone/>
            </a:pP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Thus, anima and animus archetypes involves strong emotion and </a:t>
            </a:r>
            <a:r>
              <a:rPr lang="en-IN" sz="2500" b="1" i="1" dirty="0" smtClean="0">
                <a:latin typeface="Times New Roman" pitchFamily="18" charset="0"/>
                <a:cs typeface="Times New Roman" pitchFamily="18" charset="0"/>
              </a:rPr>
              <a:t> the integrated human beings are made up of a balance of </a:t>
            </a:r>
            <a:r>
              <a:rPr lang="en-IN" sz="25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‘feminine’ and ‘masculine’ energies</a:t>
            </a:r>
            <a:endParaRPr lang="en-US" sz="2500" b="1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Shadow</a:t>
            </a:r>
            <a:endParaRPr lang="en-IN" sz="28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IN" sz="2250" b="1" i="1" dirty="0" smtClean="0">
                <a:latin typeface="Times New Roman" pitchFamily="18" charset="0"/>
                <a:cs typeface="Times New Roman" pitchFamily="18" charset="0"/>
              </a:rPr>
              <a:t>In addition to the collective unconscious, Jung credited each individual with </a:t>
            </a:r>
            <a:r>
              <a:rPr lang="en-IN" sz="225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personal unconscious</a:t>
            </a:r>
            <a:r>
              <a:rPr lang="en-IN" sz="2250" b="1" i="1" dirty="0" smtClean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IN" sz="225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50" b="1" i="1" dirty="0" smtClean="0">
                <a:latin typeface="Times New Roman" pitchFamily="18" charset="0"/>
                <a:cs typeface="Times New Roman" pitchFamily="18" charset="0"/>
              </a:rPr>
              <a:t>develops out of any of the individual’s conscious experiences that had been repressed</a:t>
            </a:r>
          </a:p>
          <a:p>
            <a:pPr algn="just"/>
            <a:r>
              <a:rPr lang="en-IN" sz="2250" b="1" i="1" dirty="0" smtClean="0">
                <a:latin typeface="Times New Roman" pitchFamily="18" charset="0"/>
                <a:cs typeface="Times New Roman" pitchFamily="18" charset="0"/>
              </a:rPr>
              <a:t>And when an individual integrates the  unconscious parts of their personality, they form or develop another archetype called </a:t>
            </a:r>
            <a:r>
              <a:rPr lang="en-IN" sz="225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“shadow”</a:t>
            </a:r>
            <a:endParaRPr lang="en-IN" sz="225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50" b="1" i="1" dirty="0" smtClean="0">
                <a:latin typeface="Times New Roman" pitchFamily="18" charset="0"/>
                <a:cs typeface="Times New Roman" pitchFamily="18" charset="0"/>
              </a:rPr>
              <a:t>Shadow is considered to be negative. We do not show this side of the self to the outside world as it can be a source of anxiety or shame</a:t>
            </a:r>
          </a:p>
          <a:p>
            <a:pPr algn="just"/>
            <a:r>
              <a:rPr lang="en-IN" sz="2250" b="1" i="1" dirty="0" smtClean="0">
                <a:latin typeface="Times New Roman" pitchFamily="18" charset="0"/>
                <a:cs typeface="Times New Roman" pitchFamily="18" charset="0"/>
              </a:rPr>
              <a:t>This archetype is often described as the </a:t>
            </a:r>
            <a:r>
              <a:rPr lang="en-IN" sz="225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darker side of the psyche, representing wildness, chaos, and the unknown</a:t>
            </a:r>
          </a:p>
          <a:p>
            <a:pPr algn="just"/>
            <a:r>
              <a:rPr lang="en-IN" sz="2250" b="1" i="1" dirty="0" smtClean="0">
                <a:latin typeface="Times New Roman" pitchFamily="18" charset="0"/>
                <a:cs typeface="Times New Roman" pitchFamily="18" charset="0"/>
              </a:rPr>
              <a:t>We may repress our desires or qualities because they were frowned upon by others or to protect ourselves from emotional or even physical harm. For example, a child may learn to repress strong emotions such as rage or grief because they are afraid these emotions may severely distress another family member.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10625</TotalTime>
  <Words>709</Words>
  <Application>Microsoft Macintosh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IITR_PPT_Template</vt:lpstr>
      <vt:lpstr>Slide 1</vt:lpstr>
      <vt:lpstr>Carl Jung (1875-1961) Analytical Psychology</vt:lpstr>
      <vt:lpstr>Slide 3</vt:lpstr>
      <vt:lpstr>According to Jung, personality can be structured based on:</vt:lpstr>
      <vt:lpstr>2.Collective Unconscious</vt:lpstr>
      <vt:lpstr>Slide 6</vt:lpstr>
      <vt:lpstr>Some of the most common archetypes involve:</vt:lpstr>
      <vt:lpstr>Carl Jung defined some important archetypes as:</vt:lpstr>
      <vt:lpstr>The Shadow</vt:lpstr>
      <vt:lpstr>3. The Persona</vt:lpstr>
      <vt:lpstr>4.The Self</vt:lpstr>
      <vt:lpstr>Jung’s important work  on two  personality types as:</vt:lpstr>
      <vt:lpstr>Slide 13</vt:lpstr>
    </vt:vector>
  </TitlesOfParts>
  <Manager>Dr. Sudip Roy</Manager>
  <Company>IIT Roorkee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HP</cp:lastModifiedBy>
  <cp:revision>421</cp:revision>
  <cp:lastPrinted>2016-08-02T08:21:33Z</cp:lastPrinted>
  <dcterms:created xsi:type="dcterms:W3CDTF">2015-07-18T13:17:54Z</dcterms:created>
  <dcterms:modified xsi:type="dcterms:W3CDTF">2019-09-09T07:17:36Z</dcterms:modified>
  <cp:version>v1</cp:version>
</cp:coreProperties>
</file>