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67" r:id="rId2"/>
    <p:sldId id="307" r:id="rId3"/>
    <p:sldId id="268" r:id="rId4"/>
    <p:sldId id="280" r:id="rId5"/>
    <p:sldId id="308" r:id="rId6"/>
    <p:sldId id="309" r:id="rId7"/>
    <p:sldId id="284" r:id="rId8"/>
    <p:sldId id="310" r:id="rId9"/>
    <p:sldId id="285" r:id="rId10"/>
    <p:sldId id="312" r:id="rId11"/>
    <p:sldId id="313" r:id="rId12"/>
    <p:sldId id="314" r:id="rId13"/>
    <p:sldId id="311" r:id="rId14"/>
    <p:sldId id="281" r:id="rId15"/>
    <p:sldId id="315" r:id="rId16"/>
    <p:sldId id="316" r:id="rId17"/>
    <p:sldId id="317" r:id="rId18"/>
    <p:sldId id="318" r:id="rId19"/>
    <p:sldId id="287" r:id="rId20"/>
    <p:sldId id="320" r:id="rId21"/>
    <p:sldId id="319" r:id="rId22"/>
    <p:sldId id="321" r:id="rId23"/>
    <p:sldId id="322" r:id="rId24"/>
    <p:sldId id="323" r:id="rId25"/>
    <p:sldId id="324" r:id="rId26"/>
    <p:sldId id="325" r:id="rId27"/>
    <p:sldId id="326" r:id="rId28"/>
    <p:sldId id="293" r:id="rId29"/>
    <p:sldId id="330" r:id="rId30"/>
    <p:sldId id="331" r:id="rId31"/>
    <p:sldId id="294" r:id="rId32"/>
    <p:sldId id="336" r:id="rId33"/>
    <p:sldId id="277" r:id="rId34"/>
    <p:sldId id="327" r:id="rId35"/>
    <p:sldId id="332" r:id="rId36"/>
    <p:sldId id="333" r:id="rId37"/>
    <p:sldId id="334" r:id="rId38"/>
    <p:sldId id="33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66"/>
    <a:srgbClr val="660033"/>
    <a:srgbClr val="FF0000"/>
    <a:srgbClr val="CCFFFF"/>
    <a:srgbClr val="CC0000"/>
    <a:srgbClr val="CC0066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3" d="100"/>
          <a:sy n="83" d="100"/>
        </p:scale>
        <p:origin x="4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1.emf"/><Relationship Id="rId7" Type="http://schemas.openxmlformats.org/officeDocument/2006/relationships/image" Target="../media/image6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image" Target="../media/image30.emf"/><Relationship Id="rId5" Type="http://schemas.openxmlformats.org/officeDocument/2006/relationships/image" Target="../media/image31.emf"/><Relationship Id="rId4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2F2E-D0FE-442E-AE90-450C6EDE6723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7C257-87DB-4866-8DC8-AB6F5175F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7C257-87DB-4866-8DC8-AB6F5175F3F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5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7C257-87DB-4866-8DC8-AB6F5175F3F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5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DC7F4-8385-4128-9BD7-852DDCA69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14847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D924-A16B-47F9-82FF-06D62686E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97592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926-4894-47C5-9478-19358324A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19347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DCC5-AA0F-4711-B7D4-A6E496D32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58346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1F0DD-93AD-4D90-BFA9-D33DC916C2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35272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27E7F-776B-4931-974A-6377C4513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23775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F8E0-34B7-476E-92A0-BA70DB3B0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01727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CC0E-B212-44A9-89A0-540C2EE9E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05843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8791B-D889-4920-8C1F-AB05320C2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1197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646-3E27-4377-9BCA-D08E61E8E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06190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659D-F685-44D4-90AA-DB28D631E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60451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75F3-DFB4-4497-8035-9BC587612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6191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19B7-ABA6-4A21-8B30-460C850C24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86322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7E9D-DE73-4205-8D69-86F0A147C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10258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B1391-FC30-421F-864C-58C034FDC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08302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0D20BC9A-94CE-4C5D-9DFD-9D76030939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emf"/><Relationship Id="rId20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6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Spectrum of discrete samples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458200" cy="4911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dirty="0" smtClean="0"/>
              <a:t>Sampling may be useful in </a:t>
            </a:r>
            <a:r>
              <a:rPr lang="en-US" altLang="en-US" sz="2400" dirty="0" smtClean="0">
                <a:solidFill>
                  <a:srgbClr val="0070C0"/>
                </a:solidFill>
              </a:rPr>
              <a:t>real-time (on the fly) transmission </a:t>
            </a:r>
            <a:r>
              <a:rPr lang="en-US" altLang="en-US" sz="2400" dirty="0" smtClean="0"/>
              <a:t>of multi-source signals over a single channel using </a:t>
            </a:r>
            <a:r>
              <a:rPr lang="en-US" altLang="en-US" sz="2400" dirty="0" smtClean="0">
                <a:solidFill>
                  <a:srgbClr val="CC0000"/>
                </a:solidFill>
              </a:rPr>
              <a:t>time-division multiplexing</a:t>
            </a:r>
            <a:r>
              <a:rPr lang="en-US" altLang="en-US" sz="2400" dirty="0" smtClean="0"/>
              <a:t> (TDM). In this case, sampling interval (sampling rate) is maintained.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sz="26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203456"/>
              </p:ext>
            </p:extLst>
          </p:nvPr>
        </p:nvGraphicFramePr>
        <p:xfrm>
          <a:off x="1066800" y="2782261"/>
          <a:ext cx="7315200" cy="334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Visio" r:id="rId3" imgW="5732091" imgH="2624228" progId="Visio.Drawing.11">
                  <p:embed/>
                </p:oleObj>
              </mc:Choice>
              <mc:Fallback>
                <p:oleObj name="Visio" r:id="rId3" imgW="5732091" imgH="262422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782261"/>
                        <a:ext cx="7315200" cy="3348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we have studied till now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IN" sz="2400" dirty="0" smtClean="0"/>
              <a:t>Digitization of continuous-time (</a:t>
            </a:r>
            <a:r>
              <a:rPr lang="en-IN" sz="2400" dirty="0" err="1" smtClean="0"/>
              <a:t>analog</a:t>
            </a:r>
            <a:r>
              <a:rPr lang="en-IN" sz="2400" dirty="0" smtClean="0"/>
              <a:t>) signal:</a:t>
            </a:r>
          </a:p>
          <a:p>
            <a:pPr lvl="1" algn="just">
              <a:spcBef>
                <a:spcPts val="1200"/>
              </a:spcBef>
            </a:pPr>
            <a:r>
              <a:rPr lang="en-IN" sz="2400" dirty="0" smtClean="0"/>
              <a:t>3 steps – sampling, quantization and encoding</a:t>
            </a:r>
          </a:p>
          <a:p>
            <a:pPr lvl="1" algn="just">
              <a:spcBef>
                <a:spcPts val="1200"/>
              </a:spcBef>
            </a:pPr>
            <a:r>
              <a:rPr lang="en-IN" sz="2400" dirty="0" smtClean="0"/>
              <a:t>Quantization cannot be reversed and so introduces quantization noise – more number of quantization levels, smaller quantization intervals result in </a:t>
            </a:r>
            <a:r>
              <a:rPr lang="en-IN" sz="2400" dirty="0" smtClean="0">
                <a:solidFill>
                  <a:srgbClr val="FF0000"/>
                </a:solidFill>
              </a:rPr>
              <a:t>less noise but more bits</a:t>
            </a:r>
            <a:endParaRPr lang="en-IN" sz="2400" dirty="0" smtClean="0"/>
          </a:p>
          <a:p>
            <a:pPr lvl="1" algn="just">
              <a:spcBef>
                <a:spcPts val="1200"/>
              </a:spcBef>
            </a:pPr>
            <a:r>
              <a:rPr lang="en-IN" sz="2400" dirty="0" smtClean="0"/>
              <a:t>Signal recovery from samples, sampling theorem, Nyquist rate, aliasing problem, etc.</a:t>
            </a:r>
          </a:p>
        </p:txBody>
      </p:sp>
    </p:spTree>
    <p:extLst>
      <p:ext uri="{BB962C8B-B14F-4D97-AF65-F5344CB8AC3E}">
        <p14:creationId xmlns:p14="http://schemas.microsoft.com/office/powerpoint/2010/main" val="35399497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we have studied till now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IN" sz="2400" dirty="0" smtClean="0"/>
              <a:t>Frequency in digital domain for digital signal</a:t>
            </a:r>
          </a:p>
          <a:p>
            <a:pPr lvl="1" algn="just">
              <a:spcBef>
                <a:spcPts val="1200"/>
              </a:spcBef>
            </a:pPr>
            <a:r>
              <a:rPr lang="en-IN" sz="2400" dirty="0" smtClean="0"/>
              <a:t>Relation with frequency of the corresponding </a:t>
            </a:r>
            <a:r>
              <a:rPr lang="en-IN" sz="2400" dirty="0" err="1" smtClean="0"/>
              <a:t>analog</a:t>
            </a:r>
            <a:r>
              <a:rPr lang="en-IN" sz="2400" dirty="0" smtClean="0"/>
              <a:t> signal – frequency normalization</a:t>
            </a:r>
          </a:p>
          <a:p>
            <a:pPr lvl="1" algn="just">
              <a:spcBef>
                <a:spcPts val="1200"/>
              </a:spcBef>
            </a:pPr>
            <a:r>
              <a:rPr lang="en-IN" sz="2400" dirty="0" smtClean="0"/>
              <a:t>Range for spectrum representation in digital domain from −</a:t>
            </a:r>
            <a:r>
              <a:rPr lang="el-GR" sz="2400" dirty="0" smtClean="0"/>
              <a:t>π</a:t>
            </a:r>
            <a:r>
              <a:rPr lang="en-IN" sz="2400" dirty="0" smtClean="0"/>
              <a:t> to +</a:t>
            </a:r>
            <a:r>
              <a:rPr lang="el-GR" sz="2400" dirty="0" smtClean="0"/>
              <a:t>π</a:t>
            </a:r>
            <a:r>
              <a:rPr lang="en-IN" sz="2400" dirty="0" smtClean="0"/>
              <a:t> or 0 to 2</a:t>
            </a:r>
            <a:r>
              <a:rPr lang="el-GR" sz="2400" dirty="0" smtClean="0"/>
              <a:t>π</a:t>
            </a:r>
            <a:endParaRPr lang="en-IN" sz="2400" dirty="0" smtClean="0"/>
          </a:p>
          <a:p>
            <a:pPr lvl="1" algn="just">
              <a:spcBef>
                <a:spcPts val="1200"/>
              </a:spcBef>
            </a:pPr>
            <a:r>
              <a:rPr lang="en-IN" sz="2400" dirty="0" smtClean="0"/>
              <a:t>How frequency normalization helps in consistency in digital signal spectrum: </a:t>
            </a:r>
          </a:p>
          <a:p>
            <a:pPr marL="344487" lvl="1" indent="0" algn="just">
              <a:spcBef>
                <a:spcPts val="1200"/>
              </a:spcBef>
              <a:buNone/>
            </a:pPr>
            <a:r>
              <a:rPr lang="en-IN" sz="2400" i="1" dirty="0"/>
              <a:t>x</a:t>
            </a:r>
            <a:r>
              <a:rPr lang="en-IN" sz="2400" dirty="0"/>
              <a:t>(</a:t>
            </a:r>
            <a:r>
              <a:rPr lang="en-IN" sz="2400" i="1" dirty="0"/>
              <a:t>t</a:t>
            </a:r>
            <a:r>
              <a:rPr lang="en-IN" sz="2400" dirty="0"/>
              <a:t>) sampled at </a:t>
            </a:r>
            <a:r>
              <a:rPr lang="en-IN" sz="2400" i="1" dirty="0"/>
              <a:t>f</a:t>
            </a:r>
            <a:r>
              <a:rPr lang="en-IN" sz="2400" i="1" baseline="-25000" dirty="0"/>
              <a:t>s</a:t>
            </a:r>
            <a:r>
              <a:rPr lang="en-IN" sz="2400" dirty="0"/>
              <a:t> </a:t>
            </a:r>
            <a:r>
              <a:rPr lang="en-IN" sz="2400" dirty="0" smtClean="0">
                <a:sym typeface="Wingdings" panose="05000000000000000000" pitchFamily="2" charset="2"/>
              </a:rPr>
              <a:t> </a:t>
            </a:r>
            <a:r>
              <a:rPr lang="en-IN" sz="2400" i="1" dirty="0" smtClean="0"/>
              <a:t>x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[</a:t>
            </a:r>
            <a:r>
              <a:rPr lang="en-IN" sz="2400" i="1" dirty="0" smtClean="0"/>
              <a:t>n</a:t>
            </a:r>
            <a:r>
              <a:rPr lang="en-IN" sz="2400" dirty="0" smtClean="0"/>
              <a:t>]</a:t>
            </a:r>
            <a:endParaRPr lang="en-IN" sz="2400" dirty="0"/>
          </a:p>
          <a:p>
            <a:pPr marL="344487" lvl="1" indent="0" algn="just">
              <a:spcBef>
                <a:spcPts val="1200"/>
              </a:spcBef>
              <a:buNone/>
            </a:pPr>
            <a:r>
              <a:rPr lang="en-IN" sz="2400" dirty="0" smtClean="0"/>
              <a:t>		         </a:t>
            </a:r>
            <a:r>
              <a:rPr lang="en-I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IN" sz="2400" i="1" dirty="0">
                <a:solidFill>
                  <a:srgbClr val="003399"/>
                </a:solidFill>
              </a:rPr>
              <a:t>x</a:t>
            </a:r>
            <a:r>
              <a:rPr lang="en-IN" sz="2400" baseline="-25000" dirty="0">
                <a:solidFill>
                  <a:srgbClr val="003399"/>
                </a:solidFill>
              </a:rPr>
              <a:t>1</a:t>
            </a:r>
            <a:r>
              <a:rPr lang="en-IN" sz="2400" dirty="0">
                <a:solidFill>
                  <a:srgbClr val="003399"/>
                </a:solidFill>
              </a:rPr>
              <a:t>[</a:t>
            </a:r>
            <a:r>
              <a:rPr lang="en-IN" sz="2400" i="1" dirty="0">
                <a:solidFill>
                  <a:srgbClr val="003399"/>
                </a:solidFill>
              </a:rPr>
              <a:t>n</a:t>
            </a:r>
            <a:r>
              <a:rPr lang="en-IN" sz="2400" dirty="0" smtClean="0">
                <a:solidFill>
                  <a:srgbClr val="003399"/>
                </a:solidFill>
              </a:rPr>
              <a:t>] </a:t>
            </a:r>
            <a:r>
              <a:rPr lang="en-IN" sz="2400" smtClean="0">
                <a:solidFill>
                  <a:srgbClr val="003399"/>
                </a:solidFill>
              </a:rPr>
              <a:t>= </a:t>
            </a:r>
            <a:r>
              <a:rPr lang="en-IN" sz="2400" i="1" smtClean="0">
                <a:solidFill>
                  <a:srgbClr val="003399"/>
                </a:solidFill>
              </a:rPr>
              <a:t>x</a:t>
            </a:r>
            <a:r>
              <a:rPr lang="en-IN" sz="2400" baseline="-25000" smtClean="0">
                <a:solidFill>
                  <a:srgbClr val="003399"/>
                </a:solidFill>
              </a:rPr>
              <a:t>2</a:t>
            </a:r>
            <a:r>
              <a:rPr lang="en-IN" sz="2400" smtClean="0">
                <a:solidFill>
                  <a:srgbClr val="003399"/>
                </a:solidFill>
              </a:rPr>
              <a:t>[</a:t>
            </a:r>
            <a:r>
              <a:rPr lang="en-IN" sz="2400" i="1" smtClean="0">
                <a:solidFill>
                  <a:srgbClr val="003399"/>
                </a:solidFill>
              </a:rPr>
              <a:t>n</a:t>
            </a:r>
            <a:r>
              <a:rPr lang="en-IN" sz="2400" dirty="0" smtClean="0">
                <a:solidFill>
                  <a:srgbClr val="003399"/>
                </a:solidFill>
              </a:rPr>
              <a:t>] </a:t>
            </a:r>
            <a:r>
              <a:rPr lang="en-I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IN" sz="2400" dirty="0" smtClean="0">
                <a:solidFill>
                  <a:srgbClr val="7030A0"/>
                </a:solidFill>
                <a:sym typeface="Wingdings" panose="05000000000000000000" pitchFamily="2" charset="2"/>
              </a:rPr>
              <a:t>same digital spectrum</a:t>
            </a:r>
            <a:endParaRPr lang="en-IN" sz="2400" dirty="0" smtClean="0">
              <a:solidFill>
                <a:srgbClr val="7030A0"/>
              </a:solidFill>
            </a:endParaRPr>
          </a:p>
          <a:p>
            <a:pPr marL="344487" lvl="1" indent="0" algn="just">
              <a:spcBef>
                <a:spcPts val="1200"/>
              </a:spcBef>
              <a:buNone/>
            </a:pPr>
            <a:r>
              <a:rPr lang="en-IN" sz="2400" i="1" dirty="0" smtClean="0"/>
              <a:t>x</a:t>
            </a:r>
            <a:r>
              <a:rPr lang="en-IN" sz="2400" dirty="0" smtClean="0"/>
              <a:t>(</a:t>
            </a:r>
            <a:r>
              <a:rPr lang="en-IN" sz="2400" i="1" dirty="0" smtClean="0"/>
              <a:t>at</a:t>
            </a:r>
            <a:r>
              <a:rPr lang="en-IN" sz="2400" dirty="0"/>
              <a:t>) sampled at </a:t>
            </a:r>
            <a:r>
              <a:rPr lang="en-IN" sz="2400" i="1" dirty="0" err="1" smtClean="0"/>
              <a:t>af</a:t>
            </a:r>
            <a:r>
              <a:rPr lang="en-IN" sz="2400" i="1" baseline="-25000" dirty="0" err="1" smtClean="0"/>
              <a:t>s</a:t>
            </a:r>
            <a:r>
              <a:rPr lang="en-IN" sz="2400" dirty="0" smtClean="0"/>
              <a:t> </a:t>
            </a:r>
            <a:r>
              <a:rPr lang="en-IN" sz="2400" dirty="0">
                <a:sym typeface="Wingdings" panose="05000000000000000000" pitchFamily="2" charset="2"/>
              </a:rPr>
              <a:t> </a:t>
            </a:r>
            <a:r>
              <a:rPr lang="en-IN" sz="2400" i="1" dirty="0" smtClean="0"/>
              <a:t>x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[</a:t>
            </a:r>
            <a:r>
              <a:rPr lang="en-IN" sz="2400" i="1" dirty="0" smtClean="0"/>
              <a:t>n</a:t>
            </a:r>
            <a:r>
              <a:rPr lang="en-IN" sz="2400" dirty="0" smtClean="0"/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7632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Nature of spectrum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265747"/>
              </p:ext>
            </p:extLst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43200"/>
                <a:gridCol w="2743200"/>
                <a:gridCol w="274320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002060"/>
                          </a:solidFill>
                        </a:rPr>
                        <a:t>Nature of the Signal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</a:rPr>
                        <a:t>Non-periodic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  <a:endParaRPr lang="en-I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20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Continuous-time Signal</a:t>
                      </a:r>
                    </a:p>
                    <a:p>
                      <a:r>
                        <a:rPr lang="en-IN" sz="2400" dirty="0" smtClean="0"/>
                        <a:t>(Analog Signal)</a:t>
                      </a:r>
                      <a:endParaRPr lang="en-IN" sz="2400" dirty="0"/>
                    </a:p>
                  </a:txBody>
                  <a:tcPr anchor="ctr">
                    <a:lnL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kern="1200" dirty="0" smtClean="0">
                          <a:solidFill>
                            <a:srgbClr val="CC0066"/>
                          </a:solidFill>
                          <a:latin typeface="+mn-lt"/>
                          <a:ea typeface="+mn-ea"/>
                          <a:cs typeface="+mn-cs"/>
                        </a:rPr>
                        <a:t>Non-Periodic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</a:txBody>
                  <a:tcPr>
                    <a:lnL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 smtClean="0">
                          <a:solidFill>
                            <a:srgbClr val="CC0066"/>
                          </a:solidFill>
                          <a:latin typeface="+mn-lt"/>
                          <a:ea typeface="+mn-ea"/>
                          <a:cs typeface="+mn-cs"/>
                        </a:rPr>
                        <a:t>Non-Periodic</a:t>
                      </a:r>
                    </a:p>
                    <a:p>
                      <a:endParaRPr lang="en-IN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47320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Discrete-time Signal</a:t>
                      </a:r>
                    </a:p>
                    <a:p>
                      <a:r>
                        <a:rPr lang="en-IN" sz="2400" dirty="0" smtClean="0"/>
                        <a:t>(Digital Signal)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Periodic</a:t>
                      </a:r>
                    </a:p>
                    <a:p>
                      <a:endParaRPr lang="en-IN" sz="2400" b="1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Periodic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95305" y="406706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+mn-lt"/>
              </a:rPr>
              <a:t>Discrete-freq.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5305" y="5558135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+mn-lt"/>
              </a:rPr>
              <a:t>Discrete-freq.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403860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+mn-lt"/>
              </a:rPr>
              <a:t>Cont.-freq.</a:t>
            </a:r>
            <a:endParaRPr lang="en-IN" sz="2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4340" y="5563769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+mn-lt"/>
              </a:rPr>
              <a:t>Cont.-freq.</a:t>
            </a:r>
            <a:endParaRPr lang="en-IN" sz="2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9298" y="3311215"/>
            <a:ext cx="1005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rgbClr val="CC0000"/>
                  </a:solidFill>
                  <a:prstDash val="solid"/>
                </a:ln>
                <a:solidFill>
                  <a:srgbClr val="CC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FS</a:t>
            </a:r>
            <a:endParaRPr lang="en-US" sz="5400" b="1" spc="50" dirty="0">
              <a:ln w="9525" cmpd="sng">
                <a:solidFill>
                  <a:srgbClr val="CC0000"/>
                </a:solidFill>
                <a:prstDash val="solid"/>
              </a:ln>
              <a:solidFill>
                <a:srgbClr val="CCFFFF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0113" y="3311215"/>
            <a:ext cx="1082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rgbClr val="CC0000"/>
                  </a:solidFill>
                  <a:prstDash val="solid"/>
                </a:ln>
                <a:solidFill>
                  <a:srgbClr val="CC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FT</a:t>
            </a:r>
            <a:endParaRPr lang="en-US" sz="5400" b="1" spc="50" dirty="0">
              <a:ln w="9525" cmpd="sng">
                <a:solidFill>
                  <a:srgbClr val="CC0000"/>
                </a:solidFill>
                <a:prstDash val="solid"/>
              </a:ln>
              <a:solidFill>
                <a:srgbClr val="CCFFFF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986" y="4781895"/>
            <a:ext cx="1980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rgbClr val="CC0000"/>
                  </a:solidFill>
                  <a:prstDash val="solid"/>
                </a:ln>
                <a:solidFill>
                  <a:srgbClr val="CC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DTFS</a:t>
            </a:r>
            <a:endParaRPr lang="en-US" sz="5400" b="1" spc="50" dirty="0">
              <a:ln w="9525" cmpd="sng">
                <a:solidFill>
                  <a:srgbClr val="CC0000"/>
                </a:solidFill>
                <a:prstDash val="solid"/>
              </a:ln>
              <a:solidFill>
                <a:srgbClr val="CCFFFF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9437" y="4798367"/>
            <a:ext cx="205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rgbClr val="CC0000"/>
                  </a:solidFill>
                  <a:prstDash val="solid"/>
                </a:ln>
                <a:solidFill>
                  <a:srgbClr val="CC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DTFT</a:t>
            </a:r>
            <a:endParaRPr lang="en-US" sz="5400" b="1" spc="50" dirty="0">
              <a:ln w="9525" cmpd="sng">
                <a:solidFill>
                  <a:srgbClr val="CC0000"/>
                </a:solidFill>
                <a:prstDash val="solid"/>
              </a:ln>
              <a:solidFill>
                <a:srgbClr val="CCFFFF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4352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FS representation of the spectrum 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Signal periodic in time 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 FS </a:t>
                </a:r>
                <a:r>
                  <a:rPr lang="en-IN" sz="2400" dirty="0" err="1" smtClean="0">
                    <a:sym typeface="Wingdings" panose="05000000000000000000" pitchFamily="2" charset="2"/>
                  </a:rPr>
                  <a:t>coeff’s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 in frequency domain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ym typeface="Wingdings" panose="05000000000000000000" pitchFamily="2" charset="2"/>
                  </a:rPr>
                  <a:t>By virtue of duality, therefore, spectrum periodic in frequency domain  FS coefficients in time domain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>
                    <a:sym typeface="Wingdings" panose="05000000000000000000" pitchFamily="2" charset="2"/>
                  </a:rPr>
                  <a:t>Check now (do it yourself) that the </a:t>
                </a:r>
                <a:r>
                  <a:rPr lang="en-IN" sz="2400" i="1" dirty="0" smtClean="0">
                    <a:sym typeface="Wingdings" panose="05000000000000000000" pitchFamily="2" charset="2"/>
                  </a:rPr>
                  <a:t>n</a:t>
                </a:r>
                <a:r>
                  <a:rPr lang="en-IN" sz="2400" baseline="30000" dirty="0" smtClean="0">
                    <a:sym typeface="Wingdings" panose="05000000000000000000" pitchFamily="2" charset="2"/>
                  </a:rPr>
                  <a:t>th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 FS coefficient is the </a:t>
                </a:r>
                <a:r>
                  <a:rPr lang="en-IN" sz="2400" i="1" dirty="0">
                    <a:sym typeface="Wingdings" panose="05000000000000000000" pitchFamily="2" charset="2"/>
                  </a:rPr>
                  <a:t>n</a:t>
                </a:r>
                <a:r>
                  <a:rPr lang="en-IN" sz="2400" baseline="30000" dirty="0">
                    <a:sym typeface="Wingdings" panose="05000000000000000000" pitchFamily="2" charset="2"/>
                  </a:rPr>
                  <a:t>th 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sample </a:t>
                </a:r>
                <a:r>
                  <a:rPr lang="en-IN" sz="2400" i="1" dirty="0" smtClean="0">
                    <a:sym typeface="Wingdings" panose="05000000000000000000" pitchFamily="2" charset="2"/>
                  </a:rPr>
                  <a:t>x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(</a:t>
                </a:r>
                <a:r>
                  <a:rPr lang="en-IN" sz="2400" i="1" dirty="0" err="1" smtClean="0">
                    <a:sym typeface="Wingdings" panose="05000000000000000000" pitchFamily="2" charset="2"/>
                  </a:rPr>
                  <a:t>nT</a:t>
                </a:r>
                <a:r>
                  <a:rPr lang="en-IN" sz="2400" i="1" baseline="-25000" dirty="0" err="1" smtClean="0">
                    <a:sym typeface="Wingdings" panose="05000000000000000000" pitchFamily="2" charset="2"/>
                  </a:rPr>
                  <a:t>s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), </a:t>
                </a:r>
                <a:r>
                  <a:rPr lang="en-IN" sz="24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no wonder!! </a:t>
                </a:r>
                <a:r>
                  <a:rPr lang="en-IN" sz="2400" dirty="0" smtClean="0">
                    <a:solidFill>
                      <a:srgbClr val="003399"/>
                    </a:solidFill>
                    <a:sym typeface="Wingdings" panose="05000000000000000000" pitchFamily="2" charset="2"/>
                  </a:rPr>
                  <a:t>This is quite expected</a:t>
                </a:r>
                <a:r>
                  <a:rPr lang="en-IN" sz="24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algn="just"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IN" sz="2400" dirty="0" smtClean="0">
                    <a:sym typeface="Wingdings" panose="05000000000000000000" pitchFamily="2" charset="2"/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l-GR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l-GR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⇌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IN" sz="2400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l-GR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𝜔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=−∞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𝑗𝑛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 smtClean="0">
                  <a:sym typeface="Wingdings" panose="05000000000000000000" pitchFamily="2" charset="2"/>
                </a:endParaRPr>
              </a:p>
              <a:p>
                <a:pPr algn="just">
                  <a:spcBef>
                    <a:spcPts val="1800"/>
                  </a:spcBef>
                </a:pPr>
                <a:r>
                  <a:rPr lang="en-IN" sz="2400" dirty="0" smtClean="0">
                    <a:sym typeface="Wingdings" panose="05000000000000000000" pitchFamily="2" charset="2"/>
                  </a:rPr>
                  <a:t>Note that we have made use of this FS representation of spectrum earlier in Slide No. 13 of my first set of slides.</a:t>
                </a:r>
              </a:p>
              <a:p>
                <a:pPr algn="just">
                  <a:spcBef>
                    <a:spcPts val="1200"/>
                  </a:spcBef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3"/>
                <a:stretch>
                  <a:fillRect l="-296" t="-856" r="-1111" b="-19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570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Discrete time Fourier transform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153400" cy="4987925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DTFT is used to obtain the spectrum of a signal discretized in time.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Recall FS representation of the spectrum for a sampled signal.</a:t>
            </a:r>
          </a:p>
          <a:p>
            <a:pPr algn="just" eaLnBrk="1" hangingPunct="1">
              <a:spcBef>
                <a:spcPts val="1200"/>
              </a:spcBef>
            </a:pPr>
            <a:endParaRPr lang="en-US" altLang="en-US" sz="2400" dirty="0" smtClean="0"/>
          </a:p>
          <a:p>
            <a:pPr algn="just" eaLnBrk="1" hangingPunct="1">
              <a:spcBef>
                <a:spcPts val="1200"/>
              </a:spcBef>
            </a:pPr>
            <a:endParaRPr lang="en-US" altLang="en-US" sz="800" dirty="0" smtClean="0"/>
          </a:p>
          <a:p>
            <a:pPr lvl="1" algn="just" eaLnBrk="1" hangingPunct="1">
              <a:spcBef>
                <a:spcPts val="0"/>
              </a:spcBef>
            </a:pPr>
            <a:r>
              <a:rPr lang="en-US" altLang="en-US" sz="2400" dirty="0" smtClean="0"/>
              <a:t>Periodicity = sampling frequency.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400" dirty="0" smtClean="0"/>
              <a:t>FS coefficients = sample values.</a:t>
            </a:r>
          </a:p>
          <a:p>
            <a:pPr lvl="1" algn="just" eaLnBrk="1" hangingPunct="1"/>
            <a:endParaRPr lang="en-US" altLang="en-US" sz="800" dirty="0" smtClean="0"/>
          </a:p>
          <a:p>
            <a:pPr algn="just" eaLnBrk="1" hangingPunct="1"/>
            <a:r>
              <a:rPr lang="en-US" altLang="en-US" sz="2400" dirty="0" smtClean="0"/>
              <a:t>We may write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And we have </a:t>
            </a:r>
            <a:endParaRPr lang="en-US" altLang="en-US" sz="2600" dirty="0" smtClean="0"/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27491786"/>
              </p:ext>
            </p:extLst>
          </p:nvPr>
        </p:nvGraphicFramePr>
        <p:xfrm>
          <a:off x="3260386" y="2590946"/>
          <a:ext cx="327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3" imgW="1663700" imgH="431800" progId="Equation.3">
                  <p:embed/>
                </p:oleObj>
              </mc:Choice>
              <mc:Fallback>
                <p:oleObj name="Equation" r:id="rId3" imgW="1663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386" y="2590946"/>
                        <a:ext cx="327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06443323"/>
              </p:ext>
            </p:extLst>
          </p:nvPr>
        </p:nvGraphicFramePr>
        <p:xfrm>
          <a:off x="2819400" y="4645421"/>
          <a:ext cx="1752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5" imgW="825500" imgH="228600" progId="Equation.3">
                  <p:embed/>
                </p:oleObj>
              </mc:Choice>
              <mc:Fallback>
                <p:oleObj name="Equation" r:id="rId5" imgW="82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5421"/>
                        <a:ext cx="1752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645537"/>
              </p:ext>
            </p:extLst>
          </p:nvPr>
        </p:nvGraphicFramePr>
        <p:xfrm>
          <a:off x="2819400" y="5131196"/>
          <a:ext cx="2514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7" imgW="1282700" imgH="482600" progId="Equation.3">
                  <p:embed/>
                </p:oleObj>
              </mc:Choice>
              <mc:Fallback>
                <p:oleObj name="Equation" r:id="rId7" imgW="12827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31196"/>
                        <a:ext cx="25146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4956" y="2785564"/>
                <a:ext cx="13354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l-GR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IN" sz="2400" dirty="0" smtClean="0"/>
                  <a:t> or</a:t>
                </a:r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56" y="2785564"/>
                <a:ext cx="133543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70" t="-10526" r="-684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Discrete time Fourier transform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pPr algn="just" eaLnBrk="1" hangingPunct="1"/>
            <a:r>
              <a:rPr lang="en-US" altLang="en-US" sz="2400" dirty="0" smtClean="0"/>
              <a:t>Then we can write the expression for the spectrum as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endParaRPr lang="en-US" altLang="en-US" sz="2400" dirty="0" smtClean="0"/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This is the expression for DTFT.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Calculated for</a:t>
            </a:r>
            <a:r>
              <a:rPr lang="en-US" altLang="en-US" sz="2400" dirty="0" smtClean="0">
                <a:solidFill>
                  <a:srgbClr val="003399"/>
                </a:solidFill>
              </a:rPr>
              <a:t> non-periodic</a:t>
            </a:r>
            <a:r>
              <a:rPr lang="en-US" altLang="en-US" sz="2400" dirty="0" smtClean="0"/>
              <a:t> discrete-time signal (since we have considered the corresponding analog signal to be non-periodic with continuous-frequency spectrum).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Since, we </a:t>
            </a:r>
            <a:r>
              <a:rPr lang="en-US" altLang="en-US" sz="2400" dirty="0"/>
              <a:t>have continuous-frequency spectrum </a:t>
            </a:r>
            <a:r>
              <a:rPr lang="en-US" altLang="en-US" sz="2400" dirty="0" smtClean="0"/>
              <a:t>in analog domain, spectrum in digital domain also contains </a:t>
            </a:r>
            <a:r>
              <a:rPr lang="en-US" altLang="en-US" sz="2400" dirty="0" smtClean="0">
                <a:solidFill>
                  <a:srgbClr val="CC0000"/>
                </a:solidFill>
              </a:rPr>
              <a:t>continuum of frequencies</a:t>
            </a:r>
            <a:r>
              <a:rPr lang="en-US" altLang="en-US" sz="2400" dirty="0" smtClean="0"/>
              <a:t> – i.e., continuous function of </a:t>
            </a:r>
            <a:r>
              <a:rPr lang="el-GR" altLang="en-US" sz="2400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.</a:t>
            </a:r>
            <a:r>
              <a:rPr lang="en-US" altLang="en-US" sz="2400" dirty="0" smtClean="0"/>
              <a:t> 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1828800"/>
          <a:ext cx="396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4" imgW="1701800" imgH="431800" progId="Equation.3">
                  <p:embed/>
                </p:oleObj>
              </mc:Choice>
              <mc:Fallback>
                <p:oleObj name="Equation" r:id="rId4" imgW="1701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962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3653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Discrete time Fourier transform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63708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In general, the discrete-time </a:t>
            </a:r>
            <a:r>
              <a:rPr lang="en-US" altLang="en-US" sz="2400" dirty="0"/>
              <a:t>signal spectrum actually </a:t>
            </a:r>
            <a:r>
              <a:rPr lang="en-US" altLang="en-US" sz="2400" dirty="0" smtClean="0"/>
              <a:t>extends from </a:t>
            </a:r>
            <a:r>
              <a:rPr lang="el-GR" altLang="en-US" sz="2400" dirty="0">
                <a:cs typeface="Arial" panose="020B0604020202020204" pitchFamily="34" charset="0"/>
              </a:rPr>
              <a:t>Ω </a:t>
            </a:r>
            <a:r>
              <a:rPr lang="en-IN" altLang="en-US" sz="2400" dirty="0" smtClean="0">
                <a:cs typeface="Arial" panose="020B0604020202020204" pitchFamily="34" charset="0"/>
              </a:rPr>
              <a:t>= </a:t>
            </a:r>
            <a:r>
              <a:rPr lang="en-US" altLang="en-US" sz="2400" dirty="0" smtClean="0"/>
              <a:t>−∞ to </a:t>
            </a:r>
            <a:r>
              <a:rPr lang="el-GR" altLang="en-US" sz="2400" dirty="0">
                <a:cs typeface="Arial" panose="020B0604020202020204" pitchFamily="34" charset="0"/>
              </a:rPr>
              <a:t>Ω </a:t>
            </a:r>
            <a:r>
              <a:rPr lang="en-IN" altLang="en-US" sz="2400" dirty="0">
                <a:cs typeface="Arial" panose="020B0604020202020204" pitchFamily="34" charset="0"/>
              </a:rPr>
              <a:t>= </a:t>
            </a:r>
            <a:r>
              <a:rPr lang="en-US" altLang="en-US" sz="2400" dirty="0" smtClean="0"/>
              <a:t>+∞ (as frequency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 or 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l-GR" altLang="en-US" sz="2400" dirty="0" smtClean="0">
                <a:cs typeface="Arial" panose="020B0604020202020204" pitchFamily="34" charset="0"/>
              </a:rPr>
              <a:t> </a:t>
            </a:r>
            <a:r>
              <a:rPr lang="en-IN" altLang="en-US" sz="2400" dirty="0" smtClean="0">
                <a:cs typeface="Arial" panose="020B0604020202020204" pitchFamily="34" charset="0"/>
              </a:rPr>
              <a:t>extends from </a:t>
            </a:r>
            <a:r>
              <a:rPr lang="en-US" altLang="en-US" sz="2400" dirty="0"/>
              <a:t>−∞ to </a:t>
            </a:r>
            <a:r>
              <a:rPr lang="en-US" altLang="en-US" sz="2400" dirty="0" smtClean="0"/>
              <a:t>+∞ in analog domain; </a:t>
            </a:r>
            <a:r>
              <a:rPr lang="el-GR" altLang="en-US" sz="2400" dirty="0">
                <a:cs typeface="Arial" panose="020B0604020202020204" pitchFamily="34" charset="0"/>
              </a:rPr>
              <a:t>Ω </a:t>
            </a:r>
            <a:r>
              <a:rPr lang="en-IN" altLang="en-US" sz="2400" dirty="0" smtClean="0">
                <a:cs typeface="Arial" panose="020B0604020202020204" pitchFamily="34" charset="0"/>
              </a:rPr>
              <a:t>= 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IN" altLang="en-US" sz="2400" i="1" dirty="0" smtClean="0">
                <a:cs typeface="Arial" panose="020B0604020202020204" pitchFamily="34" charset="0"/>
              </a:rPr>
              <a:t> / f</a:t>
            </a:r>
            <a:r>
              <a:rPr lang="en-IN" altLang="en-US" sz="2400" i="1" baseline="-25000" dirty="0" smtClean="0">
                <a:cs typeface="Arial" panose="020B0604020202020204" pitchFamily="34" charset="0"/>
              </a:rPr>
              <a:t>s</a:t>
            </a:r>
            <a:r>
              <a:rPr lang="en-US" altLang="en-US" sz="2400" dirty="0" smtClean="0"/>
              <a:t>  )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But, as we have discussed earlier</a:t>
            </a:r>
            <a:r>
              <a:rPr lang="en-US" altLang="en-US" sz="2400" dirty="0"/>
              <a:t>, the discrete-time signal spectrum </a:t>
            </a:r>
            <a:r>
              <a:rPr lang="en-US" altLang="en-US" sz="2400" dirty="0" smtClean="0"/>
              <a:t>repeats after every 2</a:t>
            </a:r>
            <a:r>
              <a:rPr lang="el-GR" altLang="en-US" sz="2400" dirty="0" smtClean="0"/>
              <a:t>π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and we sketch the spectrum only for </a:t>
            </a:r>
            <a:r>
              <a:rPr lang="en-US" altLang="en-US" sz="2400" dirty="0" smtClean="0"/>
              <a:t>−</a:t>
            </a:r>
            <a:r>
              <a:rPr lang="el-GR" altLang="en-US" sz="2400" dirty="0" smtClean="0">
                <a:cs typeface="Arial" panose="020B0604020202020204" pitchFamily="34" charset="0"/>
              </a:rPr>
              <a:t>π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+</a:t>
            </a:r>
            <a:r>
              <a:rPr lang="el-GR" altLang="en-US" sz="2400" dirty="0" smtClean="0">
                <a:cs typeface="Arial" panose="020B0604020202020204" pitchFamily="34" charset="0"/>
              </a:rPr>
              <a:t>π</a:t>
            </a:r>
            <a:r>
              <a:rPr lang="en-US" altLang="en-US" sz="2400" dirty="0" smtClean="0"/>
              <a:t> or 0 to 2</a:t>
            </a:r>
            <a:r>
              <a:rPr lang="el-GR" altLang="en-US" sz="2400" dirty="0" smtClean="0">
                <a:cs typeface="Arial" panose="020B0604020202020204" pitchFamily="34" charset="0"/>
              </a:rPr>
              <a:t>π</a:t>
            </a:r>
            <a:endParaRPr lang="en-US" altLang="en-US" sz="2400" dirty="0" smtClean="0"/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In line with this, while continuous-time FT is non-periodic, DTFT is </a:t>
            </a:r>
            <a:r>
              <a:rPr lang="en-US" altLang="en-US" sz="2400" dirty="0" smtClean="0">
                <a:solidFill>
                  <a:srgbClr val="000099"/>
                </a:solidFill>
              </a:rPr>
              <a:t>periodic function</a:t>
            </a:r>
            <a:r>
              <a:rPr lang="en-US" altLang="en-US" sz="2400" dirty="0" smtClean="0"/>
              <a:t> in </a:t>
            </a:r>
            <a:r>
              <a:rPr lang="el-GR" altLang="en-US" sz="2400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 with period 2</a:t>
            </a:r>
            <a:r>
              <a:rPr lang="el-GR" altLang="en-US" sz="2400" i="1" dirty="0" smtClean="0">
                <a:cs typeface="Arial" panose="020B0604020202020204" pitchFamily="34" charset="0"/>
              </a:rPr>
              <a:t>π</a:t>
            </a:r>
            <a:r>
              <a:rPr lang="en-US" altLang="en-US" sz="2400" dirty="0" smtClean="0">
                <a:cs typeface="Arial" panose="020B0604020202020204" pitchFamily="34" charset="0"/>
              </a:rPr>
              <a:t> (prove it yourself from the expression of DTFT)</a:t>
            </a:r>
            <a:r>
              <a:rPr lang="en-US" altLang="en-US" sz="2400" dirty="0" smtClean="0"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en-US" sz="2400" dirty="0" smtClean="0"/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/>
              <a:t>Accordingly, </a:t>
            </a:r>
            <a:r>
              <a:rPr lang="en-US" altLang="en-US" sz="2400" dirty="0" smtClean="0">
                <a:solidFill>
                  <a:srgbClr val="CC0000"/>
                </a:solidFill>
              </a:rPr>
              <a:t>DTFT is defined only for </a:t>
            </a:r>
            <a:r>
              <a:rPr lang="el-GR" altLang="en-US" sz="2400" dirty="0" smtClean="0">
                <a:solidFill>
                  <a:srgbClr val="CC0000"/>
                </a:solidFill>
                <a:cs typeface="Arial" panose="020B0604020202020204" pitchFamily="34" charset="0"/>
              </a:rPr>
              <a:t>Ω</a:t>
            </a:r>
            <a:r>
              <a:rPr lang="en-IN" altLang="en-US" sz="2400" dirty="0" smtClean="0">
                <a:solidFill>
                  <a:srgbClr val="CC0000"/>
                </a:solidFill>
                <a:cs typeface="Arial" panose="020B0604020202020204" pitchFamily="34" charset="0"/>
              </a:rPr>
              <a:t> = </a:t>
            </a:r>
            <a:r>
              <a:rPr lang="en-US" altLang="en-US" sz="2400" dirty="0" smtClean="0">
                <a:solidFill>
                  <a:srgbClr val="CC0000"/>
                </a:solidFill>
              </a:rPr>
              <a:t>−</a:t>
            </a:r>
            <a:r>
              <a:rPr lang="el-GR" altLang="en-US" sz="2400" dirty="0">
                <a:solidFill>
                  <a:srgbClr val="CC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2400" dirty="0">
                <a:solidFill>
                  <a:srgbClr val="CC0000"/>
                </a:solidFill>
              </a:rPr>
              <a:t> to </a:t>
            </a:r>
            <a:r>
              <a:rPr lang="el-GR" altLang="en-US" sz="2400" dirty="0">
                <a:solidFill>
                  <a:srgbClr val="CC0000"/>
                </a:solidFill>
                <a:cs typeface="Arial" panose="020B0604020202020204" pitchFamily="34" charset="0"/>
              </a:rPr>
              <a:t>Ω</a:t>
            </a:r>
            <a:r>
              <a:rPr lang="en-IN" altLang="en-US" sz="2400" dirty="0">
                <a:solidFill>
                  <a:srgbClr val="CC0000"/>
                </a:solidFill>
                <a:cs typeface="Arial" panose="020B0604020202020204" pitchFamily="34" charset="0"/>
              </a:rPr>
              <a:t> = </a:t>
            </a:r>
            <a:r>
              <a:rPr lang="en-US" altLang="en-US" sz="2400" dirty="0" smtClean="0">
                <a:solidFill>
                  <a:srgbClr val="CC0000"/>
                </a:solidFill>
              </a:rPr>
              <a:t>+</a:t>
            </a:r>
            <a:r>
              <a:rPr lang="el-GR" altLang="en-US" sz="2400" dirty="0">
                <a:solidFill>
                  <a:srgbClr val="CC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endParaRPr lang="en-US" altLang="en-US" sz="2400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088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Discrete time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algn="just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cs typeface="Arial" panose="020B0604020202020204" pitchFamily="34" charset="0"/>
                  </a:rPr>
                  <a:t>Summarizing</a:t>
                </a:r>
              </a:p>
              <a:p>
                <a:pPr lvl="1" algn="just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>
                    <a:cs typeface="Arial" panose="020B0604020202020204" pitchFamily="34" charset="0"/>
                  </a:rPr>
                  <a:t>DTFT expression turns out to be </a:t>
                </a:r>
                <a:r>
                  <a:rPr lang="en-US" altLang="en-US" sz="2400" dirty="0" smtClean="0">
                    <a:solidFill>
                      <a:srgbClr val="000099"/>
                    </a:solidFill>
                    <a:cs typeface="Arial" panose="020B0604020202020204" pitchFamily="34" charset="0"/>
                  </a:rPr>
                  <a:t>FS representation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of the periodic function </a:t>
                </a:r>
                <a:r>
                  <a:rPr lang="en-US" altLang="en-US" sz="2400" i="1" dirty="0" smtClean="0">
                    <a:cs typeface="Arial" panose="020B0604020202020204" pitchFamily="34" charset="0"/>
                  </a:rPr>
                  <a:t>X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(</a:t>
                </a:r>
                <a:r>
                  <a:rPr lang="el-GR" altLang="en-US" sz="2400" dirty="0" smtClean="0">
                    <a:cs typeface="Arial" panose="020B0604020202020204" pitchFamily="34" charset="0"/>
                  </a:rPr>
                  <a:t>Ω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).</a:t>
                </a:r>
              </a:p>
              <a:p>
                <a:pPr lvl="1" algn="just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Check that the function </a:t>
                </a: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(</a:t>
                </a:r>
                <a:r>
                  <a:rPr lang="el-GR" altLang="en-US" sz="2400" dirty="0" smtClean="0">
                    <a:cs typeface="Arial" panose="020B0604020202020204" pitchFamily="34" charset="0"/>
                  </a:rPr>
                  <a:t>Ω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) obtained via DTFT is nothing but the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sketched 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as a function of normalized frequency </a:t>
                </a:r>
                <a:r>
                  <a:rPr lang="el-GR" altLang="en-US" sz="2400" dirty="0" smtClean="0">
                    <a:cs typeface="Arial" panose="020B0604020202020204" pitchFamily="34" charset="0"/>
                  </a:rPr>
                  <a:t>Ω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, but for one frequency-period (</a:t>
                </a:r>
                <a:r>
                  <a:rPr lang="en-US" altLang="en-US" sz="2400" dirty="0"/>
                  <a:t>−</a:t>
                </a:r>
                <a:r>
                  <a:rPr lang="el-GR" altLang="en-US" sz="2400" dirty="0">
                    <a:cs typeface="Arial" panose="020B0604020202020204" pitchFamily="34" charset="0"/>
                  </a:rPr>
                  <a:t>π</a:t>
                </a:r>
                <a:r>
                  <a:rPr lang="en-US" altLang="en-US" sz="2400" dirty="0"/>
                  <a:t> to +</a:t>
                </a:r>
                <a:r>
                  <a:rPr lang="el-GR" altLang="en-US" sz="2400" dirty="0">
                    <a:cs typeface="Arial" panose="020B0604020202020204" pitchFamily="34" charset="0"/>
                  </a:rPr>
                  <a:t>π</a:t>
                </a:r>
                <a:r>
                  <a:rPr lang="en-US" altLang="en-US" sz="2400" dirty="0"/>
                  <a:t> or 0 to 2</a:t>
                </a:r>
                <a:r>
                  <a:rPr lang="el-GR" altLang="en-US" sz="2400" dirty="0" smtClean="0">
                    <a:cs typeface="Arial" panose="020B0604020202020204" pitchFamily="34" charset="0"/>
                  </a:rPr>
                  <a:t>π</a:t>
                </a:r>
                <a:r>
                  <a:rPr lang="en-IN" altLang="en-US" sz="2400" dirty="0" smtClean="0">
                    <a:cs typeface="Arial" panose="020B0604020202020204" pitchFamily="34" charset="0"/>
                  </a:rPr>
                  <a:t>) 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only.</a:t>
                </a:r>
              </a:p>
              <a:p>
                <a:pPr lvl="1" algn="just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Check that </a:t>
                </a:r>
                <a:r>
                  <a:rPr lang="en-US" altLang="en-US" sz="2400" i="1" dirty="0" smtClean="0"/>
                  <a:t>X</a:t>
                </a:r>
                <a:r>
                  <a:rPr lang="el-GR" altLang="en-US" sz="2400" i="1" baseline="-25000" dirty="0" smtClean="0">
                    <a:cs typeface="Arial" panose="020B0604020202020204" pitchFamily="34" charset="0"/>
                  </a:rPr>
                  <a:t>δ</a:t>
                </a:r>
                <a:r>
                  <a:rPr lang="en-US" altLang="en-US" sz="2400" dirty="0" smtClean="0"/>
                  <a:t>(</a:t>
                </a:r>
                <a:r>
                  <a:rPr lang="en-US" altLang="en-US" sz="2400" i="1" dirty="0" smtClean="0"/>
                  <a:t>f</a:t>
                </a:r>
                <a:r>
                  <a:rPr lang="en-US" altLang="en-US" sz="2400" dirty="0" smtClean="0"/>
                  <a:t>) is periodic with period </a:t>
                </a:r>
                <a:r>
                  <a:rPr lang="en-US" altLang="en-US" sz="2400" i="1" dirty="0" smtClean="0"/>
                  <a:t>f</a:t>
                </a:r>
                <a:r>
                  <a:rPr lang="en-US" altLang="en-US" sz="2400" i="1" baseline="-25000" dirty="0" smtClean="0"/>
                  <a:t>s</a:t>
                </a:r>
                <a:r>
                  <a:rPr lang="en-US" altLang="en-US" sz="2400" dirty="0" smtClean="0"/>
                  <a:t> and accordingly </a:t>
                </a: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(</a:t>
                </a:r>
                <a:r>
                  <a:rPr lang="el-GR" altLang="en-US" sz="2400" dirty="0" smtClean="0">
                    <a:cs typeface="Arial" panose="020B0604020202020204" pitchFamily="34" charset="0"/>
                  </a:rPr>
                  <a:t>Ω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) is periodic with period 2</a:t>
                </a:r>
                <a:r>
                  <a:rPr lang="el-GR" altLang="en-US" sz="2400" i="1" dirty="0" smtClean="0">
                    <a:cs typeface="Arial" panose="020B0604020202020204" pitchFamily="34" charset="0"/>
                  </a:rPr>
                  <a:t>π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.</a:t>
                </a:r>
              </a:p>
              <a:p>
                <a:pPr lvl="1" algn="just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>
                    <a:cs typeface="Arial" panose="020B0604020202020204" pitchFamily="34" charset="0"/>
                  </a:rPr>
                  <a:t>So, </a:t>
                </a:r>
                <a:r>
                  <a:rPr lang="en-US" altLang="en-US" sz="2400" dirty="0" smtClean="0">
                    <a:solidFill>
                      <a:srgbClr val="7030A0"/>
                    </a:solidFill>
                    <a:cs typeface="Arial" panose="020B0604020202020204" pitchFamily="34" charset="0"/>
                  </a:rPr>
                  <a:t>DTFT of a discrete-time non-periodic signal is </a:t>
                </a:r>
                <a:r>
                  <a:rPr lang="en-US" altLang="en-US" sz="2400" dirty="0" smtClean="0">
                    <a:solidFill>
                      <a:srgbClr val="CC0000"/>
                    </a:solidFill>
                    <a:cs typeface="Arial" panose="020B0604020202020204" pitchFamily="34" charset="0"/>
                  </a:rPr>
                  <a:t>continuous-frequency periodic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.</a:t>
                </a:r>
                <a:endParaRPr lang="en-US" altLang="en-US" sz="2400" dirty="0" smtClean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911725"/>
              </a:xfrm>
              <a:blipFill rotWithShape="0">
                <a:blip r:embed="rId2"/>
                <a:stretch>
                  <a:fillRect l="-296" t="-86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0037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Inverse DTFT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algn="just" eaLnBrk="1" hangingPunct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sz="2400" dirty="0" smtClean="0">
                    <a:cs typeface="Arial" panose="020B0604020202020204" pitchFamily="34" charset="0"/>
                  </a:rPr>
                  <a:t>Inverse DTFT gives the </a:t>
                </a:r>
                <a:r>
                  <a:rPr lang="en-US" altLang="en-US" sz="2400" dirty="0">
                    <a:solidFill>
                      <a:srgbClr val="990000"/>
                    </a:solidFill>
                    <a:cs typeface="Arial" panose="020B0604020202020204" pitchFamily="34" charset="0"/>
                  </a:rPr>
                  <a:t>FS coefficients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x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[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] </a:t>
                </a:r>
                <a:r>
                  <a:rPr lang="en-US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 in line with our expectation that inverse DTFT should give back the time-discrete signal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just" eaLnBrk="1" hangingPunct="1">
                  <a:lnSpc>
                    <a:spcPct val="9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𝜋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nary>
                        <m:nary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</m:sub>
                          </m:sSub>
                          <m:d>
                            <m:d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altLang="en-US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𝜔</m:t>
                                  </m:r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𝜔</m:t>
                              </m:r>
                            </m:e>
                          </m:func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  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see</m:t>
                                </m:r>
                                <m: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slide</m:t>
                                </m:r>
                                <m:r>
                                  <a:rPr lang="en-IN" altLang="en-US" sz="24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13 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in</m:t>
                                </m:r>
                                <m: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earlier</m:t>
                                </m:r>
                                <m: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set</m:t>
                                </m:r>
                                <m:r>
                                  <a:rPr lang="en-IN" altLang="en-US" sz="2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  </m:t>
                          </m:r>
                        </m:e>
                      </m:nary>
                      <m:r>
                        <a:rPr lang="en-IN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en-US" sz="2400" dirty="0" smtClean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Putting </a:t>
                </a:r>
                <a:r>
                  <a:rPr lang="en-US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t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en-US" sz="2400" i="1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nT</a:t>
                </a:r>
                <a:r>
                  <a:rPr lang="en-US" altLang="en-US" sz="2400" i="1" baseline="-2500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s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l-GR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Ω</a:t>
                </a:r>
                <a:r>
                  <a:rPr lang="en-IN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l-GR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ω</a:t>
                </a:r>
                <a:r>
                  <a:rPr lang="en-IN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/ </a:t>
                </a:r>
                <a:r>
                  <a:rPr lang="en-IN" altLang="en-US" sz="2400" i="1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f</a:t>
                </a:r>
                <a:r>
                  <a:rPr lang="en-IN" altLang="en-US" sz="2400" i="1" baseline="-250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s</a:t>
                </a:r>
                <a:r>
                  <a:rPr lang="en-IN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in the range </a:t>
                </a:r>
                <a:r>
                  <a:rPr lang="el-GR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Ω</a:t>
                </a:r>
                <a:r>
                  <a:rPr lang="en-IN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en-US" sz="2400" dirty="0" smtClean="0"/>
                  <a:t>−</a:t>
                </a:r>
                <a:r>
                  <a:rPr lang="el-GR" altLang="en-US" sz="2400" dirty="0">
                    <a:cs typeface="Arial" panose="020B0604020202020204" pitchFamily="34" charset="0"/>
                  </a:rPr>
                  <a:t>π</a:t>
                </a:r>
                <a:r>
                  <a:rPr lang="en-US" altLang="en-US" sz="2400" dirty="0"/>
                  <a:t> to </a:t>
                </a:r>
                <a:r>
                  <a:rPr lang="el-GR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Ω</a:t>
                </a:r>
                <a:r>
                  <a:rPr lang="en-IN" altLang="en-US" sz="2400" dirty="0"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en-US" sz="2400" dirty="0" smtClean="0"/>
                  <a:t>+</a:t>
                </a:r>
                <a:r>
                  <a:rPr lang="el-GR" altLang="en-US" sz="2400" dirty="0">
                    <a:cs typeface="Arial" panose="020B0604020202020204" pitchFamily="34" charset="0"/>
                  </a:rPr>
                  <a:t>π</a:t>
                </a:r>
                <a:r>
                  <a:rPr lang="en-US" altLang="en-US" sz="2400" dirty="0"/>
                  <a:t> </a:t>
                </a:r>
                <a:endParaRPr lang="en-US" altLang="en-US" sz="240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𝜋</m:t>
                          </m:r>
                        </m:den>
                      </m:f>
                      <m:r>
                        <a:rPr lang="en-IN" alt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nary>
                        <m:naryPr>
                          <m:ctrl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I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𝜋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I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𝜋</m:t>
                          </m:r>
                        </m:sup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𝑋</m:t>
                          </m:r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</m:e>
                          </m:d>
                          <m:func>
                            <m:func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altLang="en-US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Ω</m:t>
                                  </m:r>
                                  <m:sSub>
                                    <m:sSubPr>
                                      <m:ctrlPr>
                                        <a:rPr lang="en-IN" altLang="en-US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altLang="en-US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Wingdings" panose="05000000000000000000" pitchFamily="2" charset="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altLang="en-US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Wingdings" panose="05000000000000000000" pitchFamily="2" charset="2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IN" altLang="en-US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altLang="en-US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Wingdings" panose="05000000000000000000" pitchFamily="2" charset="2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altLang="en-US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Wingdings" panose="05000000000000000000" pitchFamily="2" charset="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Ω</m:t>
                              </m:r>
                            </m:e>
                          </m:func>
                          <m:r>
                            <a:rPr lang="en-I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altLang="en-US" sz="240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3"/>
                <a:stretch>
                  <a:fillRect l="-296" t="-856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629693" y="5257800"/>
          <a:ext cx="38846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4" imgW="3884690" imgH="982835" progId="Equation.DSMT4">
                  <p:embed/>
                </p:oleObj>
              </mc:Choice>
              <mc:Fallback>
                <p:oleObj name="Equation" r:id="rId4" imgW="3884690" imgH="9828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9693" y="5257800"/>
                        <a:ext cx="3884613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2956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Properties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marL="571500" indent="-571500" algn="just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Linearity:</a:t>
                </a:r>
                <a:r>
                  <a:rPr lang="en-US" altLang="en-US" sz="2400" dirty="0" smtClean="0">
                    <a:solidFill>
                      <a:srgbClr val="003399"/>
                    </a:solidFill>
                  </a:rPr>
                  <a:t> </a:t>
                </a:r>
                <a:r>
                  <a:rPr lang="en-US" altLang="en-US" sz="2400" dirty="0" smtClean="0"/>
                  <a:t>superposition and homogeneity</a:t>
                </a:r>
              </a:p>
              <a:p>
                <a:pPr marL="0" indent="0" algn="ctr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⇌</m:t>
                    </m:r>
                  </m:oMath>
                </a14:m>
                <a:r>
                  <a:rPr lang="en-US" alt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𝑏𝑌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marL="571500" indent="-571500" algn="just" eaLnBrk="1" hangingPunct="1"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Symmetry:</a:t>
                </a:r>
                <a:r>
                  <a:rPr lang="en-US" altLang="en-US" sz="2400" dirty="0" smtClean="0"/>
                  <a:t> </a:t>
                </a:r>
              </a:p>
              <a:p>
                <a:pPr marL="0" indent="0" algn="ctr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 smtClean="0"/>
                  <a:t>] real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smtClean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(even symmetry)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en-US" sz="2400" i="1" dirty="0" smtClean="0">
                    <a:sym typeface="Wingdings" panose="05000000000000000000" pitchFamily="2" charset="2"/>
                  </a:rPr>
                  <a:t>                      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en-US" sz="2400" i="1" dirty="0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(odd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symmetry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 ⇒    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>
                  <a:sym typeface="Wingdings" panose="05000000000000000000" pitchFamily="2" charset="2"/>
                </a:endParaRPr>
              </a:p>
              <a:p>
                <a:pPr marL="0" indent="0" algn="ctr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imaginary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ym typeface="Wingdings" panose="05000000000000000000" pitchFamily="2" charset="2"/>
                  </a:rPr>
                  <a:t>} =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sz="2400" i="1" dirty="0" smtClean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(odd symmetry)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en-US" sz="2400" i="1" dirty="0" smtClean="0">
                    <a:sym typeface="Wingdings" panose="05000000000000000000" pitchFamily="2" charset="2"/>
                  </a:rPr>
                  <a:t>                           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   (even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symmetry)</a:t>
                </a:r>
              </a:p>
              <a:p>
                <a:pPr marL="0" indent="0" algn="just" eaLnBrk="1" hangingPunct="1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 ⇒    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519" t="-883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Spectrum of discrete samples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458200" cy="4911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/>
              <a:t>For digital storage and other digital transmission systems generally we have only </a:t>
            </a:r>
            <a:r>
              <a:rPr lang="en-US" altLang="en-US" sz="2400" dirty="0" smtClean="0">
                <a:solidFill>
                  <a:srgbClr val="003399"/>
                </a:solidFill>
              </a:rPr>
              <a:t>a pool of discrete samples</a:t>
            </a:r>
            <a:r>
              <a:rPr lang="en-US" altLang="en-US" sz="2400" dirty="0"/>
              <a:t>, arranged in sequence.  </a:t>
            </a:r>
            <a:endParaRPr lang="en-US" altLang="en-US" sz="2400" dirty="0" smtClean="0"/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/>
              <a:t>During playback/display the sample instants are decided as per the header information and/or system requirement.</a:t>
            </a:r>
            <a:r>
              <a:rPr lang="en-US" altLang="en-US" sz="2600" dirty="0"/>
              <a:t> 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/>
              <a:t>So</a:t>
            </a:r>
            <a:r>
              <a:rPr lang="en-US" altLang="en-US" sz="2400" dirty="0"/>
              <a:t>, digital signal </a:t>
            </a:r>
            <a:r>
              <a:rPr lang="en-US" altLang="en-US" sz="2400" dirty="0" smtClean="0"/>
              <a:t>in general is </a:t>
            </a:r>
            <a:r>
              <a:rPr lang="en-US" altLang="en-US" sz="2400" dirty="0"/>
              <a:t>expressed as a </a:t>
            </a:r>
            <a:r>
              <a:rPr lang="en-US" altLang="en-US" sz="2400" dirty="0">
                <a:solidFill>
                  <a:srgbClr val="CC0000"/>
                </a:solidFill>
              </a:rPr>
              <a:t>function of sample number </a:t>
            </a:r>
            <a:r>
              <a:rPr lang="en-US" altLang="en-US" sz="2400" i="1" dirty="0">
                <a:solidFill>
                  <a:srgbClr val="CC0000"/>
                </a:solidFill>
              </a:rPr>
              <a:t>n</a:t>
            </a:r>
            <a:r>
              <a:rPr lang="en-US" altLang="en-US" sz="2400" dirty="0"/>
              <a:t> only (not time </a:t>
            </a:r>
            <a:r>
              <a:rPr lang="en-US" altLang="en-US" sz="2400" i="1" dirty="0"/>
              <a:t>t </a:t>
            </a:r>
            <a:r>
              <a:rPr lang="en-US" altLang="en-US" sz="2400" dirty="0"/>
              <a:t>anymore). </a:t>
            </a:r>
            <a:endParaRPr lang="en-US" altLang="en-US" sz="2400" dirty="0" smtClean="0"/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/>
              <a:t>That </a:t>
            </a:r>
            <a:r>
              <a:rPr lang="en-US" altLang="en-US" sz="2400" dirty="0"/>
              <a:t>is, sample </a:t>
            </a:r>
            <a:r>
              <a:rPr lang="en-US" altLang="en-US" sz="2400" i="1" dirty="0"/>
              <a:t>x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nT</a:t>
            </a:r>
            <a:r>
              <a:rPr lang="en-US" altLang="en-US" sz="2400" i="1" baseline="-25000" dirty="0" err="1"/>
              <a:t>s</a:t>
            </a:r>
            <a:r>
              <a:rPr lang="en-US" altLang="en-US" sz="2400" dirty="0"/>
              <a:t>) is </a:t>
            </a:r>
            <a:r>
              <a:rPr lang="en-US" altLang="en-US" sz="2400" dirty="0" smtClean="0"/>
              <a:t>now given </a:t>
            </a:r>
            <a:r>
              <a:rPr lang="en-US" altLang="en-US" sz="2400" dirty="0"/>
              <a:t>simply as </a:t>
            </a:r>
            <a:r>
              <a:rPr lang="en-US" altLang="en-US" sz="2400" i="1" dirty="0"/>
              <a:t>x</a:t>
            </a:r>
            <a:r>
              <a:rPr lang="en-US" altLang="en-US" sz="2400" dirty="0"/>
              <a:t>[</a:t>
            </a:r>
            <a:r>
              <a:rPr lang="en-US" altLang="en-US" sz="2400" i="1" dirty="0"/>
              <a:t>n</a:t>
            </a:r>
            <a:r>
              <a:rPr lang="en-US" altLang="en-US" sz="2400" dirty="0"/>
              <a:t>].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/>
              <a:t>So, the timing information between samples is lost in case of digital signal.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/>
              <a:t>That is, we only have the </a:t>
            </a:r>
            <a:r>
              <a:rPr lang="en-US" altLang="en-US" sz="2400" dirty="0" smtClean="0">
                <a:solidFill>
                  <a:srgbClr val="CC0000"/>
                </a:solidFill>
              </a:rPr>
              <a:t>sample sequence numbers</a:t>
            </a:r>
            <a:r>
              <a:rPr lang="en-US" altLang="en-US" sz="2400" dirty="0" smtClean="0"/>
              <a:t> in hand and not the time instants of the samples.</a:t>
            </a:r>
          </a:p>
        </p:txBody>
      </p:sp>
    </p:spTree>
    <p:extLst>
      <p:ext uri="{BB962C8B-B14F-4D97-AF65-F5344CB8AC3E}">
        <p14:creationId xmlns:p14="http://schemas.microsoft.com/office/powerpoint/2010/main" val="21400410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Properties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66800"/>
                <a:ext cx="8229600" cy="5064125"/>
              </a:xfrm>
            </p:spPr>
            <p:txBody>
              <a:bodyPr/>
              <a:lstStyle/>
              <a:p>
                <a:pPr marL="571500" indent="-571500" eaLnBrk="1" hangingPunct="1">
                  <a:spcAft>
                    <a:spcPct val="2000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It follows:   </a:t>
                </a: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real and even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0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r>
                  <a:rPr lang="en-US" altLang="en-US" sz="2400" i="1" dirty="0" smtClean="0"/>
                  <a:t>                         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real and </a:t>
                </a:r>
                <a:r>
                  <a:rPr lang="en-US" altLang="en-US" sz="2400" dirty="0" smtClean="0"/>
                  <a:t>odd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smtClean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0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r>
                  <a:rPr lang="en-US" altLang="en-US" sz="2400" i="1" dirty="0"/>
                  <a:t> </a:t>
                </a:r>
                <a:r>
                  <a:rPr lang="en-US" altLang="en-US" sz="2400" i="1" dirty="0" smtClean="0"/>
                  <a:t>                        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imaginary </a:t>
                </a:r>
                <a:r>
                  <a:rPr lang="en-US" altLang="en-US" sz="2400" dirty="0"/>
                  <a:t>and </a:t>
                </a:r>
                <a:r>
                  <a:rPr lang="en-US" altLang="en-US" sz="2400" dirty="0" smtClean="0"/>
                  <a:t>even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0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r>
                  <a:rPr lang="en-US" altLang="en-US" sz="2400" i="1" dirty="0"/>
                  <a:t> </a:t>
                </a:r>
                <a:r>
                  <a:rPr lang="en-US" altLang="en-US" sz="2400" i="1" dirty="0" smtClean="0"/>
                  <a:t>                        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imaginary </a:t>
                </a:r>
                <a:r>
                  <a:rPr lang="en-US" altLang="en-US" sz="2400" dirty="0"/>
                  <a:t>and odd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0</a:t>
                </a:r>
                <a:endParaRPr lang="en-US" altLang="en-US" sz="2400" dirty="0" smtClean="0"/>
              </a:p>
              <a:p>
                <a:pPr marL="571500" indent="-571500" eaLnBrk="1" hangingPunct="1">
                  <a:spcAft>
                    <a:spcPct val="2000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Convolution:</a:t>
                </a:r>
                <a:endParaRPr lang="en-US" altLang="en-US" sz="2400" b="1" dirty="0">
                  <a:solidFill>
                    <a:srgbClr val="660033"/>
                  </a:solidFill>
                </a:endParaRP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/>
              </a:p>
              <a:p>
                <a:pPr marL="571500" indent="-571500" eaLnBrk="1" hangingPunct="1">
                  <a:spcAft>
                    <a:spcPct val="2000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Multiplication:</a:t>
                </a:r>
                <a:r>
                  <a:rPr lang="en-US" altLang="en-US" sz="2400" dirty="0" smtClean="0"/>
                  <a:t> </a:t>
                </a:r>
                <a:endParaRPr lang="en-IN" alt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en-US" sz="2400" i="1" smtClean="0">
                                  <a:latin typeface="Cambria Math" panose="02040503050406030204" pitchFamily="18" charset="0"/>
                                </a:rPr>
                                <m:t>Υ</m:t>
                              </m:r>
                            </m:e>
                          </m:d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en-US" sz="24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en-US" sz="2400" b="0" i="1" smtClean="0">
                                  <a:latin typeface="Cambria Math" panose="02040503050406030204" pitchFamily="18" charset="0"/>
                                </a:rPr>
                                <m:t>Υ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en-US" sz="2400" i="1" smtClean="0">
                              <a:latin typeface="Cambria Math" panose="02040503050406030204" pitchFamily="18" charset="0"/>
                            </a:rPr>
                            <m:t>Υ</m:t>
                          </m:r>
                        </m:e>
                      </m:nary>
                    </m:oMath>
                  </m:oMathPara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66800"/>
                <a:ext cx="8229600" cy="5064125"/>
              </a:xfrm>
              <a:blipFill rotWithShape="0">
                <a:blip r:embed="rId2"/>
                <a:stretch>
                  <a:fillRect l="-296" t="-842" b="-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705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Properties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marL="571500" indent="-571500" eaLnBrk="1" hangingPunct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Time and frequency shift: 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func>
                        <m:func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alt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alt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altLang="en-US" sz="24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sSub>
                                <m:sSubPr>
                                  <m:ctrlPr>
                                    <a:rPr lang="el-GR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/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alt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l-GR" altLang="en-US" sz="2400" i="1" smtClean="0">
                                  <a:latin typeface="Cambria Math" panose="02040503050406030204" pitchFamily="18" charset="0"/>
                                </a:rPr>
                                <m:t>Υ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Υ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/>
              </a:p>
              <a:p>
                <a:pPr marL="571500" indent="-571500" eaLnBrk="1" hangingPunct="1"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Differentiation in frequency: 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𝑗𝑛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/>
              </a:p>
              <a:p>
                <a:pPr marL="571500" indent="-571500" eaLnBrk="1" hangingPunct="1"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Summation (in time domain): </a:t>
                </a:r>
              </a:p>
              <a:p>
                <a:pPr marL="0" indent="0" eaLnBrk="1" hangingPunct="1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en-US" sz="24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en-US" sz="24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en-US" sz="24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296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6767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Properties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marL="571500" indent="-571500" eaLnBrk="1" hangingPunct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Perseval’s theorem: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IN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I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en-US" sz="2400" i="1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en-US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US" altLang="en-US" sz="2400" dirty="0"/>
              </a:p>
              <a:p>
                <a:pPr marL="571500" indent="-571500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Duality:</a:t>
                </a:r>
              </a:p>
              <a:p>
                <a:pPr marL="0" indent="0" algn="ctr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↔"/>
                        <m:vertJc m:val="bot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𝐷𝑇𝐹𝑇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lang="en-US" altLang="en-US" sz="2400" dirty="0" smtClean="0"/>
                  <a:t>  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altLang="en-US" sz="24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↔"/>
                        <m:vertJc m:val="bot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marL="571500" indent="-571500" algn="just" eaLnBrk="1" hangingPunct="1">
                  <a:spcBef>
                    <a:spcPts val="3000"/>
                  </a:spcBef>
                  <a:spcAft>
                    <a:spcPts val="0"/>
                  </a:spcAft>
                </a:pPr>
                <a:r>
                  <a:rPr lang="en-US" altLang="en-US" sz="2400" b="1" dirty="0">
                    <a:solidFill>
                      <a:srgbClr val="003399"/>
                    </a:solidFill>
                  </a:rPr>
                  <a:t>Scaling of sample </a:t>
                </a: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number: </a:t>
                </a:r>
                <a:r>
                  <a:rPr lang="en-US" altLang="en-US" sz="2400" dirty="0" smtClean="0"/>
                  <a:t>We now discuss this in detail in the light of the following two processes – </a:t>
                </a:r>
              </a:p>
              <a:p>
                <a:pPr marL="898525" lvl="1" indent="-571500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Decimation</a:t>
                </a:r>
              </a:p>
              <a:p>
                <a:pPr marL="898525" lvl="1" indent="-571500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dirty="0" smtClean="0"/>
                  <a:t>Interpolation </a:t>
                </a:r>
                <a:endParaRPr lang="en-US" altLang="en-US" sz="2400" dirty="0"/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endParaRPr lang="en-US" altLang="en-US" sz="26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296" t="-856" r="-1111" b="-1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112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229600" cy="4530725"/>
          </a:xfrm>
        </p:spPr>
        <p:txBody>
          <a:bodyPr/>
          <a:lstStyle/>
          <a:p>
            <a:pPr eaLnBrk="1" hangingPunct="1"/>
            <a:endParaRPr lang="en-US" altLang="en-US" sz="2600" dirty="0" smtClean="0"/>
          </a:p>
          <a:p>
            <a:pPr eaLnBrk="1" hangingPunct="1"/>
            <a:endParaRPr lang="en-US" altLang="en-US" sz="2600" dirty="0" smtClean="0"/>
          </a:p>
          <a:p>
            <a:pPr eaLnBrk="1" hangingPunct="1"/>
            <a:endParaRPr lang="en-US" altLang="en-US" sz="2600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>
                <a:sym typeface="Wingdings" panose="05000000000000000000" pitchFamily="2" charset="2"/>
              </a:rPr>
              <a:t>Only every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M</a:t>
            </a:r>
            <a:r>
              <a:rPr lang="en-US" altLang="en-US" sz="2400" dirty="0" smtClean="0">
                <a:sym typeface="Wingdings" panose="05000000000000000000" pitchFamily="2" charset="2"/>
              </a:rPr>
              <a:t>-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th</a:t>
            </a:r>
            <a:r>
              <a:rPr lang="en-US" altLang="en-US" sz="2400" dirty="0" smtClean="0">
                <a:sym typeface="Wingdings" panose="05000000000000000000" pitchFamily="2" charset="2"/>
              </a:rPr>
              <a:t> samples are taken while others are dropped</a:t>
            </a:r>
            <a:endParaRPr lang="en-US" altLang="en-US" sz="2400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/>
              <a:t>Essentially </a:t>
            </a:r>
            <a:r>
              <a:rPr lang="en-US" altLang="en-US" sz="2400" dirty="0" smtClean="0">
                <a:sym typeface="Wingdings" panose="05000000000000000000" pitchFamily="2" charset="2"/>
              </a:rPr>
              <a:t>integral scaling in time domain by a factor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M</a:t>
            </a:r>
            <a:r>
              <a:rPr lang="en-US" altLang="en-US" sz="2400" dirty="0" smtClean="0">
                <a:sym typeface="Wingdings" panose="05000000000000000000" pitchFamily="2" charset="2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>
                <a:sym typeface="Wingdings" panose="05000000000000000000" pitchFamily="2" charset="2"/>
              </a:rPr>
              <a:t>As if the signal is compressed along time axis by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M</a:t>
            </a:r>
            <a:r>
              <a:rPr lang="en-US" altLang="en-US" sz="2400" dirty="0" smtClean="0">
                <a:sym typeface="Wingdings" panose="05000000000000000000" pitchFamily="2" charset="2"/>
              </a:rPr>
              <a:t> times, but sampled at same rate.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>
                <a:sym typeface="Wingdings" panose="05000000000000000000" pitchFamily="2" charset="2"/>
              </a:rPr>
              <a:t>Process called </a:t>
            </a:r>
            <a:r>
              <a:rPr lang="en-US" altLang="en-US" sz="2400" dirty="0" err="1" smtClean="0">
                <a:solidFill>
                  <a:srgbClr val="CC0000"/>
                </a:solidFill>
                <a:sym typeface="Wingdings" panose="05000000000000000000" pitchFamily="2" charset="2"/>
              </a:rPr>
              <a:t>downsampling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or </a:t>
            </a:r>
            <a:r>
              <a:rPr lang="en-US" altLang="en-US" sz="2400" dirty="0" smtClean="0">
                <a:solidFill>
                  <a:srgbClr val="003399"/>
                </a:solidFill>
                <a:sym typeface="Wingdings" panose="05000000000000000000" pitchFamily="2" charset="2"/>
              </a:rPr>
              <a:t>decimation</a:t>
            </a:r>
            <a:r>
              <a:rPr lang="en-US" altLang="en-US" sz="2400" dirty="0" smtClean="0"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4400" y="1143000"/>
          <a:ext cx="35052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3" imgW="1879600" imgH="1041400" progId="Equation.3">
                  <p:embed/>
                </p:oleObj>
              </mc:Choice>
              <mc:Fallback>
                <p:oleObj name="Equation" r:id="rId3" imgW="18796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43000"/>
                        <a:ext cx="350520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762000" y="1447800"/>
            <a:ext cx="3259138" cy="685800"/>
            <a:chOff x="288" y="1344"/>
            <a:chExt cx="2053" cy="432"/>
          </a:xfrm>
        </p:grpSpPr>
        <p:grpSp>
          <p:nvGrpSpPr>
            <p:cNvPr id="16391" name="Group 6"/>
            <p:cNvGrpSpPr>
              <a:grpSpLocks/>
            </p:cNvGrpSpPr>
            <p:nvPr/>
          </p:nvGrpSpPr>
          <p:grpSpPr bwMode="auto">
            <a:xfrm>
              <a:off x="1008" y="1344"/>
              <a:ext cx="480" cy="432"/>
              <a:chOff x="1920" y="912"/>
              <a:chExt cx="480" cy="432"/>
            </a:xfrm>
          </p:grpSpPr>
          <p:sp>
            <p:nvSpPr>
              <p:cNvPr id="16396" name="Rectangle 7"/>
              <p:cNvSpPr>
                <a:spLocks noChangeArrowheads="1"/>
              </p:cNvSpPr>
              <p:nvPr/>
            </p:nvSpPr>
            <p:spPr bwMode="auto">
              <a:xfrm>
                <a:off x="1920" y="912"/>
                <a:ext cx="480" cy="432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3200"/>
                  <a:t>M</a:t>
                </a:r>
              </a:p>
            </p:txBody>
          </p:sp>
          <p:sp>
            <p:nvSpPr>
              <p:cNvPr id="16397" name="Line 8"/>
              <p:cNvSpPr>
                <a:spLocks noChangeShapeType="1"/>
              </p:cNvSpPr>
              <p:nvPr/>
            </p:nvSpPr>
            <p:spPr bwMode="auto">
              <a:xfrm>
                <a:off x="2304" y="10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392" name="Line 9"/>
            <p:cNvSpPr>
              <a:spLocks noChangeShapeType="1"/>
            </p:cNvSpPr>
            <p:nvPr/>
          </p:nvSpPr>
          <p:spPr bwMode="auto">
            <a:xfrm>
              <a:off x="720" y="15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>
              <a:off x="1488" y="15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288" y="1440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1"/>
                <a:t>x</a:t>
              </a:r>
              <a:r>
                <a:rPr lang="en-US" altLang="en-US" sz="2400"/>
                <a:t>[</a:t>
              </a:r>
              <a:r>
                <a:rPr lang="en-US" altLang="en-US" sz="2400" i="1"/>
                <a:t>n</a:t>
              </a:r>
              <a:r>
                <a:rPr lang="en-US" altLang="en-US" sz="2400"/>
                <a:t>]</a:t>
              </a:r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1824" y="1440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1"/>
                <a:t>y</a:t>
              </a:r>
              <a:r>
                <a:rPr lang="en-US" altLang="en-US" sz="2400" i="1" baseline="-25000"/>
                <a:t>D</a:t>
              </a:r>
              <a:r>
                <a:rPr lang="en-US" altLang="en-US" sz="2400"/>
                <a:t>[</a:t>
              </a:r>
              <a:r>
                <a:rPr lang="en-US" altLang="en-US" sz="2400" i="1"/>
                <a:t>n</a:t>
              </a:r>
              <a:r>
                <a:rPr lang="en-US" altLang="en-US" sz="2400"/>
                <a:t>]</a:t>
              </a:r>
            </a:p>
          </p:txBody>
        </p:sp>
      </p:grpSp>
      <p:graphicFrame>
        <p:nvGraphicFramePr>
          <p:cNvPr id="16390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2514600"/>
          <a:ext cx="213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Equation" r:id="rId5" imgW="914003" imgH="215806" progId="Equation.3">
                  <p:embed/>
                </p:oleObj>
              </mc:Choice>
              <mc:Fallback>
                <p:oleObj name="Equation" r:id="rId5" imgW="91400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213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0936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457200" y="3733800"/>
          <a:ext cx="83058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6" name="Visio" r:id="rId3" imgW="9358503" imgH="2704719" progId="Visio.Drawing.11">
                  <p:embed/>
                </p:oleObj>
              </mc:Choice>
              <mc:Fallback>
                <p:oleObj name="Visio" r:id="rId3" imgW="9358503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05800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457200" y="3733800"/>
          <a:ext cx="8305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7" name="Visio" r:id="rId5" imgW="9358503" imgH="2704719" progId="Visio.Drawing.11">
                  <p:embed/>
                </p:oleObj>
              </mc:Choice>
              <mc:Fallback>
                <p:oleObj name="Visio" r:id="rId5" imgW="9358503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05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457200" y="3733800"/>
          <a:ext cx="8305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8" name="Visio" r:id="rId7" imgW="9358503" imgH="2704719" progId="Visio.Drawing.11">
                  <p:embed/>
                </p:oleObj>
              </mc:Choice>
              <mc:Fallback>
                <p:oleObj name="Visio" r:id="rId7" imgW="9358503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05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457200" y="3733800"/>
          <a:ext cx="8305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9" name="Visio" r:id="rId9" imgW="9358503" imgH="2704719" progId="Visio.Drawing.11">
                  <p:embed/>
                </p:oleObj>
              </mc:Choice>
              <mc:Fallback>
                <p:oleObj name="Visio" r:id="rId9" imgW="9358503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05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57200" y="3733800"/>
          <a:ext cx="8305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0" name="Visio" r:id="rId11" imgW="9358503" imgH="2704719" progId="Visio.Drawing.11">
                  <p:embed/>
                </p:oleObj>
              </mc:Choice>
              <mc:Fallback>
                <p:oleObj name="Visio" r:id="rId11" imgW="9358503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05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Decimation</a:t>
            </a:r>
            <a:r>
              <a:rPr lang="en-US" altLang="en-US" smtClean="0"/>
              <a:t> (contd.)</a:t>
            </a:r>
          </a:p>
        </p:txBody>
      </p:sp>
      <p:graphicFrame>
        <p:nvGraphicFramePr>
          <p:cNvPr id="1986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3733800"/>
          <a:ext cx="8305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1" name="Visio" r:id="rId13" imgW="9358503" imgH="2704719" progId="Visio.Drawing.11">
                  <p:embed/>
                </p:oleObj>
              </mc:Choice>
              <mc:Fallback>
                <p:oleObj name="Visio" r:id="rId13" imgW="9358503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05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1219200"/>
          <a:ext cx="8153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2" name="Visio" r:id="rId15" imgW="9437751" imgH="2704719" progId="Visio.Drawing.11">
                  <p:embed/>
                </p:oleObj>
              </mc:Choice>
              <mc:Fallback>
                <p:oleObj name="Visio" r:id="rId15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1534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457200" y="1219200"/>
          <a:ext cx="81534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3" name="Visio" r:id="rId17" imgW="9437751" imgH="2704719" progId="Visio.Drawing.11">
                  <p:embed/>
                </p:oleObj>
              </mc:Choice>
              <mc:Fallback>
                <p:oleObj name="Visio" r:id="rId17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1534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457200" y="1219200"/>
          <a:ext cx="8077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4" name="Visio" r:id="rId19" imgW="9326880" imgH="2704719" progId="Visio.Drawing.11">
                  <p:embed/>
                </p:oleObj>
              </mc:Choice>
              <mc:Fallback>
                <p:oleObj name="Visio" r:id="rId19" imgW="9326880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077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0129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457200" y="2057400"/>
          <a:ext cx="8077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" name="Visio" r:id="rId3" imgW="9326880" imgH="2704719" progId="Visio.Drawing.11">
                  <p:embed/>
                </p:oleObj>
              </mc:Choice>
              <mc:Fallback>
                <p:oleObj name="Visio" r:id="rId3" imgW="9326880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077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057400"/>
          <a:ext cx="8153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" name="Visio" r:id="rId5" imgW="9437751" imgH="2704719" progId="Visio.Drawing.11">
                  <p:embed/>
                </p:oleObj>
              </mc:Choice>
              <mc:Fallback>
                <p:oleObj name="Visio" r:id="rId5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1534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057400"/>
          <a:ext cx="8153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6" name="Visio" r:id="rId7" imgW="9437751" imgH="2704719" progId="Visio.Drawing.11">
                  <p:embed/>
                </p:oleObj>
              </mc:Choice>
              <mc:Fallback>
                <p:oleObj name="Visio" r:id="rId7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1534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Decimation</a:t>
            </a:r>
            <a:r>
              <a:rPr lang="en-US" altLang="en-US" smtClean="0"/>
              <a:t> (contd.)</a:t>
            </a:r>
          </a:p>
        </p:txBody>
      </p:sp>
    </p:spTree>
    <p:extLst>
      <p:ext uri="{BB962C8B-B14F-4D97-AF65-F5344CB8AC3E}">
        <p14:creationId xmlns:p14="http://schemas.microsoft.com/office/powerpoint/2010/main" val="28044494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Interpolation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124200"/>
            <a:ext cx="8229600" cy="2971800"/>
          </a:xfrm>
        </p:spPr>
        <p:txBody>
          <a:bodyPr/>
          <a:lstStyle/>
          <a:p>
            <a:pPr algn="just" eaLnBrk="1" hangingPunct="1"/>
            <a:r>
              <a:rPr lang="en-US" altLang="en-US" sz="2300" dirty="0" smtClean="0">
                <a:sym typeface="Wingdings" panose="05000000000000000000" pitchFamily="2" charset="2"/>
              </a:rPr>
              <a:t>Essentially scaling in time domain by a factor 1/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L</a:t>
            </a:r>
            <a:r>
              <a:rPr lang="en-US" altLang="en-US" sz="2400" dirty="0" smtClean="0">
                <a:sym typeface="Wingdings" panose="05000000000000000000" pitchFamily="2" charset="2"/>
              </a:rPr>
              <a:t> where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L</a:t>
            </a:r>
            <a:r>
              <a:rPr lang="en-US" altLang="en-US" sz="2400" dirty="0" smtClean="0">
                <a:sym typeface="Wingdings" panose="05000000000000000000" pitchFamily="2" charset="2"/>
              </a:rPr>
              <a:t> is an integer.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>
                <a:sym typeface="Wingdings" panose="05000000000000000000" pitchFamily="2" charset="2"/>
              </a:rPr>
              <a:t>Samples are spaced by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L</a:t>
            </a:r>
            <a:r>
              <a:rPr lang="en-US" altLang="en-US" sz="2400" dirty="0" smtClean="0">
                <a:sym typeface="Wingdings" panose="05000000000000000000" pitchFamily="2" charset="2"/>
              </a:rPr>
              <a:t> times more (as if the signal is stretched along time axis by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L</a:t>
            </a:r>
            <a:r>
              <a:rPr lang="en-US" altLang="en-US" sz="2400" dirty="0" smtClean="0">
                <a:sym typeface="Wingdings" panose="05000000000000000000" pitchFamily="2" charset="2"/>
              </a:rPr>
              <a:t> times) with missing samples in-between padded (interpolated) with zeroes.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>
                <a:sym typeface="Wingdings" panose="05000000000000000000" pitchFamily="2" charset="2"/>
              </a:rPr>
              <a:t>Process called </a:t>
            </a:r>
            <a:r>
              <a:rPr lang="en-US" altLang="en-US" sz="2400" dirty="0" smtClean="0">
                <a:solidFill>
                  <a:srgbClr val="003399"/>
                </a:solidFill>
                <a:sym typeface="Wingdings" panose="05000000000000000000" pitchFamily="2" charset="2"/>
              </a:rPr>
              <a:t>expansion</a:t>
            </a:r>
            <a:r>
              <a:rPr lang="en-US" altLang="en-US" sz="2400" dirty="0" smtClean="0">
                <a:sym typeface="Wingdings" panose="05000000000000000000" pitchFamily="2" charset="2"/>
              </a:rPr>
              <a:t>, </a:t>
            </a:r>
            <a:r>
              <a:rPr lang="en-US" altLang="en-US" sz="2400" dirty="0" err="1" smtClean="0">
                <a:solidFill>
                  <a:srgbClr val="CC0000"/>
                </a:solidFill>
                <a:sym typeface="Wingdings" panose="05000000000000000000" pitchFamily="2" charset="2"/>
              </a:rPr>
              <a:t>upsampling</a:t>
            </a:r>
            <a:r>
              <a:rPr lang="en-US" altLang="en-US" sz="2400" dirty="0" smtClean="0">
                <a:sym typeface="Wingdings" panose="05000000000000000000" pitchFamily="2" charset="2"/>
              </a:rPr>
              <a:t> or </a:t>
            </a:r>
            <a:r>
              <a:rPr lang="en-US" altLang="en-US" sz="2400" dirty="0" smtClean="0">
                <a:solidFill>
                  <a:srgbClr val="003399"/>
                </a:solidFill>
                <a:sym typeface="Wingdings" panose="05000000000000000000" pitchFamily="2" charset="2"/>
              </a:rPr>
              <a:t>interpolation</a:t>
            </a:r>
            <a:r>
              <a:rPr lang="en-US" altLang="en-US" sz="2400" dirty="0" smtClean="0"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514600"/>
          <a:ext cx="4648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3" imgW="2641600" imgH="228600" progId="Equation.3">
                  <p:embed/>
                </p:oleObj>
              </mc:Choice>
              <mc:Fallback>
                <p:oleObj name="Equation" r:id="rId3" imgW="264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46482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609600" y="1447800"/>
            <a:ext cx="3181350" cy="685800"/>
            <a:chOff x="384" y="912"/>
            <a:chExt cx="2004" cy="432"/>
          </a:xfrm>
        </p:grpSpPr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1104" y="912"/>
              <a:ext cx="480" cy="432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200"/>
                <a:t>L</a:t>
              </a: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816" y="1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1584" y="1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384" y="100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1"/>
                <a:t>x</a:t>
              </a:r>
              <a:r>
                <a:rPr lang="en-US" altLang="en-US" sz="2400"/>
                <a:t>[</a:t>
              </a:r>
              <a:r>
                <a:rPr lang="en-US" altLang="en-US" sz="2400" i="1"/>
                <a:t>n</a:t>
              </a:r>
              <a:r>
                <a:rPr lang="en-US" altLang="en-US" sz="2400"/>
                <a:t>]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1920" y="1008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1"/>
                <a:t>y</a:t>
              </a:r>
              <a:r>
                <a:rPr lang="en-US" altLang="en-US" sz="2400" i="1" baseline="-25000"/>
                <a:t>I</a:t>
              </a:r>
              <a:r>
                <a:rPr lang="en-US" altLang="en-US" sz="2400"/>
                <a:t>[</a:t>
              </a:r>
              <a:r>
                <a:rPr lang="en-US" altLang="en-US" sz="2400" i="1"/>
                <a:t>n</a:t>
              </a:r>
              <a:r>
                <a:rPr lang="en-US" altLang="en-US" sz="2400"/>
                <a:t>]</a:t>
              </a:r>
            </a:p>
          </p:txBody>
        </p:sp>
      </p:grpSp>
      <p:graphicFrame>
        <p:nvGraphicFramePr>
          <p:cNvPr id="19462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1066800"/>
          <a:ext cx="3124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5" imgW="1651000" imgH="609600" progId="Equation.DSMT4">
                  <p:embed/>
                </p:oleObj>
              </mc:Choice>
              <mc:Fallback>
                <p:oleObj name="Equation" r:id="rId5" imgW="16510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31242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124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0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3581400"/>
          <a:ext cx="822960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4" name="Visio" r:id="rId3" imgW="9476232" imgH="2704719" progId="Visio.Drawing.11">
                  <p:embed/>
                </p:oleObj>
              </mc:Choice>
              <mc:Fallback>
                <p:oleObj name="Visio" r:id="rId3" imgW="9476232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8229600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533400" y="1143000"/>
          <a:ext cx="81534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5" name="Visio" r:id="rId5" imgW="9437751" imgH="2704719" progId="Visio.Drawing.11">
                  <p:embed/>
                </p:oleObj>
              </mc:Choice>
              <mc:Fallback>
                <p:oleObj name="Visio" r:id="rId5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1534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533400" y="1143000"/>
          <a:ext cx="8077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6" name="Visio" r:id="rId7" imgW="9326880" imgH="2704719" progId="Visio.Drawing.11">
                  <p:embed/>
                </p:oleObj>
              </mc:Choice>
              <mc:Fallback>
                <p:oleObj name="Visio" r:id="rId7" imgW="9326880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077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Interpolation</a:t>
            </a:r>
            <a:r>
              <a:rPr lang="en-US" altLang="en-US" smtClean="0"/>
              <a:t> (contd.)</a:t>
            </a:r>
          </a:p>
        </p:txBody>
      </p:sp>
      <p:graphicFrame>
        <p:nvGraphicFramePr>
          <p:cNvPr id="201734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143000"/>
          <a:ext cx="8153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7" name="Visio" r:id="rId9" imgW="9437751" imgH="2704719" progId="Visio.Drawing.11">
                  <p:embed/>
                </p:oleObj>
              </mc:Choice>
              <mc:Fallback>
                <p:oleObj name="Visio" r:id="rId9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1534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" y="3581400"/>
          <a:ext cx="81534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8" name="Visio" r:id="rId11" imgW="9476232" imgH="2704719" progId="Visio.Drawing.11">
                  <p:embed/>
                </p:oleObj>
              </mc:Choice>
              <mc:Fallback>
                <p:oleObj name="Visio" r:id="rId11" imgW="9476232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81534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3227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Interpolation filter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/>
              <a:t>Interpolation generates </a:t>
            </a:r>
            <a:r>
              <a:rPr lang="en-US" altLang="en-US" sz="2400" dirty="0" smtClean="0">
                <a:solidFill>
                  <a:srgbClr val="990000"/>
                </a:solidFill>
              </a:rPr>
              <a:t>images</a:t>
            </a:r>
            <a:r>
              <a:rPr lang="en-US" altLang="en-US" sz="2400" dirty="0" smtClean="0"/>
              <a:t> of the signal spectrum as seen before.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/>
              <a:t>Interpolation filter – </a:t>
            </a:r>
            <a:r>
              <a:rPr lang="en-US" altLang="en-US" sz="2400" dirty="0" smtClean="0">
                <a:solidFill>
                  <a:srgbClr val="000099"/>
                </a:solidFill>
              </a:rPr>
              <a:t>Low Pass digital filter</a:t>
            </a:r>
            <a:r>
              <a:rPr lang="en-US" altLang="en-US" sz="2400" dirty="0" smtClean="0"/>
              <a:t> with cutoff frequency </a:t>
            </a:r>
            <a:r>
              <a:rPr lang="el-GR" altLang="en-US" sz="2400" i="1" dirty="0" smtClean="0">
                <a:cs typeface="Arial" panose="020B0604020202020204" pitchFamily="34" charset="0"/>
              </a:rPr>
              <a:t>π</a:t>
            </a:r>
            <a:r>
              <a:rPr lang="en-US" altLang="en-US" sz="2400" dirty="0" smtClean="0">
                <a:cs typeface="Arial" panose="020B0604020202020204" pitchFamily="34" charset="0"/>
              </a:rPr>
              <a:t>/</a:t>
            </a:r>
            <a:r>
              <a:rPr lang="en-US" altLang="en-US" sz="2400" i="1" dirty="0" smtClean="0">
                <a:cs typeface="Arial" panose="020B0604020202020204" pitchFamily="34" charset="0"/>
              </a:rPr>
              <a:t>L</a:t>
            </a:r>
            <a:r>
              <a:rPr lang="en-US" altLang="en-US" sz="2400" dirty="0" smtClean="0">
                <a:cs typeface="Arial" panose="020B0604020202020204" pitchFamily="34" charset="0"/>
              </a:rPr>
              <a:t> that follows the interpolator to suppress all images.</a:t>
            </a:r>
          </a:p>
          <a:p>
            <a:pPr eaLnBrk="1" hangingPunct="1"/>
            <a:endParaRPr lang="el-GR" altLang="en-US" dirty="0" smtClean="0">
              <a:cs typeface="Arial" panose="020B0604020202020204" pitchFamily="34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65460"/>
              </p:ext>
            </p:extLst>
          </p:nvPr>
        </p:nvGraphicFramePr>
        <p:xfrm>
          <a:off x="533400" y="3505200"/>
          <a:ext cx="822960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Visio" r:id="rId3" imgW="9476232" imgH="2704719" progId="Visio.Drawing.11">
                  <p:embed/>
                </p:oleObj>
              </mc:Choice>
              <mc:Fallback>
                <p:oleObj name="Visio" r:id="rId3" imgW="9476232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8229600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06688"/>
              </p:ext>
            </p:extLst>
          </p:nvPr>
        </p:nvGraphicFramePr>
        <p:xfrm>
          <a:off x="533400" y="3505199"/>
          <a:ext cx="822960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Visio" r:id="rId5" imgW="9476446" imgH="2704855" progId="Visio.Drawing.11">
                  <p:embed/>
                </p:oleObj>
              </mc:Choice>
              <mc:Fallback>
                <p:oleObj name="Visio" r:id="rId5" imgW="9476446" imgH="2704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199"/>
                        <a:ext cx="8229600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Interpolation filter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Check that the output of interpolation filter is what we would have got by sampling the original time-continuous signal at a rate </a:t>
            </a:r>
            <a:r>
              <a:rPr lang="en-US" altLang="en-US" sz="2400" i="1" dirty="0">
                <a:cs typeface="Arial" panose="020B0604020202020204" pitchFamily="34" charset="0"/>
              </a:rPr>
              <a:t>L</a:t>
            </a:r>
            <a:r>
              <a:rPr lang="en-US" altLang="en-US" sz="2400" dirty="0">
                <a:cs typeface="Arial" panose="020B0604020202020204" pitchFamily="34" charset="0"/>
              </a:rPr>
              <a:t> times more.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So, interpolation filter essentially </a:t>
            </a:r>
            <a:r>
              <a:rPr lang="en-US" altLang="en-US" sz="2400" dirty="0">
                <a:solidFill>
                  <a:srgbClr val="000099"/>
                </a:solidFill>
                <a:cs typeface="Arial" panose="020B0604020202020204" pitchFamily="34" charset="0"/>
              </a:rPr>
              <a:t>recovers actual signal samples</a:t>
            </a:r>
            <a:r>
              <a:rPr lang="en-US" altLang="en-US" sz="2400" dirty="0">
                <a:cs typeface="Arial" panose="020B0604020202020204" pitchFamily="34" charset="0"/>
              </a:rPr>
              <a:t> at </a:t>
            </a:r>
            <a:r>
              <a:rPr lang="en-US" altLang="en-US" sz="2400" i="1" dirty="0">
                <a:cs typeface="Arial" panose="020B0604020202020204" pitchFamily="34" charset="0"/>
              </a:rPr>
              <a:t>L</a:t>
            </a:r>
            <a:r>
              <a:rPr lang="en-US" altLang="en-US" sz="2400" dirty="0">
                <a:cs typeface="Arial" panose="020B0604020202020204" pitchFamily="34" charset="0"/>
              </a:rPr>
              <a:t> − 1 in-between points that are zero-padded (no wonder, it is quite possible).</a:t>
            </a:r>
          </a:p>
          <a:p>
            <a:pPr eaLnBrk="1" hangingPunct="1"/>
            <a:endParaRPr lang="el-GR" altLang="en-US" dirty="0" smtClean="0">
              <a:cs typeface="Arial" panose="020B0604020202020204" pitchFamily="34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533400" y="3505199"/>
          <a:ext cx="822960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Visio" r:id="rId3" imgW="9476446" imgH="2704855" progId="Visio.Drawing.11">
                  <p:embed/>
                </p:oleObj>
              </mc:Choice>
              <mc:Fallback>
                <p:oleObj name="Visio" r:id="rId3" imgW="9476446" imgH="2704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199"/>
                        <a:ext cx="8229600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853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Spectrum of discrete samples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dirty="0"/>
              <a:t>Accordingly, </a:t>
            </a:r>
            <a:r>
              <a:rPr lang="en-US" altLang="en-US" sz="2400" dirty="0" smtClean="0"/>
              <a:t>now we </a:t>
            </a:r>
            <a:r>
              <a:rPr lang="en-US" altLang="en-US" sz="2400" dirty="0"/>
              <a:t>will say </a:t>
            </a:r>
            <a:r>
              <a:rPr lang="en-US" altLang="en-US" sz="2400" dirty="0">
                <a:solidFill>
                  <a:srgbClr val="003399"/>
                </a:solidFill>
              </a:rPr>
              <a:t>Sampling interval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= 1 </a:t>
            </a:r>
            <a:r>
              <a:rPr lang="en-US" altLang="en-US" sz="2400" dirty="0"/>
              <a:t>sample (not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s</a:t>
            </a:r>
            <a:r>
              <a:rPr lang="en-US" altLang="en-US" sz="2400" dirty="0"/>
              <a:t> anymore).</a:t>
            </a:r>
          </a:p>
          <a:p>
            <a:pPr algn="just" eaLnBrk="1" hangingPunct="1">
              <a:lnSpc>
                <a:spcPct val="80000"/>
              </a:lnSpc>
              <a:spcBef>
                <a:spcPts val="1200"/>
              </a:spcBef>
              <a:spcAft>
                <a:spcPct val="20000"/>
              </a:spcAft>
            </a:pPr>
            <a:r>
              <a:rPr lang="en-US" altLang="en-US" sz="2400" dirty="0" smtClean="0"/>
              <a:t>Consequently, </a:t>
            </a:r>
            <a:r>
              <a:rPr lang="en-US" altLang="en-US" sz="2400" dirty="0"/>
              <a:t>periodicity of a digital signal can </a:t>
            </a:r>
            <a:r>
              <a:rPr lang="en-US" altLang="en-US" sz="2400" dirty="0" smtClean="0"/>
              <a:t>be expressed </a:t>
            </a:r>
            <a:r>
              <a:rPr lang="en-US" altLang="en-US" sz="2400" dirty="0" smtClean="0">
                <a:solidFill>
                  <a:srgbClr val="000099"/>
                </a:solidFill>
              </a:rPr>
              <a:t>only in terms of samples</a:t>
            </a:r>
            <a:r>
              <a:rPr lang="en-US" altLang="en-US" sz="2400" dirty="0" smtClean="0"/>
              <a:t> (not in terms of time) after which the sequence repeats, say </a:t>
            </a:r>
            <a:r>
              <a:rPr lang="en-US" altLang="en-US" sz="2400" i="1" dirty="0" smtClean="0"/>
              <a:t>N </a:t>
            </a:r>
            <a:r>
              <a:rPr lang="en-US" altLang="en-US" sz="2400" dirty="0" smtClean="0"/>
              <a:t>samples.</a:t>
            </a:r>
          </a:p>
          <a:p>
            <a:pPr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 smtClean="0"/>
              <a:t>Likewise, frequency of a digital signal can be expressed as </a:t>
            </a:r>
            <a:r>
              <a:rPr lang="el-GR" altLang="en-US" sz="2400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 = 2</a:t>
            </a:r>
            <a:r>
              <a:rPr lang="el-GR" altLang="en-US" sz="2400" i="1" dirty="0" smtClean="0">
                <a:cs typeface="Arial" panose="020B0604020202020204" pitchFamily="34" charset="0"/>
              </a:rPr>
              <a:t>π</a:t>
            </a:r>
            <a:r>
              <a:rPr lang="en-US" altLang="en-US" sz="2400" dirty="0" smtClean="0">
                <a:cs typeface="Arial" panose="020B0604020202020204" pitchFamily="34" charset="0"/>
              </a:rPr>
              <a:t> / </a:t>
            </a:r>
            <a:r>
              <a:rPr lang="en-US" altLang="en-US" sz="2400" i="1" dirty="0" smtClean="0">
                <a:cs typeface="Arial" panose="020B0604020202020204" pitchFamily="34" charset="0"/>
              </a:rPr>
              <a:t>N</a:t>
            </a:r>
            <a:r>
              <a:rPr lang="en-US" altLang="en-US" sz="2400" dirty="0" smtClean="0">
                <a:cs typeface="Arial" panose="020B0604020202020204" pitchFamily="34" charset="0"/>
              </a:rPr>
              <a:t> radians per sample or simply </a:t>
            </a:r>
            <a:r>
              <a:rPr lang="en-US" altLang="en-US" sz="2400" dirty="0" smtClean="0">
                <a:solidFill>
                  <a:srgbClr val="990000"/>
                </a:solidFill>
                <a:cs typeface="Arial" panose="020B0604020202020204" pitchFamily="34" charset="0"/>
              </a:rPr>
              <a:t>radians</a:t>
            </a:r>
            <a:r>
              <a:rPr lang="en-US" altLang="en-US" sz="2400" dirty="0" smtClean="0">
                <a:cs typeface="Arial" panose="020B0604020202020204" pitchFamily="34" charset="0"/>
              </a:rPr>
              <a:t> (not in terms of hertz (Hz) or radian per second).</a:t>
            </a:r>
          </a:p>
          <a:p>
            <a:pPr algn="just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Now, </a:t>
            </a:r>
            <a:r>
              <a:rPr lang="en-US" altLang="en-US" sz="2400" dirty="0" smtClean="0">
                <a:cs typeface="Arial" panose="020B0604020202020204" pitchFamily="34" charset="0"/>
              </a:rPr>
              <a:t>let us find out how this </a:t>
            </a:r>
            <a:r>
              <a:rPr lang="en-IN" altLang="en-US" sz="2400" dirty="0">
                <a:cs typeface="Arial" panose="020B0604020202020204" pitchFamily="34" charset="0"/>
              </a:rPr>
              <a:t>frequency </a:t>
            </a:r>
            <a:r>
              <a:rPr lang="el-GR" altLang="en-US" sz="2400" dirty="0">
                <a:cs typeface="Arial" panose="020B0604020202020204" pitchFamily="34" charset="0"/>
              </a:rPr>
              <a:t>Ω </a:t>
            </a:r>
            <a:r>
              <a:rPr lang="en-IN" altLang="en-US" sz="2400" dirty="0">
                <a:cs typeface="Arial" panose="020B0604020202020204" pitchFamily="34" charset="0"/>
              </a:rPr>
              <a:t>of the </a:t>
            </a:r>
            <a:r>
              <a:rPr lang="en-IN" altLang="en-US" sz="2400" dirty="0" smtClean="0">
                <a:cs typeface="Arial" panose="020B0604020202020204" pitchFamily="34" charset="0"/>
              </a:rPr>
              <a:t>digital signal is related to </a:t>
            </a:r>
            <a:r>
              <a:rPr lang="en-US" altLang="en-US" sz="2400" dirty="0" smtClean="0">
                <a:cs typeface="Arial" panose="020B0604020202020204" pitchFamily="34" charset="0"/>
              </a:rPr>
              <a:t>the frequency </a:t>
            </a:r>
            <a:r>
              <a:rPr lang="en-US" altLang="en-US" sz="2400" i="1" dirty="0" smtClean="0">
                <a:cs typeface="Arial" panose="020B0604020202020204" pitchFamily="34" charset="0"/>
              </a:rPr>
              <a:t>f</a:t>
            </a:r>
            <a:r>
              <a:rPr lang="en-US" altLang="en-US" sz="2400" dirty="0" smtClean="0">
                <a:cs typeface="Arial" panose="020B0604020202020204" pitchFamily="34" charset="0"/>
              </a:rPr>
              <a:t> or 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IN" altLang="en-US" sz="2400" dirty="0" smtClean="0">
                <a:cs typeface="Arial" panose="020B0604020202020204" pitchFamily="34" charset="0"/>
              </a:rPr>
              <a:t> of the original </a:t>
            </a:r>
            <a:r>
              <a:rPr lang="en-IN" altLang="en-US" sz="2400" dirty="0" err="1" smtClean="0">
                <a:cs typeface="Arial" panose="020B0604020202020204" pitchFamily="34" charset="0"/>
              </a:rPr>
              <a:t>analog</a:t>
            </a:r>
            <a:r>
              <a:rPr lang="en-IN" altLang="en-US" sz="2400" dirty="0" smtClean="0">
                <a:cs typeface="Arial" panose="020B0604020202020204" pitchFamily="34" charset="0"/>
              </a:rPr>
              <a:t> signal from which this digital signal is supposed to have been derived by sampling (</a:t>
            </a:r>
            <a:r>
              <a:rPr lang="en-IN" altLang="en-US" sz="2400" dirty="0" smtClean="0">
                <a:solidFill>
                  <a:srgbClr val="003399"/>
                </a:solidFill>
                <a:cs typeface="Arial" panose="020B0604020202020204" pitchFamily="34" charset="0"/>
              </a:rPr>
              <a:t>for simplicity, consider single-tone </a:t>
            </a:r>
            <a:r>
              <a:rPr lang="en-IN" altLang="en-US" sz="2400" dirty="0" err="1" smtClean="0">
                <a:solidFill>
                  <a:srgbClr val="003399"/>
                </a:solidFill>
                <a:cs typeface="Arial" panose="020B0604020202020204" pitchFamily="34" charset="0"/>
              </a:rPr>
              <a:t>analog</a:t>
            </a:r>
            <a:r>
              <a:rPr lang="en-IN" altLang="en-US" sz="2400" dirty="0" smtClean="0">
                <a:solidFill>
                  <a:srgbClr val="003399"/>
                </a:solidFill>
                <a:cs typeface="Arial" panose="020B0604020202020204" pitchFamily="34" charset="0"/>
              </a:rPr>
              <a:t> signal </a:t>
            </a:r>
            <a:r>
              <a:rPr lang="en-IN" altLang="en-US" sz="2400" i="1" dirty="0" smtClean="0">
                <a:solidFill>
                  <a:srgbClr val="003399"/>
                </a:solidFill>
                <a:cs typeface="Arial" panose="020B0604020202020204" pitchFamily="34" charset="0"/>
              </a:rPr>
              <a:t>x</a:t>
            </a:r>
            <a:r>
              <a:rPr lang="en-IN" altLang="en-US" sz="2400" dirty="0" smtClean="0">
                <a:solidFill>
                  <a:srgbClr val="003399"/>
                </a:solidFill>
                <a:cs typeface="Arial" panose="020B0604020202020204" pitchFamily="34" charset="0"/>
              </a:rPr>
              <a:t>(</a:t>
            </a:r>
            <a:r>
              <a:rPr lang="en-IN" altLang="en-US" sz="2400" i="1" dirty="0" smtClean="0">
                <a:solidFill>
                  <a:srgbClr val="003399"/>
                </a:solidFill>
                <a:cs typeface="Arial" panose="020B0604020202020204" pitchFamily="34" charset="0"/>
              </a:rPr>
              <a:t>t</a:t>
            </a:r>
            <a:r>
              <a:rPr lang="en-IN" altLang="en-US" sz="2400" dirty="0" smtClean="0">
                <a:solidFill>
                  <a:srgbClr val="003399"/>
                </a:solidFill>
                <a:cs typeface="Arial" panose="020B0604020202020204" pitchFamily="34" charset="0"/>
              </a:rPr>
              <a:t>) = </a:t>
            </a:r>
            <a:r>
              <a:rPr lang="en-IN" altLang="en-US" sz="2400" i="1" dirty="0" smtClean="0">
                <a:solidFill>
                  <a:srgbClr val="003399"/>
                </a:solidFill>
                <a:cs typeface="Arial" panose="020B0604020202020204" pitchFamily="34" charset="0"/>
              </a:rPr>
              <a:t>A </a:t>
            </a:r>
            <a:r>
              <a:rPr lang="en-IN" altLang="en-US" sz="2400" dirty="0" smtClean="0">
                <a:solidFill>
                  <a:srgbClr val="003399"/>
                </a:solidFill>
                <a:cs typeface="Arial" panose="020B0604020202020204" pitchFamily="34" charset="0"/>
              </a:rPr>
              <a:t>cos(2</a:t>
            </a:r>
            <a:r>
              <a:rPr lang="el-GR" altLang="en-US" sz="2400" i="1" dirty="0" smtClean="0">
                <a:solidFill>
                  <a:srgbClr val="003399"/>
                </a:solidFill>
                <a:cs typeface="Arial" panose="020B0604020202020204" pitchFamily="34" charset="0"/>
              </a:rPr>
              <a:t>π</a:t>
            </a:r>
            <a:r>
              <a:rPr lang="en-IN" altLang="en-US" sz="2400" i="1" dirty="0" err="1" smtClean="0">
                <a:solidFill>
                  <a:srgbClr val="003399"/>
                </a:solidFill>
                <a:cs typeface="Arial" panose="020B0604020202020204" pitchFamily="34" charset="0"/>
              </a:rPr>
              <a:t>ft</a:t>
            </a:r>
            <a:r>
              <a:rPr lang="en-IN" altLang="en-US" sz="2400" dirty="0" smtClean="0">
                <a:solidFill>
                  <a:srgbClr val="003399"/>
                </a:solidFill>
                <a:cs typeface="Arial" panose="020B0604020202020204" pitchFamily="34" charset="0"/>
              </a:rPr>
              <a:t>) has been sampled</a:t>
            </a:r>
            <a:r>
              <a:rPr lang="en-IN" altLang="en-US" sz="2400" dirty="0" smtClean="0">
                <a:cs typeface="Arial" panose="020B0604020202020204" pitchFamily="34" charset="0"/>
              </a:rPr>
              <a:t>).</a:t>
            </a:r>
            <a:endParaRPr lang="en-US" altLang="en-US" sz="24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l-GR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 short…….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Interpolation is increasing the sampling rate by an integral factor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.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This may be done by inserting extra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− 1 samples in between every pair of input samples.</a:t>
            </a:r>
            <a:endParaRPr lang="en-US" altLang="en-US" sz="2400" dirty="0" smtClean="0"/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But, values of these sample (in the original continuous-time signal) are not available in the input digital signal.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So, in the first place we take these sample values as zero.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Following this, an interpolation filter retrieves these sample values.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Since here sampling rate is increased there is no question of aliasing.</a:t>
            </a:r>
          </a:p>
        </p:txBody>
      </p:sp>
    </p:spTree>
    <p:extLst>
      <p:ext uri="{BB962C8B-B14F-4D97-AF65-F5344CB8AC3E}">
        <p14:creationId xmlns:p14="http://schemas.microsoft.com/office/powerpoint/2010/main" val="15741865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 short…….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Decimation / interpolation are used for changing sampling rate – 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Decimation reduces sampling rate.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Interpolation </a:t>
            </a:r>
            <a:r>
              <a:rPr lang="en-US" altLang="en-US" sz="2400" dirty="0" smtClean="0"/>
              <a:t>(with </a:t>
            </a:r>
            <a:r>
              <a:rPr lang="en-US" altLang="en-US" sz="2400" dirty="0"/>
              <a:t>digital </a:t>
            </a:r>
            <a:r>
              <a:rPr lang="en-US" altLang="en-US" sz="2400" dirty="0" smtClean="0"/>
              <a:t>interpolation filter) increases </a:t>
            </a:r>
            <a:r>
              <a:rPr lang="en-US" altLang="en-US" sz="2400" dirty="0"/>
              <a:t>sampling rate.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Generate a new digital signal directly from the input digital signal without the need for intermediate reconstruction of the original continuous-time signal.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That is, change the input set of samples to a new set of samples that would have been obtained if the original continuous-time signal was sampled at the modified sampling rate.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 short…….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</p:spPr>
            <p:txBody>
              <a:bodyPr/>
              <a:lstStyle/>
              <a:p>
                <a:pPr algn="just"/>
                <a:r>
                  <a:rPr lang="en-US" altLang="en-US" sz="2400" dirty="0"/>
                  <a:t>Decimator and interpolators are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linear but time-varying</a:t>
                </a:r>
                <a:r>
                  <a:rPr lang="en-US" altLang="en-US" sz="2400" dirty="0"/>
                  <a:t> (LTV) systems.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b="1" dirty="0" smtClean="0">
                    <a:solidFill>
                      <a:srgbClr val="7030A0"/>
                    </a:solidFill>
                  </a:rPr>
                  <a:t>Special case: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 smtClean="0"/>
                  <a:t>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≠0, ±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±2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</m:oMath>
                </a14:m>
                <a:endParaRPr lang="en-IN" sz="2400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Let,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, i.e.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decimated by a factor of </a:t>
                </a:r>
                <a:r>
                  <a:rPr lang="en-IN" sz="2400" i="1" dirty="0" smtClean="0"/>
                  <a:t>p</a:t>
                </a:r>
                <a:r>
                  <a:rPr lang="en-IN" sz="2400" dirty="0" smtClean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That is, all zero-valued samples in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are dropped.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Then check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IN" sz="2400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 smtClean="0"/>
                  <a:t>This may also be interpreted in other way –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is obtained from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 smtClean="0"/>
                  <a:t> by interpolation </a:t>
                </a:r>
                <a:r>
                  <a:rPr lang="en-IN" sz="2400" dirty="0"/>
                  <a:t>by a factor of </a:t>
                </a:r>
                <a:r>
                  <a:rPr lang="en-IN" sz="2400" i="1" dirty="0"/>
                  <a:t>p</a:t>
                </a:r>
                <a:r>
                  <a:rPr lang="en-IN" sz="2400" dirty="0"/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IN" sz="2400" dirty="0"/>
                  <a:t>Then </a:t>
                </a:r>
                <a:r>
                  <a:rPr lang="en-IN" sz="2400" dirty="0" smtClean="0"/>
                  <a:t>we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11725"/>
              </a:xfrm>
              <a:blipFill rotWithShape="0">
                <a:blip r:embed="rId2"/>
                <a:stretch>
                  <a:fillRect l="-296" t="-868" r="-1111" b="-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1446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Decimation and interpolation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06412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en-US" sz="2400" dirty="0" smtClean="0"/>
              <a:t>Interpolation results in </a:t>
            </a:r>
            <a:r>
              <a:rPr lang="en-US" altLang="en-US" sz="2400" dirty="0" smtClean="0">
                <a:solidFill>
                  <a:srgbClr val="CC0000"/>
                </a:solidFill>
              </a:rPr>
              <a:t>compression of spectrum</a:t>
            </a:r>
            <a:r>
              <a:rPr lang="en-US" altLang="en-US" sz="2400" dirty="0" smtClean="0"/>
              <a:t> by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 times without any overlapping (no aliasing).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en-US" sz="2400" dirty="0" smtClean="0"/>
              <a:t>Decimation results in stretching of spectrum by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times and may result in </a:t>
            </a:r>
            <a:r>
              <a:rPr lang="en-US" altLang="en-US" sz="2400" dirty="0" smtClean="0">
                <a:solidFill>
                  <a:srgbClr val="003399"/>
                </a:solidFill>
              </a:rPr>
              <a:t>aliasing</a:t>
            </a:r>
            <a:r>
              <a:rPr lang="en-US" altLang="en-US" sz="2400" dirty="0" smtClean="0"/>
              <a:t>.</a:t>
            </a:r>
          </a:p>
          <a:p>
            <a:pPr algn="just" eaLnBrk="1" hangingPunct="1">
              <a:spcAft>
                <a:spcPct val="20000"/>
              </a:spcAft>
            </a:pPr>
            <a:r>
              <a:rPr lang="en-US" altLang="en-US" sz="2400" dirty="0" smtClean="0">
                <a:solidFill>
                  <a:srgbClr val="660033"/>
                </a:solidFill>
              </a:rPr>
              <a:t>Fractional decimation scheme: </a:t>
            </a:r>
            <a:r>
              <a:rPr lang="en-US" altLang="en-US" sz="2400" dirty="0">
                <a:sym typeface="Wingdings" panose="05000000000000000000" pitchFamily="2" charset="2"/>
              </a:rPr>
              <a:t>achieved by interpolation followed by decimation</a:t>
            </a:r>
            <a:endParaRPr lang="en-US" altLang="en-US" sz="2400" dirty="0" smtClean="0"/>
          </a:p>
          <a:p>
            <a:pPr eaLnBrk="1" hangingPunct="1">
              <a:spcAft>
                <a:spcPct val="20000"/>
              </a:spcAft>
            </a:pPr>
            <a:endParaRPr lang="en-US" altLang="en-US" sz="2400" dirty="0" smtClean="0"/>
          </a:p>
          <a:p>
            <a:pPr eaLnBrk="1" hangingPunct="1">
              <a:spcAft>
                <a:spcPct val="20000"/>
              </a:spcAft>
            </a:pPr>
            <a:endParaRPr lang="en-US" altLang="en-US" sz="2400" dirty="0" smtClean="0"/>
          </a:p>
          <a:p>
            <a:pPr eaLnBrk="1" hangingPunct="1">
              <a:spcAft>
                <a:spcPct val="20000"/>
              </a:spcAft>
            </a:pPr>
            <a:endParaRPr lang="en-US" altLang="en-US" sz="2400" i="1" dirty="0" smtClean="0">
              <a:cs typeface="Arial" panose="020B0604020202020204" pitchFamily="34" charset="0"/>
            </a:endParaRPr>
          </a:p>
        </p:txBody>
      </p:sp>
      <p:grpSp>
        <p:nvGrpSpPr>
          <p:cNvPr id="24580" name="Group 28"/>
          <p:cNvGrpSpPr>
            <a:grpSpLocks/>
          </p:cNvGrpSpPr>
          <p:nvPr/>
        </p:nvGrpSpPr>
        <p:grpSpPr bwMode="auto">
          <a:xfrm>
            <a:off x="3581400" y="3886200"/>
            <a:ext cx="2490788" cy="1143000"/>
            <a:chOff x="3840" y="1296"/>
            <a:chExt cx="1569" cy="720"/>
          </a:xfrm>
        </p:grpSpPr>
        <p:sp>
          <p:nvSpPr>
            <p:cNvPr id="24597" name="Line 29"/>
            <p:cNvSpPr>
              <a:spLocks noChangeShapeType="1"/>
            </p:cNvSpPr>
            <p:nvPr/>
          </p:nvSpPr>
          <p:spPr bwMode="auto">
            <a:xfrm>
              <a:off x="3984" y="14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8" name="Rectangle 30"/>
            <p:cNvSpPr>
              <a:spLocks noChangeArrowheads="1"/>
            </p:cNvSpPr>
            <p:nvPr/>
          </p:nvSpPr>
          <p:spPr bwMode="auto">
            <a:xfrm>
              <a:off x="4272" y="1296"/>
              <a:ext cx="576" cy="432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200" dirty="0"/>
                <a:t>H(z)</a:t>
              </a:r>
            </a:p>
          </p:txBody>
        </p:sp>
        <p:sp>
          <p:nvSpPr>
            <p:cNvPr id="24599" name="Line 31"/>
            <p:cNvSpPr>
              <a:spLocks noChangeShapeType="1"/>
            </p:cNvSpPr>
            <p:nvPr/>
          </p:nvSpPr>
          <p:spPr bwMode="auto">
            <a:xfrm>
              <a:off x="4848" y="14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00" name="Text Box 32"/>
            <p:cNvSpPr txBox="1">
              <a:spLocks noChangeArrowheads="1"/>
            </p:cNvSpPr>
            <p:nvPr/>
          </p:nvSpPr>
          <p:spPr bwMode="auto">
            <a:xfrm>
              <a:off x="3840" y="1728"/>
              <a:ext cx="1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rgbClr val="990033"/>
                  </a:solidFill>
                </a:rPr>
                <a:t>Interpolation Filter</a:t>
              </a:r>
            </a:p>
          </p:txBody>
        </p:sp>
      </p:grpSp>
      <p:sp>
        <p:nvSpPr>
          <p:cNvPr id="24581" name="Text Box 33"/>
          <p:cNvSpPr txBox="1">
            <a:spLocks noChangeArrowheads="1"/>
          </p:cNvSpPr>
          <p:nvPr/>
        </p:nvSpPr>
        <p:spPr bwMode="auto">
          <a:xfrm>
            <a:off x="8077200" y="39624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y</a:t>
            </a:r>
            <a:r>
              <a:rPr lang="en-US" altLang="en-US" sz="2400" i="1" baseline="-25000"/>
              <a:t> </a:t>
            </a:r>
            <a:r>
              <a:rPr lang="en-US" altLang="en-US" sz="2400"/>
              <a:t>[</a:t>
            </a:r>
            <a:r>
              <a:rPr lang="en-US" altLang="en-US" sz="2400" i="1"/>
              <a:t>n</a:t>
            </a:r>
            <a:r>
              <a:rPr lang="en-US" altLang="en-US" sz="2400"/>
              <a:t>]</a:t>
            </a:r>
          </a:p>
        </p:txBody>
      </p:sp>
      <p:sp>
        <p:nvSpPr>
          <p:cNvPr id="24582" name="Text Box 34"/>
          <p:cNvSpPr txBox="1">
            <a:spLocks noChangeArrowheads="1"/>
          </p:cNvSpPr>
          <p:nvPr/>
        </p:nvSpPr>
        <p:spPr bwMode="auto">
          <a:xfrm>
            <a:off x="5638800" y="39624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y</a:t>
            </a:r>
            <a:r>
              <a:rPr lang="en-US" altLang="en-US" sz="2400" baseline="-25000"/>
              <a:t>2</a:t>
            </a:r>
            <a:r>
              <a:rPr lang="en-US" altLang="en-US" sz="2400"/>
              <a:t>[</a:t>
            </a:r>
            <a:r>
              <a:rPr lang="en-US" altLang="en-US" sz="2400" i="1"/>
              <a:t>n</a:t>
            </a:r>
            <a:r>
              <a:rPr lang="en-US" altLang="en-US" sz="2400"/>
              <a:t>]</a:t>
            </a:r>
          </a:p>
        </p:txBody>
      </p:sp>
      <p:grpSp>
        <p:nvGrpSpPr>
          <p:cNvPr id="24583" name="Group 35"/>
          <p:cNvGrpSpPr>
            <a:grpSpLocks/>
          </p:cNvGrpSpPr>
          <p:nvPr/>
        </p:nvGrpSpPr>
        <p:grpSpPr bwMode="auto">
          <a:xfrm>
            <a:off x="685800" y="3810000"/>
            <a:ext cx="3181350" cy="685800"/>
            <a:chOff x="384" y="912"/>
            <a:chExt cx="2004" cy="432"/>
          </a:xfrm>
        </p:grpSpPr>
        <p:sp>
          <p:nvSpPr>
            <p:cNvPr id="24591" name="Rectangle 36"/>
            <p:cNvSpPr>
              <a:spLocks noChangeArrowheads="1"/>
            </p:cNvSpPr>
            <p:nvPr/>
          </p:nvSpPr>
          <p:spPr bwMode="auto">
            <a:xfrm>
              <a:off x="1104" y="912"/>
              <a:ext cx="480" cy="432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200"/>
                <a:t>L</a:t>
              </a:r>
            </a:p>
          </p:txBody>
        </p:sp>
        <p:sp>
          <p:nvSpPr>
            <p:cNvPr id="24592" name="Line 37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3" name="Line 38"/>
            <p:cNvSpPr>
              <a:spLocks noChangeShapeType="1"/>
            </p:cNvSpPr>
            <p:nvPr/>
          </p:nvSpPr>
          <p:spPr bwMode="auto">
            <a:xfrm>
              <a:off x="816" y="1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4" name="Line 39"/>
            <p:cNvSpPr>
              <a:spLocks noChangeShapeType="1"/>
            </p:cNvSpPr>
            <p:nvPr/>
          </p:nvSpPr>
          <p:spPr bwMode="auto">
            <a:xfrm>
              <a:off x="1584" y="1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5" name="Text Box 40"/>
            <p:cNvSpPr txBox="1">
              <a:spLocks noChangeArrowheads="1"/>
            </p:cNvSpPr>
            <p:nvPr/>
          </p:nvSpPr>
          <p:spPr bwMode="auto">
            <a:xfrm>
              <a:off x="384" y="100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1"/>
                <a:t>x</a:t>
              </a:r>
              <a:r>
                <a:rPr lang="en-US" altLang="en-US" sz="2400"/>
                <a:t>[</a:t>
              </a:r>
              <a:r>
                <a:rPr lang="en-US" altLang="en-US" sz="2400" i="1"/>
                <a:t>n</a:t>
              </a:r>
              <a:r>
                <a:rPr lang="en-US" altLang="en-US" sz="2400"/>
                <a:t>]</a:t>
              </a:r>
            </a:p>
          </p:txBody>
        </p:sp>
        <p:sp>
          <p:nvSpPr>
            <p:cNvPr id="24596" name="Text Box 41"/>
            <p:cNvSpPr txBox="1">
              <a:spLocks noChangeArrowheads="1"/>
            </p:cNvSpPr>
            <p:nvPr/>
          </p:nvSpPr>
          <p:spPr bwMode="auto">
            <a:xfrm>
              <a:off x="1920" y="1008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i="1"/>
                <a:t>y</a:t>
              </a:r>
              <a:r>
                <a:rPr lang="en-US" altLang="en-US" sz="2400" i="1" baseline="-25000"/>
                <a:t>I</a:t>
              </a:r>
              <a:r>
                <a:rPr lang="en-US" altLang="en-US" sz="2400"/>
                <a:t>[</a:t>
              </a:r>
              <a:r>
                <a:rPr lang="en-US" altLang="en-US" sz="2400" i="1"/>
                <a:t>n</a:t>
              </a:r>
              <a:r>
                <a:rPr lang="en-US" altLang="en-US" sz="2400"/>
                <a:t>]</a:t>
              </a:r>
            </a:p>
          </p:txBody>
        </p:sp>
      </p:grpSp>
      <p:grpSp>
        <p:nvGrpSpPr>
          <p:cNvPr id="24584" name="Group 42"/>
          <p:cNvGrpSpPr>
            <a:grpSpLocks/>
          </p:cNvGrpSpPr>
          <p:nvPr/>
        </p:nvGrpSpPr>
        <p:grpSpPr bwMode="auto">
          <a:xfrm>
            <a:off x="6400800" y="3886200"/>
            <a:ext cx="1676400" cy="685800"/>
            <a:chOff x="1008" y="1296"/>
            <a:chExt cx="1056" cy="432"/>
          </a:xfrm>
        </p:grpSpPr>
        <p:sp>
          <p:nvSpPr>
            <p:cNvPr id="24586" name="Line 43"/>
            <p:cNvSpPr>
              <a:spLocks noChangeShapeType="1"/>
            </p:cNvSpPr>
            <p:nvPr/>
          </p:nvSpPr>
          <p:spPr bwMode="auto">
            <a:xfrm>
              <a:off x="1008" y="14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4587" name="Group 44"/>
            <p:cNvGrpSpPr>
              <a:grpSpLocks/>
            </p:cNvGrpSpPr>
            <p:nvPr/>
          </p:nvGrpSpPr>
          <p:grpSpPr bwMode="auto">
            <a:xfrm>
              <a:off x="1296" y="1296"/>
              <a:ext cx="480" cy="432"/>
              <a:chOff x="1920" y="912"/>
              <a:chExt cx="480" cy="432"/>
            </a:xfrm>
          </p:grpSpPr>
          <p:sp>
            <p:nvSpPr>
              <p:cNvPr id="24589" name="Rectangle 45"/>
              <p:cNvSpPr>
                <a:spLocks noChangeArrowheads="1"/>
              </p:cNvSpPr>
              <p:nvPr/>
            </p:nvSpPr>
            <p:spPr bwMode="auto">
              <a:xfrm>
                <a:off x="1920" y="912"/>
                <a:ext cx="480" cy="432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3200"/>
                  <a:t>M</a:t>
                </a:r>
              </a:p>
            </p:txBody>
          </p:sp>
          <p:sp>
            <p:nvSpPr>
              <p:cNvPr id="24590" name="Line 46"/>
              <p:cNvSpPr>
                <a:spLocks noChangeShapeType="1"/>
              </p:cNvSpPr>
              <p:nvPr/>
            </p:nvSpPr>
            <p:spPr bwMode="auto">
              <a:xfrm>
                <a:off x="2304" y="10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588" name="Line 47"/>
            <p:cNvSpPr>
              <a:spLocks noChangeShapeType="1"/>
            </p:cNvSpPr>
            <p:nvPr/>
          </p:nvSpPr>
          <p:spPr bwMode="auto">
            <a:xfrm>
              <a:off x="1776" y="14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585" name="Text Box 48"/>
          <p:cNvSpPr txBox="1">
            <a:spLocks noChangeArrowheads="1"/>
          </p:cNvSpPr>
          <p:nvPr/>
        </p:nvSpPr>
        <p:spPr bwMode="auto">
          <a:xfrm>
            <a:off x="533400" y="5181600"/>
            <a:ext cx="812594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990000"/>
                </a:solidFill>
              </a:rPr>
              <a:t>Decimation factor</a:t>
            </a:r>
            <a:r>
              <a:rPr lang="en-US" altLang="en-US" sz="2400" dirty="0"/>
              <a:t> = </a:t>
            </a:r>
            <a:r>
              <a:rPr lang="en-US" altLang="en-US" sz="2400" i="1" dirty="0"/>
              <a:t>M</a:t>
            </a:r>
            <a:r>
              <a:rPr lang="en-US" altLang="en-US" sz="2400" dirty="0"/>
              <a:t>/</a:t>
            </a:r>
            <a:r>
              <a:rPr lang="en-US" altLang="en-US" sz="2400" i="1" dirty="0"/>
              <a:t>L</a:t>
            </a:r>
            <a:r>
              <a:rPr lang="en-US" altLang="en-US" sz="2400" dirty="0"/>
              <a:t>, Sampling rate increased by factor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/</a:t>
            </a:r>
            <a:r>
              <a:rPr lang="en-US" altLang="en-US" sz="2400" i="1" dirty="0" smtClean="0"/>
              <a:t>M</a:t>
            </a:r>
          </a:p>
          <a:p>
            <a:pPr>
              <a:spcBef>
                <a:spcPts val="1200"/>
              </a:spcBef>
            </a:pPr>
            <a:r>
              <a:rPr lang="en-US" altLang="en-US" sz="2400" i="1" dirty="0" smtClean="0">
                <a:solidFill>
                  <a:srgbClr val="003399"/>
                </a:solidFill>
              </a:rPr>
              <a:t>Example: </a:t>
            </a:r>
            <a:r>
              <a:rPr lang="en-US" altLang="en-US" sz="2400" dirty="0"/>
              <a:t>speech signal </a:t>
            </a:r>
            <a:r>
              <a:rPr lang="en-US" altLang="en-US" sz="2400" dirty="0" smtClean="0"/>
              <a:t>24 kHz to 18 kHz with</a:t>
            </a:r>
            <a:r>
              <a:rPr lang="en-US" altLang="en-US" sz="2400" i="1" dirty="0" smtClean="0"/>
              <a:t> L = </a:t>
            </a:r>
            <a:r>
              <a:rPr lang="en-US" altLang="en-US" sz="2400" dirty="0" smtClean="0"/>
              <a:t>3</a:t>
            </a:r>
            <a:r>
              <a:rPr lang="en-US" altLang="en-US" sz="2400" i="1" dirty="0" smtClean="0"/>
              <a:t>, M = </a:t>
            </a:r>
            <a:r>
              <a:rPr lang="en-US" altLang="en-US" sz="2400" dirty="0" smtClean="0"/>
              <a:t>4</a:t>
            </a:r>
            <a:endParaRPr lang="en-US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Discrete time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066800"/>
                <a:ext cx="8534400" cy="506412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Aft>
                    <a:spcPct val="20000"/>
                  </a:spcAft>
                </a:pPr>
                <a:endParaRPr lang="en-US" altLang="en-US" sz="2000" dirty="0" smtClean="0"/>
              </a:p>
              <a:p>
                <a:pPr eaLnBrk="1" hangingPunct="1">
                  <a:lnSpc>
                    <a:spcPct val="90000"/>
                  </a:lnSpc>
                  <a:spcAft>
                    <a:spcPct val="20000"/>
                  </a:spcAft>
                </a:pPr>
                <a:endParaRPr lang="en-US" altLang="en-US" sz="2000" dirty="0" smtClean="0"/>
              </a:p>
              <a:p>
                <a:pPr eaLnBrk="1" hangingPunct="1">
                  <a:lnSpc>
                    <a:spcPct val="90000"/>
                  </a:lnSpc>
                  <a:spcAft>
                    <a:spcPct val="20000"/>
                  </a:spcAft>
                </a:pPr>
                <a:endParaRPr lang="en-US" altLang="en-US" sz="2000" dirty="0" smtClean="0"/>
              </a:p>
              <a:p>
                <a:pPr eaLnBrk="1" hangingPunct="1">
                  <a:lnSpc>
                    <a:spcPct val="90000"/>
                  </a:lnSpc>
                  <a:spcAft>
                    <a:spcPct val="20000"/>
                  </a:spcAft>
                </a:pPr>
                <a:endParaRPr lang="en-US" altLang="en-US" sz="2400" dirty="0" smtClean="0"/>
              </a:p>
              <a:p>
                <a:pPr algn="just" eaLnBrk="1" hangingPunct="1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en-US" altLang="en-US" sz="2400" dirty="0" smtClean="0">
                    <a:solidFill>
                      <a:srgbClr val="003399"/>
                    </a:solidFill>
                  </a:rPr>
                  <a:t>Periodic signal</a:t>
                </a:r>
                <a:r>
                  <a:rPr lang="en-US" altLang="en-US" sz="2400" dirty="0" smtClean="0"/>
                  <a:t> – fundamental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en-US" sz="24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I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IN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en-US" sz="2400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 algn="just" eaLnBrk="1" hangingPunct="1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en-US" altLang="en-US" sz="2400" dirty="0" smtClean="0">
                    <a:cs typeface="Times New Roman" panose="02020603050405020304" pitchFamily="18" charset="0"/>
                  </a:rPr>
                  <a:t>Hence, DTFS coefficients defined over the range 0 to 2</a:t>
                </a:r>
                <a:r>
                  <a:rPr lang="el-GR" altLang="en-US" sz="2400" dirty="0" smtClean="0">
                    <a:cs typeface="Times New Roman" panose="02020603050405020304" pitchFamily="18" charset="0"/>
                  </a:rPr>
                  <a:t>π</a:t>
                </a:r>
                <a:r>
                  <a:rPr lang="en-IN" altLang="en-US" sz="2400" dirty="0" smtClean="0">
                    <a:cs typeface="Times New Roman" panose="02020603050405020304" pitchFamily="18" charset="0"/>
                  </a:rPr>
                  <a:t>.</a:t>
                </a:r>
                <a:endParaRPr lang="en-US" altLang="en-US" sz="2400" dirty="0" smtClean="0"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en-US" altLang="en-US" sz="2400" dirty="0" smtClean="0">
                    <a:cs typeface="Times New Roman" panose="02020603050405020304" pitchFamily="18" charset="0"/>
                  </a:rPr>
                  <a:t>Contains </a:t>
                </a:r>
                <a:r>
                  <a:rPr lang="en-US" altLang="en-US" sz="2400" dirty="0" smtClean="0">
                    <a:solidFill>
                      <a:srgbClr val="CC0000"/>
                    </a:solidFill>
                    <a:cs typeface="Times New Roman" panose="02020603050405020304" pitchFamily="18" charset="0"/>
                  </a:rPr>
                  <a:t>discrete frequency components</a:t>
                </a:r>
                <a:r>
                  <a:rPr lang="en-US" altLang="en-US" sz="2400" dirty="0" smtClean="0">
                    <a:cs typeface="Times New Roman" panose="02020603050405020304" pitchFamily="18" charset="0"/>
                  </a:rPr>
                  <a:t> – multiples of </a:t>
                </a:r>
                <a:r>
                  <a:rPr lang="el-GR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400" dirty="0" smtClean="0">
                    <a:cs typeface="Times New Roman" panose="02020603050405020304" pitchFamily="18" charset="0"/>
                  </a:rPr>
                  <a:t>.</a:t>
                </a:r>
                <a:endParaRPr lang="el-GR" altLang="en-US" sz="2400" dirty="0" smtClean="0"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en-US" altLang="en-US" sz="2400" dirty="0" smtClean="0"/>
                  <a:t>The multiplier   in computing FS coefficients may alternatively be used during inverse FS calculation or both the equations may be multiplied by        . </a:t>
                </a:r>
              </a:p>
              <a:p>
                <a:pPr algn="just" eaLnBrk="1" hangingPunct="1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en-US" altLang="en-US" sz="2400" dirty="0" smtClean="0"/>
                  <a:t>The location of the multiplier does not matter as long as the multiplier product is       .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066800"/>
                <a:ext cx="8534400" cy="5064125"/>
              </a:xfrm>
              <a:blipFill rotWithShape="0">
                <a:blip r:embed="rId3"/>
                <a:stretch>
                  <a:fillRect l="-286" r="-1071" b="-13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850513"/>
              </p:ext>
            </p:extLst>
          </p:nvPr>
        </p:nvGraphicFramePr>
        <p:xfrm>
          <a:off x="2362200" y="950511"/>
          <a:ext cx="4038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r:id="rId4" imgW="2489200" imgH="990600" progId="Equation.DSMT4">
                  <p:embed/>
                </p:oleObj>
              </mc:Choice>
              <mc:Fallback>
                <p:oleObj r:id="rId4" imgW="24892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50511"/>
                        <a:ext cx="40386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3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55884"/>
              </p:ext>
            </p:extLst>
          </p:nvPr>
        </p:nvGraphicFramePr>
        <p:xfrm>
          <a:off x="2819400" y="4196625"/>
          <a:ext cx="53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r:id="rId6" imgW="355292" imgH="266469" progId="Equation.DSMT4">
                  <p:embed/>
                </p:oleObj>
              </mc:Choice>
              <mc:Fallback>
                <p:oleObj r:id="rId6" imgW="355292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6625"/>
                        <a:ext cx="533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3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57678"/>
              </p:ext>
            </p:extLst>
          </p:nvPr>
        </p:nvGraphicFramePr>
        <p:xfrm>
          <a:off x="5486400" y="4855306"/>
          <a:ext cx="685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r:id="rId8" imgW="520474" imgH="304668" progId="Equation.DSMT4">
                  <p:embed/>
                </p:oleObj>
              </mc:Choice>
              <mc:Fallback>
                <p:oleObj r:id="rId8" imgW="52047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55306"/>
                        <a:ext cx="685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33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68393"/>
              </p:ext>
            </p:extLst>
          </p:nvPr>
        </p:nvGraphicFramePr>
        <p:xfrm>
          <a:off x="3429000" y="5657125"/>
          <a:ext cx="53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r:id="rId10" imgW="355292" imgH="266469" progId="Equation.DSMT4">
                  <p:embed/>
                </p:oleObj>
              </mc:Choice>
              <mc:Fallback>
                <p:oleObj r:id="rId10" imgW="355292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57125"/>
                        <a:ext cx="53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6483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Properties of DTFS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marL="571500" indent="-571500" algn="just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Linearity: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⇌</m:t>
                    </m:r>
                  </m:oMath>
                </a14:m>
                <a:r>
                  <a:rPr lang="en-US" alt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𝑏𝑌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marL="571500" indent="-571500" algn="just" eaLnBrk="1" hangingPunct="1"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Symmetry:</a:t>
                </a:r>
                <a:r>
                  <a:rPr lang="en-US" altLang="en-US" sz="2400" dirty="0" smtClean="0"/>
                  <a:t> </a:t>
                </a:r>
              </a:p>
              <a:p>
                <a:pPr marL="0" indent="0" algn="ctr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 smtClean="0"/>
                  <a:t>] real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smtClean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(even symmetry)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en-US" sz="2400" i="1" dirty="0" smtClean="0">
                    <a:sym typeface="Wingdings" panose="05000000000000000000" pitchFamily="2" charset="2"/>
                  </a:rPr>
                  <a:t>                      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en-US" sz="2400" i="1" dirty="0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(odd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symmetry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 ⇒    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>
                  <a:sym typeface="Wingdings" panose="05000000000000000000" pitchFamily="2" charset="2"/>
                </a:endParaRPr>
              </a:p>
              <a:p>
                <a:pPr marL="0" indent="0" algn="ctr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imaginary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ym typeface="Wingdings" panose="05000000000000000000" pitchFamily="2" charset="2"/>
                  </a:rPr>
                  <a:t>} =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sz="2400" i="1" dirty="0" smtClean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(odd symmetry)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en-US" sz="2400" i="1" dirty="0" smtClean="0">
                    <a:sym typeface="Wingdings" panose="05000000000000000000" pitchFamily="2" charset="2"/>
                  </a:rPr>
                  <a:t>                           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   (even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symmetry)</a:t>
                </a:r>
              </a:p>
              <a:p>
                <a:pPr marL="0" indent="0" algn="just" eaLnBrk="1" hangingPunct="1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 ⇒    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  <a:blipFill rotWithShape="0">
                <a:blip r:embed="rId2"/>
                <a:stretch>
                  <a:fillRect l="-296" t="-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019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Properties of </a:t>
            </a:r>
            <a:r>
              <a:rPr lang="en-US" altLang="en-US" b="1" dirty="0" smtClean="0"/>
              <a:t>DTFS</a:t>
            </a:r>
            <a:endParaRPr lang="en-US" alt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66800"/>
                <a:ext cx="8229600" cy="5064125"/>
              </a:xfrm>
            </p:spPr>
            <p:txBody>
              <a:bodyPr/>
              <a:lstStyle/>
              <a:p>
                <a:pPr marL="571500" indent="-571500" eaLnBrk="1" hangingPunct="1">
                  <a:spcAft>
                    <a:spcPct val="2000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It follows:   </a:t>
                </a: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real and even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0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r>
                  <a:rPr lang="en-US" altLang="en-US" sz="2400" i="1" dirty="0" smtClean="0"/>
                  <a:t>                         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real and </a:t>
                </a:r>
                <a:r>
                  <a:rPr lang="en-US" altLang="en-US" sz="2400" dirty="0" smtClean="0"/>
                  <a:t>odd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smtClean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0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r>
                  <a:rPr lang="en-US" altLang="en-US" sz="2400" i="1" dirty="0"/>
                  <a:t> </a:t>
                </a:r>
                <a:r>
                  <a:rPr lang="en-US" altLang="en-US" sz="2400" i="1" dirty="0" smtClean="0"/>
                  <a:t>                        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imaginary </a:t>
                </a:r>
                <a:r>
                  <a:rPr lang="en-US" altLang="en-US" sz="2400" dirty="0"/>
                  <a:t>and </a:t>
                </a:r>
                <a:r>
                  <a:rPr lang="en-US" altLang="en-US" sz="2400" dirty="0" smtClean="0"/>
                  <a:t>even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>
                    <a:sym typeface="Wingdings" panose="05000000000000000000" pitchFamily="2" charset="2"/>
                  </a:rPr>
                  <a:t>Re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0</a:t>
                </a: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r>
                  <a:rPr lang="en-US" altLang="en-US" sz="2400" i="1" dirty="0"/>
                  <a:t> </a:t>
                </a:r>
                <a:r>
                  <a:rPr lang="en-US" altLang="en-US" sz="2400" i="1" dirty="0" smtClean="0"/>
                  <a:t>                        x</a:t>
                </a:r>
                <a:r>
                  <a:rPr lang="en-US" altLang="en-US" sz="2400" dirty="0" smtClean="0"/>
                  <a:t>[</a:t>
                </a:r>
                <a:r>
                  <a:rPr lang="en-US" altLang="en-US" sz="2400" i="1" dirty="0" smtClean="0"/>
                  <a:t>n</a:t>
                </a:r>
                <a:r>
                  <a:rPr lang="en-US" altLang="en-US" sz="2400" dirty="0"/>
                  <a:t>] </a:t>
                </a:r>
                <a:r>
                  <a:rPr lang="en-US" altLang="en-US" sz="2400" dirty="0" smtClean="0"/>
                  <a:t>imaginary </a:t>
                </a:r>
                <a:r>
                  <a:rPr lang="en-US" altLang="en-US" sz="2400" dirty="0"/>
                  <a:t>and odd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i="1" dirty="0" err="1" smtClean="0">
                    <a:sym typeface="Wingdings" panose="05000000000000000000" pitchFamily="2" charset="2"/>
                  </a:rPr>
                  <a:t>Im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{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2400" dirty="0">
                    <a:sym typeface="Wingdings" panose="05000000000000000000" pitchFamily="2" charset="2"/>
                  </a:rPr>
                  <a:t>} = 0</a:t>
                </a:r>
                <a:endParaRPr lang="en-US" altLang="en-US" sz="2400" dirty="0" smtClean="0"/>
              </a:p>
              <a:p>
                <a:pPr marL="571500" indent="-571500" eaLnBrk="1" hangingPunct="1">
                  <a:spcAft>
                    <a:spcPct val="2000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Convolution:</a:t>
                </a:r>
                <a:endParaRPr lang="en-US" altLang="en-US" sz="2400" b="1" dirty="0">
                  <a:solidFill>
                    <a:srgbClr val="660033"/>
                  </a:solidFill>
                </a:endParaRPr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en-US" sz="2400" dirty="0" smtClean="0"/>
              </a:p>
              <a:p>
                <a:pPr marL="571500" indent="-571500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Multiplication:</a:t>
                </a:r>
                <a:r>
                  <a:rPr lang="en-US" altLang="en-US" sz="2400" dirty="0" smtClean="0"/>
                  <a:t> </a:t>
                </a:r>
                <a:endParaRPr lang="en-IN" alt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66800"/>
                <a:ext cx="8229600" cy="5064125"/>
              </a:xfrm>
              <a:blipFill rotWithShape="0">
                <a:blip r:embed="rId2"/>
                <a:stretch>
                  <a:fillRect l="-296" t="-842" b="-1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9643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Properties of </a:t>
            </a:r>
            <a:r>
              <a:rPr lang="en-US" altLang="en-US" b="1" dirty="0" smtClean="0"/>
              <a:t>DTFS</a:t>
            </a:r>
            <a:endParaRPr lang="en-US" alt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763000" cy="5064125"/>
              </a:xfrm>
            </p:spPr>
            <p:txBody>
              <a:bodyPr/>
              <a:lstStyle/>
              <a:p>
                <a:pPr marL="571500" indent="-571500" eaLnBrk="1" hangingPunct="1"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Scaling </a:t>
                </a:r>
                <a:r>
                  <a:rPr lang="en-US" altLang="en-US" sz="2400" b="1" dirty="0">
                    <a:solidFill>
                      <a:srgbClr val="003399"/>
                    </a:solidFill>
                  </a:rPr>
                  <a:t>of sample number</a:t>
                </a: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:</a:t>
                </a:r>
              </a:p>
              <a:p>
                <a:pPr marL="571500" indent="-571500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2400" dirty="0" smtClean="0">
                    <a:solidFill>
                      <a:srgbClr val="7030A0"/>
                    </a:solidFill>
                  </a:rPr>
                  <a:t>Decimation: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</m:d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⇌  </m:t>
                    </m:r>
                    <m:sSub>
                      <m:sSubPr>
                        <m:ctrl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f>
                              <m:fPr>
                                <m:ctrlPr>
                                  <a:rPr lang="en-IN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IN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I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altLang="en-US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r" eaLnBrk="1" hangingPunct="1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  …,  </m:t>
                    </m:r>
                    <m:f>
                      <m:fPr>
                        <m:ctrlP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I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, assuming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 is a factor of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</a:rPr>
                  <a:t>N </a:t>
                </a:r>
              </a:p>
              <a:p>
                <a:pPr marL="0" indent="0" algn="r" eaLnBrk="1" hangingPunct="1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</a:rPr>
                  <a:t>and periodicity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altLang="en-US" sz="2400" i="1" dirty="0" smtClean="0">
                  <a:solidFill>
                    <a:schemeClr val="tx1"/>
                  </a:solidFill>
                </a:endParaRPr>
              </a:p>
              <a:p>
                <a:pPr marL="571500" indent="-571500" eaLnBrk="1" hangingPunct="1"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altLang="en-US" sz="2400" dirty="0" smtClean="0">
                    <a:solidFill>
                      <a:srgbClr val="006666"/>
                    </a:solidFill>
                  </a:rPr>
                  <a:t>Interpolation:                             </a:t>
                </a:r>
                <a14:m>
                  <m:oMath xmlns:m="http://schemas.openxmlformats.org/officeDocument/2006/math">
                    <m:r>
                      <a:rPr lang="en-IN" altLang="en-US" sz="24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⇌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alt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en-US" sz="2400" dirty="0" smtClean="0">
                  <a:solidFill>
                    <a:srgbClr val="006666"/>
                  </a:solidFill>
                </a:endParaRPr>
              </a:p>
              <a:p>
                <a:pPr marL="0" indent="0" algn="r" eaLnBrk="1" hangingPunct="1">
                  <a:spcBef>
                    <a:spcPts val="30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=0, 1,   …, 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𝐿𝑁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2400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altLang="en-US" sz="2400" dirty="0"/>
                  <a:t>periodicity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is </a:t>
                </a:r>
                <a:r>
                  <a:rPr lang="en-US" altLang="en-US" sz="2400" i="1" dirty="0" smtClean="0"/>
                  <a:t>LN</a:t>
                </a:r>
                <a:endParaRPr lang="en-US" altLang="en-US" sz="2400" i="1" dirty="0" smtClean="0">
                  <a:solidFill>
                    <a:srgbClr val="7030A0"/>
                  </a:solidFill>
                </a:endParaRPr>
              </a:p>
              <a:p>
                <a:pPr marL="571500" indent="-571500" eaLnBrk="1" hangingPunct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sz="2400" dirty="0" smtClean="0">
                    <a:solidFill>
                      <a:srgbClr val="7030A0"/>
                    </a:solidFill>
                  </a:rPr>
                  <a:t>Special case:</a:t>
                </a:r>
                <a:r>
                  <a:rPr lang="en-US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/>
                  <a:t> at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≠0, ±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±2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</m:oMath>
                </a14:m>
                <a:endParaRPr lang="en-IN" sz="2400" dirty="0" smtClean="0"/>
              </a:p>
              <a:p>
                <a:pPr marL="0" indent="0" algn="ctr" eaLnBrk="1" hangingPunct="1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N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⇌ 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𝑝𝑋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400" dirty="0" smtClean="0"/>
                  <a:t> </a:t>
                </a:r>
                <a:endParaRPr lang="en-IN" sz="2400" dirty="0"/>
              </a:p>
              <a:p>
                <a:pPr marL="571500" indent="-571500" eaLnBrk="1" hangingPunct="1">
                  <a:spcBef>
                    <a:spcPts val="1800"/>
                  </a:spcBef>
                  <a:spcAft>
                    <a:spcPts val="1200"/>
                  </a:spcAft>
                </a:pPr>
                <a:endParaRPr lang="en-US" altLang="en-US" sz="24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763000" cy="5064125"/>
              </a:xfrm>
              <a:blipFill rotWithShape="0">
                <a:blip r:embed="rId3"/>
                <a:stretch>
                  <a:fillRect l="-278" t="-842" r="-2018" b="-2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36135"/>
              </p:ext>
            </p:extLst>
          </p:nvPr>
        </p:nvGraphicFramePr>
        <p:xfrm>
          <a:off x="2743200" y="3352800"/>
          <a:ext cx="312261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4" imgW="3122513" imgH="1150601" progId="Equation.DSMT4">
                  <p:embed/>
                </p:oleObj>
              </mc:Choice>
              <mc:Fallback>
                <p:oleObj name="Equation" r:id="rId4" imgW="3122513" imgH="11506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3352800"/>
                        <a:ext cx="3122613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9707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Properties of </a:t>
            </a:r>
            <a:r>
              <a:rPr lang="en-US" altLang="en-US" b="1" dirty="0" smtClean="0"/>
              <a:t>DTFS</a:t>
            </a:r>
            <a:endParaRPr lang="en-US" alt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marL="571500" indent="-571500" eaLnBrk="1" hangingPunct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Time and frequency shift: 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</m:t>
                      </m:r>
                      <m:func>
                        <m:func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alt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alt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en-US" sz="24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alt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en-US" sz="24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⇌ 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b="1" dirty="0" smtClean="0">
                  <a:solidFill>
                    <a:srgbClr val="003399"/>
                  </a:solidFill>
                </a:endParaRPr>
              </a:p>
              <a:p>
                <a:pPr marL="571500" indent="-571500" eaLnBrk="1" hangingPunct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sz="2400" b="1" dirty="0" err="1" smtClean="0">
                    <a:solidFill>
                      <a:srgbClr val="003399"/>
                    </a:solidFill>
                  </a:rPr>
                  <a:t>Perseval’s</a:t>
                </a:r>
                <a:r>
                  <a:rPr lang="en-US" altLang="en-US" sz="2400" b="1" dirty="0" smtClean="0">
                    <a:solidFill>
                      <a:srgbClr val="003399"/>
                    </a:solidFill>
                  </a:rPr>
                  <a:t> theorem: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I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400" dirty="0"/>
              </a:p>
              <a:p>
                <a:pPr marL="571500" indent="-571500"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en-US" sz="2400" b="1" dirty="0" smtClean="0">
                    <a:solidFill>
                      <a:srgbClr val="660033"/>
                    </a:solidFill>
                  </a:rPr>
                  <a:t>Duality:</a:t>
                </a:r>
              </a:p>
              <a:p>
                <a:pPr marL="0" indent="0" algn="ctr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↔"/>
                        <m:vertJc m:val="bot"/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𝐷𝑇𝐹𝑆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lang="en-US" altLang="en-US" sz="2400" dirty="0" smtClean="0"/>
                  <a:t>  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altLang="en-US" sz="24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↔"/>
                        <m:vertJc m:val="bot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𝐷𝑇𝐹𝑆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marL="0" indent="0" eaLnBrk="1" hangingPunct="1">
                  <a:spcAft>
                    <a:spcPct val="20000"/>
                  </a:spcAft>
                  <a:buNone/>
                </a:pPr>
                <a:endParaRPr lang="en-US" altLang="en-US" sz="26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296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151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Spectrum of discrete samples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6578" y="1417638"/>
            <a:ext cx="8229600" cy="51816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Suppose </a:t>
            </a:r>
            <a:r>
              <a:rPr lang="en-US" altLang="en-US" sz="2400" dirty="0">
                <a:cs typeface="Arial" panose="020B0604020202020204" pitchFamily="34" charset="0"/>
              </a:rPr>
              <a:t>the samples are arranged in time with </a:t>
            </a:r>
            <a:r>
              <a:rPr lang="en-US" altLang="en-US" sz="2400" i="1" dirty="0" err="1">
                <a:cs typeface="Arial" panose="020B0604020202020204" pitchFamily="34" charset="0"/>
              </a:rPr>
              <a:t>T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s</a:t>
            </a:r>
            <a:r>
              <a:rPr lang="en-US" altLang="en-US" sz="2400" dirty="0">
                <a:cs typeface="Arial" panose="020B0604020202020204" pitchFamily="34" charset="0"/>
              </a:rPr>
              <a:t> time interval between samples (as one will obtain after sampling the original time-continuous signal).</a:t>
            </a:r>
            <a:endParaRPr lang="en-US" altLang="en-US" sz="2400" dirty="0"/>
          </a:p>
          <a:p>
            <a:pPr algn="just" eaLnBrk="1" hangingPunct="1">
              <a:spcBef>
                <a:spcPts val="120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Then the corresponding frequency</a:t>
            </a:r>
          </a:p>
          <a:p>
            <a:pPr algn="just" eaLnBrk="1" hangingPunct="1">
              <a:spcBef>
                <a:spcPts val="1200"/>
              </a:spcBef>
            </a:pPr>
            <a:endParaRPr lang="en-US" altLang="en-US" sz="2400" dirty="0" smtClean="0">
              <a:cs typeface="Arial" panose="020B0604020202020204" pitchFamily="34" charset="0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So, </a:t>
            </a:r>
            <a:r>
              <a:rPr lang="el-GR" altLang="en-US" sz="2400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 can be related to </a:t>
            </a:r>
            <a:r>
              <a:rPr lang="en-US" altLang="en-US" sz="2400" i="1" dirty="0" smtClean="0">
                <a:cs typeface="Arial" panose="020B0604020202020204" pitchFamily="34" charset="0"/>
              </a:rPr>
              <a:t>f</a:t>
            </a:r>
            <a:r>
              <a:rPr lang="en-US" altLang="en-US" sz="2400" dirty="0" smtClean="0">
                <a:cs typeface="Arial" panose="020B0604020202020204" pitchFamily="34" charset="0"/>
              </a:rPr>
              <a:t> or 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 as</a:t>
            </a:r>
          </a:p>
          <a:p>
            <a:pPr algn="just" eaLnBrk="1" hangingPunct="1">
              <a:spcBef>
                <a:spcPts val="1200"/>
              </a:spcBef>
            </a:pPr>
            <a:endParaRPr lang="en-US" altLang="en-US" sz="2400" dirty="0" smtClean="0">
              <a:cs typeface="Arial" panose="020B0604020202020204" pitchFamily="34" charset="0"/>
            </a:endParaRPr>
          </a:p>
          <a:p>
            <a:pPr algn="just" eaLnBrk="1" hangingPunct="1">
              <a:spcBef>
                <a:spcPts val="1200"/>
              </a:spcBef>
            </a:pPr>
            <a:endParaRPr lang="en-US" altLang="en-US" sz="1000" dirty="0" smtClean="0">
              <a:cs typeface="Arial" panose="020B0604020202020204" pitchFamily="34" charset="0"/>
            </a:endParaRPr>
          </a:p>
          <a:p>
            <a:pPr algn="just" eaLnBrk="1" hangingPunct="1">
              <a:spcBef>
                <a:spcPts val="180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This </a:t>
            </a:r>
            <a:r>
              <a:rPr lang="en-US" altLang="en-US" sz="2400" i="1" dirty="0" smtClean="0">
                <a:cs typeface="Arial" panose="020B0604020202020204" pitchFamily="34" charset="0"/>
              </a:rPr>
              <a:t>f</a:t>
            </a:r>
            <a:r>
              <a:rPr lang="en-US" altLang="en-US" sz="2400" dirty="0" smtClean="0">
                <a:cs typeface="Arial" panose="020B0604020202020204" pitchFamily="34" charset="0"/>
              </a:rPr>
              <a:t> /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s</a:t>
            </a:r>
            <a:r>
              <a:rPr lang="en-US" altLang="en-US" sz="2400" dirty="0" smtClean="0">
                <a:cs typeface="Arial" panose="020B0604020202020204" pitchFamily="34" charset="0"/>
              </a:rPr>
              <a:t> is the </a:t>
            </a:r>
            <a:r>
              <a:rPr lang="en-US" altLang="en-US" sz="2400" dirty="0" smtClean="0">
                <a:solidFill>
                  <a:srgbClr val="000099"/>
                </a:solidFill>
                <a:cs typeface="Arial" panose="020B0604020202020204" pitchFamily="34" charset="0"/>
              </a:rPr>
              <a:t>normalized frequency</a:t>
            </a:r>
            <a:r>
              <a:rPr lang="en-US" altLang="en-US" sz="2400" dirty="0" smtClean="0">
                <a:cs typeface="Arial" panose="020B0604020202020204" pitchFamily="34" charset="0"/>
              </a:rPr>
              <a:t>, normalized w.r.t. the sampling frequency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s</a:t>
            </a:r>
            <a:r>
              <a:rPr lang="en-US" altLang="en-US" sz="2400" dirty="0" smtClean="0">
                <a:cs typeface="Arial" panose="020B0604020202020204" pitchFamily="34" charset="0"/>
              </a:rPr>
              <a:t>.</a:t>
            </a:r>
          </a:p>
          <a:p>
            <a:pPr algn="just" eaLnBrk="1" hangingPunct="1">
              <a:spcBef>
                <a:spcPts val="1200"/>
              </a:spcBef>
            </a:pPr>
            <a:endParaRPr lang="en-US" altLang="en-US" sz="800" dirty="0" smtClean="0">
              <a:cs typeface="Arial" panose="020B0604020202020204" pitchFamily="34" charset="0"/>
            </a:endParaRP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68623487"/>
              </p:ext>
            </p:extLst>
          </p:nvPr>
        </p:nvGraphicFramePr>
        <p:xfrm>
          <a:off x="5715000" y="2813223"/>
          <a:ext cx="2590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13223"/>
                        <a:ext cx="25908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40009158"/>
              </p:ext>
            </p:extLst>
          </p:nvPr>
        </p:nvGraphicFramePr>
        <p:xfrm>
          <a:off x="2895600" y="4008438"/>
          <a:ext cx="3733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5" imgW="2019300" imgH="482600" progId="Equation.3">
                  <p:embed/>
                </p:oleObj>
              </mc:Choice>
              <mc:Fallback>
                <p:oleObj name="Equation" r:id="rId5" imgW="2019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08438"/>
                        <a:ext cx="37338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Spectrum of discrete samples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143000"/>
            <a:ext cx="8229600" cy="4652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IN" altLang="en-US" sz="2300" dirty="0"/>
              <a:t>So, </a:t>
            </a:r>
            <a:r>
              <a:rPr lang="en-IN" altLang="en-US" sz="2300" dirty="0" smtClean="0"/>
              <a:t>2</a:t>
            </a:r>
            <a:r>
              <a:rPr lang="el-GR" altLang="en-US" sz="2300" dirty="0" smtClean="0"/>
              <a:t>π</a:t>
            </a:r>
            <a:r>
              <a:rPr lang="en-IN" altLang="en-US" sz="2300" dirty="0" smtClean="0"/>
              <a:t> times of the normalized </a:t>
            </a:r>
            <a:r>
              <a:rPr lang="en-IN" altLang="en-US" sz="2300" dirty="0"/>
              <a:t>frequency is the corresponding frequency </a:t>
            </a:r>
            <a:r>
              <a:rPr lang="el-GR" altLang="en-US" sz="2300" dirty="0" smtClean="0"/>
              <a:t>Ω</a:t>
            </a:r>
            <a:r>
              <a:rPr lang="en-IN" altLang="en-US" sz="2300" dirty="0" smtClean="0"/>
              <a:t> in </a:t>
            </a:r>
            <a:r>
              <a:rPr lang="en-IN" altLang="en-US" sz="2300" dirty="0"/>
              <a:t>the digital domain when a continuous-time signal is discretized in time.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300" dirty="0" smtClean="0"/>
              <a:t>That means,</a:t>
            </a:r>
            <a:r>
              <a:rPr lang="en-US" altLang="en-US" sz="2300" dirty="0" smtClean="0">
                <a:solidFill>
                  <a:srgbClr val="003399"/>
                </a:solidFill>
              </a:rPr>
              <a:t> normalized sampling rate</a:t>
            </a:r>
            <a:r>
              <a:rPr lang="en-US" altLang="en-US" sz="2300" dirty="0" smtClean="0"/>
              <a:t> = 2</a:t>
            </a:r>
            <a:r>
              <a:rPr lang="el-GR" altLang="en-US" sz="2300" dirty="0" smtClean="0">
                <a:cs typeface="Arial" panose="020B0604020202020204" pitchFamily="34" charset="0"/>
              </a:rPr>
              <a:t>π</a:t>
            </a:r>
            <a:r>
              <a:rPr lang="en-US" altLang="en-US" sz="2300" dirty="0" smtClean="0">
                <a:cs typeface="Arial" panose="020B0604020202020204" pitchFamily="34" charset="0"/>
              </a:rPr>
              <a:t> radian.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300" dirty="0" smtClean="0"/>
              <a:t>Therefore, the spectrum of a digital signal described by a pool of samples is given by the same spectrum of the sampled signal but as a function of </a:t>
            </a:r>
            <a:r>
              <a:rPr lang="el-GR" altLang="en-US" sz="2300" dirty="0" smtClean="0">
                <a:cs typeface="Arial" panose="020B0604020202020204" pitchFamily="34" charset="0"/>
              </a:rPr>
              <a:t>Ω</a:t>
            </a:r>
            <a:r>
              <a:rPr lang="en-US" altLang="en-US" sz="2300" dirty="0" smtClean="0">
                <a:cs typeface="Arial" panose="020B0604020202020204" pitchFamily="34" charset="0"/>
              </a:rPr>
              <a:t> (instead of </a:t>
            </a:r>
            <a:r>
              <a:rPr lang="el-GR" altLang="en-US" sz="2300" i="1" dirty="0" smtClean="0">
                <a:cs typeface="Arial" panose="020B0604020202020204" pitchFamily="34" charset="0"/>
              </a:rPr>
              <a:t>ω</a:t>
            </a:r>
            <a:r>
              <a:rPr lang="en-US" altLang="en-US" sz="2300" dirty="0" smtClean="0">
                <a:cs typeface="Arial" panose="020B0604020202020204" pitchFamily="34" charset="0"/>
              </a:rPr>
              <a:t> or </a:t>
            </a:r>
            <a:r>
              <a:rPr lang="en-US" altLang="en-US" sz="2300" i="1" dirty="0" smtClean="0">
                <a:cs typeface="Arial" panose="020B0604020202020204" pitchFamily="34" charset="0"/>
              </a:rPr>
              <a:t>f</a:t>
            </a:r>
            <a:r>
              <a:rPr lang="en-US" altLang="en-US" sz="2300" dirty="0" smtClean="0">
                <a:cs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 smtClean="0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17209"/>
              </p:ext>
            </p:extLst>
          </p:nvPr>
        </p:nvGraphicFramePr>
        <p:xfrm>
          <a:off x="457200" y="3794468"/>
          <a:ext cx="8077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Visio" r:id="rId3" imgW="9326880" imgH="2704719" progId="Visio.Drawing.11">
                  <p:embed/>
                </p:oleObj>
              </mc:Choice>
              <mc:Fallback>
                <p:oleObj name="Visio" r:id="rId3" imgW="9326880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94468"/>
                        <a:ext cx="8077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83423"/>
              </p:ext>
            </p:extLst>
          </p:nvPr>
        </p:nvGraphicFramePr>
        <p:xfrm>
          <a:off x="457200" y="3811587"/>
          <a:ext cx="81534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Visio" r:id="rId5" imgW="9437751" imgH="2704719" progId="Visio.Drawing.11">
                  <p:embed/>
                </p:oleObj>
              </mc:Choice>
              <mc:Fallback>
                <p:oleObj name="Visio" r:id="rId5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1587"/>
                        <a:ext cx="81534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66088394"/>
              </p:ext>
            </p:extLst>
          </p:nvPr>
        </p:nvGraphicFramePr>
        <p:xfrm>
          <a:off x="457200" y="3810000"/>
          <a:ext cx="8153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" name="Visio" r:id="rId7" imgW="9437751" imgH="2704719" progId="Visio.Drawing.11">
                  <p:embed/>
                </p:oleObj>
              </mc:Choice>
              <mc:Fallback>
                <p:oleObj name="Visio" r:id="rId7" imgW="9437751" imgH="2704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1534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5821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Spectrum of discrete samples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1593" y="1295400"/>
            <a:ext cx="8229600" cy="4652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300" dirty="0" smtClean="0">
                <a:cs typeface="Arial" panose="020B0604020202020204" pitchFamily="34" charset="0"/>
              </a:rPr>
              <a:t>The spectrum will repeat after every </a:t>
            </a:r>
            <a:r>
              <a:rPr lang="en-US" altLang="en-US" sz="2300" dirty="0" smtClean="0"/>
              <a:t>2</a:t>
            </a:r>
            <a:r>
              <a:rPr lang="el-GR" altLang="en-US" sz="2300" dirty="0" smtClean="0">
                <a:cs typeface="Arial" panose="020B0604020202020204" pitchFamily="34" charset="0"/>
              </a:rPr>
              <a:t>π</a:t>
            </a:r>
            <a:r>
              <a:rPr lang="en-US" altLang="en-US" sz="2300" dirty="0" smtClean="0">
                <a:cs typeface="Arial" panose="020B0604020202020204" pitchFamily="34" charset="0"/>
              </a:rPr>
              <a:t> radian.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300" dirty="0" smtClean="0">
                <a:cs typeface="Arial" panose="020B0604020202020204" pitchFamily="34" charset="0"/>
              </a:rPr>
              <a:t>So, it is good enough to view only one period of this periodic spectrum.</a:t>
            </a:r>
            <a:endParaRPr lang="el-GR" altLang="en-US" sz="23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300" dirty="0" smtClean="0"/>
              <a:t>Accordingly, the spectrum is generally sketched from </a:t>
            </a:r>
            <a:br>
              <a:rPr lang="en-US" altLang="en-US" sz="2300" dirty="0" smtClean="0"/>
            </a:br>
            <a:r>
              <a:rPr lang="en-US" altLang="en-US" sz="2300" dirty="0" smtClean="0">
                <a:cs typeface="Arial" panose="020B0604020202020204" pitchFamily="34" charset="0"/>
              </a:rPr>
              <a:t>−</a:t>
            </a:r>
            <a:r>
              <a:rPr lang="el-GR" altLang="en-US" sz="2300" dirty="0" smtClean="0">
                <a:cs typeface="Arial" panose="020B0604020202020204" pitchFamily="34" charset="0"/>
              </a:rPr>
              <a:t>π</a:t>
            </a:r>
            <a:r>
              <a:rPr lang="en-US" altLang="en-US" sz="2300" dirty="0" smtClean="0"/>
              <a:t> radian to +</a:t>
            </a:r>
            <a:r>
              <a:rPr lang="el-GR" altLang="en-US" sz="2300" dirty="0" smtClean="0">
                <a:cs typeface="Arial" panose="020B0604020202020204" pitchFamily="34" charset="0"/>
              </a:rPr>
              <a:t>π</a:t>
            </a:r>
            <a:r>
              <a:rPr lang="en-US" altLang="en-US" sz="2300" dirty="0" smtClean="0">
                <a:cs typeface="Arial" panose="020B0604020202020204" pitchFamily="34" charset="0"/>
              </a:rPr>
              <a:t> radian or from 0 to </a:t>
            </a:r>
            <a:r>
              <a:rPr lang="en-US" altLang="en-US" sz="2300" dirty="0" smtClean="0"/>
              <a:t>2</a:t>
            </a:r>
            <a:r>
              <a:rPr lang="el-GR" altLang="en-US" sz="2300" dirty="0" smtClean="0">
                <a:cs typeface="Arial" panose="020B0604020202020204" pitchFamily="34" charset="0"/>
              </a:rPr>
              <a:t>π</a:t>
            </a:r>
            <a:r>
              <a:rPr lang="en-US" altLang="en-US" sz="2300" dirty="0" smtClean="0">
                <a:cs typeface="Arial" panose="020B0604020202020204" pitchFamily="34" charset="0"/>
              </a:rPr>
              <a:t> radian.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300" dirty="0">
                <a:cs typeface="Arial" panose="020B0604020202020204" pitchFamily="34" charset="0"/>
              </a:rPr>
              <a:t>−</a:t>
            </a:r>
            <a:r>
              <a:rPr lang="el-GR" altLang="en-US" sz="2300" dirty="0">
                <a:cs typeface="Arial" panose="020B0604020202020204" pitchFamily="34" charset="0"/>
              </a:rPr>
              <a:t>π</a:t>
            </a:r>
            <a:r>
              <a:rPr lang="en-US" altLang="en-US" sz="2300" dirty="0"/>
              <a:t> radian to +</a:t>
            </a:r>
            <a:r>
              <a:rPr lang="el-GR" altLang="en-US" sz="2300" dirty="0">
                <a:cs typeface="Arial" panose="020B0604020202020204" pitchFamily="34" charset="0"/>
              </a:rPr>
              <a:t>π</a:t>
            </a:r>
            <a:r>
              <a:rPr lang="en-US" altLang="en-US" sz="2300" dirty="0">
                <a:cs typeface="Arial" panose="020B0604020202020204" pitchFamily="34" charset="0"/>
              </a:rPr>
              <a:t> radian </a:t>
            </a:r>
            <a:r>
              <a:rPr lang="en-US" altLang="en-US" sz="2300" dirty="0" smtClean="0">
                <a:cs typeface="Arial" panose="020B0604020202020204" pitchFamily="34" charset="0"/>
              </a:rPr>
              <a:t>c</a:t>
            </a:r>
            <a:r>
              <a:rPr lang="en-US" altLang="en-US" sz="2300" dirty="0" smtClean="0"/>
              <a:t>orresponds to the spectrum</a:t>
            </a:r>
            <a:br>
              <a:rPr lang="en-US" altLang="en-US" sz="2300" dirty="0" smtClean="0"/>
            </a:br>
            <a:r>
              <a:rPr lang="en-US" altLang="en-US" sz="2300" dirty="0"/>
              <a:t>           </a:t>
            </a:r>
            <a:r>
              <a:rPr lang="en-US" altLang="en-US" sz="2300" dirty="0" smtClean="0"/>
              <a:t> from </a:t>
            </a:r>
            <a:r>
              <a:rPr lang="en-US" altLang="en-US" sz="2300" dirty="0">
                <a:cs typeface="Arial" panose="020B0604020202020204" pitchFamily="34" charset="0"/>
              </a:rPr>
              <a:t>−</a:t>
            </a:r>
            <a:r>
              <a:rPr lang="en-US" altLang="en-US" sz="2300" i="1" dirty="0"/>
              <a:t>f</a:t>
            </a:r>
            <a:r>
              <a:rPr lang="en-US" altLang="en-US" sz="2300" i="1" baseline="-25000" dirty="0"/>
              <a:t>s </a:t>
            </a:r>
            <a:r>
              <a:rPr lang="en-US" altLang="en-US" sz="2300" dirty="0"/>
              <a:t>/ 2 to +</a:t>
            </a:r>
            <a:r>
              <a:rPr lang="en-US" altLang="en-US" sz="2300" i="1" dirty="0"/>
              <a:t>f</a:t>
            </a:r>
            <a:r>
              <a:rPr lang="en-US" altLang="en-US" sz="2300" i="1" baseline="-25000" dirty="0"/>
              <a:t>s</a:t>
            </a:r>
            <a:r>
              <a:rPr lang="en-US" altLang="en-US" sz="2300" dirty="0"/>
              <a:t> / 2 </a:t>
            </a:r>
            <a:r>
              <a:rPr lang="en-US" altLang="en-US" sz="2300" dirty="0" smtClean="0"/>
              <a:t>or </a:t>
            </a:r>
            <a:r>
              <a:rPr lang="en-US" altLang="en-US" sz="2300" dirty="0"/>
              <a:t>from </a:t>
            </a:r>
            <a:r>
              <a:rPr lang="en-US" altLang="en-US" sz="2300" dirty="0" smtClean="0">
                <a:cs typeface="Arial" panose="020B0604020202020204" pitchFamily="34" charset="0"/>
              </a:rPr>
              <a:t>−</a:t>
            </a:r>
            <a:r>
              <a:rPr lang="el-GR" altLang="en-US" sz="2400" i="1" dirty="0"/>
              <a:t> </a:t>
            </a:r>
            <a:r>
              <a:rPr lang="el-GR" altLang="en-US" sz="2400" i="1" dirty="0" smtClean="0"/>
              <a:t>ω</a:t>
            </a:r>
            <a:r>
              <a:rPr lang="en-US" altLang="en-US" sz="2300" i="1" baseline="-25000" dirty="0" smtClean="0"/>
              <a:t>s </a:t>
            </a:r>
            <a:r>
              <a:rPr lang="en-US" altLang="en-US" sz="2300" dirty="0"/>
              <a:t>/ 2 to </a:t>
            </a:r>
            <a:r>
              <a:rPr lang="en-US" altLang="en-US" sz="2300" dirty="0" smtClean="0"/>
              <a:t>+</a:t>
            </a:r>
            <a:r>
              <a:rPr lang="el-GR" altLang="en-US" sz="2400" i="1" dirty="0"/>
              <a:t> </a:t>
            </a:r>
            <a:r>
              <a:rPr lang="el-GR" altLang="en-US" sz="2400" i="1" dirty="0" smtClean="0"/>
              <a:t>ω</a:t>
            </a:r>
            <a:r>
              <a:rPr lang="en-US" altLang="en-US" sz="2300" i="1" baseline="-25000" dirty="0" smtClean="0"/>
              <a:t>s</a:t>
            </a:r>
            <a:r>
              <a:rPr lang="en-US" altLang="en-US" sz="2300" dirty="0" smtClean="0"/>
              <a:t> </a:t>
            </a:r>
            <a:r>
              <a:rPr lang="en-US" altLang="en-US" sz="2300" dirty="0"/>
              <a:t>/ 2 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200" i="1" dirty="0" smtClean="0"/>
              <a:t>f</a:t>
            </a:r>
            <a:r>
              <a:rPr lang="en-US" altLang="en-US" sz="2200" i="1" baseline="-25000" dirty="0" smtClean="0"/>
              <a:t>s</a:t>
            </a:r>
            <a:r>
              <a:rPr lang="en-US" altLang="en-US" sz="2200" dirty="0" smtClean="0"/>
              <a:t> Hz (or </a:t>
            </a:r>
            <a:r>
              <a:rPr lang="el-GR" altLang="en-US" sz="2200" i="1" dirty="0" smtClean="0"/>
              <a:t>ω</a:t>
            </a:r>
            <a:r>
              <a:rPr lang="en-US" altLang="en-US" sz="2200" i="1" baseline="-25000" dirty="0" smtClean="0"/>
              <a:t>s  </a:t>
            </a:r>
            <a:r>
              <a:rPr lang="en-US" altLang="en-US" sz="2200" dirty="0" smtClean="0"/>
              <a:t>= 2</a:t>
            </a:r>
            <a:r>
              <a:rPr lang="el-GR" altLang="en-US" sz="2200" dirty="0" smtClean="0">
                <a:cs typeface="Arial" panose="020B0604020202020204" pitchFamily="34" charset="0"/>
              </a:rPr>
              <a:t>π</a:t>
            </a:r>
            <a:r>
              <a:rPr lang="en-US" altLang="en-US" sz="2200" i="1" dirty="0" smtClean="0"/>
              <a:t>f</a:t>
            </a:r>
            <a:r>
              <a:rPr lang="en-US" altLang="en-US" sz="2200" i="1" baseline="-25000" dirty="0" smtClean="0"/>
              <a:t>s</a:t>
            </a:r>
            <a:r>
              <a:rPr lang="en-US" altLang="en-US" sz="2200" dirty="0" smtClean="0">
                <a:cs typeface="Arial" panose="020B0604020202020204" pitchFamily="34" charset="0"/>
              </a:rPr>
              <a:t> radian/sec)</a:t>
            </a:r>
            <a:r>
              <a:rPr lang="en-US" altLang="en-US" sz="2200" dirty="0" smtClean="0"/>
              <a:t> corresponds to 2</a:t>
            </a:r>
            <a:r>
              <a:rPr lang="el-GR" altLang="en-US" sz="2200" dirty="0" smtClean="0">
                <a:cs typeface="Arial" panose="020B0604020202020204" pitchFamily="34" charset="0"/>
              </a:rPr>
              <a:t>π</a:t>
            </a:r>
            <a:r>
              <a:rPr lang="en-US" altLang="en-US" sz="2200" dirty="0" smtClean="0">
                <a:cs typeface="Arial" panose="020B0604020202020204" pitchFamily="34" charset="0"/>
              </a:rPr>
              <a:t> radian.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200" dirty="0" smtClean="0">
                <a:cs typeface="Arial" panose="020B0604020202020204" pitchFamily="34" charset="0"/>
              </a:rPr>
              <a:t>Parts of spectrum beyond −</a:t>
            </a:r>
            <a:r>
              <a:rPr lang="en-US" altLang="en-US" sz="2200" i="1" dirty="0" smtClean="0"/>
              <a:t>f</a:t>
            </a:r>
            <a:r>
              <a:rPr lang="en-US" altLang="en-US" sz="2200" i="1" baseline="-25000" dirty="0" smtClean="0"/>
              <a:t>s </a:t>
            </a:r>
            <a:r>
              <a:rPr lang="en-US" altLang="en-US" sz="2200" dirty="0" smtClean="0"/>
              <a:t>/ 2 and +</a:t>
            </a:r>
            <a:r>
              <a:rPr lang="en-US" altLang="en-US" sz="2200" i="1" dirty="0" smtClean="0"/>
              <a:t>f</a:t>
            </a:r>
            <a:r>
              <a:rPr lang="en-US" altLang="en-US" sz="2200" i="1" baseline="-25000" dirty="0" smtClean="0"/>
              <a:t>s</a:t>
            </a:r>
            <a:r>
              <a:rPr lang="en-US" altLang="en-US" sz="2200" dirty="0" smtClean="0"/>
              <a:t> / 2 are repetition of the same </a:t>
            </a:r>
            <a:r>
              <a:rPr lang="en-US" altLang="en-US" sz="2200" dirty="0" smtClean="0">
                <a:sym typeface="Wingdings" panose="05000000000000000000" pitchFamily="2" charset="2"/>
              </a:rPr>
              <a:t> as expected for angular frequency – repetition after every 2</a:t>
            </a:r>
            <a:r>
              <a:rPr lang="el-GR" altLang="en-US" sz="2200" dirty="0" smtClean="0">
                <a:cs typeface="Arial" panose="020B0604020202020204" pitchFamily="34" charset="0"/>
              </a:rPr>
              <a:t>π</a:t>
            </a:r>
            <a:r>
              <a:rPr lang="en-IN" altLang="en-US" sz="2200" dirty="0" smtClean="0">
                <a:cs typeface="Arial" panose="020B0604020202020204" pitchFamily="34" charset="0"/>
              </a:rPr>
              <a:t> radian</a:t>
            </a:r>
            <a:r>
              <a:rPr lang="en-US" altLang="en-US" sz="2200" dirty="0" smtClean="0">
                <a:sym typeface="Wingdings" panose="05000000000000000000" pitchFamily="2" charset="2"/>
              </a:rPr>
              <a:t>.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endParaRPr lang="en-US" altLang="en-US" sz="210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 smtClean="0"/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6099869"/>
              </p:ext>
            </p:extLst>
          </p:nvPr>
        </p:nvGraphicFramePr>
        <p:xfrm>
          <a:off x="887628" y="3623231"/>
          <a:ext cx="838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r:id="rId3" imgW="571252" imgH="279279" progId="Equation.DSMT4">
                  <p:embed/>
                </p:oleObj>
              </mc:Choice>
              <mc:Fallback>
                <p:oleObj r:id="rId3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628" y="3623231"/>
                        <a:ext cx="838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706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Frequency normalization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Now, let us see the significance of this frequency normalization in case of digital signal.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/>
              <a:t>Let a signal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) with spectrum </a:t>
            </a:r>
            <a:r>
              <a:rPr lang="en-US" altLang="en-US" sz="2400" i="1" dirty="0" smtClean="0">
                <a:cs typeface="Arial" panose="020B0604020202020204" pitchFamily="34" charset="0"/>
              </a:rPr>
              <a:t>X</a:t>
            </a:r>
            <a:r>
              <a:rPr lang="en-US" altLang="en-US" sz="2400" dirty="0" smtClean="0">
                <a:cs typeface="Arial" panose="020B0604020202020204" pitchFamily="34" charset="0"/>
              </a:rPr>
              <a:t>(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)</a:t>
            </a:r>
            <a:r>
              <a:rPr lang="en-US" altLang="en-US" sz="2400" dirty="0" smtClean="0"/>
              <a:t>, bandlimited in the range |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| &lt; 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dirty="0" smtClean="0">
                <a:cs typeface="Arial" panose="020B0604020202020204" pitchFamily="34" charset="0"/>
              </a:rPr>
              <a:t>, is sampled at Nyquist rate 2</a:t>
            </a:r>
            <a:r>
              <a:rPr lang="en-US" altLang="en-US" sz="2400" i="1" dirty="0" smtClean="0">
                <a:cs typeface="Arial" panose="020B0604020202020204" pitchFamily="34" charset="0"/>
              </a:rPr>
              <a:t>f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dirty="0" smtClean="0">
                <a:cs typeface="Arial" panose="020B0604020202020204" pitchFamily="34" charset="0"/>
              </a:rPr>
              <a:t> Hz.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The spectrum of the sampled signal will be then 2</a:t>
            </a:r>
            <a:r>
              <a:rPr lang="en-US" altLang="en-US" sz="2400" i="1" dirty="0" smtClean="0">
                <a:cs typeface="Arial" panose="020B0604020202020204" pitchFamily="34" charset="0"/>
              </a:rPr>
              <a:t>f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i="1" dirty="0" smtClean="0">
                <a:cs typeface="Arial" panose="020B0604020202020204" pitchFamily="34" charset="0"/>
              </a:rPr>
              <a:t>X</a:t>
            </a:r>
            <a:r>
              <a:rPr lang="en-US" altLang="en-US" sz="2400" dirty="0" smtClean="0">
                <a:cs typeface="Arial" panose="020B0604020202020204" pitchFamily="34" charset="0"/>
              </a:rPr>
              <a:t>(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) repeated after every 2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dirty="0" smtClean="0"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38547"/>
              </p:ext>
            </p:extLst>
          </p:nvPr>
        </p:nvGraphicFramePr>
        <p:xfrm>
          <a:off x="487363" y="3810000"/>
          <a:ext cx="809307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1" name="Visio" r:id="rId3" imgW="9367828" imgH="2704855" progId="Visio.Drawing.11">
                  <p:embed/>
                </p:oleObj>
              </mc:Choice>
              <mc:Fallback>
                <p:oleObj name="Visio" r:id="rId3" imgW="9367828" imgH="2704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10000"/>
                        <a:ext cx="8093075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44399"/>
              </p:ext>
            </p:extLst>
          </p:nvPr>
        </p:nvGraphicFramePr>
        <p:xfrm>
          <a:off x="487362" y="3810000"/>
          <a:ext cx="809307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2" name="Visio" r:id="rId5" imgW="9367828" imgH="2704855" progId="Visio.Drawing.11">
                  <p:embed/>
                </p:oleObj>
              </mc:Choice>
              <mc:Fallback>
                <p:oleObj name="Visio" r:id="rId5" imgW="9367828" imgH="2704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" y="3810000"/>
                        <a:ext cx="8093075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Frequency normalization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Now, say the signal is time-scaled to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at</a:t>
            </a:r>
            <a:r>
              <a:rPr lang="en-US" altLang="en-US" sz="2400" dirty="0" smtClean="0"/>
              <a:t>) with spectrum </a:t>
            </a:r>
            <a:r>
              <a:rPr lang="en-US" altLang="en-US" sz="2400" i="1" dirty="0" smtClean="0">
                <a:cs typeface="Arial" panose="020B0604020202020204" pitchFamily="34" charset="0"/>
              </a:rPr>
              <a:t>X</a:t>
            </a:r>
            <a:r>
              <a:rPr lang="en-US" altLang="en-US" sz="2400" dirty="0" smtClean="0">
                <a:cs typeface="Arial" panose="020B0604020202020204" pitchFamily="34" charset="0"/>
              </a:rPr>
              <a:t>(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/</a:t>
            </a:r>
            <a:r>
              <a:rPr lang="en-US" altLang="en-US" sz="2400" i="1" dirty="0" smtClean="0">
                <a:cs typeface="Arial" panose="020B0604020202020204" pitchFamily="34" charset="0"/>
              </a:rPr>
              <a:t>a</a:t>
            </a:r>
            <a:r>
              <a:rPr lang="en-US" altLang="en-US" sz="2400" dirty="0" smtClean="0">
                <a:cs typeface="Arial" panose="020B0604020202020204" pitchFamily="34" charset="0"/>
              </a:rPr>
              <a:t>)/</a:t>
            </a:r>
            <a:r>
              <a:rPr lang="en-US" altLang="en-US" sz="2400" i="1" dirty="0" smtClean="0">
                <a:cs typeface="Arial" panose="020B0604020202020204" pitchFamily="34" charset="0"/>
              </a:rPr>
              <a:t>a,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 smtClean="0"/>
              <a:t>bandlimited in the range |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| &lt; </a:t>
            </a:r>
            <a:r>
              <a:rPr lang="en-US" altLang="en-US" sz="2400" i="1" dirty="0" smtClean="0">
                <a:cs typeface="Arial" panose="020B0604020202020204" pitchFamily="34" charset="0"/>
              </a:rPr>
              <a:t>a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dirty="0" smtClean="0">
                <a:cs typeface="Arial" panose="020B0604020202020204" pitchFamily="34" charset="0"/>
              </a:rPr>
              <a:t>,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This is sampled at Nyquist rate 2</a:t>
            </a:r>
            <a:r>
              <a:rPr lang="en-US" altLang="en-US" sz="2400" i="1" dirty="0" smtClean="0">
                <a:cs typeface="Arial" panose="020B0604020202020204" pitchFamily="34" charset="0"/>
              </a:rPr>
              <a:t>af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dirty="0" smtClean="0">
                <a:cs typeface="Arial" panose="020B0604020202020204" pitchFamily="34" charset="0"/>
              </a:rPr>
              <a:t> Hz (</a:t>
            </a:r>
            <a:r>
              <a:rPr lang="en-US" altLang="en-US" sz="2400" i="1" dirty="0" smtClean="0">
                <a:cs typeface="Arial" panose="020B0604020202020204" pitchFamily="34" charset="0"/>
              </a:rPr>
              <a:t>a</a:t>
            </a:r>
            <a:r>
              <a:rPr lang="en-US" altLang="en-US" sz="2400" dirty="0" smtClean="0">
                <a:cs typeface="Arial" panose="020B0604020202020204" pitchFamily="34" charset="0"/>
              </a:rPr>
              <a:t> times the earlier sampling rate).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smtClean="0">
                <a:cs typeface="Arial" panose="020B0604020202020204" pitchFamily="34" charset="0"/>
              </a:rPr>
              <a:t>The spectrum of this sampled signal will be then 2</a:t>
            </a:r>
            <a:r>
              <a:rPr lang="en-US" altLang="en-US" sz="2400" i="1" dirty="0" smtClean="0">
                <a:cs typeface="Arial" panose="020B0604020202020204" pitchFamily="34" charset="0"/>
              </a:rPr>
              <a:t>f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i="1" dirty="0" smtClean="0">
                <a:cs typeface="Arial" panose="020B0604020202020204" pitchFamily="34" charset="0"/>
              </a:rPr>
              <a:t>X</a:t>
            </a:r>
            <a:r>
              <a:rPr lang="en-US" altLang="en-US" sz="2400" dirty="0" smtClean="0">
                <a:cs typeface="Arial" panose="020B0604020202020204" pitchFamily="34" charset="0"/>
              </a:rPr>
              <a:t>(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dirty="0" smtClean="0">
                <a:cs typeface="Arial" panose="020B0604020202020204" pitchFamily="34" charset="0"/>
              </a:rPr>
              <a:t>/</a:t>
            </a:r>
            <a:r>
              <a:rPr lang="en-US" altLang="en-US" sz="2400" i="1" dirty="0" smtClean="0">
                <a:cs typeface="Arial" panose="020B0604020202020204" pitchFamily="34" charset="0"/>
              </a:rPr>
              <a:t>a</a:t>
            </a:r>
            <a:r>
              <a:rPr lang="en-US" altLang="en-US" sz="2400" dirty="0" smtClean="0">
                <a:cs typeface="Arial" panose="020B0604020202020204" pitchFamily="34" charset="0"/>
              </a:rPr>
              <a:t>) repeated after every 2</a:t>
            </a:r>
            <a:r>
              <a:rPr lang="en-US" altLang="en-US" sz="2400" i="1" dirty="0" smtClean="0">
                <a:cs typeface="Arial" panose="020B0604020202020204" pitchFamily="34" charset="0"/>
              </a:rPr>
              <a:t>a</a:t>
            </a:r>
            <a:r>
              <a:rPr lang="el-GR" altLang="en-US" sz="2400" i="1" dirty="0" smtClean="0">
                <a:cs typeface="Arial" panose="020B0604020202020204" pitchFamily="34" charset="0"/>
              </a:rPr>
              <a:t>ω</a:t>
            </a:r>
            <a:r>
              <a:rPr lang="en-US" altLang="en-US" sz="2400" i="1" baseline="-25000" dirty="0" smtClean="0">
                <a:cs typeface="Arial" panose="020B0604020202020204" pitchFamily="34" charset="0"/>
              </a:rPr>
              <a:t>m</a:t>
            </a:r>
            <a:r>
              <a:rPr lang="en-US" altLang="en-US" sz="2400" dirty="0" smtClean="0">
                <a:cs typeface="Arial" panose="020B0604020202020204" pitchFamily="34" charset="0"/>
              </a:rPr>
              <a:t>.</a:t>
            </a:r>
            <a:endParaRPr lang="el-GR" altLang="en-US" sz="2400" dirty="0" smtClean="0"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59461"/>
              </p:ext>
            </p:extLst>
          </p:nvPr>
        </p:nvGraphicFramePr>
        <p:xfrm>
          <a:off x="469557" y="3726506"/>
          <a:ext cx="8305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" name="Visio" r:id="rId3" imgW="9358806" imgH="2704855" progId="Visio.Drawing.11">
                  <p:embed/>
                </p:oleObj>
              </mc:Choice>
              <mc:Fallback>
                <p:oleObj name="Visio" r:id="rId3" imgW="9358806" imgH="2704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57" y="3726506"/>
                        <a:ext cx="8305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30700"/>
              </p:ext>
            </p:extLst>
          </p:nvPr>
        </p:nvGraphicFramePr>
        <p:xfrm>
          <a:off x="467977" y="3730870"/>
          <a:ext cx="8305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Visio" r:id="rId5" imgW="9358806" imgH="2704855" progId="Visio.Drawing.11">
                  <p:embed/>
                </p:oleObj>
              </mc:Choice>
              <mc:Fallback>
                <p:oleObj name="Visio" r:id="rId5" imgW="9358806" imgH="2704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77" y="3730870"/>
                        <a:ext cx="83058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6391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Frequency normalization </a:t>
            </a:r>
            <a:r>
              <a:rPr lang="en-US" altLang="en-US" smtClean="0"/>
              <a:t>(contd.)</a:t>
            </a:r>
            <a:endParaRPr lang="en-US" altLang="en-US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/>
              <a:t>It can be easily checked that the sets of samples obtained in both cases are exactly same.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/>
              <a:t>So, the spectrum of the digital signal should also be identical.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/>
              <a:t>This will require normalization of the frequency.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400" dirty="0" smtClean="0"/>
              <a:t>Frequency normalization by dividing the frequency axis by the sampling rate in each case will give same plot for the spectrum in both cases repeated after 2</a:t>
            </a:r>
            <a:r>
              <a:rPr lang="el-GR" altLang="en-US" sz="2400" i="1" dirty="0" smtClean="0">
                <a:cs typeface="Arial" panose="020B0604020202020204" pitchFamily="34" charset="0"/>
              </a:rPr>
              <a:t>π</a:t>
            </a:r>
            <a:r>
              <a:rPr lang="en-US" altLang="en-US" sz="2400" dirty="0" smtClean="0">
                <a:cs typeface="Arial" panose="020B0604020202020204" pitchFamily="34" charset="0"/>
              </a:rPr>
              <a:t> radians.</a:t>
            </a:r>
            <a:endParaRPr lang="el-GR" altLang="en-US" sz="2400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75D8A681BDC4BBDBBA4F6013CE856" ma:contentTypeVersion="3" ma:contentTypeDescription="Create a new document." ma:contentTypeScope="" ma:versionID="7403b97a1024965eac6c474d7962bbd3">
  <xsd:schema xmlns:xsd="http://www.w3.org/2001/XMLSchema" xmlns:xs="http://www.w3.org/2001/XMLSchema" xmlns:p="http://schemas.microsoft.com/office/2006/metadata/properties" xmlns:ns2="dc09399a-775a-4cd0-b04c-0113fd77bf3b" targetNamespace="http://schemas.microsoft.com/office/2006/metadata/properties" ma:root="true" ma:fieldsID="ff07a065d2b89a4f5ab19221dc5db169" ns2:_="">
    <xsd:import namespace="dc09399a-775a-4cd0-b04c-0113fd77bf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9399a-775a-4cd0-b04c-0113fd77b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14302D-4935-4D23-89CC-401B1245406A}"/>
</file>

<file path=customXml/itemProps2.xml><?xml version="1.0" encoding="utf-8"?>
<ds:datastoreItem xmlns:ds="http://schemas.openxmlformats.org/officeDocument/2006/customXml" ds:itemID="{7C069D47-E848-4507-98E1-01C9F931B0D3}"/>
</file>

<file path=customXml/itemProps3.xml><?xml version="1.0" encoding="utf-8"?>
<ds:datastoreItem xmlns:ds="http://schemas.openxmlformats.org/officeDocument/2006/customXml" ds:itemID="{1C10D4AB-0984-41D5-A220-01F5D674821B}"/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4707</TotalTime>
  <Words>1679</Words>
  <Application>Microsoft Office PowerPoint</Application>
  <PresentationFormat>On-screen Show (4:3)</PresentationFormat>
  <Paragraphs>268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Garamond</vt:lpstr>
      <vt:lpstr>Times New Roman</vt:lpstr>
      <vt:lpstr>Wingdings</vt:lpstr>
      <vt:lpstr>Edge</vt:lpstr>
      <vt:lpstr>Visio</vt:lpstr>
      <vt:lpstr>Equation</vt:lpstr>
      <vt:lpstr>MathType 7.0 Equation</vt:lpstr>
      <vt:lpstr>Spectrum of discrete samples</vt:lpstr>
      <vt:lpstr>Spectrum of discrete samples</vt:lpstr>
      <vt:lpstr>Spectrum of discrete samples</vt:lpstr>
      <vt:lpstr>Spectrum of discrete samples</vt:lpstr>
      <vt:lpstr>Spectrum of discrete samples</vt:lpstr>
      <vt:lpstr>Spectrum of discrete samples</vt:lpstr>
      <vt:lpstr>Frequency normalization</vt:lpstr>
      <vt:lpstr>Frequency normalization</vt:lpstr>
      <vt:lpstr>Frequency normalization (contd.)</vt:lpstr>
      <vt:lpstr>What we have studied till now</vt:lpstr>
      <vt:lpstr>What we have studied till now</vt:lpstr>
      <vt:lpstr>Nature of spectrum</vt:lpstr>
      <vt:lpstr>FS representation of the spectrum </vt:lpstr>
      <vt:lpstr>Discrete time Fourier transform</vt:lpstr>
      <vt:lpstr>Discrete time Fourier transform</vt:lpstr>
      <vt:lpstr>Discrete time Fourier transform</vt:lpstr>
      <vt:lpstr>Discrete time Fourier transform</vt:lpstr>
      <vt:lpstr>Inverse DTFT</vt:lpstr>
      <vt:lpstr>Properties of DTFT</vt:lpstr>
      <vt:lpstr>Properties of DTFT</vt:lpstr>
      <vt:lpstr>Properties of DTFT</vt:lpstr>
      <vt:lpstr>Properties of DTFT</vt:lpstr>
      <vt:lpstr>Decimation</vt:lpstr>
      <vt:lpstr>Decimation (contd.)</vt:lpstr>
      <vt:lpstr>Decimation (contd.)</vt:lpstr>
      <vt:lpstr>Interpolation</vt:lpstr>
      <vt:lpstr>Interpolation (contd.)</vt:lpstr>
      <vt:lpstr>Interpolation filter</vt:lpstr>
      <vt:lpstr>Interpolation filter</vt:lpstr>
      <vt:lpstr>In short…….</vt:lpstr>
      <vt:lpstr>In short…….</vt:lpstr>
      <vt:lpstr>In short…….</vt:lpstr>
      <vt:lpstr>Decimation and interpolation</vt:lpstr>
      <vt:lpstr>Discrete time Fourier series</vt:lpstr>
      <vt:lpstr>Properties of DTFS</vt:lpstr>
      <vt:lpstr>Properties of DTFS</vt:lpstr>
      <vt:lpstr>Properties of DTFS</vt:lpstr>
      <vt:lpstr>Properties of DTFS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 Ghosh</cp:lastModifiedBy>
  <cp:revision>150</cp:revision>
  <cp:lastPrinted>1601-01-01T00:00:00Z</cp:lastPrinted>
  <dcterms:created xsi:type="dcterms:W3CDTF">1601-01-01T00:00:00Z</dcterms:created>
  <dcterms:modified xsi:type="dcterms:W3CDTF">2020-10-26T17:57:59Z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0x010100FDF75D8A681BDC4BBDBBA4F6013CE856</vt:lpwstr>
  </property>
</Properties>
</file>