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6" r:id="rId5"/>
    <p:sldId id="257" r:id="rId6"/>
    <p:sldId id="258" r:id="rId7"/>
    <p:sldId id="259" r:id="rId8"/>
    <p:sldId id="278" r:id="rId9"/>
    <p:sldId id="260" r:id="rId10"/>
    <p:sldId id="281" r:id="rId11"/>
    <p:sldId id="282" r:id="rId12"/>
    <p:sldId id="264" r:id="rId13"/>
    <p:sldId id="279" r:id="rId14"/>
    <p:sldId id="271" r:id="rId15"/>
    <p:sldId id="265" r:id="rId16"/>
    <p:sldId id="266" r:id="rId17"/>
    <p:sldId id="267" r:id="rId18"/>
    <p:sldId id="283" r:id="rId19"/>
    <p:sldId id="262" r:id="rId20"/>
    <p:sldId id="263" r:id="rId21"/>
    <p:sldId id="286" r:id="rId22"/>
    <p:sldId id="268" r:id="rId23"/>
    <p:sldId id="284" r:id="rId24"/>
    <p:sldId id="273" r:id="rId25"/>
    <p:sldId id="274" r:id="rId26"/>
    <p:sldId id="275" r:id="rId27"/>
    <p:sldId id="276" r:id="rId28"/>
    <p:sldId id="277" r:id="rId29"/>
    <p:sldId id="285" r:id="rId30"/>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39" autoAdjust="0"/>
  </p:normalViewPr>
  <p:slideViewPr>
    <p:cSldViewPr>
      <p:cViewPr varScale="1">
        <p:scale>
          <a:sx n="107" d="100"/>
          <a:sy n="107" d="100"/>
        </p:scale>
        <p:origin x="173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DA RADHEESH SHARMA" userId="2af359bd-8a93-45dd-a6cc-35f3de18e3b2" providerId="ADAL" clId="{4CD2F359-3523-4263-9722-923534A67BB1}"/>
    <pc:docChg chg="custSel modSld">
      <pc:chgData name="MEDA RADHEESH SHARMA" userId="2af359bd-8a93-45dd-a6cc-35f3de18e3b2" providerId="ADAL" clId="{4CD2F359-3523-4263-9722-923534A67BB1}" dt="2020-10-29T04:09:25.886" v="19"/>
      <pc:docMkLst>
        <pc:docMk/>
      </pc:docMkLst>
      <pc:sldChg chg="addSp delSp modSp">
        <pc:chgData name="MEDA RADHEESH SHARMA" userId="2af359bd-8a93-45dd-a6cc-35f3de18e3b2" providerId="ADAL" clId="{4CD2F359-3523-4263-9722-923534A67BB1}" dt="2020-10-29T04:09:25.886" v="19"/>
        <pc:sldMkLst>
          <pc:docMk/>
          <pc:sldMk cId="0" sldId="267"/>
        </pc:sldMkLst>
        <pc:spChg chg="add del mod">
          <ac:chgData name="MEDA RADHEESH SHARMA" userId="2af359bd-8a93-45dd-a6cc-35f3de18e3b2" providerId="ADAL" clId="{4CD2F359-3523-4263-9722-923534A67BB1}" dt="2020-10-29T04:09:19.607" v="16" actId="478"/>
          <ac:spMkLst>
            <pc:docMk/>
            <pc:sldMk cId="0" sldId="267"/>
            <ac:spMk id="6" creationId="{26ED571B-ED95-4119-ABB6-276336167B2E}"/>
          </ac:spMkLst>
        </pc:spChg>
        <pc:spChg chg="add del mod">
          <ac:chgData name="MEDA RADHEESH SHARMA" userId="2af359bd-8a93-45dd-a6cc-35f3de18e3b2" providerId="ADAL" clId="{4CD2F359-3523-4263-9722-923534A67BB1}" dt="2020-10-29T04:09:20.151" v="17" actId="478"/>
          <ac:spMkLst>
            <pc:docMk/>
            <pc:sldMk cId="0" sldId="267"/>
            <ac:spMk id="8" creationId="{45F484DE-CEDB-4A1E-895A-C20C01F7261F}"/>
          </ac:spMkLst>
        </pc:spChg>
        <pc:spChg chg="add del mod">
          <ac:chgData name="MEDA RADHEESH SHARMA" userId="2af359bd-8a93-45dd-a6cc-35f3de18e3b2" providerId="ADAL" clId="{4CD2F359-3523-4263-9722-923534A67BB1}" dt="2020-10-29T04:09:18.917" v="15" actId="478"/>
          <ac:spMkLst>
            <pc:docMk/>
            <pc:sldMk cId="0" sldId="267"/>
            <ac:spMk id="10" creationId="{DC813058-E181-4970-8DBD-DB284A2839EE}"/>
          </ac:spMkLst>
        </pc:spChg>
        <pc:inkChg chg="add del">
          <ac:chgData name="MEDA RADHEESH SHARMA" userId="2af359bd-8a93-45dd-a6cc-35f3de18e3b2" providerId="ADAL" clId="{4CD2F359-3523-4263-9722-923534A67BB1}" dt="2020-10-29T04:08:58.263" v="7"/>
          <ac:inkMkLst>
            <pc:docMk/>
            <pc:sldMk cId="0" sldId="267"/>
            <ac:inkMk id="4" creationId="{826F1052-E21D-4255-B1D8-3A261800B8E0}"/>
          </ac:inkMkLst>
        </pc:inkChg>
        <pc:inkChg chg="add del">
          <ac:chgData name="MEDA RADHEESH SHARMA" userId="2af359bd-8a93-45dd-a6cc-35f3de18e3b2" providerId="ADAL" clId="{4CD2F359-3523-4263-9722-923534A67BB1}" dt="2020-10-29T04:08:49.034" v="3"/>
          <ac:inkMkLst>
            <pc:docMk/>
            <pc:sldMk cId="0" sldId="267"/>
            <ac:inkMk id="5" creationId="{CB17D3D4-9510-43AF-88C8-B4D517F6B405}"/>
          </ac:inkMkLst>
        </pc:inkChg>
        <pc:inkChg chg="add del">
          <ac:chgData name="MEDA RADHEESH SHARMA" userId="2af359bd-8a93-45dd-a6cc-35f3de18e3b2" providerId="ADAL" clId="{4CD2F359-3523-4263-9722-923534A67BB1}" dt="2020-10-29T04:08:54.775" v="6"/>
          <ac:inkMkLst>
            <pc:docMk/>
            <pc:sldMk cId="0" sldId="267"/>
            <ac:inkMk id="7" creationId="{6D01C1DF-B61A-4CFD-B701-5CD3AB220D7B}"/>
          </ac:inkMkLst>
        </pc:inkChg>
        <pc:inkChg chg="add del">
          <ac:chgData name="MEDA RADHEESH SHARMA" userId="2af359bd-8a93-45dd-a6cc-35f3de18e3b2" providerId="ADAL" clId="{4CD2F359-3523-4263-9722-923534A67BB1}" dt="2020-10-29T04:09:01.620" v="10"/>
          <ac:inkMkLst>
            <pc:docMk/>
            <pc:sldMk cId="0" sldId="267"/>
            <ac:inkMk id="9" creationId="{D3BFF711-F4CA-47A0-A953-967CCE697BA5}"/>
          </ac:inkMkLst>
        </pc:inkChg>
        <pc:inkChg chg="add del">
          <ac:chgData name="MEDA RADHEESH SHARMA" userId="2af359bd-8a93-45dd-a6cc-35f3de18e3b2" providerId="ADAL" clId="{4CD2F359-3523-4263-9722-923534A67BB1}" dt="2020-10-29T04:09:04.696" v="13"/>
          <ac:inkMkLst>
            <pc:docMk/>
            <pc:sldMk cId="0" sldId="267"/>
            <ac:inkMk id="11" creationId="{5FBDD729-7942-44E8-8A5C-58B6011E9BFC}"/>
          </ac:inkMkLst>
        </pc:inkChg>
        <pc:inkChg chg="add del">
          <ac:chgData name="MEDA RADHEESH SHARMA" userId="2af359bd-8a93-45dd-a6cc-35f3de18e3b2" providerId="ADAL" clId="{4CD2F359-3523-4263-9722-923534A67BB1}" dt="2020-10-29T04:09:04.696" v="13"/>
          <ac:inkMkLst>
            <pc:docMk/>
            <pc:sldMk cId="0" sldId="267"/>
            <ac:inkMk id="12" creationId="{0648B7FC-7B13-46B0-8191-F9A03FF5FCB5}"/>
          </ac:inkMkLst>
        </pc:inkChg>
        <pc:inkChg chg="add del reco">
          <ac:chgData name="MEDA RADHEESH SHARMA" userId="2af359bd-8a93-45dd-a6cc-35f3de18e3b2" providerId="ADAL" clId="{4CD2F359-3523-4263-9722-923534A67BB1}" dt="2020-10-29T04:09:08.857" v="14" actId="478"/>
          <ac:inkMkLst>
            <pc:docMk/>
            <pc:sldMk cId="0" sldId="267"/>
            <ac:inkMk id="13" creationId="{9CFA3D3D-0C11-422A-BC15-2FB86E3246F1}"/>
          </ac:inkMkLst>
        </pc:inkChg>
        <pc:inkChg chg="add del">
          <ac:chgData name="MEDA RADHEESH SHARMA" userId="2af359bd-8a93-45dd-a6cc-35f3de18e3b2" providerId="ADAL" clId="{4CD2F359-3523-4263-9722-923534A67BB1}" dt="2020-10-29T04:09:25.886" v="19"/>
          <ac:inkMkLst>
            <pc:docMk/>
            <pc:sldMk cId="0" sldId="267"/>
            <ac:inkMk id="14" creationId="{758DBEDD-7E74-48EF-83B1-2B752C272FCD}"/>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0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010"/>
          </a:xfrm>
          <a:prstGeom prst="rect">
            <a:avLst/>
          </a:prstGeom>
        </p:spPr>
        <p:txBody>
          <a:bodyPr vert="horz" lIns="91440" tIns="45720" rIns="91440" bIns="45720" rtlCol="0"/>
          <a:lstStyle>
            <a:lvl1pPr algn="r">
              <a:defRPr sz="1200"/>
            </a:lvl1pPr>
          </a:lstStyle>
          <a:p>
            <a:fld id="{7985E383-FD26-491B-B5F2-3A0EBDB5F4FD}" type="datetimeFigureOut">
              <a:rPr lang="en-US" smtClean="0"/>
              <a:pPr/>
              <a:t>10/29/2020</a:t>
            </a:fld>
            <a:endParaRPr lang="en-US"/>
          </a:p>
        </p:txBody>
      </p:sp>
      <p:sp>
        <p:nvSpPr>
          <p:cNvPr id="4" name="Footer Placeholder 3"/>
          <p:cNvSpPr>
            <a:spLocks noGrp="1"/>
          </p:cNvSpPr>
          <p:nvPr>
            <p:ph type="ftr" sz="quarter" idx="2"/>
          </p:nvPr>
        </p:nvSpPr>
        <p:spPr>
          <a:xfrm>
            <a:off x="0" y="8842605"/>
            <a:ext cx="3056414" cy="46501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605"/>
            <a:ext cx="3056414" cy="465010"/>
          </a:xfrm>
          <a:prstGeom prst="rect">
            <a:avLst/>
          </a:prstGeom>
        </p:spPr>
        <p:txBody>
          <a:bodyPr vert="horz" lIns="91440" tIns="45720" rIns="91440" bIns="45720" rtlCol="0" anchor="b"/>
          <a:lstStyle>
            <a:lvl1pPr algn="r">
              <a:defRPr sz="1200"/>
            </a:lvl1pPr>
          </a:lstStyle>
          <a:p>
            <a:fld id="{A76AAE1D-DF15-409E-8EC5-1566B22DB6E7}" type="slidenum">
              <a:rPr lang="en-US" smtClean="0"/>
              <a:pPr/>
              <a:t>‹#›</a:t>
            </a:fld>
            <a:endParaRPr lang="en-US"/>
          </a:p>
        </p:txBody>
      </p:sp>
    </p:spTree>
    <p:extLst>
      <p:ext uri="{BB962C8B-B14F-4D97-AF65-F5344CB8AC3E}">
        <p14:creationId xmlns:p14="http://schemas.microsoft.com/office/powerpoint/2010/main" val="1358499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1440" tIns="45720" rIns="91440" bIns="45720" rtlCol="0"/>
          <a:lstStyle>
            <a:lvl1pPr algn="r">
              <a:defRPr sz="1200"/>
            </a:lvl1pPr>
          </a:lstStyle>
          <a:p>
            <a:fld id="{93ABD39F-CA11-4D61-945B-7B53A3819994}" type="datetimeFigureOut">
              <a:rPr lang="en-US" smtClean="0"/>
              <a:pPr/>
              <a:t>10/29/2020</a:t>
            </a:fld>
            <a:endParaRPr lang="en-US"/>
          </a:p>
        </p:txBody>
      </p:sp>
      <p:sp>
        <p:nvSpPr>
          <p:cNvPr id="4" name="Slide Image Placeholder 3"/>
          <p:cNvSpPr>
            <a:spLocks noGrp="1" noRot="1" noChangeAspect="1"/>
          </p:cNvSpPr>
          <p:nvPr>
            <p:ph type="sldImg" idx="2"/>
          </p:nvPr>
        </p:nvSpPr>
        <p:spPr>
          <a:xfrm>
            <a:off x="1198563" y="698500"/>
            <a:ext cx="4656137"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56414" cy="4654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5455"/>
          </a:xfrm>
          <a:prstGeom prst="rect">
            <a:avLst/>
          </a:prstGeom>
        </p:spPr>
        <p:txBody>
          <a:bodyPr vert="horz" lIns="91440" tIns="45720" rIns="91440" bIns="45720" rtlCol="0" anchor="b"/>
          <a:lstStyle>
            <a:lvl1pPr algn="r">
              <a:defRPr sz="1200"/>
            </a:lvl1pPr>
          </a:lstStyle>
          <a:p>
            <a:fld id="{128DA8EC-8C29-43CB-AD61-C516726FCE8D}" type="slidenum">
              <a:rPr lang="en-US" smtClean="0"/>
              <a:pPr/>
              <a:t>‹#›</a:t>
            </a:fld>
            <a:endParaRPr lang="en-US"/>
          </a:p>
        </p:txBody>
      </p:sp>
    </p:spTree>
    <p:extLst>
      <p:ext uri="{BB962C8B-B14F-4D97-AF65-F5344CB8AC3E}">
        <p14:creationId xmlns:p14="http://schemas.microsoft.com/office/powerpoint/2010/main" val="197606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DA8EC-8C29-43CB-AD61-C516726FCE8D}" type="slidenum">
              <a:rPr lang="en-US" smtClean="0"/>
              <a:pPr/>
              <a:t>3</a:t>
            </a:fld>
            <a:endParaRPr lang="en-US"/>
          </a:p>
        </p:txBody>
      </p:sp>
    </p:spTree>
    <p:extLst>
      <p:ext uri="{BB962C8B-B14F-4D97-AF65-F5344CB8AC3E}">
        <p14:creationId xmlns:p14="http://schemas.microsoft.com/office/powerpoint/2010/main" val="447455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miter lim="800000"/>
            <a:headEnd/>
            <a:tailEnd/>
          </a:ln>
        </p:spPr>
        <p:txBody>
          <a:bodyPr/>
          <a:lstStyle/>
          <a:p>
            <a:fld id="{244B9DC5-18F9-4046-BB57-802A87B77A3C}" type="slidenum">
              <a:rPr lang="en-US"/>
              <a:pPr/>
              <a:t>21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856241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miter lim="800000"/>
            <a:headEnd/>
            <a:tailEnd/>
          </a:ln>
        </p:spPr>
        <p:txBody>
          <a:bodyPr/>
          <a:lstStyle/>
          <a:p>
            <a:fld id="{05AF0713-639E-49CC-BCC7-CC470BD3032B}" type="slidenum">
              <a:rPr lang="en-US"/>
              <a:pPr/>
              <a:t>22</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089623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miter lim="800000"/>
            <a:headEnd/>
            <a:tailEnd/>
          </a:ln>
        </p:spPr>
        <p:txBody>
          <a:bodyPr/>
          <a:lstStyle/>
          <a:p>
            <a:fld id="{C3965B67-C632-4DA8-A0CF-E2866CDD91D1}" type="slidenum">
              <a:rPr lang="en-US"/>
              <a:pPr/>
              <a:t>23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914394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miter lim="800000"/>
            <a:headEnd/>
            <a:tailEnd/>
          </a:ln>
        </p:spPr>
        <p:txBody>
          <a:bodyPr/>
          <a:lstStyle/>
          <a:p>
            <a:fld id="{9C32D526-941C-45E8-8439-425EAE22611B}" type="slidenum">
              <a:rPr lang="en-US"/>
              <a:pPr/>
              <a:t>24</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558531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miter lim="800000"/>
            <a:headEnd/>
            <a:tailEnd/>
          </a:ln>
        </p:spPr>
        <p:txBody>
          <a:bodyPr/>
          <a:lstStyle/>
          <a:p>
            <a:fld id="{750B2B3C-B075-431A-8C59-124CC499DFB5}" type="slidenum">
              <a:rPr lang="en-US"/>
              <a:pPr/>
              <a:t>25</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049996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Achieving and maintaining a high growth rate has been a matter of concern for both developed and developing economies</a:t>
            </a:r>
            <a:r>
              <a:rPr lang="en-US" baseline="0" dirty="0"/>
              <a:t>. This in turn raises their standard of living.</a:t>
            </a:r>
          </a:p>
          <a:p>
            <a:r>
              <a:rPr lang="en-US" baseline="0" dirty="0"/>
              <a:t>EMEs faced the problems of how to accelerate the pace of their growth, how to generate adequate savings from the low levels of income, how to increase the rate of capital formation,  and investment </a:t>
            </a:r>
            <a:r>
              <a:rPr lang="en-US" baseline="0" dirty="0" err="1"/>
              <a:t>oppurtunities</a:t>
            </a:r>
            <a:r>
              <a:rPr lang="en-US" baseline="0" dirty="0"/>
              <a:t> and so on. </a:t>
            </a:r>
          </a:p>
          <a:p>
            <a:endParaRPr lang="en-US" baseline="0" dirty="0"/>
          </a:p>
          <a:p>
            <a:r>
              <a:rPr lang="en-US" baseline="0" dirty="0"/>
              <a:t>Overheating of an economy occurs when its productive capacity is unable to pace with growing aggregate demand. </a:t>
            </a:r>
            <a:endParaRPr lang="en-US" dirty="0"/>
          </a:p>
        </p:txBody>
      </p:sp>
      <p:sp>
        <p:nvSpPr>
          <p:cNvPr id="4" name="Slide Number Placeholder 3"/>
          <p:cNvSpPr>
            <a:spLocks noGrp="1"/>
          </p:cNvSpPr>
          <p:nvPr>
            <p:ph type="sldNum" sz="quarter" idx="10"/>
          </p:nvPr>
        </p:nvSpPr>
        <p:spPr/>
        <p:txBody>
          <a:bodyPr/>
          <a:lstStyle/>
          <a:p>
            <a:fld id="{128DA8EC-8C29-43CB-AD61-C516726FCE8D}" type="slidenum">
              <a:rPr lang="en-US" smtClean="0"/>
              <a:pPr/>
              <a:t>4</a:t>
            </a:fld>
            <a:endParaRPr lang="en-US"/>
          </a:p>
        </p:txBody>
      </p:sp>
    </p:spTree>
    <p:extLst>
      <p:ext uri="{BB962C8B-B14F-4D97-AF65-F5344CB8AC3E}">
        <p14:creationId xmlns:p14="http://schemas.microsoft.com/office/powerpoint/2010/main" val="258684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DA8EC-8C29-43CB-AD61-C516726FCE8D}" type="slidenum">
              <a:rPr lang="en-US" smtClean="0"/>
              <a:pPr/>
              <a:t>5</a:t>
            </a:fld>
            <a:endParaRPr lang="en-US"/>
          </a:p>
        </p:txBody>
      </p:sp>
    </p:spTree>
    <p:extLst>
      <p:ext uri="{BB962C8B-B14F-4D97-AF65-F5344CB8AC3E}">
        <p14:creationId xmlns:p14="http://schemas.microsoft.com/office/powerpoint/2010/main" val="94965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Ups and downs,</a:t>
            </a:r>
            <a:r>
              <a:rPr lang="en-US" baseline="0" dirty="0"/>
              <a:t> booms and slumps, prosperity and depression in macro economy represents business cycles. </a:t>
            </a:r>
          </a:p>
          <a:p>
            <a:r>
              <a:rPr lang="en-US" baseline="0" dirty="0"/>
              <a:t>Example of business cycles are Great Depression of 1930s, Asian Financial crisis of 1997-98, Global financial crisis of 2008. </a:t>
            </a:r>
          </a:p>
          <a:p>
            <a:r>
              <a:rPr lang="en-US" baseline="0" dirty="0"/>
              <a:t>Phases of business cycles: 1) Expansion 2) Contraction- </a:t>
            </a:r>
            <a:r>
              <a:rPr lang="en-US" baseline="0" dirty="0" err="1"/>
              <a:t>i</a:t>
            </a:r>
            <a:r>
              <a:rPr lang="en-US" baseline="0" dirty="0"/>
              <a:t>) Recession, ii) prolonged recession called depression. </a:t>
            </a:r>
          </a:p>
        </p:txBody>
      </p:sp>
      <p:sp>
        <p:nvSpPr>
          <p:cNvPr id="4" name="Slide Number Placeholder 3"/>
          <p:cNvSpPr>
            <a:spLocks noGrp="1"/>
          </p:cNvSpPr>
          <p:nvPr>
            <p:ph type="sldNum" sz="quarter" idx="10"/>
          </p:nvPr>
        </p:nvSpPr>
        <p:spPr/>
        <p:txBody>
          <a:bodyPr/>
          <a:lstStyle/>
          <a:p>
            <a:fld id="{128DA8EC-8C29-43CB-AD61-C516726FCE8D}" type="slidenum">
              <a:rPr lang="en-US" smtClean="0"/>
              <a:pPr/>
              <a:t>6</a:t>
            </a:fld>
            <a:endParaRPr lang="en-US"/>
          </a:p>
        </p:txBody>
      </p:sp>
    </p:spTree>
    <p:extLst>
      <p:ext uri="{BB962C8B-B14F-4D97-AF65-F5344CB8AC3E}">
        <p14:creationId xmlns:p14="http://schemas.microsoft.com/office/powerpoint/2010/main" val="4097069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Tools for controlling business cycles: macroeconomic policies –Fiscal policy, Monetary policy</a:t>
            </a:r>
            <a:endParaRPr lang="en-US" dirty="0"/>
          </a:p>
        </p:txBody>
      </p:sp>
      <p:sp>
        <p:nvSpPr>
          <p:cNvPr id="4" name="Slide Number Placeholder 3"/>
          <p:cNvSpPr>
            <a:spLocks noGrp="1"/>
          </p:cNvSpPr>
          <p:nvPr>
            <p:ph type="sldNum" sz="quarter" idx="10"/>
          </p:nvPr>
        </p:nvSpPr>
        <p:spPr/>
        <p:txBody>
          <a:bodyPr/>
          <a:lstStyle/>
          <a:p>
            <a:fld id="{128DA8EC-8C29-43CB-AD61-C516726FCE8D}" type="slidenum">
              <a:rPr lang="en-US" smtClean="0"/>
              <a:pPr/>
              <a:t>7</a:t>
            </a:fld>
            <a:endParaRPr lang="en-US"/>
          </a:p>
        </p:txBody>
      </p:sp>
    </p:spTree>
    <p:extLst>
      <p:ext uri="{BB962C8B-B14F-4D97-AF65-F5344CB8AC3E}">
        <p14:creationId xmlns:p14="http://schemas.microsoft.com/office/powerpoint/2010/main" val="1081938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Eg</a:t>
            </a:r>
            <a:r>
              <a:rPr lang="en-US" dirty="0"/>
              <a:t>. In 20</a:t>
            </a:r>
            <a:r>
              <a:rPr lang="en-US" baseline="30000" dirty="0"/>
              <a:t>th</a:t>
            </a:r>
            <a:r>
              <a:rPr lang="en-US" baseline="0" dirty="0"/>
              <a:t> century, US economy has experienced one depression 1930s, and three severe recessions 1946, 1974-75, and 1980-82. </a:t>
            </a:r>
          </a:p>
        </p:txBody>
      </p:sp>
      <p:sp>
        <p:nvSpPr>
          <p:cNvPr id="4" name="Slide Number Placeholder 3"/>
          <p:cNvSpPr>
            <a:spLocks noGrp="1"/>
          </p:cNvSpPr>
          <p:nvPr>
            <p:ph type="sldNum" sz="quarter" idx="10"/>
          </p:nvPr>
        </p:nvSpPr>
        <p:spPr/>
        <p:txBody>
          <a:bodyPr/>
          <a:lstStyle/>
          <a:p>
            <a:fld id="{128DA8EC-8C29-43CB-AD61-C516726FCE8D}" type="slidenum">
              <a:rPr lang="en-US" smtClean="0"/>
              <a:pPr/>
              <a:t>8</a:t>
            </a:fld>
            <a:endParaRPr lang="en-US"/>
          </a:p>
        </p:txBody>
      </p:sp>
    </p:spTree>
    <p:extLst>
      <p:ext uri="{BB962C8B-B14F-4D97-AF65-F5344CB8AC3E}">
        <p14:creationId xmlns:p14="http://schemas.microsoft.com/office/powerpoint/2010/main" val="1474008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policy makes is to avoid prolonged periods of inflation as well</a:t>
            </a:r>
            <a:r>
              <a:rPr lang="en-US" baseline="0" dirty="0"/>
              <a:t> as deflation in order to bring stability. </a:t>
            </a:r>
          </a:p>
          <a:p>
            <a:r>
              <a:rPr lang="en-US" baseline="0" dirty="0"/>
              <a:t>Inflation is considered as a serious macroeconomic problem necessitating formulation of suitable policy measures and effective implementation of policy for controlling prices.</a:t>
            </a:r>
          </a:p>
          <a:p>
            <a:r>
              <a:rPr lang="en-US" dirty="0"/>
              <a:t>Questions asked in macroeconomic analysis: 1) What are the factors affecting inflation?</a:t>
            </a:r>
          </a:p>
          <a:p>
            <a:r>
              <a:rPr lang="en-US" dirty="0"/>
              <a:t>2)Why</a:t>
            </a:r>
            <a:r>
              <a:rPr lang="en-US" baseline="0" dirty="0"/>
              <a:t> does inflation rate differ from time to time and from one country to other?</a:t>
            </a:r>
          </a:p>
          <a:p>
            <a:r>
              <a:rPr lang="en-US" baseline="0" dirty="0"/>
              <a:t>3) How to control for the rising prices?</a:t>
            </a:r>
          </a:p>
        </p:txBody>
      </p:sp>
      <p:sp>
        <p:nvSpPr>
          <p:cNvPr id="4" name="Slide Number Placeholder 3"/>
          <p:cNvSpPr>
            <a:spLocks noGrp="1"/>
          </p:cNvSpPr>
          <p:nvPr>
            <p:ph type="sldNum" sz="quarter" idx="10"/>
          </p:nvPr>
        </p:nvSpPr>
        <p:spPr/>
        <p:txBody>
          <a:bodyPr/>
          <a:lstStyle/>
          <a:p>
            <a:fld id="{128DA8EC-8C29-43CB-AD61-C516726FCE8D}" type="slidenum">
              <a:rPr lang="en-US" smtClean="0"/>
              <a:pPr/>
              <a:t>9</a:t>
            </a:fld>
            <a:endParaRPr lang="en-US"/>
          </a:p>
        </p:txBody>
      </p:sp>
    </p:spTree>
    <p:extLst>
      <p:ext uri="{BB962C8B-B14F-4D97-AF65-F5344CB8AC3E}">
        <p14:creationId xmlns:p14="http://schemas.microsoft.com/office/powerpoint/2010/main" val="1862891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commodity</a:t>
            </a:r>
            <a:r>
              <a:rPr lang="en-US" baseline="0" dirty="0"/>
              <a:t> market, imbalance between demand and supply can be restored by increasing or decreasing prices, while in </a:t>
            </a:r>
            <a:r>
              <a:rPr lang="en-US" baseline="0" dirty="0" err="1"/>
              <a:t>labour</a:t>
            </a:r>
            <a:r>
              <a:rPr lang="en-US" baseline="0" dirty="0"/>
              <a:t> market, there is a downward wage rigidity. Wages cant be reduced to restore equilibrium. Macroeconomists are interested in learning why the unemployment rate has risen or fallen in a given period. We do not expect to bring unemployment at zero percent.</a:t>
            </a:r>
            <a:endParaRPr lang="en-US" dirty="0"/>
          </a:p>
        </p:txBody>
      </p:sp>
      <p:sp>
        <p:nvSpPr>
          <p:cNvPr id="4" name="Slide Number Placeholder 3"/>
          <p:cNvSpPr>
            <a:spLocks noGrp="1"/>
          </p:cNvSpPr>
          <p:nvPr>
            <p:ph type="sldNum" sz="quarter" idx="10"/>
          </p:nvPr>
        </p:nvSpPr>
        <p:spPr/>
        <p:txBody>
          <a:bodyPr/>
          <a:lstStyle/>
          <a:p>
            <a:fld id="{128DA8EC-8C29-43CB-AD61-C516726FCE8D}" type="slidenum">
              <a:rPr lang="en-US" smtClean="0"/>
              <a:pPr/>
              <a:t>12</a:t>
            </a:fld>
            <a:endParaRPr lang="en-US"/>
          </a:p>
        </p:txBody>
      </p:sp>
    </p:spTree>
    <p:extLst>
      <p:ext uri="{BB962C8B-B14F-4D97-AF65-F5344CB8AC3E}">
        <p14:creationId xmlns:p14="http://schemas.microsoft.com/office/powerpoint/2010/main" val="39114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of persistent</a:t>
            </a:r>
            <a:r>
              <a:rPr lang="en-US" baseline="0" dirty="0"/>
              <a:t> budgetary deficit is faced by both developed and developing economies. </a:t>
            </a:r>
            <a:r>
              <a:rPr lang="en-US" baseline="0" dirty="0" err="1"/>
              <a:t>Eg</a:t>
            </a:r>
            <a:r>
              <a:rPr lang="en-US" baseline="0" dirty="0"/>
              <a:t>. Through 1970s to mid 1990s US economy faced this problem. UK faced this problem throughout after second world war. </a:t>
            </a:r>
            <a:endParaRPr lang="en-US" dirty="0"/>
          </a:p>
        </p:txBody>
      </p:sp>
      <p:sp>
        <p:nvSpPr>
          <p:cNvPr id="4" name="Slide Number Placeholder 3"/>
          <p:cNvSpPr>
            <a:spLocks noGrp="1"/>
          </p:cNvSpPr>
          <p:nvPr>
            <p:ph type="sldNum" sz="quarter" idx="10"/>
          </p:nvPr>
        </p:nvSpPr>
        <p:spPr/>
        <p:txBody>
          <a:bodyPr/>
          <a:lstStyle/>
          <a:p>
            <a:fld id="{128DA8EC-8C29-43CB-AD61-C516726FCE8D}" type="slidenum">
              <a:rPr lang="en-US" smtClean="0"/>
              <a:pPr/>
              <a:t>13</a:t>
            </a:fld>
            <a:endParaRPr lang="en-US"/>
          </a:p>
        </p:txBody>
      </p:sp>
    </p:spTree>
    <p:extLst>
      <p:ext uri="{BB962C8B-B14F-4D97-AF65-F5344CB8AC3E}">
        <p14:creationId xmlns:p14="http://schemas.microsoft.com/office/powerpoint/2010/main" val="192685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D4B1F1A-FA40-4C5B-ADC0-D4892AFB47BC}" type="datetimeFigureOut">
              <a:rPr lang="en-US" smtClean="0"/>
              <a:pPr/>
              <a:t>10/29/2020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AC9BA65-F68D-47FF-8244-03552768E33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4B1F1A-FA40-4C5B-ADC0-D4892AFB47BC}"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4B1F1A-FA40-4C5B-ADC0-D4892AFB47BC}"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57238" y="44450"/>
            <a:ext cx="8382000" cy="277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0"/>
          <p:cNvSpPr>
            <a:spLocks noGrp="1" noChangeArrowheads="1"/>
          </p:cNvSpPr>
          <p:nvPr>
            <p:ph type="sldNum" sz="quarter" idx="10"/>
          </p:nvPr>
        </p:nvSpPr>
        <p:spPr>
          <a:ln/>
        </p:spPr>
        <p:txBody>
          <a:bodyPr/>
          <a:lstStyle>
            <a:lvl1pPr>
              <a:defRPr/>
            </a:lvl1pPr>
          </a:lstStyle>
          <a:p>
            <a:pPr>
              <a:defRPr/>
            </a:pPr>
            <a:fld id="{D00AB8C4-8D87-4BCF-9426-221C59ECE0CE}" type="slidenum">
              <a:rPr lang="en-US"/>
              <a:pPr>
                <a:defRPr/>
              </a:pPr>
              <a:t>‹#›</a:t>
            </a:fld>
            <a:r>
              <a:rPr lang="en-US"/>
              <a:t> of 24</a:t>
            </a:r>
          </a:p>
        </p:txBody>
      </p:sp>
    </p:spTree>
    <p:extLst>
      <p:ext uri="{BB962C8B-B14F-4D97-AF65-F5344CB8AC3E}">
        <p14:creationId xmlns:p14="http://schemas.microsoft.com/office/powerpoint/2010/main" val="49413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4B1F1A-FA40-4C5B-ADC0-D4892AFB47BC}"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D4B1F1A-FA40-4C5B-ADC0-D4892AFB47BC}"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9BA65-F68D-47FF-8244-03552768E33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D4B1F1A-FA40-4C5B-ADC0-D4892AFB47BC}"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D4B1F1A-FA40-4C5B-ADC0-D4892AFB47BC}" type="datetimeFigureOut">
              <a:rPr lang="en-US" smtClean="0"/>
              <a:pPr/>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D4B1F1A-FA40-4C5B-ADC0-D4892AFB47BC}" type="datetimeFigureOut">
              <a:rPr lang="en-US" smtClean="0"/>
              <a:pPr/>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B1F1A-FA40-4C5B-ADC0-D4892AFB47BC}" type="datetimeFigureOut">
              <a:rPr lang="en-US" smtClean="0"/>
              <a:pPr/>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D4B1F1A-FA40-4C5B-ADC0-D4892AFB47BC}"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9BA65-F68D-47FF-8244-03552768E3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D4B1F1A-FA40-4C5B-ADC0-D4892AFB47BC}"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AC9BA65-F68D-47FF-8244-03552768E33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D4B1F1A-FA40-4C5B-ADC0-D4892AFB47BC}" type="datetimeFigureOut">
              <a:rPr lang="en-US" smtClean="0"/>
              <a:pPr/>
              <a:t>10/29/2020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AC9BA65-F68D-47FF-8244-03552768E33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Times New Roman" pitchFamily="18" charset="0"/>
                <a:cs typeface="Times New Roman" pitchFamily="18" charset="0"/>
              </a:rPr>
              <a:t>Macroeconomic issues and concepts</a:t>
            </a:r>
          </a:p>
        </p:txBody>
      </p:sp>
      <p:sp>
        <p:nvSpPr>
          <p:cNvPr id="3" name="Subtitle 2"/>
          <p:cNvSpPr>
            <a:spLocks noGrp="1"/>
          </p:cNvSpPr>
          <p:nvPr>
            <p:ph type="subTitle" idx="1"/>
          </p:nvPr>
        </p:nvSpPr>
        <p:spPr>
          <a:xfrm>
            <a:off x="533400" y="3352800"/>
            <a:ext cx="7854696" cy="1628336"/>
          </a:xfrm>
        </p:spPr>
        <p:txBody>
          <a:bodyPr/>
          <a:lstStyle/>
          <a:p>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457200" y="1219200"/>
            <a:ext cx="8153400" cy="5029200"/>
          </a:xfrm>
          <a:prstGeom prst="rect">
            <a:avLst/>
          </a:prstGeom>
          <a:noFill/>
          <a:ln w="9525">
            <a:noFill/>
            <a:miter lim="800000"/>
            <a:headEnd/>
            <a:tailEnd/>
          </a:ln>
        </p:spPr>
      </p:pic>
      <p:sp>
        <p:nvSpPr>
          <p:cNvPr id="3" name="Rectangle 2"/>
          <p:cNvSpPr/>
          <p:nvPr/>
        </p:nvSpPr>
        <p:spPr>
          <a:xfrm>
            <a:off x="838200" y="685800"/>
            <a:ext cx="2209800" cy="369332"/>
          </a:xfrm>
          <a:prstGeom prst="rect">
            <a:avLst/>
          </a:prstGeom>
        </p:spPr>
        <p:txBody>
          <a:bodyPr wrap="square">
            <a:spAutoFit/>
          </a:bodyPr>
          <a:lstStyle/>
          <a:p>
            <a:r>
              <a:rPr lang="en-US" b="1" dirty="0">
                <a:latin typeface="Times New Roman" pitchFamily="18" charset="0"/>
                <a:cs typeface="Times New Roman" pitchFamily="18" charset="0"/>
              </a:rPr>
              <a:t>Inflation Rate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1524000"/>
            <a:ext cx="8470280" cy="3276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33400" y="1066800"/>
            <a:ext cx="8175625" cy="381000"/>
          </a:xfrm>
          <a:prstGeom prst="rect">
            <a:avLst/>
          </a:prstGeom>
          <a:noFill/>
          <a:ln w="9525">
            <a:noFill/>
            <a:miter lim="800000"/>
            <a:headEnd/>
            <a:tailEnd/>
          </a:ln>
          <a:effectLst/>
        </p:spPr>
      </p:pic>
      <p:sp>
        <p:nvSpPr>
          <p:cNvPr id="4" name="Rectangle 3"/>
          <p:cNvSpPr/>
          <p:nvPr/>
        </p:nvSpPr>
        <p:spPr>
          <a:xfrm>
            <a:off x="533400" y="4953000"/>
            <a:ext cx="8229600" cy="923330"/>
          </a:xfrm>
          <a:prstGeom prst="rect">
            <a:avLst/>
          </a:prstGeom>
        </p:spPr>
        <p:txBody>
          <a:bodyPr wrap="square">
            <a:spAutoFit/>
          </a:bodyPr>
          <a:lstStyle/>
          <a:p>
            <a:pPr algn="just"/>
            <a:r>
              <a:rPr lang="en-US" dirty="0">
                <a:latin typeface="Times New Roman" pitchFamily="18" charset="0"/>
                <a:cs typeface="Times New Roman" pitchFamily="18" charset="0"/>
              </a:rPr>
              <a:t>In April-September 2008, the inflation rate had varied between 10 percent and 13 percent despite a high growth rate of 9 percent in </a:t>
            </a:r>
            <a:r>
              <a:rPr lang="en-US" i="1" dirty="0">
                <a:latin typeface="Times New Roman" pitchFamily="18" charset="0"/>
                <a:cs typeface="Times New Roman" pitchFamily="18" charset="0"/>
              </a:rPr>
              <a:t>GDP. This had become a matter of great concern for both the RBI and the Finance </a:t>
            </a:r>
            <a:r>
              <a:rPr lang="en-US" dirty="0">
                <a:latin typeface="Times New Roman" pitchFamily="18" charset="0"/>
                <a:cs typeface="Times New Roman" pitchFamily="18" charset="0"/>
              </a:rPr>
              <a:t>Ministry.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a:latin typeface="Times New Roman" pitchFamily="18" charset="0"/>
                <a:cs typeface="Times New Roman" pitchFamily="18" charset="0"/>
              </a:rPr>
              <a:t>4) The issue of Unemployment</a:t>
            </a: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400" b="1" i="1" dirty="0">
                <a:latin typeface="Times New Roman" pitchFamily="18" charset="0"/>
                <a:cs typeface="Times New Roman" pitchFamily="18" charset="0"/>
              </a:rPr>
              <a:t>Unemployment </a:t>
            </a:r>
            <a:r>
              <a:rPr lang="en-US" sz="2400" dirty="0">
                <a:latin typeface="Times New Roman" pitchFamily="18" charset="0"/>
                <a:cs typeface="Times New Roman" pitchFamily="18" charset="0"/>
              </a:rPr>
              <a:t>refers to that part of the </a:t>
            </a:r>
            <a:r>
              <a:rPr lang="en-US" sz="2400" dirty="0" err="1">
                <a:latin typeface="Times New Roman" pitchFamily="18" charset="0"/>
                <a:cs typeface="Times New Roman" pitchFamily="18" charset="0"/>
              </a:rPr>
              <a:t>labour</a:t>
            </a:r>
            <a:r>
              <a:rPr lang="en-US" sz="2400" dirty="0">
                <a:latin typeface="Times New Roman" pitchFamily="18" charset="0"/>
                <a:cs typeface="Times New Roman" pitchFamily="18" charset="0"/>
              </a:rPr>
              <a:t> force, or workforce, which is willing to work at the prevailing wage rate and is looking for a job but is not getting employment. </a:t>
            </a:r>
          </a:p>
          <a:p>
            <a:pPr algn="just"/>
            <a:r>
              <a:rPr lang="en-US" sz="2400" dirty="0">
                <a:latin typeface="Times New Roman" pitchFamily="18" charset="0"/>
                <a:cs typeface="Times New Roman" pitchFamily="18" charset="0"/>
              </a:rPr>
              <a:t>The level of unemployment in a country is measured in terms of percentage of out-of-job </a:t>
            </a:r>
            <a:r>
              <a:rPr lang="en-US" sz="2400" dirty="0" err="1">
                <a:latin typeface="Times New Roman" pitchFamily="18" charset="0"/>
                <a:cs typeface="Times New Roman" pitchFamily="18" charset="0"/>
              </a:rPr>
              <a:t>labour</a:t>
            </a:r>
            <a:r>
              <a:rPr lang="en-US" sz="2400" dirty="0">
                <a:latin typeface="Times New Roman" pitchFamily="18" charset="0"/>
                <a:cs typeface="Times New Roman" pitchFamily="18" charset="0"/>
              </a:rPr>
              <a:t> force to total </a:t>
            </a:r>
            <a:r>
              <a:rPr lang="en-US" sz="2400" dirty="0" err="1">
                <a:latin typeface="Times New Roman" pitchFamily="18" charset="0"/>
                <a:cs typeface="Times New Roman" pitchFamily="18" charset="0"/>
              </a:rPr>
              <a:t>labour</a:t>
            </a:r>
            <a:r>
              <a:rPr lang="en-US" sz="2400" dirty="0">
                <a:latin typeface="Times New Roman" pitchFamily="18" charset="0"/>
                <a:cs typeface="Times New Roman" pitchFamily="18" charset="0"/>
              </a:rPr>
              <a:t> force.</a:t>
            </a:r>
          </a:p>
          <a:p>
            <a:pPr algn="just"/>
            <a:r>
              <a:rPr lang="en-US" sz="2400" dirty="0">
                <a:latin typeface="Times New Roman" pitchFamily="18" charset="0"/>
                <a:cs typeface="Times New Roman" pitchFamily="18" charset="0"/>
              </a:rPr>
              <a:t>According to World Development Report (2004), unemployment rate in some countries was relatively very high, e.g., USA (5.8 percent), Japan (5.4 percent), and Australia (6.3 percent). Unemployment rate in Pakistan was very high (7.8 percent), India (3.06 percent). These estimates are highly questionable. Why?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a:latin typeface="Times New Roman" pitchFamily="18" charset="0"/>
                <a:cs typeface="Times New Roman" pitchFamily="18" charset="0"/>
              </a:rPr>
              <a:t>5) Issue of Budgetary Deficits</a:t>
            </a:r>
          </a:p>
        </p:txBody>
      </p:sp>
      <p:sp>
        <p:nvSpPr>
          <p:cNvPr id="3" name="Content Placeholder 2"/>
          <p:cNvSpPr>
            <a:spLocks noGrp="1"/>
          </p:cNvSpPr>
          <p:nvPr>
            <p:ph idx="1"/>
          </p:nvPr>
        </p:nvSpPr>
        <p:spPr>
          <a:xfrm>
            <a:off x="457200" y="1676400"/>
            <a:ext cx="8229600" cy="4648200"/>
          </a:xfrm>
        </p:spPr>
        <p:txBody>
          <a:bodyPr>
            <a:normAutofit/>
          </a:bodyPr>
          <a:lstStyle/>
          <a:p>
            <a:pPr algn="just"/>
            <a:r>
              <a:rPr lang="en-US" dirty="0">
                <a:latin typeface="Times New Roman" pitchFamily="18" charset="0"/>
                <a:cs typeface="Times New Roman" pitchFamily="18" charset="0"/>
              </a:rPr>
              <a:t>The </a:t>
            </a:r>
            <a:r>
              <a:rPr lang="en-US" b="1" i="1" dirty="0">
                <a:latin typeface="Times New Roman" pitchFamily="18" charset="0"/>
                <a:cs typeface="Times New Roman" pitchFamily="18" charset="0"/>
              </a:rPr>
              <a:t>government budget </a:t>
            </a:r>
            <a:r>
              <a:rPr lang="en-US" dirty="0">
                <a:latin typeface="Times New Roman" pitchFamily="18" charset="0"/>
                <a:cs typeface="Times New Roman" pitchFamily="18" charset="0"/>
              </a:rPr>
              <a:t>refers to the annual  revenue and expenditure of the government of a country.</a:t>
            </a:r>
          </a:p>
          <a:p>
            <a:pPr algn="just"/>
            <a:r>
              <a:rPr lang="en-US" dirty="0">
                <a:latin typeface="Times New Roman" pitchFamily="18" charset="0"/>
                <a:cs typeface="Times New Roman" pitchFamily="18" charset="0"/>
              </a:rPr>
              <a:t>The use of government revenue and expenditure as weapons to solve macroeconomic problems of the country and to control and regulate the economy is called </a:t>
            </a:r>
            <a:r>
              <a:rPr lang="en-US" i="1" dirty="0">
                <a:latin typeface="Times New Roman" pitchFamily="18" charset="0"/>
                <a:cs typeface="Times New Roman" pitchFamily="18" charset="0"/>
              </a:rPr>
              <a:t>fiscal policy.</a:t>
            </a:r>
          </a:p>
          <a:p>
            <a:pPr algn="just"/>
            <a:r>
              <a:rPr lang="en-US" dirty="0">
                <a:latin typeface="Times New Roman" pitchFamily="18" charset="0"/>
                <a:cs typeface="Times New Roman" pitchFamily="18" charset="0"/>
              </a:rPr>
              <a:t>The budgetary deficit and budget management have emerged as the major macroeconomic problems for the government in India. The reason is that the government expenditure has been rising much faster than revenue.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b="1" dirty="0">
                <a:latin typeface="Times New Roman" pitchFamily="18" charset="0"/>
                <a:cs typeface="Times New Roman" pitchFamily="18" charset="0"/>
              </a:rPr>
              <a:t>6) International Economic Issues</a:t>
            </a:r>
          </a:p>
        </p:txBody>
      </p:sp>
      <p:sp>
        <p:nvSpPr>
          <p:cNvPr id="3" name="Content Placeholder 2"/>
          <p:cNvSpPr>
            <a:spLocks noGrp="1"/>
          </p:cNvSpPr>
          <p:nvPr>
            <p:ph idx="1"/>
          </p:nvPr>
        </p:nvSpPr>
        <p:spPr>
          <a:xfrm>
            <a:off x="457200" y="1752600"/>
            <a:ext cx="8229600" cy="4572000"/>
          </a:xfrm>
        </p:spPr>
        <p:txBody>
          <a:bodyPr>
            <a:normAutofit/>
          </a:bodyPr>
          <a:lstStyle/>
          <a:p>
            <a:pPr>
              <a:buNone/>
            </a:pP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 Growing </a:t>
            </a:r>
            <a:r>
              <a:rPr lang="en-US" sz="2800" b="1" i="1" u="sng" dirty="0">
                <a:latin typeface="Times New Roman" pitchFamily="18" charset="0"/>
                <a:cs typeface="Times New Roman" pitchFamily="18" charset="0"/>
              </a:rPr>
              <a:t>balance of payments deficits</a:t>
            </a:r>
            <a:r>
              <a:rPr lang="en-US" sz="2800" dirty="0">
                <a:latin typeface="Times New Roman" pitchFamily="18" charset="0"/>
                <a:cs typeface="Times New Roman" pitchFamily="18" charset="0"/>
              </a:rPr>
              <a:t>,</a:t>
            </a:r>
          </a:p>
          <a:p>
            <a:pPr algn="just">
              <a:buNone/>
            </a:pPr>
            <a:r>
              <a:rPr lang="en-US" sz="2800" dirty="0">
                <a:latin typeface="Times New Roman" pitchFamily="18" charset="0"/>
                <a:cs typeface="Times New Roman" pitchFamily="18" charset="0"/>
              </a:rPr>
              <a:t>(ii) Exchange rate fluctuation, i.e., rupee-dollar exchange rate in the market; and</a:t>
            </a:r>
          </a:p>
          <a:p>
            <a:pPr>
              <a:buNone/>
            </a:pPr>
            <a:r>
              <a:rPr lang="en-US" sz="2800" dirty="0">
                <a:latin typeface="Times New Roman" pitchFamily="18" charset="0"/>
                <a:cs typeface="Times New Roman" pitchFamily="18" charset="0"/>
              </a:rPr>
              <a:t>(iii) Excessive inflow or outflow of capital, i.e., FDI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08751" name="Picture 15" descr="fig5_3_ppt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143000"/>
            <a:ext cx="50958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8752" name="Picture 16" descr="fig5_3_ppt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143000"/>
            <a:ext cx="50958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8753" name="Picture 17" descr="fig5_3_ppt_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143000"/>
            <a:ext cx="50958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8743" name="Rectangle 7"/>
          <p:cNvSpPr>
            <a:spLocks noChangeArrowheads="1"/>
          </p:cNvSpPr>
          <p:nvPr/>
        </p:nvSpPr>
        <p:spPr bwMode="auto">
          <a:xfrm>
            <a:off x="715938" y="1295648"/>
            <a:ext cx="2911522" cy="60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spcBef>
                <a:spcPct val="0"/>
              </a:spcBef>
            </a:pPr>
            <a:r>
              <a:rPr lang="en-US" altLang="en-US" sz="1800" b="1" dirty="0">
                <a:solidFill>
                  <a:srgbClr val="7D0013"/>
                </a:solidFill>
                <a:latin typeface="Times New Roman" panose="02020603050405020304" pitchFamily="18" charset="0"/>
                <a:cs typeface="Times New Roman" panose="02020603050405020304" pitchFamily="18" charset="0"/>
              </a:rPr>
              <a:t>FIGURE 3  </a:t>
            </a:r>
            <a:r>
              <a:rPr lang="en-US" altLang="en-US" sz="1800" b="1" dirty="0">
                <a:latin typeface="Times New Roman" panose="02020603050405020304" pitchFamily="18" charset="0"/>
                <a:cs typeface="Times New Roman" panose="02020603050405020304" pitchFamily="18" charset="0"/>
              </a:rPr>
              <a:t>The Circular Flow of Payments </a:t>
            </a:r>
          </a:p>
        </p:txBody>
      </p:sp>
      <p:sp>
        <p:nvSpPr>
          <p:cNvPr id="1908744" name="Text Box 8"/>
          <p:cNvSpPr txBox="1">
            <a:spLocks noChangeArrowheads="1"/>
          </p:cNvSpPr>
          <p:nvPr/>
        </p:nvSpPr>
        <p:spPr bwMode="auto">
          <a:xfrm rot="10800000">
            <a:off x="609600" y="2040323"/>
            <a:ext cx="3124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wrap="square">
            <a:spAutoFit/>
          </a:bodyPr>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spcBef>
                <a:spcPct val="0"/>
              </a:spcBef>
              <a:spcAft>
                <a:spcPct val="0"/>
              </a:spcAft>
            </a:pPr>
            <a:r>
              <a:rPr lang="en-US" altLang="en-US" sz="1400" dirty="0">
                <a:latin typeface="Times New Roman" panose="02020603050405020304" pitchFamily="18" charset="0"/>
                <a:cs typeface="Times New Roman" panose="02020603050405020304" pitchFamily="18" charset="0"/>
              </a:rPr>
              <a:t>Households receive income from firms and the government, purchase goods and services from firms, and pay taxes to the government.  They also purchase foreign-made goods and services (imports).  Firms receive payments from households and the government for goods and services; they pay wages, dividends, interest, and rents to households and taxes to the government.  The government receives taxes from firms and households, pays firms and households for goods and services—including wages to government workers—and pays interest and transfers to households.  Finally, people in other countries purchase goods and services produced domestically (exports).</a:t>
            </a:r>
            <a:br>
              <a:rPr lang="en-US" altLang="en-US" sz="1400" dirty="0">
                <a:latin typeface="Times New Roman" panose="02020603050405020304" pitchFamily="18" charset="0"/>
                <a:cs typeface="Times New Roman" panose="02020603050405020304" pitchFamily="18" charset="0"/>
              </a:rPr>
            </a:br>
            <a:r>
              <a:rPr lang="en-US" altLang="en-US" sz="1400" i="1" dirty="0">
                <a:latin typeface="Times New Roman" panose="02020603050405020304" pitchFamily="18" charset="0"/>
                <a:cs typeface="Times New Roman" panose="02020603050405020304" pitchFamily="18" charset="0"/>
              </a:rPr>
              <a:t>Note:  </a:t>
            </a:r>
            <a:r>
              <a:rPr lang="en-US" altLang="en-US" sz="1400" dirty="0">
                <a:latin typeface="Times New Roman" panose="02020603050405020304" pitchFamily="18" charset="0"/>
                <a:cs typeface="Times New Roman" panose="02020603050405020304" pitchFamily="18" charset="0"/>
              </a:rPr>
              <a:t>Although not shown in this diagram, firms and governments also purchase imports.</a:t>
            </a:r>
          </a:p>
        </p:txBody>
      </p:sp>
      <p:pic>
        <p:nvPicPr>
          <p:cNvPr id="1908750" name="Picture 14" descr="fig5_3_ppt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143000"/>
            <a:ext cx="50958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txBox="1">
            <a:spLocks/>
          </p:cNvSpPr>
          <p:nvPr/>
        </p:nvSpPr>
        <p:spPr>
          <a:xfrm>
            <a:off x="609600" y="609848"/>
            <a:ext cx="8229600" cy="685800"/>
          </a:xfrm>
          <a:prstGeom prst="rect">
            <a:avLst/>
          </a:prstGeom>
        </p:spPr>
        <p:txBody>
          <a:bodyPr vert="horz">
            <a:normAutofit fontScale="9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3600" b="1" dirty="0">
                <a:latin typeface="Times New Roman" pitchFamily="18" charset="0"/>
                <a:cs typeface="Times New Roman" pitchFamily="18" charset="0"/>
              </a:rPr>
              <a:t>Income, Expenditure, and the Circular Flow</a:t>
            </a:r>
          </a:p>
        </p:txBody>
      </p:sp>
    </p:spTree>
    <p:extLst>
      <p:ext uri="{BB962C8B-B14F-4D97-AF65-F5344CB8AC3E}">
        <p14:creationId xmlns:p14="http://schemas.microsoft.com/office/powerpoint/2010/main" val="1600700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08743"/>
                                        </p:tgtEl>
                                        <p:attrNameLst>
                                          <p:attrName>style.visibility</p:attrName>
                                        </p:attrNameLst>
                                      </p:cBhvr>
                                      <p:to>
                                        <p:strVal val="visible"/>
                                      </p:to>
                                    </p:set>
                                    <p:animEffect transition="in" filter="wipe(left)">
                                      <p:cBhvr>
                                        <p:cTn id="7" dur="500"/>
                                        <p:tgtEl>
                                          <p:spTgt spid="190874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08744">
                                            <p:txEl>
                                              <p:pRg st="0" end="0"/>
                                            </p:txEl>
                                          </p:spTgt>
                                        </p:tgtEl>
                                        <p:attrNameLst>
                                          <p:attrName>style.visibility</p:attrName>
                                        </p:attrNameLst>
                                      </p:cBhvr>
                                      <p:to>
                                        <p:strVal val="visible"/>
                                      </p:to>
                                    </p:set>
                                    <p:animEffect transition="in" filter="wipe(left)">
                                      <p:cBhvr>
                                        <p:cTn id="11" dur="500"/>
                                        <p:tgtEl>
                                          <p:spTgt spid="1908744">
                                            <p:txEl>
                                              <p:pRg st="0" end="0"/>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08750"/>
                                        </p:tgtEl>
                                        <p:attrNameLst>
                                          <p:attrName>style.visibility</p:attrName>
                                        </p:attrNameLst>
                                      </p:cBhvr>
                                      <p:to>
                                        <p:strVal val="visible"/>
                                      </p:to>
                                    </p:set>
                                    <p:animEffect transition="in" filter="wipe(left)">
                                      <p:cBhvr>
                                        <p:cTn id="15" dur="1000"/>
                                        <p:tgtEl>
                                          <p:spTgt spid="1908750"/>
                                        </p:tgtEl>
                                      </p:cBhvr>
                                    </p:animEffect>
                                  </p:childTnLst>
                                </p:cTn>
                              </p:par>
                            </p:childTnLst>
                          </p:cTn>
                        </p:par>
                        <p:par>
                          <p:cTn id="16" fill="hold" nodeType="afterGroup">
                            <p:stCondLst>
                              <p:cond delay="2000"/>
                            </p:stCondLst>
                            <p:childTnLst>
                              <p:par>
                                <p:cTn id="17" presetID="22" presetClass="entr" presetSubtype="2" fill="hold" nodeType="afterEffect">
                                  <p:stCondLst>
                                    <p:cond delay="0"/>
                                  </p:stCondLst>
                                  <p:childTnLst>
                                    <p:set>
                                      <p:cBhvr>
                                        <p:cTn id="18" dur="1" fill="hold">
                                          <p:stCondLst>
                                            <p:cond delay="0"/>
                                          </p:stCondLst>
                                        </p:cTn>
                                        <p:tgtEl>
                                          <p:spTgt spid="1908751"/>
                                        </p:tgtEl>
                                        <p:attrNameLst>
                                          <p:attrName>style.visibility</p:attrName>
                                        </p:attrNameLst>
                                      </p:cBhvr>
                                      <p:to>
                                        <p:strVal val="visible"/>
                                      </p:to>
                                    </p:set>
                                    <p:animEffect transition="in" filter="wipe(right)">
                                      <p:cBhvr>
                                        <p:cTn id="19" dur="1000"/>
                                        <p:tgtEl>
                                          <p:spTgt spid="1908751"/>
                                        </p:tgtEl>
                                      </p:cBhvr>
                                    </p:animEffect>
                                  </p:childTnLst>
                                </p:cTn>
                              </p:par>
                            </p:childTnLst>
                          </p:cTn>
                        </p:par>
                        <p:par>
                          <p:cTn id="20" fill="hold" nodeType="afterGroup">
                            <p:stCondLst>
                              <p:cond delay="3000"/>
                            </p:stCondLst>
                            <p:childTnLst>
                              <p:par>
                                <p:cTn id="21" presetID="6" presetClass="entr" presetSubtype="16" fill="hold" nodeType="afterEffect">
                                  <p:stCondLst>
                                    <p:cond delay="0"/>
                                  </p:stCondLst>
                                  <p:childTnLst>
                                    <p:set>
                                      <p:cBhvr>
                                        <p:cTn id="22" dur="1" fill="hold">
                                          <p:stCondLst>
                                            <p:cond delay="0"/>
                                          </p:stCondLst>
                                        </p:cTn>
                                        <p:tgtEl>
                                          <p:spTgt spid="1908752"/>
                                        </p:tgtEl>
                                        <p:attrNameLst>
                                          <p:attrName>style.visibility</p:attrName>
                                        </p:attrNameLst>
                                      </p:cBhvr>
                                      <p:to>
                                        <p:strVal val="visible"/>
                                      </p:to>
                                    </p:set>
                                    <p:animEffect transition="in" filter="circle(in)">
                                      <p:cBhvr>
                                        <p:cTn id="23" dur="2000"/>
                                        <p:tgtEl>
                                          <p:spTgt spid="1908752"/>
                                        </p:tgtEl>
                                      </p:cBhvr>
                                    </p:animEffect>
                                  </p:childTnLst>
                                </p:cTn>
                              </p:par>
                            </p:childTnLst>
                          </p:cTn>
                        </p:par>
                        <p:par>
                          <p:cTn id="24" fill="hold" nodeType="afterGroup">
                            <p:stCondLst>
                              <p:cond delay="5000"/>
                            </p:stCondLst>
                            <p:childTnLst>
                              <p:par>
                                <p:cTn id="25" presetID="22" presetClass="entr" presetSubtype="2" fill="hold" nodeType="afterEffect">
                                  <p:stCondLst>
                                    <p:cond delay="0"/>
                                  </p:stCondLst>
                                  <p:childTnLst>
                                    <p:set>
                                      <p:cBhvr>
                                        <p:cTn id="26" dur="1" fill="hold">
                                          <p:stCondLst>
                                            <p:cond delay="0"/>
                                          </p:stCondLst>
                                        </p:cTn>
                                        <p:tgtEl>
                                          <p:spTgt spid="1908753"/>
                                        </p:tgtEl>
                                        <p:attrNameLst>
                                          <p:attrName>style.visibility</p:attrName>
                                        </p:attrNameLst>
                                      </p:cBhvr>
                                      <p:to>
                                        <p:strVal val="visible"/>
                                      </p:to>
                                    </p:set>
                                    <p:animEffect transition="in" filter="wipe(right)">
                                      <p:cBhvr>
                                        <p:cTn id="27" dur="1000"/>
                                        <p:tgtEl>
                                          <p:spTgt spid="1908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87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b="1" dirty="0">
                <a:latin typeface="Times New Roman" pitchFamily="18" charset="0"/>
                <a:cs typeface="Times New Roman" pitchFamily="18" charset="0"/>
              </a:rPr>
              <a:t>STOCK AND FLOW VARIABLES</a:t>
            </a:r>
          </a:p>
        </p:txBody>
      </p:sp>
      <p:sp>
        <p:nvSpPr>
          <p:cNvPr id="3" name="Content Placeholder 2"/>
          <p:cNvSpPr>
            <a:spLocks noGrp="1"/>
          </p:cNvSpPr>
          <p:nvPr>
            <p:ph idx="1"/>
          </p:nvPr>
        </p:nvSpPr>
        <p:spPr>
          <a:xfrm>
            <a:off x="457200" y="1524000"/>
            <a:ext cx="8229600" cy="2819400"/>
          </a:xfrm>
        </p:spPr>
        <p:txBody>
          <a:bodyPr>
            <a:normAutofit/>
          </a:bodyPr>
          <a:lstStyle/>
          <a:p>
            <a:pPr algn="just"/>
            <a:r>
              <a:rPr lang="en-US" sz="2800" dirty="0">
                <a:latin typeface="Times New Roman" pitchFamily="18" charset="0"/>
                <a:cs typeface="Times New Roman" pitchFamily="18" charset="0"/>
              </a:rPr>
              <a:t>The </a:t>
            </a:r>
            <a:r>
              <a:rPr lang="en-US" sz="2800" b="1" dirty="0">
                <a:latin typeface="Times New Roman" pitchFamily="18" charset="0"/>
                <a:cs typeface="Times New Roman" pitchFamily="18" charset="0"/>
              </a:rPr>
              <a:t>stock variables </a:t>
            </a:r>
            <a:r>
              <a:rPr lang="en-US" sz="2800" dirty="0">
                <a:latin typeface="Times New Roman" pitchFamily="18" charset="0"/>
                <a:cs typeface="Times New Roman" pitchFamily="18" charset="0"/>
              </a:rPr>
              <a:t>refer to the quantity or value of certain economic variables given at a </a:t>
            </a:r>
            <a:r>
              <a:rPr lang="en-US" sz="2800" i="1" dirty="0">
                <a:latin typeface="Times New Roman" pitchFamily="18" charset="0"/>
                <a:cs typeface="Times New Roman" pitchFamily="18" charset="0"/>
              </a:rPr>
              <a:t>point in time, e.g., on 31st March 2006 or 31st December 2007.</a:t>
            </a:r>
          </a:p>
          <a:p>
            <a:pPr algn="just"/>
            <a:r>
              <a:rPr lang="en-US" sz="2800" dirty="0">
                <a:latin typeface="Times New Roman" pitchFamily="18" charset="0"/>
                <a:cs typeface="Times New Roman" pitchFamily="18" charset="0"/>
              </a:rPr>
              <a:t>The </a:t>
            </a:r>
            <a:r>
              <a:rPr lang="en-US" sz="2800" b="1" dirty="0">
                <a:latin typeface="Times New Roman" pitchFamily="18" charset="0"/>
                <a:cs typeface="Times New Roman" pitchFamily="18" charset="0"/>
              </a:rPr>
              <a:t>flow variables </a:t>
            </a:r>
            <a:r>
              <a:rPr lang="en-US" sz="2800" dirty="0">
                <a:latin typeface="Times New Roman" pitchFamily="18" charset="0"/>
                <a:cs typeface="Times New Roman" pitchFamily="18" charset="0"/>
              </a:rPr>
              <a:t>are the variables that are expressed as a rate per unit of time, e.g., per hour, per week, per month, or per year.</a:t>
            </a:r>
          </a:p>
        </p:txBody>
      </p:sp>
      <p:pic>
        <p:nvPicPr>
          <p:cNvPr id="2050" name="Picture 2"/>
          <p:cNvPicPr>
            <a:picLocks noChangeAspect="1" noChangeArrowheads="1"/>
          </p:cNvPicPr>
          <p:nvPr/>
        </p:nvPicPr>
        <p:blipFill>
          <a:blip r:embed="rId2"/>
          <a:srcRect/>
          <a:stretch>
            <a:fillRect/>
          </a:stretch>
        </p:blipFill>
        <p:spPr bwMode="auto">
          <a:xfrm>
            <a:off x="609600" y="4724400"/>
            <a:ext cx="2514600" cy="1406471"/>
          </a:xfrm>
          <a:prstGeom prst="rect">
            <a:avLst/>
          </a:prstGeom>
          <a:noFill/>
          <a:ln w="9525">
            <a:noFill/>
            <a:miter lim="800000"/>
            <a:headEnd/>
            <a:tailEnd/>
          </a:ln>
          <a:effectLst/>
        </p:spPr>
      </p:pic>
      <p:sp>
        <p:nvSpPr>
          <p:cNvPr id="5" name="Rectangle 4"/>
          <p:cNvSpPr/>
          <p:nvPr/>
        </p:nvSpPr>
        <p:spPr>
          <a:xfrm>
            <a:off x="3200400" y="4876800"/>
            <a:ext cx="5410200" cy="1077218"/>
          </a:xfrm>
          <a:prstGeom prst="rect">
            <a:avLst/>
          </a:prstGeom>
        </p:spPr>
        <p:txBody>
          <a:bodyPr wrap="square">
            <a:spAutoFit/>
          </a:bodyPr>
          <a:lstStyle/>
          <a:p>
            <a:pPr algn="just"/>
            <a:r>
              <a:rPr lang="en-US" sz="1600" b="1" dirty="0">
                <a:latin typeface="Times New Roman" pitchFamily="18" charset="0"/>
                <a:cs typeface="Times New Roman" pitchFamily="18" charset="0"/>
              </a:rPr>
              <a:t>Stocks and Flows: </a:t>
            </a:r>
            <a:r>
              <a:rPr lang="en-US" sz="1600" dirty="0">
                <a:latin typeface="Times New Roman" pitchFamily="18" charset="0"/>
                <a:cs typeface="Times New Roman" pitchFamily="18" charset="0"/>
              </a:rPr>
              <a:t>The amount of water in a bathtub is a stock: it is a quantity measured at a given moment in time. The amount of water coming out of the faucet is a flow: it is a quantity measured per unit of time.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b="1" dirty="0">
                <a:latin typeface="Times New Roman" pitchFamily="18" charset="0"/>
                <a:cs typeface="Times New Roman" pitchFamily="18" charset="0"/>
              </a:rPr>
              <a:t>STOCK AND FLOW VARIABLES</a:t>
            </a:r>
            <a:endParaRPr lang="en-US" sz="3600" dirty="0"/>
          </a:p>
        </p:txBody>
      </p:sp>
      <p:sp>
        <p:nvSpPr>
          <p:cNvPr id="3" name="Content Placeholder 2"/>
          <p:cNvSpPr>
            <a:spLocks noGrp="1"/>
          </p:cNvSpPr>
          <p:nvPr>
            <p:ph idx="1"/>
          </p:nvPr>
        </p:nvSpPr>
        <p:spPr>
          <a:xfrm>
            <a:off x="457200" y="1447800"/>
            <a:ext cx="8229600" cy="4876800"/>
          </a:xfrm>
        </p:spPr>
        <p:txBody>
          <a:bodyPr>
            <a:normAutofit fontScale="92500"/>
          </a:bodyPr>
          <a:lstStyle/>
          <a:p>
            <a:pPr marL="514350" indent="-514350" algn="just">
              <a:buFont typeface="+mj-lt"/>
              <a:buAutoNum type="arabicPeriod"/>
            </a:pPr>
            <a:r>
              <a:rPr lang="en-US" dirty="0">
                <a:latin typeface="Times New Roman" pitchFamily="18" charset="0"/>
                <a:cs typeface="Times New Roman" pitchFamily="18" charset="0"/>
              </a:rPr>
              <a:t>The water accumulated in a lake is a stock; the quantity of water flowing in or flowing out per unit of time is a flow. </a:t>
            </a:r>
          </a:p>
          <a:p>
            <a:pPr marL="514350" indent="-514350" algn="just">
              <a:buFont typeface="+mj-lt"/>
              <a:buAutoNum type="arabicPeriod"/>
            </a:pPr>
            <a:r>
              <a:rPr lang="en-US" dirty="0">
                <a:latin typeface="Times New Roman" pitchFamily="18" charset="0"/>
                <a:cs typeface="Times New Roman" pitchFamily="18" charset="0"/>
              </a:rPr>
              <a:t>Monthly provision of sugar in a household is a stock and quantity of sugar consumed per day is a flow.</a:t>
            </a:r>
          </a:p>
          <a:p>
            <a:pPr marL="514350" indent="-514350" algn="just">
              <a:buFont typeface="+mj-lt"/>
              <a:buAutoNum type="arabicPeriod"/>
            </a:pPr>
            <a:r>
              <a:rPr lang="en-US" dirty="0">
                <a:latin typeface="Times New Roman" pitchFamily="18" charset="0"/>
                <a:cs typeface="Times New Roman" pitchFamily="18" charset="0"/>
              </a:rPr>
              <a:t>A person’s wealth is a stock; his income and expenditure are flows.</a:t>
            </a:r>
          </a:p>
          <a:p>
            <a:pPr marL="514350" indent="-514350" algn="just">
              <a:buFont typeface="+mj-lt"/>
              <a:buAutoNum type="arabicPeriod"/>
            </a:pPr>
            <a:r>
              <a:rPr lang="en-US" dirty="0">
                <a:latin typeface="Times New Roman" pitchFamily="18" charset="0"/>
                <a:cs typeface="Times New Roman" pitchFamily="18" charset="0"/>
              </a:rPr>
              <a:t>The number of unemployed people is a stock; the number of people losing their jobs is a flow.</a:t>
            </a:r>
          </a:p>
          <a:p>
            <a:pPr marL="514350" indent="-514350" algn="just">
              <a:buFont typeface="+mj-lt"/>
              <a:buAutoNum type="arabicPeriod"/>
            </a:pPr>
            <a:r>
              <a:rPr lang="en-US" dirty="0">
                <a:latin typeface="Times New Roman" pitchFamily="18" charset="0"/>
                <a:cs typeface="Times New Roman" pitchFamily="18" charset="0"/>
              </a:rPr>
              <a:t> The amount of capital in the economy is a stock; the amount of investment is a flow. </a:t>
            </a:r>
          </a:p>
          <a:p>
            <a:pPr marL="514350" indent="-514350" algn="just">
              <a:buFont typeface="+mj-lt"/>
              <a:buAutoNum type="arabicPeriod"/>
            </a:pPr>
            <a:r>
              <a:rPr lang="en-US" dirty="0">
                <a:latin typeface="Times New Roman" pitchFamily="18" charset="0"/>
                <a:cs typeface="Times New Roman" pitchFamily="18" charset="0"/>
              </a:rPr>
              <a:t>A fixed deposit with a bank is a stock; interest earned on the deposit, e.g., monthly or annual interest income, is a flow.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799" y="990600"/>
            <a:ext cx="8272317" cy="4648200"/>
          </a:xfrm>
          <a:prstGeom prst="rect">
            <a:avLst/>
          </a:prstGeom>
        </p:spPr>
      </p:pic>
    </p:spTree>
    <p:extLst>
      <p:ext uri="{BB962C8B-B14F-4D97-AF65-F5344CB8AC3E}">
        <p14:creationId xmlns:p14="http://schemas.microsoft.com/office/powerpoint/2010/main" val="356545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200" b="1" dirty="0">
                <a:latin typeface="Times New Roman" pitchFamily="18" charset="0"/>
                <a:cs typeface="Times New Roman" pitchFamily="18" charset="0"/>
              </a:rPr>
              <a:t>EQUILIBRIUM</a:t>
            </a:r>
          </a:p>
        </p:txBody>
      </p:sp>
      <p:sp>
        <p:nvSpPr>
          <p:cNvPr id="3" name="Content Placeholder 2"/>
          <p:cNvSpPr>
            <a:spLocks noGrp="1"/>
          </p:cNvSpPr>
          <p:nvPr>
            <p:ph idx="1"/>
          </p:nvPr>
        </p:nvSpPr>
        <p:spPr>
          <a:xfrm>
            <a:off x="457200" y="1828800"/>
            <a:ext cx="8229600" cy="4495800"/>
          </a:xfrm>
        </p:spPr>
        <p:txBody>
          <a:bodyPr>
            <a:normAutofit/>
          </a:bodyPr>
          <a:lstStyle/>
          <a:p>
            <a:pPr algn="just"/>
            <a:r>
              <a:rPr lang="en-US" sz="2800" b="1" i="1" dirty="0">
                <a:latin typeface="Times New Roman" pitchFamily="18" charset="0"/>
                <a:cs typeface="Times New Roman" pitchFamily="18" charset="0"/>
              </a:rPr>
              <a:t>Equilibrium</a:t>
            </a:r>
            <a:r>
              <a:rPr lang="en-US" sz="2800" dirty="0">
                <a:latin typeface="Times New Roman" pitchFamily="18" charset="0"/>
                <a:cs typeface="Times New Roman" pitchFamily="18" charset="0"/>
              </a:rPr>
              <a:t> refers to a state or situation in which opposite economic forces, e.g., demand and supply, are in balance and there is no in-built tendency to deviate from this position.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Outline</a:t>
            </a:r>
            <a:r>
              <a:rPr lang="en-US" dirty="0"/>
              <a:t>	</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Macroeconomic issues</a:t>
            </a:r>
          </a:p>
          <a:p>
            <a:r>
              <a:rPr lang="en-US" dirty="0">
                <a:latin typeface="Times New Roman" pitchFamily="18" charset="0"/>
                <a:cs typeface="Times New Roman" pitchFamily="18" charset="0"/>
              </a:rPr>
              <a:t>Macroeconomic concepts</a:t>
            </a:r>
          </a:p>
          <a:p>
            <a:pPr lvl="1"/>
            <a:r>
              <a:rPr lang="en-US" dirty="0">
                <a:latin typeface="Times New Roman" pitchFamily="18" charset="0"/>
                <a:cs typeface="Times New Roman" pitchFamily="18" charset="0"/>
              </a:rPr>
              <a:t>Stock and Flow variables</a:t>
            </a:r>
          </a:p>
          <a:p>
            <a:pPr lvl="1"/>
            <a:r>
              <a:rPr lang="en-US">
                <a:latin typeface="Times New Roman" pitchFamily="18" charset="0"/>
                <a:cs typeface="Times New Roman" pitchFamily="18" charset="0"/>
              </a:rPr>
              <a:t>Equilibrium vs. Disequilibrium</a:t>
            </a:r>
          </a:p>
          <a:p>
            <a:pPr lvl="1"/>
            <a:r>
              <a:rPr lang="en-US">
                <a:latin typeface="Times New Roman" pitchFamily="18" charset="0"/>
                <a:cs typeface="Times New Roman" pitchFamily="18" charset="0"/>
              </a:rPr>
              <a:t>Partial vs. General Equilibrium Analysis</a:t>
            </a:r>
          </a:p>
          <a:p>
            <a:pPr lvl="1"/>
            <a:r>
              <a:rPr lang="en-US">
                <a:latin typeface="Times New Roman" pitchFamily="18" charset="0"/>
                <a:cs typeface="Times New Roman" pitchFamily="18" charset="0"/>
              </a:rPr>
              <a:t>Static</a:t>
            </a:r>
            <a:r>
              <a:rPr lang="en-US" dirty="0">
                <a:latin typeface="Times New Roman" pitchFamily="18" charset="0"/>
                <a:cs typeface="Times New Roman" pitchFamily="18" charset="0"/>
              </a:rPr>
              <a:t>, Comparative Static and Dynamic Analysis</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01112"/>
          </a:xfrm>
        </p:spPr>
        <p:txBody>
          <a:bodyPr>
            <a:normAutofit/>
          </a:bodyPr>
          <a:lstStyle/>
          <a:p>
            <a:r>
              <a:rPr lang="en-US" sz="3600" b="1" dirty="0">
                <a:latin typeface="Times New Roman" panose="02020603050405020304" pitchFamily="18" charset="0"/>
                <a:cs typeface="Times New Roman" panose="02020603050405020304" pitchFamily="18" charset="0"/>
              </a:rPr>
              <a:t>STATIC, COMPARATIVE STATIC AND DYNAMIC ANALYSIS</a:t>
            </a:r>
          </a:p>
        </p:txBody>
      </p:sp>
    </p:spTree>
    <p:extLst>
      <p:ext uri="{BB962C8B-B14F-4D97-AF65-F5344CB8AC3E}">
        <p14:creationId xmlns:p14="http://schemas.microsoft.com/office/powerpoint/2010/main" val="4164157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66800" y="457200"/>
            <a:ext cx="7543800" cy="609600"/>
          </a:xfrm>
        </p:spPr>
        <p:txBody>
          <a:bodyPr/>
          <a:lstStyle/>
          <a:p>
            <a:pPr algn="ctr" eaLnBrk="1" hangingPunct="1"/>
            <a:r>
              <a:rPr lang="en-US" sz="3200" b="1" dirty="0">
                <a:effectLst/>
                <a:latin typeface="Times New Roman" pitchFamily="18" charset="0"/>
              </a:rPr>
              <a:t>Static Economics</a:t>
            </a:r>
          </a:p>
        </p:txBody>
      </p:sp>
      <p:sp>
        <p:nvSpPr>
          <p:cNvPr id="4099" name="Rectangle 3"/>
          <p:cNvSpPr>
            <a:spLocks noGrp="1" noChangeArrowheads="1"/>
          </p:cNvSpPr>
          <p:nvPr>
            <p:ph type="body" idx="1"/>
          </p:nvPr>
        </p:nvSpPr>
        <p:spPr>
          <a:xfrm>
            <a:off x="304800" y="1066800"/>
            <a:ext cx="8610600" cy="5486400"/>
          </a:xfrm>
        </p:spPr>
        <p:txBody>
          <a:bodyPr>
            <a:normAutofit lnSpcReduction="10000"/>
          </a:bodyPr>
          <a:lstStyle/>
          <a:p>
            <a:pPr algn="just" eaLnBrk="1" hangingPunct="1">
              <a:lnSpc>
                <a:spcPct val="80000"/>
              </a:lnSpc>
            </a:pPr>
            <a:endParaRPr lang="en-US" sz="2000" dirty="0">
              <a:solidFill>
                <a:srgbClr val="FFFFFF"/>
              </a:solidFill>
              <a:effectLst/>
              <a:latin typeface="Times New Roman" pitchFamily="18" charset="0"/>
            </a:endParaRPr>
          </a:p>
          <a:p>
            <a:pPr algn="just" eaLnBrk="1" hangingPunct="1">
              <a:lnSpc>
                <a:spcPct val="80000"/>
              </a:lnSpc>
            </a:pPr>
            <a:r>
              <a:rPr lang="en-US" sz="2400" dirty="0">
                <a:solidFill>
                  <a:schemeClr val="tx2"/>
                </a:solidFill>
                <a:effectLst/>
                <a:latin typeface="Times New Roman" pitchFamily="18" charset="0"/>
              </a:rPr>
              <a:t>Studies focusing only on particular </a:t>
            </a:r>
            <a:r>
              <a:rPr lang="en-US" sz="2400" u="sng" dirty="0">
                <a:solidFill>
                  <a:schemeClr val="tx2"/>
                </a:solidFill>
                <a:effectLst/>
                <a:latin typeface="Times New Roman" pitchFamily="18" charset="0"/>
              </a:rPr>
              <a:t>point in time</a:t>
            </a:r>
            <a:r>
              <a:rPr lang="en-US" sz="2400" dirty="0">
                <a:solidFill>
                  <a:schemeClr val="tx2"/>
                </a:solidFill>
                <a:effectLst/>
                <a:latin typeface="Times New Roman" pitchFamily="18" charset="0"/>
              </a:rPr>
              <a:t>. It is concerned with explaining the determination of equilibrium values with a given set of data.</a:t>
            </a:r>
          </a:p>
          <a:p>
            <a:pPr algn="just" eaLnBrk="1" hangingPunct="1">
              <a:lnSpc>
                <a:spcPct val="80000"/>
              </a:lnSpc>
            </a:pPr>
            <a:endParaRPr lang="en-US" sz="2400" dirty="0">
              <a:solidFill>
                <a:schemeClr val="tx2"/>
              </a:solidFill>
              <a:effectLst/>
              <a:latin typeface="Times New Roman" pitchFamily="18" charset="0"/>
            </a:endParaRPr>
          </a:p>
          <a:p>
            <a:pPr algn="just" eaLnBrk="1" hangingPunct="1">
              <a:lnSpc>
                <a:spcPct val="80000"/>
              </a:lnSpc>
            </a:pPr>
            <a:r>
              <a:rPr lang="en-US" sz="2400" dirty="0">
                <a:solidFill>
                  <a:schemeClr val="tx2"/>
                </a:solidFill>
                <a:effectLst/>
                <a:latin typeface="Times New Roman" pitchFamily="18" charset="0"/>
              </a:rPr>
              <a:t>It is similar to taking a photo when you press the button for a shot then the photo is just at a particular point of time. </a:t>
            </a:r>
          </a:p>
          <a:p>
            <a:pPr algn="just" eaLnBrk="1" hangingPunct="1">
              <a:lnSpc>
                <a:spcPct val="80000"/>
              </a:lnSpc>
            </a:pPr>
            <a:endParaRPr lang="en-US" sz="2400" dirty="0">
              <a:solidFill>
                <a:schemeClr val="tx2"/>
              </a:solidFill>
              <a:effectLst/>
              <a:latin typeface="Times New Roman" pitchFamily="18" charset="0"/>
            </a:endParaRPr>
          </a:p>
          <a:p>
            <a:pPr algn="just" eaLnBrk="1" hangingPunct="1">
              <a:lnSpc>
                <a:spcPct val="80000"/>
              </a:lnSpc>
            </a:pPr>
            <a:r>
              <a:rPr lang="en-US" sz="2400" dirty="0">
                <a:solidFill>
                  <a:schemeClr val="tx2"/>
                </a:solidFill>
                <a:effectLst/>
                <a:latin typeface="Times New Roman" pitchFamily="18" charset="0"/>
              </a:rPr>
              <a:t>Most of the analysis in economics is of </a:t>
            </a:r>
            <a:r>
              <a:rPr lang="en-US" sz="2400" u="sng" dirty="0">
                <a:solidFill>
                  <a:schemeClr val="tx2"/>
                </a:solidFill>
                <a:effectLst/>
                <a:latin typeface="Times New Roman" pitchFamily="18" charset="0"/>
              </a:rPr>
              <a:t>static nature</a:t>
            </a:r>
            <a:r>
              <a:rPr lang="en-US" sz="2400" dirty="0">
                <a:solidFill>
                  <a:schemeClr val="tx2"/>
                </a:solidFill>
                <a:effectLst/>
                <a:latin typeface="Times New Roman" pitchFamily="18" charset="0"/>
              </a:rPr>
              <a:t>. For instance, we say the market is in equilibrium when demand and supply equate one another, which is graphically represented by the intersection point of demand and supply curve. This is a static analysis since we just only see the picture at a point of time. </a:t>
            </a:r>
          </a:p>
          <a:p>
            <a:pPr algn="just" eaLnBrk="1" hangingPunct="1">
              <a:lnSpc>
                <a:spcPct val="80000"/>
              </a:lnSpc>
              <a:buFont typeface="Wingdings" pitchFamily="2" charset="2"/>
              <a:buNone/>
            </a:pPr>
            <a:endParaRPr lang="en-US" sz="2400" dirty="0">
              <a:solidFill>
                <a:schemeClr val="tx2"/>
              </a:solidFill>
              <a:effectLst/>
              <a:latin typeface="Times New Roman" pitchFamily="18" charset="0"/>
            </a:endParaRPr>
          </a:p>
          <a:p>
            <a:pPr algn="just" eaLnBrk="1" hangingPunct="1">
              <a:lnSpc>
                <a:spcPct val="80000"/>
              </a:lnSpc>
              <a:buFont typeface="Wingdings" pitchFamily="2" charset="2"/>
              <a:buNone/>
            </a:pPr>
            <a:r>
              <a:rPr lang="en-US" sz="2400" b="1" dirty="0">
                <a:solidFill>
                  <a:schemeClr val="tx2"/>
                </a:solidFill>
                <a:effectLst/>
                <a:latin typeface="Times New Roman" pitchFamily="18" charset="0"/>
              </a:rPr>
              <a:t>Merit:</a:t>
            </a:r>
          </a:p>
          <a:p>
            <a:pPr algn="just" eaLnBrk="1" hangingPunct="1">
              <a:lnSpc>
                <a:spcPct val="80000"/>
              </a:lnSpc>
              <a:buFont typeface="Wingdings" pitchFamily="2" charset="2"/>
              <a:buNone/>
            </a:pPr>
            <a:r>
              <a:rPr lang="en-US" sz="2400" dirty="0">
                <a:solidFill>
                  <a:schemeClr val="tx2"/>
                </a:solidFill>
                <a:effectLst/>
                <a:latin typeface="Times New Roman" pitchFamily="18" charset="0"/>
              </a:rPr>
              <a:t>	This helps to keep analysis simple, manageable and at the same time useful, instructive as well as adequate enough to understand the crucial aspects of the changing phenomena.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152400"/>
            <a:ext cx="7543800" cy="685800"/>
          </a:xfrm>
        </p:spPr>
        <p:txBody>
          <a:bodyPr/>
          <a:lstStyle/>
          <a:p>
            <a:pPr algn="ctr" eaLnBrk="1" hangingPunct="1"/>
            <a:r>
              <a:rPr lang="en-US" sz="3600" b="1" dirty="0">
                <a:effectLst/>
                <a:latin typeface="Times New Roman" pitchFamily="18" charset="0"/>
              </a:rPr>
              <a:t>Comparative Static</a:t>
            </a:r>
          </a:p>
        </p:txBody>
      </p:sp>
      <p:sp>
        <p:nvSpPr>
          <p:cNvPr id="15363" name="Rectangle 3"/>
          <p:cNvSpPr>
            <a:spLocks noGrp="1" noChangeArrowheads="1"/>
          </p:cNvSpPr>
          <p:nvPr>
            <p:ph type="body" idx="1"/>
          </p:nvPr>
        </p:nvSpPr>
        <p:spPr>
          <a:xfrm>
            <a:off x="381000" y="914400"/>
            <a:ext cx="8534400" cy="5257800"/>
          </a:xfrm>
        </p:spPr>
        <p:txBody>
          <a:bodyPr/>
          <a:lstStyle/>
          <a:p>
            <a:pPr algn="just" eaLnBrk="1" hangingPunct="1">
              <a:defRPr/>
            </a:pPr>
            <a:r>
              <a:rPr lang="en-US" sz="2800" dirty="0">
                <a:effectLst/>
                <a:latin typeface="Times New Roman" pitchFamily="18" charset="0"/>
              </a:rPr>
              <a:t>Comparative static analysis compares one equilibrium position with another when:</a:t>
            </a:r>
          </a:p>
          <a:p>
            <a:pPr lvl="1" algn="just" eaLnBrk="1" hangingPunct="1">
              <a:defRPr/>
            </a:pPr>
            <a:r>
              <a:rPr lang="en-US" sz="2400" i="1" dirty="0">
                <a:solidFill>
                  <a:schemeClr val="tx2"/>
                </a:solidFill>
                <a:effectLst/>
                <a:latin typeface="Times New Roman" pitchFamily="18" charset="0"/>
              </a:rPr>
              <a:t>The data have changed and </a:t>
            </a:r>
          </a:p>
          <a:p>
            <a:pPr lvl="1" algn="just" eaLnBrk="1" hangingPunct="1">
              <a:defRPr/>
            </a:pPr>
            <a:r>
              <a:rPr lang="en-US" sz="2400" i="1" dirty="0">
                <a:solidFill>
                  <a:schemeClr val="tx2"/>
                </a:solidFill>
                <a:effectLst/>
                <a:latin typeface="Times New Roman" pitchFamily="18" charset="0"/>
              </a:rPr>
              <a:t>The system has finally reached another equilibrium position.</a:t>
            </a:r>
          </a:p>
          <a:p>
            <a:pPr algn="just" eaLnBrk="1" hangingPunct="1">
              <a:defRPr/>
            </a:pPr>
            <a:r>
              <a:rPr lang="en-US" sz="2800" dirty="0">
                <a:effectLst/>
                <a:latin typeface="Times New Roman" pitchFamily="18" charset="0"/>
              </a:rPr>
              <a:t>It does not analyze the whole path as to how the system grows out from one equilibrium position to another when the data have changed. </a:t>
            </a:r>
          </a:p>
          <a:p>
            <a:pPr algn="just" eaLnBrk="1" hangingPunct="1">
              <a:defRPr/>
            </a:pPr>
            <a:r>
              <a:rPr lang="en-US" sz="2800" dirty="0">
                <a:effectLst/>
                <a:latin typeface="Times New Roman" pitchFamily="18" charset="0"/>
              </a:rPr>
              <a:t>It merely explains and compares the initial equilibrium position with the final one reached after the system has adjusted to a change in data. </a:t>
            </a:r>
          </a:p>
          <a:p>
            <a:pPr eaLnBrk="1" hangingPunct="1">
              <a:defRPr/>
            </a:pP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609600"/>
            <a:ext cx="7543800" cy="609600"/>
          </a:xfrm>
        </p:spPr>
        <p:txBody>
          <a:bodyPr/>
          <a:lstStyle/>
          <a:p>
            <a:pPr algn="ctr" eaLnBrk="1" hangingPunct="1"/>
            <a:r>
              <a:rPr lang="en-US" sz="3600" b="1" dirty="0">
                <a:effectLst/>
                <a:latin typeface="Times New Roman" pitchFamily="18" charset="0"/>
              </a:rPr>
              <a:t>Comparative Static -1</a:t>
            </a:r>
          </a:p>
        </p:txBody>
      </p:sp>
      <p:sp>
        <p:nvSpPr>
          <p:cNvPr id="6147" name="Rectangle 3"/>
          <p:cNvSpPr>
            <a:spLocks noGrp="1" noChangeArrowheads="1"/>
          </p:cNvSpPr>
          <p:nvPr>
            <p:ph type="body" idx="1"/>
          </p:nvPr>
        </p:nvSpPr>
        <p:spPr>
          <a:xfrm>
            <a:off x="228600" y="1524000"/>
            <a:ext cx="8763000" cy="4953000"/>
          </a:xfrm>
        </p:spPr>
        <p:txBody>
          <a:bodyPr/>
          <a:lstStyle/>
          <a:p>
            <a:pPr algn="just" eaLnBrk="1" hangingPunct="1"/>
            <a:r>
              <a:rPr lang="en-US" sz="2800" dirty="0">
                <a:effectLst/>
                <a:latin typeface="Times New Roman" pitchFamily="18" charset="0"/>
              </a:rPr>
              <a:t>Comparative static is similar to taking photos at many different point of time.</a:t>
            </a:r>
          </a:p>
          <a:p>
            <a:pPr algn="just" eaLnBrk="1" hangingPunct="1"/>
            <a:r>
              <a:rPr lang="en-US" sz="2800" dirty="0">
                <a:effectLst/>
                <a:latin typeface="Times New Roman" pitchFamily="18" charset="0"/>
              </a:rPr>
              <a:t>Focuses on the external force that make the equilibrium in the model change. </a:t>
            </a:r>
          </a:p>
          <a:p>
            <a:pPr algn="just" eaLnBrk="1" hangingPunct="1"/>
            <a:r>
              <a:rPr lang="en-US" sz="2800" dirty="0">
                <a:effectLst/>
                <a:latin typeface="Times New Roman" pitchFamily="18" charset="0"/>
              </a:rPr>
              <a:t>The external force here refer to exogenous variables. In economics we have two types of variables: endogenous and exogenous variables. Endogenous mean any variable defined within the model whereas the exogenous variable refer to constant term or parameter where its value is defined outside the model.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90600" y="457200"/>
            <a:ext cx="7543800" cy="609600"/>
          </a:xfrm>
        </p:spPr>
        <p:txBody>
          <a:bodyPr/>
          <a:lstStyle/>
          <a:p>
            <a:pPr algn="ctr" eaLnBrk="1" hangingPunct="1">
              <a:tabLst>
                <a:tab pos="6864350" algn="l"/>
              </a:tabLst>
            </a:pPr>
            <a:r>
              <a:rPr lang="en-US" sz="3600" b="1" dirty="0">
                <a:effectLst/>
                <a:latin typeface="Times New Roman" pitchFamily="18" charset="0"/>
              </a:rPr>
              <a:t>Dynamic Economics</a:t>
            </a:r>
          </a:p>
        </p:txBody>
      </p:sp>
      <p:sp>
        <p:nvSpPr>
          <p:cNvPr id="9219" name="Rectangle 3"/>
          <p:cNvSpPr>
            <a:spLocks noGrp="1" noChangeArrowheads="1"/>
          </p:cNvSpPr>
          <p:nvPr>
            <p:ph type="body" idx="1"/>
          </p:nvPr>
        </p:nvSpPr>
        <p:spPr>
          <a:xfrm>
            <a:off x="228600" y="1143000"/>
            <a:ext cx="8686800" cy="5562600"/>
          </a:xfrm>
        </p:spPr>
        <p:txBody>
          <a:bodyPr/>
          <a:lstStyle/>
          <a:p>
            <a:pPr algn="just" eaLnBrk="1" hangingPunct="1">
              <a:lnSpc>
                <a:spcPct val="80000"/>
              </a:lnSpc>
              <a:defRPr/>
            </a:pPr>
            <a:r>
              <a:rPr lang="en-US" sz="2400" dirty="0">
                <a:effectLst/>
                <a:latin typeface="Times New Roman" pitchFamily="18" charset="0"/>
              </a:rPr>
              <a:t>The word “dynamics’ means causing to move. In economics, it refers to the study of economic change. In economic static, the relations between the relevant variables refer to the same point or period of time. In economic dynamic, the relations between relevant variables refer to different point of time. </a:t>
            </a:r>
            <a:r>
              <a:rPr lang="en-US" sz="2400" dirty="0">
                <a:solidFill>
                  <a:schemeClr val="tx2"/>
                </a:solidFill>
                <a:effectLst/>
                <a:latin typeface="Times New Roman" pitchFamily="18" charset="0"/>
              </a:rPr>
              <a:t>It is, thus, a process of change through time.</a:t>
            </a:r>
            <a:r>
              <a:rPr lang="en-US" sz="2400" dirty="0">
                <a:solidFill>
                  <a:schemeClr val="tx2"/>
                </a:solidFill>
                <a:latin typeface="Times New Roman" pitchFamily="18" charset="0"/>
              </a:rPr>
              <a:t> </a:t>
            </a:r>
          </a:p>
          <a:p>
            <a:pPr algn="just" eaLnBrk="1" hangingPunct="1">
              <a:lnSpc>
                <a:spcPct val="80000"/>
              </a:lnSpc>
              <a:defRPr/>
            </a:pPr>
            <a:endParaRPr lang="en-US" sz="2400" dirty="0">
              <a:solidFill>
                <a:srgbClr val="FFFF00"/>
              </a:solidFill>
              <a:effectLst/>
              <a:latin typeface="Times New Roman" pitchFamily="18" charset="0"/>
            </a:endParaRPr>
          </a:p>
          <a:p>
            <a:pPr algn="just" eaLnBrk="1" hangingPunct="1">
              <a:lnSpc>
                <a:spcPct val="80000"/>
              </a:lnSpc>
              <a:defRPr/>
            </a:pPr>
            <a:r>
              <a:rPr lang="en-US" sz="2400" dirty="0">
                <a:effectLst/>
                <a:latin typeface="Times New Roman" pitchFamily="18" charset="0"/>
              </a:rPr>
              <a:t>Focuses on the change of time and how the equilibrium change with time. It explains how with a change in the data, the system gradually grows out from one equilibrium position to another. </a:t>
            </a:r>
          </a:p>
          <a:p>
            <a:pPr algn="just" eaLnBrk="1" hangingPunct="1">
              <a:lnSpc>
                <a:spcPct val="80000"/>
              </a:lnSpc>
              <a:defRPr/>
            </a:pPr>
            <a:endParaRPr lang="en-US" sz="2400" dirty="0">
              <a:effectLst/>
              <a:latin typeface="Times New Roman" pitchFamily="18" charset="0"/>
            </a:endParaRPr>
          </a:p>
          <a:p>
            <a:pPr algn="just" eaLnBrk="1" hangingPunct="1">
              <a:lnSpc>
                <a:spcPct val="80000"/>
              </a:lnSpc>
              <a:defRPr/>
            </a:pPr>
            <a:r>
              <a:rPr lang="en-US" sz="2400" dirty="0">
                <a:effectLst/>
                <a:latin typeface="Times New Roman" pitchFamily="18" charset="0"/>
              </a:rPr>
              <a:t>It is the same as watching the movie you can see how the image animate and move. Dynamic analysis allow us to see the path of variable how the variable change with time. </a:t>
            </a:r>
          </a:p>
          <a:p>
            <a:pPr algn="just" eaLnBrk="1" hangingPunct="1">
              <a:lnSpc>
                <a:spcPct val="80000"/>
              </a:lnSpc>
              <a:defRPr/>
            </a:pPr>
            <a:endParaRPr lang="en-US" sz="2400" dirty="0">
              <a:effectLst/>
              <a:latin typeface="Times New Roman" pitchFamily="18" charset="0"/>
            </a:endParaRPr>
          </a:p>
          <a:p>
            <a:pPr algn="just" eaLnBrk="1" hangingPunct="1">
              <a:lnSpc>
                <a:spcPct val="80000"/>
              </a:lnSpc>
              <a:defRPr/>
            </a:pPr>
            <a:r>
              <a:rPr lang="en-US" sz="2400" dirty="0">
                <a:solidFill>
                  <a:schemeClr val="tx2"/>
                </a:solidFill>
                <a:effectLst/>
                <a:latin typeface="Times New Roman" pitchFamily="18" charset="0"/>
              </a:rPr>
              <a:t>Examples:</a:t>
            </a:r>
            <a:r>
              <a:rPr lang="en-US" sz="2400" dirty="0">
                <a:effectLst/>
                <a:latin typeface="Times New Roman" pitchFamily="18" charset="0"/>
              </a:rPr>
              <a:t> Growth Models, Business Cycles and Economic Fluctuations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90600" y="533400"/>
            <a:ext cx="7543800" cy="609600"/>
          </a:xfrm>
        </p:spPr>
        <p:txBody>
          <a:bodyPr/>
          <a:lstStyle/>
          <a:p>
            <a:pPr algn="ctr" eaLnBrk="1" hangingPunct="1">
              <a:tabLst>
                <a:tab pos="6864350" algn="l"/>
              </a:tabLst>
            </a:pPr>
            <a:r>
              <a:rPr lang="en-US" sz="3600" b="1" dirty="0">
                <a:effectLst/>
                <a:latin typeface="Times New Roman" pitchFamily="18" charset="0"/>
              </a:rPr>
              <a:t>Dynamic Economics</a:t>
            </a:r>
          </a:p>
        </p:txBody>
      </p:sp>
      <p:sp>
        <p:nvSpPr>
          <p:cNvPr id="29699" name="Rectangle 3"/>
          <p:cNvSpPr>
            <a:spLocks noGrp="1" noChangeArrowheads="1"/>
          </p:cNvSpPr>
          <p:nvPr>
            <p:ph type="body" idx="1"/>
          </p:nvPr>
        </p:nvSpPr>
        <p:spPr>
          <a:xfrm>
            <a:off x="228600" y="1143000"/>
            <a:ext cx="8686800" cy="5562600"/>
          </a:xfrm>
        </p:spPr>
        <p:txBody>
          <a:bodyPr/>
          <a:lstStyle/>
          <a:p>
            <a:pPr algn="just" eaLnBrk="1" hangingPunct="1">
              <a:defRPr/>
            </a:pPr>
            <a:r>
              <a:rPr lang="en-US" dirty="0">
                <a:effectLst/>
                <a:latin typeface="Times New Roman" pitchFamily="18" charset="0"/>
              </a:rPr>
              <a:t> </a:t>
            </a:r>
            <a:r>
              <a:rPr lang="en-US" sz="2800" dirty="0">
                <a:effectLst/>
                <a:latin typeface="Times New Roman" pitchFamily="18" charset="0"/>
              </a:rPr>
              <a:t>Economic dynamic thus should embody functional relationships of variables with different dates appended to them. For instance:</a:t>
            </a:r>
          </a:p>
          <a:p>
            <a:pPr algn="just" eaLnBrk="1" hangingPunct="1">
              <a:defRPr/>
            </a:pPr>
            <a:endParaRPr lang="en-US" sz="2800" dirty="0">
              <a:effectLst/>
              <a:latin typeface="Times New Roman" pitchFamily="18" charset="0"/>
            </a:endParaRPr>
          </a:p>
          <a:p>
            <a:pPr algn="just" eaLnBrk="1" hangingPunct="1">
              <a:buFont typeface="Wingdings" pitchFamily="2" charset="2"/>
              <a:buNone/>
              <a:defRPr/>
            </a:pPr>
            <a:r>
              <a:rPr lang="en-US" sz="2800" dirty="0">
                <a:effectLst/>
                <a:latin typeface="Times New Roman" pitchFamily="18" charset="0"/>
              </a:rPr>
              <a:t>                   C</a:t>
            </a:r>
            <a:r>
              <a:rPr lang="en-US" sz="2800" baseline="-25000" dirty="0">
                <a:effectLst/>
                <a:latin typeface="Times New Roman" pitchFamily="18" charset="0"/>
              </a:rPr>
              <a:t>t</a:t>
            </a:r>
            <a:r>
              <a:rPr lang="en-US" sz="2800" dirty="0">
                <a:effectLst/>
                <a:latin typeface="Times New Roman" pitchFamily="18" charset="0"/>
              </a:rPr>
              <a:t>   =   f (Y</a:t>
            </a:r>
            <a:r>
              <a:rPr lang="en-US" sz="2800" baseline="-25000" dirty="0">
                <a:effectLst/>
                <a:latin typeface="Times New Roman" pitchFamily="18" charset="0"/>
              </a:rPr>
              <a:t>t-1</a:t>
            </a:r>
            <a:r>
              <a:rPr lang="en-US" sz="2800" dirty="0">
                <a:effectLst/>
                <a:latin typeface="Times New Roman" pitchFamily="18" charset="0"/>
              </a:rPr>
              <a:t>)</a:t>
            </a:r>
          </a:p>
          <a:p>
            <a:pPr algn="just" eaLnBrk="1" hangingPunct="1">
              <a:buFont typeface="Wingdings" pitchFamily="2" charset="2"/>
              <a:buNone/>
              <a:defRPr/>
            </a:pPr>
            <a:endParaRPr lang="en-US" sz="2800" dirty="0">
              <a:effectLst/>
              <a:latin typeface="Times New Roman" pitchFamily="18" charset="0"/>
            </a:endParaRPr>
          </a:p>
          <a:p>
            <a:pPr algn="just" eaLnBrk="1" hangingPunct="1">
              <a:buFont typeface="Wingdings" pitchFamily="2" charset="2"/>
              <a:buNone/>
              <a:defRPr/>
            </a:pPr>
            <a:r>
              <a:rPr lang="en-US" sz="2800" dirty="0">
                <a:effectLst/>
                <a:latin typeface="Times New Roman" pitchFamily="18" charset="0"/>
              </a:rPr>
              <a:t>Where:	C  is consumption, Y is income and T is time</a:t>
            </a:r>
            <a:r>
              <a:rPr lang="en-US" sz="2800" dirty="0">
                <a:latin typeface="Times New Roman" pitchFamily="18" charset="0"/>
              </a:rPr>
              <a:t> </a:t>
            </a:r>
            <a:endParaRPr lang="en-US" sz="2800" dirty="0">
              <a:effectLst/>
              <a:latin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a:latin typeface="Times New Roman" panose="02020603050405020304" pitchFamily="18" charset="0"/>
                <a:cs typeface="Times New Roman" panose="02020603050405020304" pitchFamily="18" charset="0"/>
              </a:rPr>
              <a:t>References	</a:t>
            </a:r>
          </a:p>
        </p:txBody>
      </p:sp>
      <p:sp>
        <p:nvSpPr>
          <p:cNvPr id="3" name="Content Placeholder 2"/>
          <p:cNvSpPr>
            <a:spLocks noGrp="1"/>
          </p:cNvSpPr>
          <p:nvPr>
            <p:ph idx="1"/>
          </p:nvPr>
        </p:nvSpPr>
        <p:spPr>
          <a:xfrm>
            <a:off x="457200" y="1752600"/>
            <a:ext cx="8229600" cy="4572000"/>
          </a:xfrm>
        </p:spPr>
        <p:txBody>
          <a:bodyPr/>
          <a:lstStyle/>
          <a:p>
            <a:r>
              <a:rPr lang="en-US" dirty="0">
                <a:latin typeface="Times New Roman" panose="02020603050405020304" pitchFamily="18" charset="0"/>
                <a:cs typeface="Times New Roman" panose="02020603050405020304" pitchFamily="18" charset="0"/>
              </a:rPr>
              <a:t>Chapter 20, Principles of Economics, Case et al. </a:t>
            </a:r>
          </a:p>
          <a:p>
            <a:r>
              <a:rPr lang="en-US" dirty="0">
                <a:latin typeface="Times New Roman" panose="02020603050405020304" pitchFamily="18" charset="0"/>
                <a:cs typeface="Times New Roman" panose="02020603050405020304" pitchFamily="18" charset="0"/>
              </a:rPr>
              <a:t>Chapter 2, Macroeconomics, D.N. </a:t>
            </a:r>
            <a:r>
              <a:rPr lang="en-US" dirty="0" err="1">
                <a:latin typeface="Times New Roman" panose="02020603050405020304" pitchFamily="18" charset="0"/>
                <a:cs typeface="Times New Roman" panose="02020603050405020304" pitchFamily="18" charset="0"/>
              </a:rPr>
              <a:t>Dwivedi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105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a:latin typeface="Times New Roman" pitchFamily="18" charset="0"/>
                <a:cs typeface="Times New Roman" pitchFamily="18" charset="0"/>
              </a:rPr>
              <a:t>MACROECONOMIC ISSUES</a:t>
            </a:r>
          </a:p>
        </p:txBody>
      </p:sp>
      <p:sp>
        <p:nvSpPr>
          <p:cNvPr id="3" name="Content Placeholder 2"/>
          <p:cNvSpPr>
            <a:spLocks noGrp="1"/>
          </p:cNvSpPr>
          <p:nvPr>
            <p:ph idx="1"/>
          </p:nvPr>
        </p:nvSpPr>
        <p:spPr>
          <a:xfrm>
            <a:off x="457200" y="1676400"/>
            <a:ext cx="8229600" cy="4648200"/>
          </a:xfrm>
        </p:spPr>
        <p:txBody>
          <a:bodyPr/>
          <a:lstStyle/>
          <a:p>
            <a:pPr algn="just"/>
            <a:r>
              <a:rPr lang="en-US" dirty="0">
                <a:latin typeface="Times New Roman" pitchFamily="18" charset="0"/>
                <a:cs typeface="Times New Roman" pitchFamily="18" charset="0"/>
              </a:rPr>
              <a:t>Achieving and maintaining a high rate of economic growth,</a:t>
            </a:r>
          </a:p>
          <a:p>
            <a:r>
              <a:rPr lang="en-US" dirty="0">
                <a:latin typeface="Times New Roman" pitchFamily="18" charset="0"/>
                <a:cs typeface="Times New Roman" pitchFamily="18" charset="0"/>
              </a:rPr>
              <a:t>Preventing business cycles,</a:t>
            </a:r>
          </a:p>
          <a:p>
            <a:r>
              <a:rPr lang="en-US" dirty="0">
                <a:latin typeface="Times New Roman" pitchFamily="18" charset="0"/>
                <a:cs typeface="Times New Roman" pitchFamily="18" charset="0"/>
              </a:rPr>
              <a:t>Controlling inflation and stabilizing price level,</a:t>
            </a:r>
          </a:p>
          <a:p>
            <a:r>
              <a:rPr lang="en-US" dirty="0">
                <a:latin typeface="Times New Roman" pitchFamily="18" charset="0"/>
                <a:cs typeface="Times New Roman" pitchFamily="18" charset="0"/>
              </a:rPr>
              <a:t>Problems of unemployment,</a:t>
            </a:r>
          </a:p>
          <a:p>
            <a:r>
              <a:rPr lang="en-US" dirty="0">
                <a:latin typeface="Times New Roman" pitchFamily="18" charset="0"/>
                <a:cs typeface="Times New Roman" pitchFamily="18" charset="0"/>
              </a:rPr>
              <a:t>Containing growing budgetary deficits, and</a:t>
            </a:r>
          </a:p>
          <a:p>
            <a:r>
              <a:rPr lang="en-US" dirty="0">
                <a:latin typeface="Times New Roman" pitchFamily="18" charset="0"/>
                <a:cs typeface="Times New Roman" pitchFamily="18" charset="0"/>
              </a:rPr>
              <a:t>Managing international economic issues.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a:latin typeface="Times New Roman" pitchFamily="18" charset="0"/>
                <a:cs typeface="Times New Roman" pitchFamily="18" charset="0"/>
              </a:rPr>
              <a:t>1) </a:t>
            </a:r>
            <a:r>
              <a:rPr lang="en-US" b="1" dirty="0">
                <a:latin typeface="Times New Roman" pitchFamily="18" charset="0"/>
                <a:cs typeface="Times New Roman" pitchFamily="18" charset="0"/>
              </a:rPr>
              <a:t>Growth related issues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a:bodyPr>
          <a:lstStyle/>
          <a:p>
            <a:pPr algn="just">
              <a:buNone/>
            </a:pPr>
            <a:r>
              <a:rPr lang="en-US" sz="3200" dirty="0">
                <a:latin typeface="Times New Roman" pitchFamily="18" charset="0"/>
                <a:cs typeface="Times New Roman" pitchFamily="18" charset="0"/>
              </a:rPr>
              <a:t>(</a:t>
            </a:r>
            <a:r>
              <a:rPr lang="en-US" sz="3200" dirty="0" err="1">
                <a:latin typeface="Times New Roman" pitchFamily="18" charset="0"/>
                <a:cs typeface="Times New Roman" pitchFamily="18" charset="0"/>
              </a:rPr>
              <a:t>i</a:t>
            </a:r>
            <a:r>
              <a:rPr lang="en-US" sz="3200" dirty="0">
                <a:latin typeface="Times New Roman" pitchFamily="18" charset="0"/>
                <a:cs typeface="Times New Roman" pitchFamily="18" charset="0"/>
              </a:rPr>
              <a:t>) How to maintain the current high growth rate; and</a:t>
            </a:r>
          </a:p>
          <a:p>
            <a:pPr algn="just">
              <a:buNone/>
            </a:pPr>
            <a:r>
              <a:rPr lang="en-US" sz="3200" dirty="0">
                <a:latin typeface="Times New Roman" pitchFamily="18" charset="0"/>
                <a:cs typeface="Times New Roman" pitchFamily="18" charset="0"/>
              </a:rPr>
              <a:t>(ii) How to prevent the overheating of the economy—a problem often associated with fast growing economies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cstate="print"/>
          <a:srcRect/>
          <a:stretch>
            <a:fillRect/>
          </a:stretch>
        </p:blipFill>
        <p:spPr bwMode="auto">
          <a:xfrm>
            <a:off x="457200" y="1066800"/>
            <a:ext cx="8229600" cy="5334000"/>
          </a:xfrm>
          <a:prstGeom prst="rect">
            <a:avLst/>
          </a:prstGeom>
          <a:noFill/>
          <a:ln w="9525">
            <a:noFill/>
            <a:miter lim="800000"/>
            <a:headEnd/>
            <a:tailEnd/>
          </a:ln>
        </p:spPr>
      </p:pic>
      <p:sp>
        <p:nvSpPr>
          <p:cNvPr id="3" name="Rectangle 2"/>
          <p:cNvSpPr/>
          <p:nvPr/>
        </p:nvSpPr>
        <p:spPr>
          <a:xfrm>
            <a:off x="762000" y="533400"/>
            <a:ext cx="3124200" cy="369332"/>
          </a:xfrm>
          <a:prstGeom prst="rect">
            <a:avLst/>
          </a:prstGeom>
        </p:spPr>
        <p:txBody>
          <a:bodyPr wrap="square">
            <a:spAutoFit/>
          </a:bodyPr>
          <a:lstStyle/>
          <a:p>
            <a:r>
              <a:rPr lang="en-US" b="1" dirty="0">
                <a:latin typeface="Times New Roman" pitchFamily="18" charset="0"/>
                <a:cs typeface="Times New Roman" pitchFamily="18" charset="0"/>
              </a:rPr>
              <a:t>GDP Growth rate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rmAutofit fontScale="90000"/>
          </a:bodyPr>
          <a:lstStyle/>
          <a:p>
            <a:r>
              <a:rPr lang="en-US" b="1" dirty="0">
                <a:latin typeface="Times New Roman" pitchFamily="18" charset="0"/>
                <a:cs typeface="Times New Roman" pitchFamily="18" charset="0"/>
              </a:rPr>
              <a:t>2) The Issues of Business Cycles</a:t>
            </a:r>
          </a:p>
        </p:txBody>
      </p:sp>
      <p:sp>
        <p:nvSpPr>
          <p:cNvPr id="3" name="Content Placeholder 2"/>
          <p:cNvSpPr>
            <a:spLocks noGrp="1"/>
          </p:cNvSpPr>
          <p:nvPr>
            <p:ph idx="1"/>
          </p:nvPr>
        </p:nvSpPr>
        <p:spPr>
          <a:xfrm>
            <a:off x="457200" y="1752600"/>
            <a:ext cx="8229600" cy="4572000"/>
          </a:xfrm>
        </p:spPr>
        <p:txBody>
          <a:bodyPr>
            <a:normAutofit/>
          </a:bodyPr>
          <a:lstStyle/>
          <a:p>
            <a:pPr algn="just"/>
            <a:r>
              <a:rPr lang="en-US" b="1" dirty="0">
                <a:latin typeface="Times New Roman" pitchFamily="18" charset="0"/>
                <a:cs typeface="Times New Roman" pitchFamily="18" charset="0"/>
              </a:rPr>
              <a:t>Business cycle </a:t>
            </a:r>
            <a:r>
              <a:rPr lang="en-US" dirty="0">
                <a:latin typeface="Times New Roman" pitchFamily="18" charset="0"/>
                <a:cs typeface="Times New Roman" pitchFamily="18" charset="0"/>
              </a:rPr>
              <a:t>refers to high magnitude of fluctuation in the economy—high growth in GDP/GNP in one period followed by a sharp decline in the next period.</a:t>
            </a:r>
          </a:p>
          <a:p>
            <a:pPr lvl="1" algn="just"/>
            <a:r>
              <a:rPr lang="en-US" i="1" dirty="0">
                <a:latin typeface="Times New Roman" pitchFamily="18" charset="0"/>
                <a:cs typeface="Times New Roman" pitchFamily="18" charset="0"/>
              </a:rPr>
              <a:t>During boom and prosperity</a:t>
            </a:r>
            <a:r>
              <a:rPr lang="en-US" dirty="0">
                <a:latin typeface="Times New Roman" pitchFamily="18" charset="0"/>
                <a:cs typeface="Times New Roman" pitchFamily="18" charset="0"/>
              </a:rPr>
              <a:t>, there is high rate of growth in GDP and high rate of employment, and </a:t>
            </a:r>
          </a:p>
          <a:p>
            <a:pPr lvl="1" algn="just"/>
            <a:r>
              <a:rPr lang="en-US" i="1" dirty="0">
                <a:latin typeface="Times New Roman" pitchFamily="18" charset="0"/>
                <a:cs typeface="Times New Roman" pitchFamily="18" charset="0"/>
              </a:rPr>
              <a:t>During depression</a:t>
            </a:r>
            <a:r>
              <a:rPr lang="en-US" dirty="0">
                <a:latin typeface="Times New Roman" pitchFamily="18" charset="0"/>
                <a:cs typeface="Times New Roman" pitchFamily="18" charset="0"/>
              </a:rPr>
              <a:t>, there is fast decline in GDP and high rate of unemployment.</a:t>
            </a:r>
          </a:p>
          <a:p>
            <a:pPr marL="274320" lvl="1" indent="-274320" algn="just">
              <a:buClr>
                <a:schemeClr val="accent3"/>
              </a:buClr>
              <a:buSzPct val="95000"/>
            </a:pPr>
            <a:r>
              <a:rPr lang="en-US" dirty="0">
                <a:latin typeface="Times New Roman" pitchFamily="18" charset="0"/>
                <a:cs typeface="Times New Roman" pitchFamily="18" charset="0"/>
              </a:rPr>
              <a:t>The forces of business cycles are always present in growing economies, and the government and the policy makers of the country have to be on their guards to take action, if necessary, for preventing the business cycles.</a:t>
            </a:r>
          </a:p>
          <a:p>
            <a:pPr algn="just"/>
            <a:endParaRPr lang="en-US" dirty="0">
              <a:latin typeface="Times New Roman" pitchFamily="18" charset="0"/>
              <a:cs typeface="Times New Roman" pitchFamily="18" charset="0"/>
            </a:endParaRPr>
          </a:p>
          <a:p>
            <a:pPr lvl="1" algn="just"/>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3"/>
          <p:cNvSpPr>
            <a:spLocks noChangeArrowheads="1"/>
          </p:cNvSpPr>
          <p:nvPr/>
        </p:nvSpPr>
        <p:spPr bwMode="auto">
          <a:xfrm>
            <a:off x="718356" y="721793"/>
            <a:ext cx="784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r>
              <a:rPr lang="en-US" altLang="en-US" sz="3200" b="1" dirty="0">
                <a:solidFill>
                  <a:srgbClr val="7D0013"/>
                </a:solidFill>
                <a:latin typeface="Times New Roman" panose="02020603050405020304" pitchFamily="18" charset="0"/>
                <a:cs typeface="Times New Roman" panose="02020603050405020304" pitchFamily="18" charset="0"/>
              </a:rPr>
              <a:t>Output Growth</a:t>
            </a:r>
          </a:p>
        </p:txBody>
      </p:sp>
      <p:sp>
        <p:nvSpPr>
          <p:cNvPr id="1905670" name="Rectangle 6"/>
          <p:cNvSpPr>
            <a:spLocks noChangeArrowheads="1"/>
          </p:cNvSpPr>
          <p:nvPr/>
        </p:nvSpPr>
        <p:spPr bwMode="auto">
          <a:xfrm>
            <a:off x="784225" y="1508685"/>
            <a:ext cx="259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spcBef>
                <a:spcPct val="0"/>
              </a:spcBef>
            </a:pPr>
            <a:r>
              <a:rPr lang="en-US" altLang="en-US" sz="2000" b="1" dirty="0">
                <a:solidFill>
                  <a:srgbClr val="7D0013"/>
                </a:solidFill>
                <a:latin typeface="Times New Roman" panose="02020603050405020304" pitchFamily="18" charset="0"/>
                <a:cs typeface="Times New Roman" panose="02020603050405020304" pitchFamily="18" charset="0"/>
              </a:rPr>
              <a:t>FIGURE 1  </a:t>
            </a:r>
            <a:r>
              <a:rPr lang="en-US" altLang="en-US" sz="2000" b="1" dirty="0">
                <a:latin typeface="Times New Roman" panose="02020603050405020304" pitchFamily="18" charset="0"/>
                <a:cs typeface="Times New Roman" panose="02020603050405020304" pitchFamily="18" charset="0"/>
              </a:rPr>
              <a:t>A Typical Business Cycle</a:t>
            </a:r>
          </a:p>
        </p:txBody>
      </p:sp>
      <p:sp>
        <p:nvSpPr>
          <p:cNvPr id="1905671" name="Text Box 7"/>
          <p:cNvSpPr txBox="1">
            <a:spLocks noChangeArrowheads="1"/>
          </p:cNvSpPr>
          <p:nvPr/>
        </p:nvSpPr>
        <p:spPr bwMode="auto">
          <a:xfrm rot="10800000">
            <a:off x="784224" y="2363688"/>
            <a:ext cx="287337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wrap="square">
            <a:spAutoFit/>
          </a:bodyPr>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spcBef>
                <a:spcPct val="0"/>
              </a:spcBef>
              <a:spcAft>
                <a:spcPct val="0"/>
              </a:spcAft>
            </a:pPr>
            <a:r>
              <a:rPr lang="en-US" altLang="en-US" sz="2000" dirty="0">
                <a:latin typeface="Times New Roman" panose="02020603050405020304" pitchFamily="18" charset="0"/>
                <a:cs typeface="Times New Roman" panose="02020603050405020304" pitchFamily="18" charset="0"/>
              </a:rPr>
              <a:t>In this business cycle, the economy is expanding as it moves through point </a:t>
            </a:r>
            <a:r>
              <a:rPr lang="en-US" altLang="en-US" sz="2000" i="1" dirty="0">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from the trough to the peak. </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a:p>
            <a:pPr eaLnBrk="1" hangingPunct="1">
              <a:spcBef>
                <a:spcPct val="0"/>
              </a:spcBef>
              <a:spcAft>
                <a:spcPct val="0"/>
              </a:spcAft>
            </a:pPr>
            <a:r>
              <a:rPr lang="en-US" altLang="en-US" sz="2000" dirty="0">
                <a:latin typeface="Times New Roman" panose="02020603050405020304" pitchFamily="18" charset="0"/>
                <a:cs typeface="Times New Roman" panose="02020603050405020304" pitchFamily="18" charset="0"/>
              </a:rPr>
              <a:t>When the economy moves from a peak down to a trough, through point </a:t>
            </a:r>
            <a:r>
              <a:rPr lang="en-US" altLang="en-US" sz="2000" i="1" dirty="0">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the economy is in recession</a:t>
            </a:r>
            <a:r>
              <a:rPr lang="en-US" altLang="en-US" sz="1300" dirty="0">
                <a:latin typeface="Times New Roman" panose="02020603050405020304" pitchFamily="18" charset="0"/>
                <a:cs typeface="Times New Roman" panose="02020603050405020304" pitchFamily="18" charset="0"/>
              </a:rPr>
              <a:t>.   </a:t>
            </a:r>
          </a:p>
        </p:txBody>
      </p:sp>
      <p:pic>
        <p:nvPicPr>
          <p:cNvPr id="1905673" name="Picture 9" descr="fig5_1_ppt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74" name="Picture 10" descr="fig5_1_ppt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75" name="Picture 11" descr="fig5_1_ppt_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76" name="Picture 12" descr="fig5_1_ppt_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77" name="Picture 13" descr="fig5_1_ppt_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78" name="Picture 14" descr="fig5_1_ppt_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79" name="Picture 15" descr="fig5_1_ppt_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1981200"/>
            <a:ext cx="4714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5680" name="Picture 16" descr="fig5_1_ppt_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1981200"/>
            <a:ext cx="50292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18356" y="6130900"/>
            <a:ext cx="6974986" cy="369332"/>
          </a:xfrm>
          <a:prstGeom prst="rect">
            <a:avLst/>
          </a:prstGeom>
        </p:spPr>
        <p:txBody>
          <a:bodyPr wrap="none">
            <a:spAutoFit/>
          </a:bodyPr>
          <a:lstStyle/>
          <a:p>
            <a:r>
              <a:rPr lang="en-US" altLang="en-US" dirty="0">
                <a:latin typeface="Times New Roman" panose="02020603050405020304" pitchFamily="18" charset="0"/>
                <a:cs typeface="Times New Roman" panose="02020603050405020304" pitchFamily="18" charset="0"/>
              </a:rPr>
              <a:t>Figure adapted from Case et al. (2013), Principles of Economics, Pearson</a:t>
            </a:r>
            <a:endParaRPr lang="en-US" dirty="0"/>
          </a:p>
        </p:txBody>
      </p:sp>
    </p:spTree>
    <p:extLst>
      <p:ext uri="{BB962C8B-B14F-4D97-AF65-F5344CB8AC3E}">
        <p14:creationId xmlns:p14="http://schemas.microsoft.com/office/powerpoint/2010/main" val="2176676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05670"/>
                                        </p:tgtEl>
                                        <p:attrNameLst>
                                          <p:attrName>style.visibility</p:attrName>
                                        </p:attrNameLst>
                                      </p:cBhvr>
                                      <p:to>
                                        <p:strVal val="visible"/>
                                      </p:to>
                                    </p:set>
                                    <p:animEffect transition="in" filter="wipe(left)">
                                      <p:cBhvr>
                                        <p:cTn id="7" dur="500"/>
                                        <p:tgtEl>
                                          <p:spTgt spid="190567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05671">
                                            <p:txEl>
                                              <p:pRg st="0" end="0"/>
                                            </p:txEl>
                                          </p:spTgt>
                                        </p:tgtEl>
                                        <p:attrNameLst>
                                          <p:attrName>style.visibility</p:attrName>
                                        </p:attrNameLst>
                                      </p:cBhvr>
                                      <p:to>
                                        <p:strVal val="visible"/>
                                      </p:to>
                                    </p:set>
                                    <p:animEffect transition="in" filter="wipe(left)">
                                      <p:cBhvr>
                                        <p:cTn id="11" dur="500"/>
                                        <p:tgtEl>
                                          <p:spTgt spid="1905671">
                                            <p:txEl>
                                              <p:pRg st="0" end="0"/>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05673"/>
                                        </p:tgtEl>
                                        <p:attrNameLst>
                                          <p:attrName>style.visibility</p:attrName>
                                        </p:attrNameLst>
                                      </p:cBhvr>
                                      <p:to>
                                        <p:strVal val="visible"/>
                                      </p:to>
                                    </p:set>
                                    <p:animEffect transition="in" filter="wipe(left)">
                                      <p:cBhvr>
                                        <p:cTn id="15" dur="500"/>
                                        <p:tgtEl>
                                          <p:spTgt spid="190567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05674"/>
                                        </p:tgtEl>
                                        <p:attrNameLst>
                                          <p:attrName>style.visibility</p:attrName>
                                        </p:attrNameLst>
                                      </p:cBhvr>
                                      <p:to>
                                        <p:strVal val="visible"/>
                                      </p:to>
                                    </p:set>
                                    <p:animEffect transition="in" filter="wipe(left)">
                                      <p:cBhvr>
                                        <p:cTn id="19" dur="1000"/>
                                        <p:tgtEl>
                                          <p:spTgt spid="1905674"/>
                                        </p:tgtEl>
                                      </p:cBhvr>
                                    </p:animEffect>
                                  </p:childTnLst>
                                </p:cTn>
                              </p:par>
                            </p:childTnLst>
                          </p:cTn>
                        </p:par>
                        <p:par>
                          <p:cTn id="20" fill="hold" nodeType="afterGroup">
                            <p:stCondLst>
                              <p:cond delay="2500"/>
                            </p:stCondLst>
                            <p:childTnLst>
                              <p:par>
                                <p:cTn id="21" presetID="22" presetClass="entr" presetSubtype="8" fill="hold" nodeType="afterEffect">
                                  <p:stCondLst>
                                    <p:cond delay="0"/>
                                  </p:stCondLst>
                                  <p:childTnLst>
                                    <p:set>
                                      <p:cBhvr>
                                        <p:cTn id="22" dur="1" fill="hold">
                                          <p:stCondLst>
                                            <p:cond delay="0"/>
                                          </p:stCondLst>
                                        </p:cTn>
                                        <p:tgtEl>
                                          <p:spTgt spid="1905675"/>
                                        </p:tgtEl>
                                        <p:attrNameLst>
                                          <p:attrName>style.visibility</p:attrName>
                                        </p:attrNameLst>
                                      </p:cBhvr>
                                      <p:to>
                                        <p:strVal val="visible"/>
                                      </p:to>
                                    </p:set>
                                    <p:animEffect transition="in" filter="wipe(left)">
                                      <p:cBhvr>
                                        <p:cTn id="23" dur="1000"/>
                                        <p:tgtEl>
                                          <p:spTgt spid="1905675"/>
                                        </p:tgtEl>
                                      </p:cBhvr>
                                    </p:animEffect>
                                  </p:childTnLst>
                                </p:cTn>
                              </p:par>
                            </p:childTnLst>
                          </p:cTn>
                        </p:par>
                        <p:par>
                          <p:cTn id="24" fill="hold" nodeType="afterGroup">
                            <p:stCondLst>
                              <p:cond delay="3500"/>
                            </p:stCondLst>
                            <p:childTnLst>
                              <p:par>
                                <p:cTn id="25" presetID="22" presetClass="entr" presetSubtype="8" fill="hold" nodeType="afterEffect">
                                  <p:stCondLst>
                                    <p:cond delay="0"/>
                                  </p:stCondLst>
                                  <p:childTnLst>
                                    <p:set>
                                      <p:cBhvr>
                                        <p:cTn id="26" dur="1" fill="hold">
                                          <p:stCondLst>
                                            <p:cond delay="0"/>
                                          </p:stCondLst>
                                        </p:cTn>
                                        <p:tgtEl>
                                          <p:spTgt spid="1905676"/>
                                        </p:tgtEl>
                                        <p:attrNameLst>
                                          <p:attrName>style.visibility</p:attrName>
                                        </p:attrNameLst>
                                      </p:cBhvr>
                                      <p:to>
                                        <p:strVal val="visible"/>
                                      </p:to>
                                    </p:set>
                                    <p:animEffect transition="in" filter="wipe(left)">
                                      <p:cBhvr>
                                        <p:cTn id="27" dur="1000"/>
                                        <p:tgtEl>
                                          <p:spTgt spid="1905676"/>
                                        </p:tgtEl>
                                      </p:cBhvr>
                                    </p:animEffect>
                                  </p:childTnLst>
                                </p:cTn>
                              </p:par>
                            </p:childTnLst>
                          </p:cTn>
                        </p:par>
                        <p:par>
                          <p:cTn id="28" fill="hold" nodeType="afterGroup">
                            <p:stCondLst>
                              <p:cond delay="4500"/>
                            </p:stCondLst>
                            <p:childTnLst>
                              <p:par>
                                <p:cTn id="29" presetID="22" presetClass="entr" presetSubtype="8" fill="hold" nodeType="afterEffect">
                                  <p:stCondLst>
                                    <p:cond delay="0"/>
                                  </p:stCondLst>
                                  <p:childTnLst>
                                    <p:set>
                                      <p:cBhvr>
                                        <p:cTn id="30" dur="1" fill="hold">
                                          <p:stCondLst>
                                            <p:cond delay="0"/>
                                          </p:stCondLst>
                                        </p:cTn>
                                        <p:tgtEl>
                                          <p:spTgt spid="1905677"/>
                                        </p:tgtEl>
                                        <p:attrNameLst>
                                          <p:attrName>style.visibility</p:attrName>
                                        </p:attrNameLst>
                                      </p:cBhvr>
                                      <p:to>
                                        <p:strVal val="visible"/>
                                      </p:to>
                                    </p:set>
                                    <p:animEffect transition="in" filter="wipe(left)">
                                      <p:cBhvr>
                                        <p:cTn id="31" dur="1000"/>
                                        <p:tgtEl>
                                          <p:spTgt spid="1905677"/>
                                        </p:tgtEl>
                                      </p:cBhvr>
                                    </p:animEffect>
                                  </p:childTnLst>
                                </p:cTn>
                              </p:par>
                            </p:childTnLst>
                          </p:cTn>
                        </p:par>
                        <p:par>
                          <p:cTn id="32" fill="hold" nodeType="afterGroup">
                            <p:stCondLst>
                              <p:cond delay="5500"/>
                            </p:stCondLst>
                            <p:childTnLst>
                              <p:par>
                                <p:cTn id="33" presetID="22" presetClass="entr" presetSubtype="8" fill="hold" nodeType="afterEffect">
                                  <p:stCondLst>
                                    <p:cond delay="0"/>
                                  </p:stCondLst>
                                  <p:childTnLst>
                                    <p:set>
                                      <p:cBhvr>
                                        <p:cTn id="34" dur="1" fill="hold">
                                          <p:stCondLst>
                                            <p:cond delay="0"/>
                                          </p:stCondLst>
                                        </p:cTn>
                                        <p:tgtEl>
                                          <p:spTgt spid="1905678"/>
                                        </p:tgtEl>
                                        <p:attrNameLst>
                                          <p:attrName>style.visibility</p:attrName>
                                        </p:attrNameLst>
                                      </p:cBhvr>
                                      <p:to>
                                        <p:strVal val="visible"/>
                                      </p:to>
                                    </p:set>
                                    <p:animEffect transition="in" filter="wipe(left)">
                                      <p:cBhvr>
                                        <p:cTn id="35" dur="1000"/>
                                        <p:tgtEl>
                                          <p:spTgt spid="1905678"/>
                                        </p:tgtEl>
                                      </p:cBhvr>
                                    </p:animEffect>
                                  </p:childTnLst>
                                </p:cTn>
                              </p:par>
                            </p:childTnLst>
                          </p:cTn>
                        </p:par>
                        <p:par>
                          <p:cTn id="36" fill="hold" nodeType="afterGroup">
                            <p:stCondLst>
                              <p:cond delay="6500"/>
                            </p:stCondLst>
                            <p:childTnLst>
                              <p:par>
                                <p:cTn id="37" presetID="22" presetClass="entr" presetSubtype="8" fill="hold" nodeType="afterEffect">
                                  <p:stCondLst>
                                    <p:cond delay="0"/>
                                  </p:stCondLst>
                                  <p:childTnLst>
                                    <p:set>
                                      <p:cBhvr>
                                        <p:cTn id="38" dur="1" fill="hold">
                                          <p:stCondLst>
                                            <p:cond delay="0"/>
                                          </p:stCondLst>
                                        </p:cTn>
                                        <p:tgtEl>
                                          <p:spTgt spid="1905671">
                                            <p:txEl>
                                              <p:pRg st="1" end="1"/>
                                            </p:txEl>
                                          </p:spTgt>
                                        </p:tgtEl>
                                        <p:attrNameLst>
                                          <p:attrName>style.visibility</p:attrName>
                                        </p:attrNameLst>
                                      </p:cBhvr>
                                      <p:to>
                                        <p:strVal val="visible"/>
                                      </p:to>
                                    </p:set>
                                    <p:animEffect transition="in" filter="wipe(left)">
                                      <p:cBhvr>
                                        <p:cTn id="39" dur="500"/>
                                        <p:tgtEl>
                                          <p:spTgt spid="1905671">
                                            <p:txEl>
                                              <p:pRg st="1" end="1"/>
                                            </p:txEl>
                                          </p:spTgt>
                                        </p:tgtEl>
                                      </p:cBhvr>
                                    </p:animEffect>
                                  </p:childTnLst>
                                </p:cTn>
                              </p:par>
                            </p:childTnLst>
                          </p:cTn>
                        </p:par>
                        <p:par>
                          <p:cTn id="40" fill="hold" nodeType="afterGroup">
                            <p:stCondLst>
                              <p:cond delay="7000"/>
                            </p:stCondLst>
                            <p:childTnLst>
                              <p:par>
                                <p:cTn id="41" presetID="22" presetClass="entr" presetSubtype="8" fill="hold" nodeType="afterEffect">
                                  <p:stCondLst>
                                    <p:cond delay="0"/>
                                  </p:stCondLst>
                                  <p:childTnLst>
                                    <p:set>
                                      <p:cBhvr>
                                        <p:cTn id="42" dur="1" fill="hold">
                                          <p:stCondLst>
                                            <p:cond delay="0"/>
                                          </p:stCondLst>
                                        </p:cTn>
                                        <p:tgtEl>
                                          <p:spTgt spid="1905679"/>
                                        </p:tgtEl>
                                        <p:attrNameLst>
                                          <p:attrName>style.visibility</p:attrName>
                                        </p:attrNameLst>
                                      </p:cBhvr>
                                      <p:to>
                                        <p:strVal val="visible"/>
                                      </p:to>
                                    </p:set>
                                    <p:animEffect transition="in" filter="wipe(left)">
                                      <p:cBhvr>
                                        <p:cTn id="43" dur="1000"/>
                                        <p:tgtEl>
                                          <p:spTgt spid="1905679"/>
                                        </p:tgtEl>
                                      </p:cBhvr>
                                    </p:animEffect>
                                  </p:childTnLst>
                                </p:cTn>
                              </p:par>
                            </p:childTnLst>
                          </p:cTn>
                        </p:par>
                        <p:par>
                          <p:cTn id="44" fill="hold" nodeType="afterGroup">
                            <p:stCondLst>
                              <p:cond delay="8000"/>
                            </p:stCondLst>
                            <p:childTnLst>
                              <p:par>
                                <p:cTn id="45" presetID="22" presetClass="entr" presetSubtype="8" fill="hold" nodeType="afterEffect">
                                  <p:stCondLst>
                                    <p:cond delay="0"/>
                                  </p:stCondLst>
                                  <p:childTnLst>
                                    <p:set>
                                      <p:cBhvr>
                                        <p:cTn id="46" dur="1" fill="hold">
                                          <p:stCondLst>
                                            <p:cond delay="0"/>
                                          </p:stCondLst>
                                        </p:cTn>
                                        <p:tgtEl>
                                          <p:spTgt spid="1905680"/>
                                        </p:tgtEl>
                                        <p:attrNameLst>
                                          <p:attrName>style.visibility</p:attrName>
                                        </p:attrNameLst>
                                      </p:cBhvr>
                                      <p:to>
                                        <p:strVal val="visible"/>
                                      </p:to>
                                    </p:set>
                                    <p:animEffect transition="in" filter="wipe(left)">
                                      <p:cBhvr>
                                        <p:cTn id="47" dur="1000"/>
                                        <p:tgtEl>
                                          <p:spTgt spid="1905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670"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3"/>
          <p:cNvSpPr>
            <a:spLocks noChangeArrowheads="1"/>
          </p:cNvSpPr>
          <p:nvPr/>
        </p:nvSpPr>
        <p:spPr bwMode="auto">
          <a:xfrm>
            <a:off x="762000" y="68580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r>
              <a:rPr lang="en-US" altLang="en-US" sz="2400" b="1">
                <a:solidFill>
                  <a:srgbClr val="7D0013"/>
                </a:solidFill>
                <a:latin typeface="Times New Roman" panose="02020603050405020304" pitchFamily="18" charset="0"/>
                <a:cs typeface="Times New Roman" panose="02020603050405020304" pitchFamily="18" charset="0"/>
              </a:rPr>
              <a:t>Output Growth</a:t>
            </a:r>
          </a:p>
        </p:txBody>
      </p:sp>
      <p:sp>
        <p:nvSpPr>
          <p:cNvPr id="1906692" name="Rectangle 4"/>
          <p:cNvSpPr>
            <a:spLocks noChangeArrowheads="1"/>
          </p:cNvSpPr>
          <p:nvPr/>
        </p:nvSpPr>
        <p:spPr bwMode="auto">
          <a:xfrm>
            <a:off x="1371600" y="5724525"/>
            <a:ext cx="74215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spcBef>
                <a:spcPct val="0"/>
              </a:spcBef>
            </a:pPr>
            <a:r>
              <a:rPr lang="en-US" altLang="en-US" sz="1200" b="1" dirty="0">
                <a:solidFill>
                  <a:srgbClr val="7D0013"/>
                </a:solidFill>
                <a:latin typeface="Times New Roman" panose="02020603050405020304" pitchFamily="18" charset="0"/>
                <a:cs typeface="Times New Roman" panose="02020603050405020304" pitchFamily="18" charset="0"/>
              </a:rPr>
              <a:t>FIGURE 2  </a:t>
            </a:r>
            <a:r>
              <a:rPr lang="en-US" altLang="en-US" sz="1200" b="1" dirty="0">
                <a:latin typeface="Times New Roman" panose="02020603050405020304" pitchFamily="18" charset="0"/>
                <a:cs typeface="Times New Roman" panose="02020603050405020304" pitchFamily="18" charset="0"/>
              </a:rPr>
              <a:t>U.S. Aggregate Output (Real GDP), 1900–2007</a:t>
            </a:r>
          </a:p>
        </p:txBody>
      </p:sp>
      <p:sp>
        <p:nvSpPr>
          <p:cNvPr id="1906693" name="Text Box 5"/>
          <p:cNvSpPr txBox="1">
            <a:spLocks noChangeArrowheads="1"/>
          </p:cNvSpPr>
          <p:nvPr/>
        </p:nvSpPr>
        <p:spPr bwMode="auto">
          <a:xfrm rot="10800000">
            <a:off x="1347788" y="5959475"/>
            <a:ext cx="74914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a:spcBef>
                <a:spcPct val="10000"/>
              </a:spcBef>
              <a:spcAft>
                <a:spcPct val="10000"/>
              </a:spcAft>
              <a:defRPr sz="1600">
                <a:solidFill>
                  <a:schemeClr val="tx1"/>
                </a:solidFill>
                <a:latin typeface="Arial"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sz="2000">
                <a:solidFill>
                  <a:schemeClr val="tx1"/>
                </a:solidFill>
                <a:latin typeface="Arial" panose="020B0604020202020204" pitchFamily="34" charset="0"/>
              </a:defRPr>
            </a:lvl9pPr>
          </a:lstStyle>
          <a:p>
            <a:pPr eaLnBrk="1" hangingPunct="1">
              <a:spcBef>
                <a:spcPct val="0"/>
              </a:spcBef>
              <a:spcAft>
                <a:spcPct val="0"/>
              </a:spcAft>
            </a:pPr>
            <a:r>
              <a:rPr lang="en-US" altLang="en-US" sz="1300" dirty="0">
                <a:latin typeface="Times New Roman" panose="02020603050405020304" pitchFamily="18" charset="0"/>
                <a:cs typeface="Times New Roman" panose="02020603050405020304" pitchFamily="18" charset="0"/>
              </a:rPr>
              <a:t>The periods of the Great Depression and World Wars I and II show the largest fluctuations in aggregate output.</a:t>
            </a:r>
          </a:p>
        </p:txBody>
      </p:sp>
      <p:pic>
        <p:nvPicPr>
          <p:cNvPr id="1906704" name="Picture 16" descr="fig5_2_ppt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647825"/>
            <a:ext cx="63246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6705" name="Picture 17" descr="fig5_2_ppt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1647825"/>
            <a:ext cx="63246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6706" name="Picture 18" descr="fig5_2_ppt_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700" y="1182305"/>
            <a:ext cx="7048500" cy="453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387522" y="6373222"/>
            <a:ext cx="5466561" cy="307777"/>
          </a:xfrm>
          <a:prstGeom prst="rect">
            <a:avLst/>
          </a:prstGeom>
        </p:spPr>
        <p:txBody>
          <a:bodyPr wrap="none">
            <a:spAutoFit/>
          </a:bodyPr>
          <a:lstStyle/>
          <a:p>
            <a:r>
              <a:rPr lang="en-US" altLang="en-US" sz="1400" dirty="0">
                <a:latin typeface="Times New Roman" panose="02020603050405020304" pitchFamily="18" charset="0"/>
                <a:cs typeface="Times New Roman" panose="02020603050405020304" pitchFamily="18" charset="0"/>
              </a:rPr>
              <a:t>Figure adapted from Case et al. (2013), Principles of Economics, Pearson</a:t>
            </a:r>
            <a:endParaRPr lang="en-US" sz="1400" dirty="0"/>
          </a:p>
        </p:txBody>
      </p:sp>
    </p:spTree>
    <p:extLst>
      <p:ext uri="{BB962C8B-B14F-4D97-AF65-F5344CB8AC3E}">
        <p14:creationId xmlns:p14="http://schemas.microsoft.com/office/powerpoint/2010/main" val="1875105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06692"/>
                                        </p:tgtEl>
                                        <p:attrNameLst>
                                          <p:attrName>style.visibility</p:attrName>
                                        </p:attrNameLst>
                                      </p:cBhvr>
                                      <p:to>
                                        <p:strVal val="visible"/>
                                      </p:to>
                                    </p:set>
                                    <p:animEffect transition="in" filter="wipe(left)">
                                      <p:cBhvr>
                                        <p:cTn id="7" dur="500"/>
                                        <p:tgtEl>
                                          <p:spTgt spid="190669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06693">
                                            <p:txEl>
                                              <p:pRg st="0" end="0"/>
                                            </p:txEl>
                                          </p:spTgt>
                                        </p:tgtEl>
                                        <p:attrNameLst>
                                          <p:attrName>style.visibility</p:attrName>
                                        </p:attrNameLst>
                                      </p:cBhvr>
                                      <p:to>
                                        <p:strVal val="visible"/>
                                      </p:to>
                                    </p:set>
                                    <p:animEffect transition="in" filter="wipe(left)">
                                      <p:cBhvr>
                                        <p:cTn id="11" dur="500"/>
                                        <p:tgtEl>
                                          <p:spTgt spid="1906693">
                                            <p:txEl>
                                              <p:pRg st="0" end="0"/>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06704"/>
                                        </p:tgtEl>
                                        <p:attrNameLst>
                                          <p:attrName>style.visibility</p:attrName>
                                        </p:attrNameLst>
                                      </p:cBhvr>
                                      <p:to>
                                        <p:strVal val="visible"/>
                                      </p:to>
                                    </p:set>
                                    <p:animEffect transition="in" filter="wipe(left)">
                                      <p:cBhvr>
                                        <p:cTn id="15" dur="1000"/>
                                        <p:tgtEl>
                                          <p:spTgt spid="1906704"/>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906705"/>
                                        </p:tgtEl>
                                        <p:attrNameLst>
                                          <p:attrName>style.visibility</p:attrName>
                                        </p:attrNameLst>
                                      </p:cBhvr>
                                      <p:to>
                                        <p:strVal val="visible"/>
                                      </p:to>
                                    </p:set>
                                    <p:animEffect transition="in" filter="wipe(left)">
                                      <p:cBhvr>
                                        <p:cTn id="19" dur="1000"/>
                                        <p:tgtEl>
                                          <p:spTgt spid="1906705"/>
                                        </p:tgtEl>
                                      </p:cBhvr>
                                    </p:animEffect>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1906706"/>
                                        </p:tgtEl>
                                        <p:attrNameLst>
                                          <p:attrName>style.visibility</p:attrName>
                                        </p:attrNameLst>
                                      </p:cBhvr>
                                      <p:to>
                                        <p:strVal val="visible"/>
                                      </p:to>
                                    </p:set>
                                    <p:animEffect transition="in" filter="wipe(left)">
                                      <p:cBhvr>
                                        <p:cTn id="23" dur="2000"/>
                                        <p:tgtEl>
                                          <p:spTgt spid="1906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69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a:latin typeface="Times New Roman" pitchFamily="18" charset="0"/>
                <a:cs typeface="Times New Roman" pitchFamily="18" charset="0"/>
              </a:rPr>
              <a:t>3) Issue of Inflation</a:t>
            </a: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400" b="1" i="1" dirty="0">
                <a:latin typeface="Times New Roman" pitchFamily="18" charset="0"/>
                <a:cs typeface="Times New Roman" pitchFamily="18" charset="0"/>
              </a:rPr>
              <a:t>Inflation is defined as persistent and </a:t>
            </a:r>
            <a:r>
              <a:rPr lang="en-US" sz="2400" dirty="0">
                <a:latin typeface="Times New Roman" pitchFamily="18" charset="0"/>
                <a:cs typeface="Times New Roman" pitchFamily="18" charset="0"/>
              </a:rPr>
              <a:t>considerable increase in the price level over a long period of time. </a:t>
            </a:r>
          </a:p>
          <a:p>
            <a:pPr algn="just"/>
            <a:r>
              <a:rPr lang="en-US" sz="2400" dirty="0">
                <a:latin typeface="Times New Roman" pitchFamily="18" charset="0"/>
                <a:cs typeface="Times New Roman" pitchFamily="18" charset="0"/>
              </a:rPr>
              <a:t>A moderate rate of inflation is considered to be desirable for the economy—2-3 percent for developed countries and 4-5 percent for developing economies.</a:t>
            </a:r>
          </a:p>
          <a:p>
            <a:pPr algn="just"/>
            <a:r>
              <a:rPr lang="en-US" sz="2400" dirty="0">
                <a:latin typeface="Times New Roman" pitchFamily="18" charset="0"/>
                <a:cs typeface="Times New Roman" pitchFamily="18" charset="0"/>
              </a:rPr>
              <a:t>Inflation in excess of these rates is economically and also socially undesirable, and is rather dangerous for the economy.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327337BCC99FB40A8DB7C1E6D645D82" ma:contentTypeVersion="6" ma:contentTypeDescription="Create a new document." ma:contentTypeScope="" ma:versionID="5962aff9aa988b63670d88c511305e05">
  <xsd:schema xmlns:xsd="http://www.w3.org/2001/XMLSchema" xmlns:xs="http://www.w3.org/2001/XMLSchema" xmlns:p="http://schemas.microsoft.com/office/2006/metadata/properties" xmlns:ns2="4cb90f51-6fc9-4232-a9f2-1e03229df45d" targetNamespace="http://schemas.microsoft.com/office/2006/metadata/properties" ma:root="true" ma:fieldsID="458a91a1f52932ed8146cc73bb256253" ns2:_="">
    <xsd:import namespace="4cb90f51-6fc9-4232-a9f2-1e03229df45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90f51-6fc9-4232-a9f2-1e03229df4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2103CD-3B20-4E28-958F-B086BA22E3AD}">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3F14CE59-8176-4B07-9A6C-C1AD6957C585}">
  <ds:schemaRefs>
    <ds:schemaRef ds:uri="http://schemas.microsoft.com/sharepoint/v3/contenttype/forms"/>
  </ds:schemaRefs>
</ds:datastoreItem>
</file>

<file path=customXml/itemProps3.xml><?xml version="1.0" encoding="utf-8"?>
<ds:datastoreItem xmlns:ds="http://schemas.openxmlformats.org/officeDocument/2006/customXml" ds:itemID="{348C3C94-1FB3-4C83-B5AE-53AA808D6E0A}"/>
</file>

<file path=docProps/app.xml><?xml version="1.0" encoding="utf-8"?>
<Properties xmlns="http://schemas.openxmlformats.org/officeDocument/2006/extended-properties" xmlns:vt="http://schemas.openxmlformats.org/officeDocument/2006/docPropsVTypes">
  <Template>Flow</Template>
  <TotalTime>571</TotalTime>
  <Words>1970</Words>
  <Application>Microsoft Office PowerPoint</Application>
  <PresentationFormat>On-screen Show (4:3)</PresentationFormat>
  <Paragraphs>135</Paragraphs>
  <Slides>26</Slides>
  <Notes>14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Macroeconomic issues and concepts</vt:lpstr>
      <vt:lpstr>Outline </vt:lpstr>
      <vt:lpstr>MACROECONOMIC ISSUES</vt:lpstr>
      <vt:lpstr>1) Growth related issues</vt:lpstr>
      <vt:lpstr>PowerPoint Presentation</vt:lpstr>
      <vt:lpstr>2) The Issues of Business Cycles</vt:lpstr>
      <vt:lpstr>PowerPoint Presentation</vt:lpstr>
      <vt:lpstr>PowerPoint Presentation</vt:lpstr>
      <vt:lpstr>3) Issue of Inflation</vt:lpstr>
      <vt:lpstr>PowerPoint Presentation</vt:lpstr>
      <vt:lpstr>PowerPoint Presentation</vt:lpstr>
      <vt:lpstr>4) The issue of Unemployment</vt:lpstr>
      <vt:lpstr>5) Issue of Budgetary Deficits</vt:lpstr>
      <vt:lpstr>6) International Economic Issues</vt:lpstr>
      <vt:lpstr>PowerPoint Presentation</vt:lpstr>
      <vt:lpstr>STOCK AND FLOW VARIABLES</vt:lpstr>
      <vt:lpstr>STOCK AND FLOW VARIABLES</vt:lpstr>
      <vt:lpstr>PowerPoint Presentation</vt:lpstr>
      <vt:lpstr>EQUILIBRIUM</vt:lpstr>
      <vt:lpstr>STATIC, COMPARATIVE STATIC AND DYNAMIC ANALYSIS</vt:lpstr>
      <vt:lpstr>Static Economics</vt:lpstr>
      <vt:lpstr>Comparative Static</vt:lpstr>
      <vt:lpstr>Comparative Static -1</vt:lpstr>
      <vt:lpstr>Dynamic Economics</vt:lpstr>
      <vt:lpstr>Dynamic Economics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 issues, concepts and model building</dc:title>
  <dc:creator>sau</dc:creator>
  <cp:lastModifiedBy>RADHEESH SHARMA MEDA</cp:lastModifiedBy>
  <cp:revision>72</cp:revision>
  <dcterms:created xsi:type="dcterms:W3CDTF">2013-07-18T07:26:07Z</dcterms:created>
  <dcterms:modified xsi:type="dcterms:W3CDTF">2020-10-29T04:09:29Z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0x0101009327337BCC99FB40A8DB7C1E6D645D82</vt:lpwstr>
  </property>
</Properties>
</file>