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256" r:id="rId5"/>
    <p:sldId id="257" r:id="rId6"/>
    <p:sldId id="258" r:id="rId7"/>
    <p:sldId id="259" r:id="rId8"/>
    <p:sldId id="260" r:id="rId9"/>
    <p:sldId id="261" r:id="rId10"/>
    <p:sldId id="262" r:id="rId11"/>
    <p:sldId id="263" r:id="rId12"/>
    <p:sldId id="267" r:id="rId13"/>
    <p:sldId id="269" r:id="rId14"/>
    <p:sldId id="270" r:id="rId15"/>
    <p:sldId id="272" r:id="rId16"/>
    <p:sldId id="273" r:id="rId17"/>
    <p:sldId id="271" r:id="rId18"/>
    <p:sldId id="274" r:id="rId19"/>
    <p:sldId id="277" r:id="rId20"/>
    <p:sldId id="278" r:id="rId21"/>
    <p:sldId id="280" r:id="rId22"/>
    <p:sldId id="281" r:id="rId23"/>
    <p:sldId id="282" r:id="rId24"/>
    <p:sldId id="264" r:id="rId25"/>
    <p:sldId id="295" r:id="rId26"/>
    <p:sldId id="296" r:id="rId27"/>
    <p:sldId id="326" r:id="rId28"/>
    <p:sldId id="327" r:id="rId29"/>
    <p:sldId id="283" r:id="rId30"/>
    <p:sldId id="284" r:id="rId31"/>
    <p:sldId id="285" r:id="rId32"/>
    <p:sldId id="286" r:id="rId33"/>
    <p:sldId id="324" r:id="rId34"/>
    <p:sldId id="325" r:id="rId35"/>
    <p:sldId id="322" r:id="rId36"/>
    <p:sldId id="323" r:id="rId37"/>
    <p:sldId id="321" r:id="rId38"/>
    <p:sldId id="294" r:id="rId39"/>
    <p:sldId id="317" r:id="rId40"/>
    <p:sldId id="318" r:id="rId41"/>
    <p:sldId id="319" r:id="rId42"/>
    <p:sldId id="320" r:id="rId43"/>
    <p:sldId id="297" r:id="rId44"/>
    <p:sldId id="298" r:id="rId45"/>
    <p:sldId id="299" r:id="rId46"/>
    <p:sldId id="300" r:id="rId47"/>
    <p:sldId id="301" r:id="rId48"/>
    <p:sldId id="302" r:id="rId49"/>
    <p:sldId id="303" r:id="rId50"/>
    <p:sldId id="304" r:id="rId51"/>
    <p:sldId id="305" r:id="rId52"/>
    <p:sldId id="328" r:id="rId53"/>
    <p:sldId id="329" r:id="rId54"/>
    <p:sldId id="306" r:id="rId55"/>
    <p:sldId id="308" r:id="rId56"/>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0ED70-6342-4B4C-80E2-D2102D67AA94}" v="12" dt="2020-10-30T10:02:41.692"/>
    <p1510:client id="{813EEFBA-C94D-418B-BFAB-EF07AA822D1A}" v="22" dt="2020-10-30T10:03:17.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07" autoAdjust="0"/>
  </p:normalViewPr>
  <p:slideViewPr>
    <p:cSldViewPr>
      <p:cViewPr varScale="1">
        <p:scale>
          <a:sx n="83" d="100"/>
          <a:sy n="83" d="100"/>
        </p:scale>
        <p:origin x="102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NARAYAN" userId="S::sanjana_n@ec.iitr.ac.in::f0968a5f-f910-4703-9bcd-b907946d12c0" providerId="AD" clId="Web-{813EEFBA-C94D-418B-BFAB-EF07AA822D1A}"/>
    <pc:docChg chg="modSld">
      <pc:chgData name="SANJANA NARAYAN" userId="S::sanjana_n@ec.iitr.ac.in::f0968a5f-f910-4703-9bcd-b907946d12c0" providerId="AD" clId="Web-{813EEFBA-C94D-418B-BFAB-EF07AA822D1A}" dt="2020-10-30T10:03:16.370" v="20" actId="20577"/>
      <pc:docMkLst>
        <pc:docMk/>
      </pc:docMkLst>
      <pc:sldChg chg="modSp">
        <pc:chgData name="SANJANA NARAYAN" userId="S::sanjana_n@ec.iitr.ac.in::f0968a5f-f910-4703-9bcd-b907946d12c0" providerId="AD" clId="Web-{813EEFBA-C94D-418B-BFAB-EF07AA822D1A}" dt="2020-10-30T10:03:14.260" v="18" actId="20577"/>
        <pc:sldMkLst>
          <pc:docMk/>
          <pc:sldMk cId="0" sldId="256"/>
        </pc:sldMkLst>
        <pc:spChg chg="mod">
          <ac:chgData name="SANJANA NARAYAN" userId="S::sanjana_n@ec.iitr.ac.in::f0968a5f-f910-4703-9bcd-b907946d12c0" providerId="AD" clId="Web-{813EEFBA-C94D-418B-BFAB-EF07AA822D1A}" dt="2020-10-30T10:03:14.260" v="18" actId="20577"/>
          <ac:spMkLst>
            <pc:docMk/>
            <pc:sldMk cId="0" sldId="256"/>
            <ac:spMk id="2" creationId="{00000000-0000-0000-0000-000000000000}"/>
          </ac:spMkLst>
        </pc:spChg>
      </pc:sldChg>
    </pc:docChg>
  </pc:docChgLst>
  <pc:docChgLst>
    <pc:chgData name="SANJANA NARAYAN" userId="S::sanjana_n@ec.iitr.ac.in::f0968a5f-f910-4703-9bcd-b907946d12c0" providerId="AD" clId="Web-{7CD0ED70-6342-4B4C-80E2-D2102D67AA94}"/>
    <pc:docChg chg="modSld">
      <pc:chgData name="SANJANA NARAYAN" userId="S::sanjana_n@ec.iitr.ac.in::f0968a5f-f910-4703-9bcd-b907946d12c0" providerId="AD" clId="Web-{7CD0ED70-6342-4B4C-80E2-D2102D67AA94}" dt="2020-10-30T10:02:41.692" v="11" actId="20577"/>
      <pc:docMkLst>
        <pc:docMk/>
      </pc:docMkLst>
      <pc:sldChg chg="modSp">
        <pc:chgData name="SANJANA NARAYAN" userId="S::sanjana_n@ec.iitr.ac.in::f0968a5f-f910-4703-9bcd-b907946d12c0" providerId="AD" clId="Web-{7CD0ED70-6342-4B4C-80E2-D2102D67AA94}" dt="2020-10-30T10:02:41.692" v="10" actId="20577"/>
        <pc:sldMkLst>
          <pc:docMk/>
          <pc:sldMk cId="0" sldId="256"/>
        </pc:sldMkLst>
        <pc:spChg chg="mod">
          <ac:chgData name="SANJANA NARAYAN" userId="S::sanjana_n@ec.iitr.ac.in::f0968a5f-f910-4703-9bcd-b907946d12c0" providerId="AD" clId="Web-{7CD0ED70-6342-4B4C-80E2-D2102D67AA94}" dt="2020-10-30T10:02:41.692" v="10" actId="20577"/>
          <ac:spMkLst>
            <pc:docMk/>
            <pc:sldMk cId="0" sldId="256"/>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mn-cs"/>
            </a:defRPr>
          </a:pPr>
          <a:endParaRPr lang="en-US"/>
        </a:p>
      </c:txPr>
    </c:title>
    <c:autoTitleDeleted val="0"/>
    <c:plotArea>
      <c:layout/>
      <c:lineChart>
        <c:grouping val="standard"/>
        <c:varyColors val="0"/>
        <c:ser>
          <c:idx val="0"/>
          <c:order val="0"/>
          <c:tx>
            <c:strRef>
              <c:f>Sheet1!$B$1</c:f>
              <c:strCache>
                <c:ptCount val="1"/>
                <c:pt idx="0">
                  <c:v>Inflation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Sheet1!$A$2:$A$25</c:f>
              <c:strCache>
                <c:ptCount val="24"/>
                <c:pt idx="0">
                  <c:v>Jan. 2007</c:v>
                </c:pt>
                <c:pt idx="1">
                  <c:v>Feb.2007</c:v>
                </c:pt>
                <c:pt idx="2">
                  <c:v>Mar.2007</c:v>
                </c:pt>
                <c:pt idx="3">
                  <c:v>Apr.2007</c:v>
                </c:pt>
                <c:pt idx="4">
                  <c:v>May.2007</c:v>
                </c:pt>
                <c:pt idx="5">
                  <c:v>Jun. 2007</c:v>
                </c:pt>
                <c:pt idx="6">
                  <c:v>Jul. 2007</c:v>
                </c:pt>
                <c:pt idx="7">
                  <c:v>Aug. 2007</c:v>
                </c:pt>
                <c:pt idx="8">
                  <c:v>Sept.2007</c:v>
                </c:pt>
                <c:pt idx="9">
                  <c:v>Oct.2007</c:v>
                </c:pt>
                <c:pt idx="10">
                  <c:v>Nov.2007</c:v>
                </c:pt>
                <c:pt idx="11">
                  <c:v>Dec.2007</c:v>
                </c:pt>
                <c:pt idx="12">
                  <c:v>Jan. 2008</c:v>
                </c:pt>
                <c:pt idx="13">
                  <c:v>Feb.2008</c:v>
                </c:pt>
                <c:pt idx="14">
                  <c:v>Mar.2008</c:v>
                </c:pt>
                <c:pt idx="15">
                  <c:v>Apr.2008</c:v>
                </c:pt>
                <c:pt idx="16">
                  <c:v>May.2008</c:v>
                </c:pt>
                <c:pt idx="17">
                  <c:v>Jun. 2008</c:v>
                </c:pt>
                <c:pt idx="18">
                  <c:v>Jul. 2008</c:v>
                </c:pt>
                <c:pt idx="19">
                  <c:v>Aug. 2008</c:v>
                </c:pt>
                <c:pt idx="20">
                  <c:v>Sept.2008</c:v>
                </c:pt>
                <c:pt idx="21">
                  <c:v>Oct.2008</c:v>
                </c:pt>
                <c:pt idx="22">
                  <c:v>Nov.2008</c:v>
                </c:pt>
                <c:pt idx="23">
                  <c:v>Dec.2008</c:v>
                </c:pt>
              </c:strCache>
            </c:strRef>
          </c:cat>
          <c:val>
            <c:numRef>
              <c:f>Sheet1!$B$2:$B$25</c:f>
              <c:numCache>
                <c:formatCode>General</c:formatCode>
                <c:ptCount val="24"/>
                <c:pt idx="0">
                  <c:v>6.4</c:v>
                </c:pt>
                <c:pt idx="1">
                  <c:v>6.4</c:v>
                </c:pt>
                <c:pt idx="2">
                  <c:v>6.6</c:v>
                </c:pt>
                <c:pt idx="3">
                  <c:v>6.3</c:v>
                </c:pt>
                <c:pt idx="4">
                  <c:v>4.5</c:v>
                </c:pt>
                <c:pt idx="5">
                  <c:v>4.5</c:v>
                </c:pt>
                <c:pt idx="6">
                  <c:v>4.7</c:v>
                </c:pt>
                <c:pt idx="7">
                  <c:v>4.0999999999999996</c:v>
                </c:pt>
                <c:pt idx="8">
                  <c:v>3.5</c:v>
                </c:pt>
                <c:pt idx="9">
                  <c:v>3.1</c:v>
                </c:pt>
                <c:pt idx="10">
                  <c:v>3.2</c:v>
                </c:pt>
                <c:pt idx="11">
                  <c:v>3.6</c:v>
                </c:pt>
                <c:pt idx="12">
                  <c:v>4.5</c:v>
                </c:pt>
                <c:pt idx="13">
                  <c:v>5.3</c:v>
                </c:pt>
                <c:pt idx="14">
                  <c:v>7.5</c:v>
                </c:pt>
                <c:pt idx="15">
                  <c:v>8</c:v>
                </c:pt>
                <c:pt idx="16">
                  <c:v>8.9</c:v>
                </c:pt>
                <c:pt idx="17">
                  <c:v>11.8</c:v>
                </c:pt>
                <c:pt idx="18">
                  <c:v>12.4</c:v>
                </c:pt>
                <c:pt idx="19">
                  <c:v>12.8</c:v>
                </c:pt>
                <c:pt idx="20">
                  <c:v>12.3</c:v>
                </c:pt>
                <c:pt idx="21">
                  <c:v>11.1</c:v>
                </c:pt>
                <c:pt idx="22">
                  <c:v>8.5</c:v>
                </c:pt>
                <c:pt idx="23">
                  <c:v>6.1</c:v>
                </c:pt>
              </c:numCache>
            </c:numRef>
          </c:val>
          <c:smooth val="0"/>
          <c:extLst>
            <c:ext xmlns:c16="http://schemas.microsoft.com/office/drawing/2014/chart" uri="{C3380CC4-5D6E-409C-BE32-E72D297353CC}">
              <c16:uniqueId val="{00000000-C6AE-46EA-A7C4-75A99E78D54A}"/>
            </c:ext>
          </c:extLst>
        </c:ser>
        <c:dLbls>
          <c:showLegendKey val="0"/>
          <c:showVal val="0"/>
          <c:showCatName val="0"/>
          <c:showSerName val="0"/>
          <c:showPercent val="0"/>
          <c:showBubbleSize val="0"/>
        </c:dLbls>
        <c:marker val="1"/>
        <c:smooth val="0"/>
        <c:axId val="269286888"/>
        <c:axId val="269279048"/>
      </c:lineChart>
      <c:catAx>
        <c:axId val="269286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269279048"/>
        <c:crosses val="autoZero"/>
        <c:auto val="1"/>
        <c:lblAlgn val="ctr"/>
        <c:lblOffset val="100"/>
        <c:noMultiLvlLbl val="0"/>
      </c:catAx>
      <c:valAx>
        <c:axId val="269279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269286888"/>
        <c:crosses val="autoZero"/>
        <c:crossBetween val="between"/>
      </c:valAx>
      <c:spPr>
        <a:noFill/>
        <a:ln>
          <a:noFill/>
        </a:ln>
        <a:effectLst/>
      </c:spPr>
    </c:plotArea>
    <c:plotVisOnly val="1"/>
    <c:dispBlanksAs val="gap"/>
    <c:showDLblsOverMax val="0"/>
  </c:chart>
  <c:spPr>
    <a:noFill/>
    <a:ln>
      <a:noFill/>
    </a:ln>
    <a:effectLst/>
  </c:spPr>
  <c:txPr>
    <a:bodyPr/>
    <a:lstStyle/>
    <a:p>
      <a:pPr>
        <a:defRPr baseline="0">
          <a:latin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Sheet1!$E$13:$E$29</c:f>
              <c:strCache>
                <c:ptCount val="17"/>
                <c:pt idx="0">
                  <c:v>Dec.2009</c:v>
                </c:pt>
                <c:pt idx="1">
                  <c:v>Jan. 2010</c:v>
                </c:pt>
                <c:pt idx="2">
                  <c:v>Feb.2010</c:v>
                </c:pt>
                <c:pt idx="3">
                  <c:v>Mar.2010</c:v>
                </c:pt>
                <c:pt idx="4">
                  <c:v>Apr.2010</c:v>
                </c:pt>
                <c:pt idx="5">
                  <c:v>May.2010</c:v>
                </c:pt>
                <c:pt idx="6">
                  <c:v>Jun. 2010</c:v>
                </c:pt>
                <c:pt idx="7">
                  <c:v>Jul. 2010</c:v>
                </c:pt>
                <c:pt idx="8">
                  <c:v>Aug. 2010</c:v>
                </c:pt>
                <c:pt idx="9">
                  <c:v>Sept.2010</c:v>
                </c:pt>
                <c:pt idx="10">
                  <c:v>Oct.2010</c:v>
                </c:pt>
                <c:pt idx="11">
                  <c:v>Nov.2010</c:v>
                </c:pt>
                <c:pt idx="12">
                  <c:v>Dec.2010</c:v>
                </c:pt>
                <c:pt idx="13">
                  <c:v>Jan. 2011</c:v>
                </c:pt>
                <c:pt idx="14">
                  <c:v>Feb.2011</c:v>
                </c:pt>
                <c:pt idx="15">
                  <c:v>Mar.2011</c:v>
                </c:pt>
                <c:pt idx="16">
                  <c:v>Apr.2011</c:v>
                </c:pt>
              </c:strCache>
            </c:strRef>
          </c:cat>
          <c:val>
            <c:numRef>
              <c:f>Sheet1!$F$13:$F$29</c:f>
              <c:numCache>
                <c:formatCode>General</c:formatCode>
                <c:ptCount val="17"/>
                <c:pt idx="0">
                  <c:v>6.9</c:v>
                </c:pt>
                <c:pt idx="1">
                  <c:v>8.5</c:v>
                </c:pt>
                <c:pt idx="2">
                  <c:v>9.6999999999999993</c:v>
                </c:pt>
                <c:pt idx="3">
                  <c:v>10.199999999999999</c:v>
                </c:pt>
                <c:pt idx="4">
                  <c:v>11</c:v>
                </c:pt>
                <c:pt idx="5">
                  <c:v>10.6</c:v>
                </c:pt>
                <c:pt idx="6">
                  <c:v>10.3</c:v>
                </c:pt>
                <c:pt idx="7">
                  <c:v>10</c:v>
                </c:pt>
                <c:pt idx="8">
                  <c:v>8.8000000000000007</c:v>
                </c:pt>
                <c:pt idx="9">
                  <c:v>8.9</c:v>
                </c:pt>
                <c:pt idx="10">
                  <c:v>9.1</c:v>
                </c:pt>
                <c:pt idx="11">
                  <c:v>8.1999999999999993</c:v>
                </c:pt>
                <c:pt idx="12">
                  <c:v>9.5</c:v>
                </c:pt>
                <c:pt idx="13">
                  <c:v>9.4</c:v>
                </c:pt>
                <c:pt idx="14">
                  <c:v>9.5</c:v>
                </c:pt>
                <c:pt idx="15">
                  <c:v>9</c:v>
                </c:pt>
                <c:pt idx="16">
                  <c:v>8.6999999999999993</c:v>
                </c:pt>
              </c:numCache>
            </c:numRef>
          </c:val>
          <c:smooth val="0"/>
          <c:extLst>
            <c:ext xmlns:c16="http://schemas.microsoft.com/office/drawing/2014/chart" uri="{C3380CC4-5D6E-409C-BE32-E72D297353CC}">
              <c16:uniqueId val="{00000000-5A50-4BE5-B49A-9D8E6F945BCB}"/>
            </c:ext>
          </c:extLst>
        </c:ser>
        <c:dLbls>
          <c:showLegendKey val="0"/>
          <c:showVal val="0"/>
          <c:showCatName val="0"/>
          <c:showSerName val="0"/>
          <c:showPercent val="0"/>
          <c:showBubbleSize val="0"/>
        </c:dLbls>
        <c:marker val="1"/>
        <c:smooth val="0"/>
        <c:axId val="269279832"/>
        <c:axId val="269287280"/>
      </c:lineChart>
      <c:catAx>
        <c:axId val="269279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269287280"/>
        <c:crosses val="autoZero"/>
        <c:auto val="1"/>
        <c:lblAlgn val="ctr"/>
        <c:lblOffset val="100"/>
        <c:noMultiLvlLbl val="0"/>
      </c:catAx>
      <c:valAx>
        <c:axId val="26928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269279832"/>
        <c:crosses val="autoZero"/>
        <c:crossBetween val="between"/>
      </c:valAx>
      <c:spPr>
        <a:noFill/>
        <a:ln>
          <a:noFill/>
        </a:ln>
        <a:effectLst/>
      </c:spPr>
    </c:plotArea>
    <c:plotVisOnly val="1"/>
    <c:dispBlanksAs val="zero"/>
    <c:showDLblsOverMax val="0"/>
  </c:chart>
  <c:spPr>
    <a:noFill/>
    <a:ln>
      <a:noFill/>
    </a:ln>
    <a:effectLst/>
  </c:spPr>
  <c:txPr>
    <a:bodyPr/>
    <a:lstStyle/>
    <a:p>
      <a:pPr>
        <a:defRPr baseline="0">
          <a:latin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337" cy="4970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5120" y="0"/>
            <a:ext cx="2971336" cy="497025"/>
          </a:xfrm>
          <a:prstGeom prst="rect">
            <a:avLst/>
          </a:prstGeom>
        </p:spPr>
        <p:txBody>
          <a:bodyPr vert="horz" lIns="91440" tIns="45720" rIns="91440" bIns="45720" rtlCol="0"/>
          <a:lstStyle>
            <a:lvl1pPr algn="r">
              <a:defRPr sz="1200"/>
            </a:lvl1pPr>
          </a:lstStyle>
          <a:p>
            <a:fld id="{DEA7C719-7FC2-4706-B3D4-2BC54B369416}" type="datetimeFigureOut">
              <a:rPr lang="en-US" smtClean="0"/>
              <a:pPr/>
              <a:t>10/30/2020</a:t>
            </a:fld>
            <a:endParaRPr lang="en-US"/>
          </a:p>
        </p:txBody>
      </p:sp>
      <p:sp>
        <p:nvSpPr>
          <p:cNvPr id="4" name="Footer Placeholder 3"/>
          <p:cNvSpPr>
            <a:spLocks noGrp="1"/>
          </p:cNvSpPr>
          <p:nvPr>
            <p:ph type="ftr" sz="quarter" idx="2"/>
          </p:nvPr>
        </p:nvSpPr>
        <p:spPr>
          <a:xfrm>
            <a:off x="0" y="9448554"/>
            <a:ext cx="2971337" cy="4970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5120" y="9448554"/>
            <a:ext cx="2971336" cy="497025"/>
          </a:xfrm>
          <a:prstGeom prst="rect">
            <a:avLst/>
          </a:prstGeom>
        </p:spPr>
        <p:txBody>
          <a:bodyPr vert="horz" lIns="91440" tIns="45720" rIns="91440" bIns="45720" rtlCol="0" anchor="b"/>
          <a:lstStyle>
            <a:lvl1pPr algn="r">
              <a:defRPr sz="1200"/>
            </a:lvl1pPr>
          </a:lstStyle>
          <a:p>
            <a:fld id="{69A656BE-E749-40E6-86BD-098A32F9CDE3}" type="slidenum">
              <a:rPr lang="en-US" smtClean="0"/>
              <a:pPr/>
              <a:t>‹#›</a:t>
            </a:fld>
            <a:endParaRPr lang="en-US"/>
          </a:p>
        </p:txBody>
      </p:sp>
    </p:spTree>
    <p:extLst>
      <p:ext uri="{BB962C8B-B14F-4D97-AF65-F5344CB8AC3E}">
        <p14:creationId xmlns:p14="http://schemas.microsoft.com/office/powerpoint/2010/main" val="97294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3497" tIns="46749" rIns="93497" bIns="46749" rtlCol="0"/>
          <a:lstStyle>
            <a:lvl1pPr algn="r">
              <a:defRPr sz="1200"/>
            </a:lvl1pPr>
          </a:lstStyle>
          <a:p>
            <a:fld id="{7F1B7FBD-C6F3-42C7-9109-E5D7E98D5590}" type="datetimeFigureOut">
              <a:rPr lang="en-US" smtClean="0"/>
              <a:pPr/>
              <a:t>10/30/2020</a:t>
            </a:fld>
            <a:endParaRPr lang="en-US"/>
          </a:p>
        </p:txBody>
      </p:sp>
      <p:sp>
        <p:nvSpPr>
          <p:cNvPr id="4" name="Slide Image Placeholder 3"/>
          <p:cNvSpPr>
            <a:spLocks noGrp="1" noRot="1" noChangeAspect="1"/>
          </p:cNvSpPr>
          <p:nvPr>
            <p:ph type="sldImg" idx="2"/>
          </p:nvPr>
        </p:nvSpPr>
        <p:spPr>
          <a:xfrm>
            <a:off x="942975" y="746125"/>
            <a:ext cx="4973638" cy="373062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3497" tIns="46749" rIns="93497" bIns="467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3497" tIns="46749" rIns="93497" bIns="46749" rtlCol="0" anchor="b"/>
          <a:lstStyle>
            <a:lvl1pPr algn="r">
              <a:defRPr sz="1200"/>
            </a:lvl1pPr>
          </a:lstStyle>
          <a:p>
            <a:fld id="{4C8C7C22-1347-4CF0-AE2E-E90B6C1A7CF3}" type="slidenum">
              <a:rPr lang="en-US" smtClean="0"/>
              <a:pPr/>
              <a:t>‹#›</a:t>
            </a:fld>
            <a:endParaRPr lang="en-US"/>
          </a:p>
        </p:txBody>
      </p:sp>
    </p:spTree>
    <p:extLst>
      <p:ext uri="{BB962C8B-B14F-4D97-AF65-F5344CB8AC3E}">
        <p14:creationId xmlns:p14="http://schemas.microsoft.com/office/powerpoint/2010/main" val="314943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price increases</a:t>
            </a:r>
            <a:r>
              <a:rPr lang="en-US" baseline="0" dirty="0"/>
              <a:t> constitute inflation. </a:t>
            </a:r>
          </a:p>
          <a:p>
            <a:r>
              <a:rPr lang="en-US" sz="1200" b="0" i="0" u="none" strike="noStrike" kern="1200" baseline="0" dirty="0">
                <a:solidFill>
                  <a:schemeClr val="tx1"/>
                </a:solidFill>
                <a:latin typeface="+mn-lt"/>
                <a:ea typeface="+mn-ea"/>
                <a:cs typeface="+mn-cs"/>
              </a:rPr>
              <a:t>In a market economy like the U.S. economy, prices of individual goods continually change as supply and demand shift. Indeed, a major concern of microeconomics is understanding the way in which relative prices change—why, for example, have computers become less expensive over time and dental services more expensive?</a:t>
            </a:r>
          </a:p>
          <a:p>
            <a:r>
              <a:rPr lang="en-US" sz="1200" b="0" i="0" u="none" strike="noStrike" kern="1200" baseline="0" dirty="0">
                <a:solidFill>
                  <a:schemeClr val="tx1"/>
                </a:solidFill>
                <a:latin typeface="+mn-lt"/>
                <a:ea typeface="+mn-ea"/>
                <a:cs typeface="+mn-cs"/>
              </a:rPr>
              <a:t>In macroeconomics, we are concerned not with relative price changes, but with changes in the </a:t>
            </a:r>
            <a:r>
              <a:rPr lang="en-US" sz="1200" b="0" i="1" u="none" strike="noStrike" kern="1200" baseline="0" dirty="0">
                <a:solidFill>
                  <a:schemeClr val="tx1"/>
                </a:solidFill>
                <a:latin typeface="+mn-lt"/>
                <a:ea typeface="+mn-ea"/>
                <a:cs typeface="+mn-cs"/>
              </a:rPr>
              <a:t>overall </a:t>
            </a:r>
            <a:r>
              <a:rPr lang="en-US" sz="1200" b="0" i="0" u="none" strike="noStrike" kern="1200" baseline="0" dirty="0">
                <a:solidFill>
                  <a:schemeClr val="tx1"/>
                </a:solidFill>
                <a:latin typeface="+mn-lt"/>
                <a:ea typeface="+mn-ea"/>
                <a:cs typeface="+mn-cs"/>
              </a:rPr>
              <a:t>price level of goods and services.</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1</a:t>
            </a:fld>
            <a:endParaRPr lang="en-US"/>
          </a:p>
        </p:txBody>
      </p:sp>
    </p:spTree>
    <p:extLst>
      <p:ext uri="{BB962C8B-B14F-4D97-AF65-F5344CB8AC3E}">
        <p14:creationId xmlns:p14="http://schemas.microsoft.com/office/powerpoint/2010/main" val="55633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7C095BAC-87D7-424F-A85F-5907A44711F2}" type="slidenum">
              <a:rPr lang="en-US" smtClean="0"/>
              <a:pPr/>
              <a:t>17</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32559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51953D48-2A6F-4372-B4E4-C1716BF3C4AC}" type="slidenum">
              <a:rPr lang="en-US" smtClean="0"/>
              <a:pPr/>
              <a:t>18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236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79907404-B48D-4B2C-A8B9-168C86E9589D}" type="slidenum">
              <a:rPr lang="en-US" smtClean="0"/>
              <a:pPr/>
              <a:t>19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5072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WPI is used at the macro level policy making, the CPI is used for micro level analyses.</a:t>
            </a:r>
            <a:r>
              <a:rPr lang="en-US" baseline="0" dirty="0"/>
              <a:t> The inflation at the WPI is the inflation of the economy.  A Working Group for Revision of WPI Number was set up under the chairmanship of Prof. </a:t>
            </a:r>
            <a:r>
              <a:rPr lang="en-US" baseline="0" dirty="0" err="1"/>
              <a:t>Abhijit</a:t>
            </a:r>
            <a:r>
              <a:rPr lang="en-US" baseline="0" dirty="0"/>
              <a:t> Sen to announce the new series of WPI. The revised series of WPI as announced on September 2010 and represents a basket comprising 676 commodities with </a:t>
            </a:r>
            <a:r>
              <a:rPr lang="en-US" baseline="0"/>
              <a:t>base 2004-05 </a:t>
            </a:r>
            <a:r>
              <a:rPr lang="en-US" baseline="0" dirty="0"/>
              <a:t>against 435 in the old series with base 1993-94. Of 676 commodities, 102 are primary articles (20%), 19 are fuel and power(15%), and 555 are manufacturing products (65%).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21</a:t>
            </a:fld>
            <a:endParaRPr lang="en-US"/>
          </a:p>
        </p:txBody>
      </p:sp>
    </p:spTree>
    <p:extLst>
      <p:ext uri="{BB962C8B-B14F-4D97-AF65-F5344CB8AC3E}">
        <p14:creationId xmlns:p14="http://schemas.microsoft.com/office/powerpoint/2010/main" val="1507233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upon the socio economic differentiation among consumers,</a:t>
            </a:r>
            <a:r>
              <a:rPr lang="en-US" baseline="0" dirty="0"/>
              <a:t> India has four differing sets of CPI with some differentials in the basket of commodities. </a:t>
            </a:r>
          </a:p>
          <a:p>
            <a:pPr marL="228600" indent="-228600">
              <a:buAutoNum type="arabicParenR"/>
            </a:pPr>
            <a:r>
              <a:rPr lang="en-US" baseline="0" dirty="0"/>
              <a:t>CPI for industrial workers- 260 items</a:t>
            </a:r>
          </a:p>
          <a:p>
            <a:pPr marL="228600" indent="-228600">
              <a:buAutoNum type="arabicParenR"/>
            </a:pPr>
            <a:r>
              <a:rPr lang="en-US" baseline="0" dirty="0"/>
              <a:t>CPI for urban non manual employees- 146-365 items</a:t>
            </a:r>
          </a:p>
          <a:p>
            <a:pPr marL="228600" indent="-228600">
              <a:buAutoNum type="arabicParenR"/>
            </a:pPr>
            <a:r>
              <a:rPr lang="en-US" baseline="0" dirty="0"/>
              <a:t>CPI for agricultural </a:t>
            </a:r>
            <a:r>
              <a:rPr lang="en-US" baseline="0" dirty="0" err="1"/>
              <a:t>labourers</a:t>
            </a:r>
            <a:r>
              <a:rPr lang="en-US" baseline="0" dirty="0"/>
              <a:t>- 260 commodities</a:t>
            </a:r>
          </a:p>
          <a:p>
            <a:pPr marL="228600" indent="-228600">
              <a:buAutoNum type="arabicParenR"/>
            </a:pPr>
            <a:r>
              <a:rPr lang="en-US" baseline="0" dirty="0"/>
              <a:t>CPI for rural labourers-260 items</a:t>
            </a:r>
          </a:p>
          <a:p>
            <a:pPr marL="228600" indent="-228600">
              <a:buAutoNum type="arabicParenR"/>
            </a:pPr>
            <a:endParaRPr lang="en-US" baseline="0" dirty="0"/>
          </a:p>
          <a:p>
            <a:pPr marL="0" indent="0">
              <a:buNone/>
            </a:pPr>
            <a:r>
              <a:rPr lang="en-US" baseline="0" dirty="0"/>
              <a:t>NEW CPI for Rural, Urban and combined on base 2010 was introduced for the month January 2011 by CSO. </a:t>
            </a:r>
          </a:p>
          <a:p>
            <a:pPr marL="0" indent="0">
              <a:buNone/>
            </a:pPr>
            <a:r>
              <a:rPr lang="en-US" baseline="0" dirty="0"/>
              <a:t>Five major groups were considered in new series of CPI</a:t>
            </a:r>
          </a:p>
          <a:p>
            <a:pPr marL="228600" indent="-228600">
              <a:buAutoNum type="arabicParenR"/>
            </a:pPr>
            <a:r>
              <a:rPr lang="en-US" baseline="0" dirty="0"/>
              <a:t>Food, beverages and tobacco</a:t>
            </a:r>
          </a:p>
          <a:p>
            <a:pPr marL="228600" indent="-228600">
              <a:buAutoNum type="arabicParenR"/>
            </a:pPr>
            <a:r>
              <a:rPr lang="en-US" baseline="0" dirty="0"/>
              <a:t>Fuel and lighting</a:t>
            </a:r>
          </a:p>
          <a:p>
            <a:pPr marL="228600" indent="-228600">
              <a:buAutoNum type="arabicParenR"/>
            </a:pPr>
            <a:r>
              <a:rPr lang="en-US" baseline="0" dirty="0"/>
              <a:t>Housing</a:t>
            </a:r>
          </a:p>
          <a:p>
            <a:pPr marL="228600" indent="-228600">
              <a:buAutoNum type="arabicParenR"/>
            </a:pPr>
            <a:r>
              <a:rPr lang="en-US" baseline="0" dirty="0"/>
              <a:t>Clothing, bedding, and footwear</a:t>
            </a:r>
          </a:p>
          <a:p>
            <a:pPr marL="228600" indent="-228600">
              <a:buAutoNum type="arabicParenR"/>
            </a:pPr>
            <a:r>
              <a:rPr lang="en-US" baseline="0" dirty="0"/>
              <a:t>Miscellaneous </a:t>
            </a:r>
          </a:p>
          <a:p>
            <a:pPr marL="0" indent="0">
              <a:buNone/>
            </a:pPr>
            <a:endParaRPr lang="en-US" baseline="0"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22</a:t>
            </a:fld>
            <a:endParaRPr lang="en-US"/>
          </a:p>
        </p:txBody>
      </p:sp>
    </p:spTree>
    <p:extLst>
      <p:ext uri="{BB962C8B-B14F-4D97-AF65-F5344CB8AC3E}">
        <p14:creationId xmlns:p14="http://schemas.microsoft.com/office/powerpoint/2010/main" val="56718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33076269-0685-4997-918E-07FEAE71B5A3}" type="slidenum">
              <a:rPr lang="en-US" smtClean="0"/>
              <a:pPr/>
              <a:t>26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722671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1DF067AD-07AF-4178-AE17-9A423238C1A6}" type="slidenum">
              <a:rPr lang="en-US" smtClean="0"/>
              <a:pPr/>
              <a:t>27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7231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8275465B-8D9C-43AD-8E86-12623B3CD1B3}" type="slidenum">
              <a:rPr lang="en-US" smtClean="0"/>
              <a:pPr/>
              <a:t>28</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798528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4A8D36E7-88B8-4823-AD01-C7E5EBAB29A8}" type="slidenum">
              <a:rPr lang="en-US" smtClean="0"/>
              <a:pPr/>
              <a:t>29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165599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1ADAC8BA-0FF5-4479-9413-3BCF4CB9BBB5}" type="slidenum">
              <a:rPr lang="en-US" smtClean="0"/>
              <a:pPr/>
              <a:t>30</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2863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4</a:t>
            </a:fld>
            <a:endParaRPr lang="en-US"/>
          </a:p>
        </p:txBody>
      </p:sp>
    </p:spTree>
    <p:extLst>
      <p:ext uri="{BB962C8B-B14F-4D97-AF65-F5344CB8AC3E}">
        <p14:creationId xmlns:p14="http://schemas.microsoft.com/office/powerpoint/2010/main" val="3677439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9C6A1057-DED2-457B-8C2B-DAEB3B0E0DA6}" type="slidenum">
              <a:rPr lang="en-US" smtClean="0"/>
              <a:pPr/>
              <a:t>31</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498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7D97ACAA-017B-4FDD-BD4D-A1DCBC44C625}" type="slidenum">
              <a:rPr lang="en-US" smtClean="0"/>
              <a:pPr/>
              <a:t>32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670388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CB84E988-0D03-4B6C-8E98-22E8F129F7CE}" type="slidenum">
              <a:rPr lang="en-US" smtClean="0"/>
              <a:pPr/>
              <a:t>33</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02798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EC700490-2F51-4E7D-B4DC-11B3D5A9C920}" type="slidenum">
              <a:rPr lang="en-US" smtClean="0"/>
              <a:pPr/>
              <a:t>40</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64219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2E1EA564-8C63-4799-BD29-D9C80B61D3D1}" type="slidenum">
              <a:rPr lang="en-US" smtClean="0"/>
              <a:pPr/>
              <a:t>41</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42681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Wage spiral prevails here: Price rises, workers demand more wages,</a:t>
            </a:r>
            <a:r>
              <a:rPr lang="en-US" baseline="0" dirty="0"/>
              <a:t> wages increase to compensate workers. As wages increase, input cost increase, cost of production increase, prices rise.</a:t>
            </a:r>
          </a:p>
          <a:p>
            <a:r>
              <a:rPr lang="en-US" baseline="0" dirty="0"/>
              <a:t>On the other hand, increase in wages lead to increased demand, supply remaining same lead to rise in price.</a:t>
            </a:r>
          </a:p>
          <a:p>
            <a:r>
              <a:rPr lang="en-US" baseline="0" dirty="0"/>
              <a:t>Therefore, wage and price spiral inflicts the economy.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42</a:t>
            </a:fld>
            <a:endParaRPr lang="en-US"/>
          </a:p>
        </p:txBody>
      </p:sp>
    </p:spTree>
    <p:extLst>
      <p:ext uri="{BB962C8B-B14F-4D97-AF65-F5344CB8AC3E}">
        <p14:creationId xmlns:p14="http://schemas.microsoft.com/office/powerpoint/2010/main" val="175392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E443375B-2227-45EE-A811-3E06B1EA4B5B}" type="slidenum">
              <a:rPr lang="en-US" smtClean="0"/>
              <a:pPr/>
              <a:t>43</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729657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DDA4635D-51D9-4AF3-971D-83101A4EA6EC}" type="slidenum">
              <a:rPr lang="en-US" smtClean="0"/>
              <a:pPr/>
              <a:t>44</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98540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6DE8E3F6-52AB-4635-9E8B-175556058A50}" type="slidenum">
              <a:rPr lang="en-US" smtClean="0"/>
              <a:pPr/>
              <a:t>45</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dirty="0"/>
              <a:t>Inflation can be compared to robbery. Both deprive</a:t>
            </a:r>
            <a:r>
              <a:rPr lang="en-US" baseline="0" dirty="0"/>
              <a:t> their victim of some possession with the difference that the robber is visible, inflation is invisible; the robber’s victim may be one or few at a time, the victim of inflation are whole nation.</a:t>
            </a:r>
            <a:endParaRPr lang="en-US" dirty="0"/>
          </a:p>
        </p:txBody>
      </p:sp>
    </p:spTree>
    <p:extLst>
      <p:ext uri="{BB962C8B-B14F-4D97-AF65-F5344CB8AC3E}">
        <p14:creationId xmlns:p14="http://schemas.microsoft.com/office/powerpoint/2010/main" val="254037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6908D06B-FF20-4196-A0A8-E248C23AF809}" type="slidenum">
              <a:rPr lang="en-US" smtClean="0"/>
              <a:pPr/>
              <a:t>47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62637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According to these definitions, one thing</a:t>
            </a:r>
            <a:r>
              <a:rPr lang="en-US" baseline="0" dirty="0"/>
              <a:t> we can state that any rise in general price level is not inflation. Only the persistent, prolonged and sustained and appreciable rise in the general price level can be defined as inflation.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5</a:t>
            </a:fld>
            <a:endParaRPr lang="en-US"/>
          </a:p>
        </p:txBody>
      </p:sp>
    </p:spTree>
    <p:extLst>
      <p:ext uri="{BB962C8B-B14F-4D97-AF65-F5344CB8AC3E}">
        <p14:creationId xmlns:p14="http://schemas.microsoft.com/office/powerpoint/2010/main" val="1357791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BAB3DF5D-BD7F-4E32-A55C-60294A809D4D}" type="slidenum">
              <a:rPr lang="en-US" smtClean="0"/>
              <a:pPr/>
              <a:t>51</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4853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647E655D-C853-4103-BA5B-6BFEEE55C5EE}" type="slidenum">
              <a:rPr lang="en-US" smtClean="0"/>
              <a:pPr/>
              <a:t>52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6750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6</a:t>
            </a:fld>
            <a:endParaRPr lang="en-US"/>
          </a:p>
        </p:txBody>
      </p:sp>
    </p:spTree>
    <p:extLst>
      <p:ext uri="{BB962C8B-B14F-4D97-AF65-F5344CB8AC3E}">
        <p14:creationId xmlns:p14="http://schemas.microsoft.com/office/powerpoint/2010/main" val="347022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long as the general level of price</a:t>
            </a:r>
            <a:r>
              <a:rPr lang="en-US" baseline="0" dirty="0"/>
              <a:t> rises at the rate of 2-3% in developed economies and 4-5% in developing economies, and macroeconomic variables are not adversely affected by the price rise, an anti-inflationary policy steps are not advisable as it may distort the price system and affect adversely the employment and growth process.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7</a:t>
            </a:fld>
            <a:endParaRPr lang="en-US"/>
          </a:p>
        </p:txBody>
      </p:sp>
    </p:spTree>
    <p:extLst>
      <p:ext uri="{BB962C8B-B14F-4D97-AF65-F5344CB8AC3E}">
        <p14:creationId xmlns:p14="http://schemas.microsoft.com/office/powerpoint/2010/main" val="265959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11</a:t>
            </a:fld>
            <a:endParaRPr lang="en-US"/>
          </a:p>
        </p:txBody>
      </p:sp>
    </p:spTree>
    <p:extLst>
      <p:ext uri="{BB962C8B-B14F-4D97-AF65-F5344CB8AC3E}">
        <p14:creationId xmlns:p14="http://schemas.microsoft.com/office/powerpoint/2010/main" val="125994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Inflation shot up to 100 million % between Dec 1922 and 1923. The price rise in zillion and quadrillion percent makes the meaning of hyper inflation. During this period paper currency becomes worthless and demand for money decreases</a:t>
            </a:r>
            <a:r>
              <a:rPr lang="en-US" baseline="0" dirty="0"/>
              <a:t> drastically.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13</a:t>
            </a:fld>
            <a:endParaRPr lang="en-US"/>
          </a:p>
        </p:txBody>
      </p:sp>
    </p:spTree>
    <p:extLst>
      <p:ext uri="{BB962C8B-B14F-4D97-AF65-F5344CB8AC3E}">
        <p14:creationId xmlns:p14="http://schemas.microsoft.com/office/powerpoint/2010/main" val="322962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and regulation of prices by direct and indirect measures include</a:t>
            </a:r>
            <a:r>
              <a:rPr lang="en-US" baseline="0" dirty="0"/>
              <a:t> monetary and fiscal control measures, price control in the form of fixation of price ceiling, rationing the goods, public distribution system, subsidization of commodities, etc. </a:t>
            </a:r>
            <a:r>
              <a:rPr lang="en-US" baseline="0" dirty="0" err="1"/>
              <a:t>Inspite</a:t>
            </a:r>
            <a:r>
              <a:rPr lang="en-US" baseline="0" dirty="0"/>
              <a:t> of control measures, prices do rise and inflation does take place but at lower rate. </a:t>
            </a:r>
            <a:endParaRPr lang="en-US" dirty="0"/>
          </a:p>
        </p:txBody>
      </p:sp>
      <p:sp>
        <p:nvSpPr>
          <p:cNvPr id="4" name="Slide Number Placeholder 3"/>
          <p:cNvSpPr>
            <a:spLocks noGrp="1"/>
          </p:cNvSpPr>
          <p:nvPr>
            <p:ph type="sldNum" sz="quarter" idx="10"/>
          </p:nvPr>
        </p:nvSpPr>
        <p:spPr/>
        <p:txBody>
          <a:bodyPr/>
          <a:lstStyle/>
          <a:p>
            <a:fld id="{4C8C7C22-1347-4CF0-AE2E-E90B6C1A7CF3}" type="slidenum">
              <a:rPr lang="en-US" smtClean="0"/>
              <a:pPr/>
              <a:t>14</a:t>
            </a:fld>
            <a:endParaRPr lang="en-US"/>
          </a:p>
        </p:txBody>
      </p:sp>
    </p:spTree>
    <p:extLst>
      <p:ext uri="{BB962C8B-B14F-4D97-AF65-F5344CB8AC3E}">
        <p14:creationId xmlns:p14="http://schemas.microsoft.com/office/powerpoint/2010/main" val="188101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F2A9B2D7-C455-4D73-9A29-D250CC7186CC}" type="slidenum">
              <a:rPr lang="en-US" smtClean="0"/>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72964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783425-ED49-462B-ADF0-02F3190385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7543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6800" y="4114800"/>
            <a:ext cx="7543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p:txBody>
          <a:bodyPr/>
          <a:lstStyle>
            <a:lvl1pPr>
              <a:defRPr/>
            </a:lvl1pPr>
          </a:lstStyle>
          <a:p>
            <a:pPr>
              <a:defRPr/>
            </a:pPr>
            <a:endParaRPr lang="en-US"/>
          </a:p>
        </p:txBody>
      </p:sp>
      <p:sp>
        <p:nvSpPr>
          <p:cNvPr id="6" name="Rectangle 18"/>
          <p:cNvSpPr>
            <a:spLocks noGrp="1" noChangeArrowheads="1"/>
          </p:cNvSpPr>
          <p:nvPr>
            <p:ph type="ftr" sz="quarter" idx="11"/>
          </p:nvPr>
        </p:nvSpPr>
        <p:spPr/>
        <p:txBody>
          <a:bodyPr/>
          <a:lstStyle>
            <a:lvl1pPr>
              <a:defRPr/>
            </a:lvl1pPr>
          </a:lstStyle>
          <a:p>
            <a:pPr>
              <a:defRPr/>
            </a:pPr>
            <a:endParaRPr lang="en-US"/>
          </a:p>
        </p:txBody>
      </p:sp>
      <p:sp>
        <p:nvSpPr>
          <p:cNvPr id="7" name="Rectangle 19"/>
          <p:cNvSpPr>
            <a:spLocks noGrp="1" noChangeArrowheads="1"/>
          </p:cNvSpPr>
          <p:nvPr>
            <p:ph type="sldNum" sz="quarter" idx="12"/>
          </p:nvPr>
        </p:nvSpPr>
        <p:spPr/>
        <p:txBody>
          <a:bodyPr/>
          <a:lstStyle>
            <a:lvl1pPr>
              <a:defRPr/>
            </a:lvl1pPr>
          </a:lstStyle>
          <a:p>
            <a:pPr>
              <a:defRPr/>
            </a:pPr>
            <a:fld id="{2710C411-6881-4008-BFDC-7191183E08D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able Placeholder 2"/>
          <p:cNvSpPr>
            <a:spLocks noGrp="1"/>
          </p:cNvSpPr>
          <p:nvPr>
            <p:ph type="tbl" idx="1"/>
          </p:nvPr>
        </p:nvSpPr>
        <p:spPr>
          <a:xfrm>
            <a:off x="1066800" y="1981200"/>
            <a:ext cx="7543800" cy="4114800"/>
          </a:xfrm>
        </p:spPr>
        <p:txBody>
          <a:bodyPr>
            <a:normAutofit/>
          </a:bodyPr>
          <a:lstStyle/>
          <a:p>
            <a:pPr lvl="0"/>
            <a:endParaRPr lang="en-US" noProof="0"/>
          </a:p>
        </p:txBody>
      </p:sp>
      <p:sp>
        <p:nvSpPr>
          <p:cNvPr id="4" name="Rectangle 17"/>
          <p:cNvSpPr>
            <a:spLocks noGrp="1" noChangeArrowheads="1"/>
          </p:cNvSpPr>
          <p:nvPr>
            <p:ph type="dt" sz="half" idx="10"/>
          </p:nvPr>
        </p:nvSpPr>
        <p:spPr/>
        <p:txBody>
          <a:bodyPr/>
          <a:lstStyle>
            <a:lvl1pPr>
              <a:defRPr/>
            </a:lvl1pPr>
          </a:lstStyle>
          <a:p>
            <a:pPr>
              <a:defRPr/>
            </a:pPr>
            <a:endParaRPr lang="en-US"/>
          </a:p>
        </p:txBody>
      </p:sp>
      <p:sp>
        <p:nvSpPr>
          <p:cNvPr id="5" name="Rectangle 18"/>
          <p:cNvSpPr>
            <a:spLocks noGrp="1" noChangeArrowheads="1"/>
          </p:cNvSpPr>
          <p:nvPr>
            <p:ph type="ftr" sz="quarter" idx="11"/>
          </p:nvPr>
        </p:nvSpPr>
        <p:spPr/>
        <p:txBody>
          <a:bodyPr/>
          <a:lstStyle>
            <a:lvl1pPr>
              <a:defRPr/>
            </a:lvl1pPr>
          </a:lstStyle>
          <a:p>
            <a:pPr>
              <a:defRPr/>
            </a:pPr>
            <a:endParaRPr lang="en-US"/>
          </a:p>
        </p:txBody>
      </p:sp>
      <p:sp>
        <p:nvSpPr>
          <p:cNvPr id="6" name="Rectangle 19"/>
          <p:cNvSpPr>
            <a:spLocks noGrp="1" noChangeArrowheads="1"/>
          </p:cNvSpPr>
          <p:nvPr>
            <p:ph type="sldNum" sz="quarter" idx="12"/>
          </p:nvPr>
        </p:nvSpPr>
        <p:spPr/>
        <p:txBody>
          <a:bodyPr/>
          <a:lstStyle>
            <a:lvl1pPr>
              <a:defRPr/>
            </a:lvl1pPr>
          </a:lstStyle>
          <a:p>
            <a:pPr>
              <a:defRPr/>
            </a:pPr>
            <a:fld id="{D4F3C09C-4CE3-451B-A68C-DEE1888D9BE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44450"/>
            <a:ext cx="8382000" cy="277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
          <p:cNvSpPr>
            <a:spLocks noGrp="1" noChangeArrowheads="1"/>
          </p:cNvSpPr>
          <p:nvPr>
            <p:ph type="sldNum" sz="quarter" idx="10"/>
          </p:nvPr>
        </p:nvSpPr>
        <p:spPr>
          <a:ln/>
        </p:spPr>
        <p:txBody>
          <a:bodyPr/>
          <a:lstStyle>
            <a:lvl1pPr>
              <a:defRPr/>
            </a:lvl1pPr>
          </a:lstStyle>
          <a:p>
            <a:pPr>
              <a:defRPr/>
            </a:pPr>
            <a:fld id="{A419913C-B30D-4F78-86A2-FC9900E1D489}" type="slidenum">
              <a:rPr lang="en-US"/>
              <a:pPr>
                <a:defRPr/>
              </a:pPr>
              <a:t>‹#›</a:t>
            </a:fld>
            <a:r>
              <a:rPr lang="en-US"/>
              <a:t> of 25</a:t>
            </a:r>
          </a:p>
        </p:txBody>
      </p:sp>
    </p:spTree>
    <p:extLst>
      <p:ext uri="{BB962C8B-B14F-4D97-AF65-F5344CB8AC3E}">
        <p14:creationId xmlns:p14="http://schemas.microsoft.com/office/powerpoint/2010/main" val="312971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3425-ED49-462B-ADF0-02F3190385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3425-ED49-462B-ADF0-02F3190385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7D7601-C5EF-4E47-9B38-B0FAE3ADB6B5}"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783425-ED49-462B-ADF0-02F31903857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7D7601-C5EF-4E47-9B38-B0FAE3ADB6B5}" type="datetimeFigureOut">
              <a:rPr lang="en-US" smtClean="0"/>
              <a:pPr/>
              <a:t>10/30/2020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783425-ED49-462B-ADF0-02F31903857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Infl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7.xml"/><Relationship Id="rId4" Type="http://schemas.openxmlformats.org/officeDocument/2006/relationships/image" Target="../media/image21.gif"/></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solidFill>
                  <a:schemeClr val="tx1"/>
                </a:solidFill>
                <a:latin typeface="Times New Roman"/>
                <a:cs typeface="Times New Roman"/>
              </a:rPr>
              <a:t>Inflation</a:t>
            </a:r>
            <a:endParaRPr lang="en-US" sz="72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5016758"/>
          </a:xfrm>
          <a:prstGeom prst="rect">
            <a:avLst/>
          </a:prstGeom>
        </p:spPr>
        <p:txBody>
          <a:bodyPr wrap="square">
            <a:spAutoFit/>
          </a:bodyPr>
          <a:lstStyle/>
          <a:p>
            <a:pPr algn="just"/>
            <a:r>
              <a:rPr lang="en-US" sz="2000" b="1" dirty="0">
                <a:latin typeface="Times New Roman" pitchFamily="18" charset="0"/>
                <a:cs typeface="Times New Roman" pitchFamily="18" charset="0"/>
              </a:rPr>
              <a:t>Example: </a:t>
            </a:r>
          </a:p>
          <a:p>
            <a:pPr algn="just">
              <a:buFont typeface="Wingdings" pitchFamily="2" charset="2"/>
              <a:buChar char="§"/>
            </a:pPr>
            <a:r>
              <a:rPr lang="en-US" sz="2000" dirty="0">
                <a:latin typeface="Times New Roman" pitchFamily="18" charset="0"/>
                <a:cs typeface="Times New Roman" pitchFamily="18" charset="0"/>
              </a:rPr>
              <a:t>Annual rate of inflation was 4.4% in 2005-06.</a:t>
            </a:r>
          </a:p>
          <a:p>
            <a:pPr algn="just">
              <a:buFont typeface="Wingdings" pitchFamily="2" charset="2"/>
              <a:buChar char="§"/>
            </a:pPr>
            <a:r>
              <a:rPr lang="en-US" sz="2000" dirty="0">
                <a:latin typeface="Times New Roman" pitchFamily="18" charset="0"/>
                <a:cs typeface="Times New Roman" pitchFamily="18" charset="0"/>
              </a:rPr>
              <a:t>In India, the weekly rate of inflation had shot up to 13.1% in the August 2008 and the </a:t>
            </a:r>
            <a:r>
              <a:rPr lang="en-US" sz="2000" i="1" dirty="0">
                <a:latin typeface="Times New Roman" pitchFamily="18" charset="0"/>
                <a:cs typeface="Times New Roman" pitchFamily="18" charset="0"/>
              </a:rPr>
              <a:t>annual </a:t>
            </a:r>
            <a:r>
              <a:rPr lang="en-US" sz="2000" dirty="0">
                <a:latin typeface="Times New Roman" pitchFamily="18" charset="0"/>
                <a:cs typeface="Times New Roman" pitchFamily="18" charset="0"/>
              </a:rPr>
              <a:t>inflation rate had gone up to 12.81% in 2008. Thereafter, inflation rate started declining setting a </a:t>
            </a:r>
            <a:r>
              <a:rPr lang="en-US" sz="2000" i="1" dirty="0">
                <a:latin typeface="Times New Roman" pitchFamily="18" charset="0"/>
                <a:cs typeface="Times New Roman" pitchFamily="18" charset="0"/>
              </a:rPr>
              <a:t>disinflationary trend. </a:t>
            </a:r>
          </a:p>
          <a:p>
            <a:pPr algn="just"/>
            <a:endParaRPr lang="en-US" sz="2000" i="1"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In the September 2008 inflation rate declined to 12.14%. Inflation rate had sharply declined to 6.61% in the December 2008 due mainly to the recession in the economy caused by the impact of global recession. This decline in the inflation rate was, in fact, </a:t>
            </a:r>
            <a:r>
              <a:rPr lang="en-US" sz="2000" b="1" i="1" dirty="0">
                <a:latin typeface="Times New Roman" pitchFamily="18" charset="0"/>
                <a:cs typeface="Times New Roman" pitchFamily="18" charset="0"/>
              </a:rPr>
              <a:t>disinflation. </a:t>
            </a:r>
          </a:p>
          <a:p>
            <a:pPr algn="just">
              <a:buFont typeface="Wingdings" pitchFamily="2" charset="2"/>
              <a:buChar char="§"/>
            </a:pPr>
            <a:endParaRPr lang="en-US" sz="2000" b="1" i="1" dirty="0">
              <a:latin typeface="Times New Roman" pitchFamily="18" charset="0"/>
              <a:cs typeface="Times New Roman" pitchFamily="18" charset="0"/>
            </a:endParaRPr>
          </a:p>
          <a:p>
            <a:pPr algn="just">
              <a:buFont typeface="Wingdings" pitchFamily="2" charset="2"/>
              <a:buChar char="§"/>
            </a:pPr>
            <a:r>
              <a:rPr lang="en-US" sz="2000" b="1" i="1" dirty="0">
                <a:latin typeface="Times New Roman" pitchFamily="18" charset="0"/>
                <a:cs typeface="Times New Roman" pitchFamily="18" charset="0"/>
              </a:rPr>
              <a:t>The disinflationary trend continued and inflation rate </a:t>
            </a:r>
            <a:r>
              <a:rPr lang="en-US" sz="2000" dirty="0">
                <a:latin typeface="Times New Roman" pitchFamily="18" charset="0"/>
                <a:cs typeface="Times New Roman" pitchFamily="18" charset="0"/>
              </a:rPr>
              <a:t>declined to 0.13% in the May 2009, i.e., inflation rate had fallen to a near-zero level. </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The price level continued to decline and fell to – 1.61% in the June 2009 and –1.31% in the last week of June. This marked a situation of </a:t>
            </a:r>
            <a:r>
              <a:rPr lang="en-US" sz="2000" b="1" i="1" dirty="0">
                <a:latin typeface="Times New Roman" pitchFamily="18" charset="0"/>
                <a:cs typeface="Times New Roman" pitchFamily="18" charset="0"/>
              </a:rPr>
              <a:t>deflation in India.</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latin typeface="Times New Roman" pitchFamily="18" charset="0"/>
                <a:cs typeface="Times New Roman" pitchFamily="18" charset="0"/>
              </a:rPr>
              <a:t>Types of inflation</a:t>
            </a:r>
          </a:p>
        </p:txBody>
      </p:sp>
      <p:sp>
        <p:nvSpPr>
          <p:cNvPr id="3" name="Content Placeholder 2"/>
          <p:cNvSpPr>
            <a:spLocks noGrp="1"/>
          </p:cNvSpPr>
          <p:nvPr>
            <p:ph idx="1"/>
          </p:nvPr>
        </p:nvSpPr>
        <p:spPr>
          <a:xfrm>
            <a:off x="457200" y="1752600"/>
            <a:ext cx="8229600" cy="4572000"/>
          </a:xfrm>
        </p:spPr>
        <p:txBody>
          <a:bodyPr>
            <a:normAutofit/>
          </a:bodyPr>
          <a:lstStyle/>
          <a:p>
            <a:r>
              <a:rPr lang="en-US" b="1" dirty="0">
                <a:latin typeface="Times New Roman" pitchFamily="18" charset="0"/>
                <a:cs typeface="Times New Roman" pitchFamily="18" charset="0"/>
              </a:rPr>
              <a:t>On the basis of rate/speed of inflation</a:t>
            </a:r>
          </a:p>
          <a:p>
            <a:pPr>
              <a:buNone/>
            </a:pPr>
            <a:r>
              <a:rPr lang="en-US" sz="2800" b="1" i="1" dirty="0">
                <a:solidFill>
                  <a:schemeClr val="accent1"/>
                </a:solidFill>
                <a:latin typeface="Times New Roman" pitchFamily="18" charset="0"/>
                <a:cs typeface="Times New Roman" pitchFamily="18" charset="0"/>
              </a:rPr>
              <a:t>1. Creeping inflation</a:t>
            </a:r>
            <a:r>
              <a:rPr lang="en-US" sz="2800" dirty="0">
                <a:solidFill>
                  <a:schemeClr val="accent1"/>
                </a:solidFill>
                <a:latin typeface="Times New Roman" pitchFamily="18" charset="0"/>
                <a:cs typeface="Times New Roman" pitchFamily="18" charset="0"/>
              </a:rPr>
              <a:t>: mildest form of inflation – makes the economy dynamic. </a:t>
            </a:r>
          </a:p>
          <a:p>
            <a:pPr lvl="1"/>
            <a:r>
              <a:rPr lang="en-US" dirty="0">
                <a:solidFill>
                  <a:schemeClr val="accent1"/>
                </a:solidFill>
                <a:latin typeface="Times New Roman" pitchFamily="18" charset="0"/>
                <a:cs typeface="Times New Roman" pitchFamily="18" charset="0"/>
              </a:rPr>
              <a:t>Prices rise slowly</a:t>
            </a:r>
          </a:p>
          <a:p>
            <a:pPr lvl="1" algn="just"/>
            <a:r>
              <a:rPr lang="en-US" dirty="0">
                <a:solidFill>
                  <a:schemeClr val="accent1"/>
                </a:solidFill>
                <a:latin typeface="Times New Roman" pitchFamily="18" charset="0"/>
                <a:cs typeface="Times New Roman" pitchFamily="18" charset="0"/>
              </a:rPr>
              <a:t>Industry and trade receive stimulus and the country develops economically. </a:t>
            </a:r>
          </a:p>
          <a:p>
            <a:pPr lvl="1" algn="just"/>
            <a:r>
              <a:rPr lang="en-US" dirty="0">
                <a:solidFill>
                  <a:schemeClr val="accent1"/>
                </a:solidFill>
                <a:latin typeface="Times New Roman" pitchFamily="18" charset="0"/>
                <a:cs typeface="Times New Roman" pitchFamily="18" charset="0"/>
              </a:rPr>
              <a:t>According to some economists, price level should rise by approx. 2% annually under creeping inflation.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latin typeface="Times New Roman" pitchFamily="18" charset="0"/>
                <a:cs typeface="Times New Roman" pitchFamily="18" charset="0"/>
              </a:rPr>
              <a:t>Types of inflation</a:t>
            </a:r>
            <a:endParaRPr lang="en-US" dirty="0"/>
          </a:p>
        </p:txBody>
      </p:sp>
      <p:sp>
        <p:nvSpPr>
          <p:cNvPr id="3" name="Content Placeholder 2"/>
          <p:cNvSpPr>
            <a:spLocks noGrp="1"/>
          </p:cNvSpPr>
          <p:nvPr>
            <p:ph idx="1"/>
          </p:nvPr>
        </p:nvSpPr>
        <p:spPr>
          <a:xfrm>
            <a:off x="457200" y="1447800"/>
            <a:ext cx="8229600" cy="4876800"/>
          </a:xfrm>
        </p:spPr>
        <p:txBody>
          <a:bodyPr/>
          <a:lstStyle/>
          <a:p>
            <a:pPr algn="just">
              <a:buNone/>
            </a:pPr>
            <a:r>
              <a:rPr lang="en-US" b="1" i="1" dirty="0">
                <a:solidFill>
                  <a:schemeClr val="accent1"/>
                </a:solidFill>
                <a:latin typeface="Times New Roman" pitchFamily="18" charset="0"/>
                <a:cs typeface="Times New Roman" pitchFamily="18" charset="0"/>
              </a:rPr>
              <a:t>2. Walking inflation</a:t>
            </a:r>
            <a:r>
              <a:rPr lang="en-US" dirty="0">
                <a:solidFill>
                  <a:schemeClr val="accent1"/>
                </a:solidFill>
                <a:latin typeface="Times New Roman" pitchFamily="18" charset="0"/>
                <a:cs typeface="Times New Roman" pitchFamily="18" charset="0"/>
              </a:rPr>
              <a:t>: </a:t>
            </a:r>
          </a:p>
          <a:p>
            <a:pPr algn="just"/>
            <a:r>
              <a:rPr lang="en-US" sz="2400" dirty="0">
                <a:solidFill>
                  <a:schemeClr val="accent1"/>
                </a:solidFill>
                <a:latin typeface="Times New Roman" pitchFamily="18" charset="0"/>
                <a:cs typeface="Times New Roman" pitchFamily="18" charset="0"/>
              </a:rPr>
              <a:t>When price rise become intense and quantum of inflation gains momentum. </a:t>
            </a:r>
          </a:p>
          <a:p>
            <a:pPr algn="just"/>
            <a:r>
              <a:rPr lang="en-US" sz="2400" dirty="0">
                <a:solidFill>
                  <a:schemeClr val="accent1"/>
                </a:solidFill>
                <a:latin typeface="Times New Roman" pitchFamily="18" charset="0"/>
              </a:rPr>
              <a:t>Rate of increase of price-level gets further accelerated – rises by approx 5% annually. </a:t>
            </a:r>
          </a:p>
          <a:p>
            <a:pPr algn="just"/>
            <a:r>
              <a:rPr lang="en-US" sz="2400" dirty="0">
                <a:solidFill>
                  <a:schemeClr val="accent1"/>
                </a:solidFill>
                <a:latin typeface="Times New Roman" pitchFamily="18" charset="0"/>
              </a:rPr>
              <a:t>If proper control is not exercised, it can easily assume the form of running inflation.</a:t>
            </a:r>
          </a:p>
          <a:p>
            <a:pPr algn="just">
              <a:buNone/>
            </a:pPr>
            <a:endParaRPr lang="en-US" sz="2400" dirty="0">
              <a:solidFill>
                <a:schemeClr val="accent1"/>
              </a:solidFill>
              <a:latin typeface="Times New Roman" pitchFamily="18" charset="0"/>
            </a:endParaRPr>
          </a:p>
          <a:p>
            <a:pPr algn="just">
              <a:buNone/>
            </a:pPr>
            <a:r>
              <a:rPr lang="en-US" sz="2400" i="1" dirty="0">
                <a:solidFill>
                  <a:schemeClr val="accent1"/>
                </a:solidFill>
                <a:latin typeface="Times New Roman" pitchFamily="18" charset="0"/>
                <a:cs typeface="Times New Roman" pitchFamily="18" charset="0"/>
              </a:rPr>
              <a:t>3. </a:t>
            </a:r>
            <a:r>
              <a:rPr lang="en-US" b="1" i="1" dirty="0">
                <a:solidFill>
                  <a:schemeClr val="accent1"/>
                </a:solidFill>
                <a:latin typeface="Times New Roman" pitchFamily="18" charset="0"/>
              </a:rPr>
              <a:t>Running</a:t>
            </a:r>
            <a:r>
              <a:rPr lang="en-US" b="1" dirty="0">
                <a:solidFill>
                  <a:schemeClr val="accent1"/>
                </a:solidFill>
                <a:latin typeface="Times New Roman" pitchFamily="18" charset="0"/>
              </a:rPr>
              <a:t>: </a:t>
            </a:r>
          </a:p>
          <a:p>
            <a:pPr lvl="1" algn="just">
              <a:lnSpc>
                <a:spcPct val="90000"/>
              </a:lnSpc>
              <a:buFontTx/>
              <a:buChar char="•"/>
              <a:defRPr/>
            </a:pPr>
            <a:r>
              <a:rPr lang="en-US" dirty="0">
                <a:solidFill>
                  <a:schemeClr val="accent1"/>
                </a:solidFill>
                <a:latin typeface="Times New Roman" pitchFamily="18" charset="0"/>
              </a:rPr>
              <a:t>price-level rises by approx 10% annually.</a:t>
            </a:r>
          </a:p>
          <a:p>
            <a:pPr algn="just">
              <a:buNone/>
            </a:pPr>
            <a:endParaRPr lang="en-US" sz="2400" dirty="0">
              <a:solidFill>
                <a:schemeClr val="accent1"/>
              </a:solidFill>
              <a:latin typeface="Times New Roman" pitchFamily="18" charset="0"/>
              <a:cs typeface="Times New Roman" pitchFamily="18" charset="0"/>
            </a:endParaRPr>
          </a:p>
          <a:p>
            <a:pPr algn="just">
              <a:buNone/>
            </a:pPr>
            <a:endParaRPr lang="en-US" dirty="0">
              <a:solidFill>
                <a:schemeClr val="accent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a:buNone/>
            </a:pPr>
            <a:r>
              <a:rPr lang="en-US" b="1" i="1" dirty="0">
                <a:solidFill>
                  <a:schemeClr val="accent1"/>
                </a:solidFill>
                <a:latin typeface="Times New Roman" pitchFamily="18" charset="0"/>
                <a:cs typeface="Times New Roman" pitchFamily="18" charset="0"/>
              </a:rPr>
              <a:t>4. Galloping or Hyper inflation: </a:t>
            </a:r>
          </a:p>
          <a:p>
            <a:pPr lvl="1" algn="just"/>
            <a:r>
              <a:rPr lang="en-US" dirty="0">
                <a:solidFill>
                  <a:schemeClr val="accent1"/>
                </a:solidFill>
                <a:latin typeface="Times New Roman" pitchFamily="18" charset="0"/>
                <a:cs typeface="Times New Roman" pitchFamily="18" charset="0"/>
              </a:rPr>
              <a:t>“Galloping inflation refers to an inflation that proceeds at an exceptionally high rate.”			 </a:t>
            </a:r>
            <a:r>
              <a:rPr lang="en-US" dirty="0" err="1">
                <a:solidFill>
                  <a:schemeClr val="accent1"/>
                </a:solidFill>
                <a:latin typeface="Times New Roman" pitchFamily="18" charset="0"/>
                <a:cs typeface="Times New Roman" pitchFamily="18" charset="0"/>
              </a:rPr>
              <a:t>Baumol</a:t>
            </a:r>
            <a:r>
              <a:rPr lang="en-US" dirty="0">
                <a:solidFill>
                  <a:schemeClr val="accent1"/>
                </a:solidFill>
                <a:latin typeface="Times New Roman" pitchFamily="18" charset="0"/>
                <a:cs typeface="Times New Roman" pitchFamily="18" charset="0"/>
              </a:rPr>
              <a:t> and Blinder</a:t>
            </a:r>
            <a:endParaRPr lang="en-US" b="1" i="1" dirty="0">
              <a:solidFill>
                <a:schemeClr val="accent1"/>
              </a:solidFill>
              <a:latin typeface="Times New Roman" pitchFamily="18" charset="0"/>
              <a:cs typeface="Times New Roman" pitchFamily="18" charset="0"/>
            </a:endParaRPr>
          </a:p>
          <a:p>
            <a:pPr algn="just">
              <a:lnSpc>
                <a:spcPct val="90000"/>
              </a:lnSpc>
              <a:buNone/>
              <a:defRPr/>
            </a:pPr>
            <a:r>
              <a:rPr lang="en-US" sz="2400" dirty="0">
                <a:latin typeface="Times New Roman" pitchFamily="18" charset="0"/>
                <a:cs typeface="Times New Roman" pitchFamily="18" charset="0"/>
              </a:rPr>
              <a:t>	</a:t>
            </a:r>
          </a:p>
          <a:p>
            <a:pPr algn="just">
              <a:lnSpc>
                <a:spcPct val="90000"/>
              </a:lnSpc>
              <a:buNone/>
              <a:defRPr/>
            </a:pPr>
            <a:r>
              <a:rPr lang="en-US" sz="2400" dirty="0">
                <a:latin typeface="Times New Roman" pitchFamily="18" charset="0"/>
                <a:cs typeface="Times New Roman" pitchFamily="18" charset="0"/>
              </a:rPr>
              <a:t>	Prices rise every minute and there is no upward limit to which it may rise in course of time. </a:t>
            </a:r>
          </a:p>
          <a:p>
            <a:pPr lvl="1" algn="just">
              <a:lnSpc>
                <a:spcPct val="90000"/>
              </a:lnSpc>
              <a:defRPr/>
            </a:pPr>
            <a:r>
              <a:rPr lang="en-US" sz="2000" dirty="0">
                <a:latin typeface="Times New Roman" pitchFamily="18" charset="0"/>
                <a:cs typeface="Times New Roman" pitchFamily="18" charset="0"/>
              </a:rPr>
              <a:t>Lord Keynes has called it true inflation.</a:t>
            </a:r>
          </a:p>
          <a:p>
            <a:pPr lvl="1" algn="just">
              <a:lnSpc>
                <a:spcPct val="90000"/>
              </a:lnSpc>
              <a:defRPr/>
            </a:pPr>
            <a:r>
              <a:rPr lang="en-US" sz="2000" dirty="0">
                <a:latin typeface="Times New Roman" pitchFamily="18" charset="0"/>
                <a:cs typeface="Times New Roman" pitchFamily="18" charset="0"/>
              </a:rPr>
              <a:t>This type invariably occurs after the point of full employment. </a:t>
            </a:r>
          </a:p>
          <a:p>
            <a:pPr lvl="1" algn="just">
              <a:lnSpc>
                <a:spcPct val="90000"/>
              </a:lnSpc>
              <a:defRPr/>
            </a:pPr>
            <a:r>
              <a:rPr lang="en-US" sz="2000" dirty="0">
                <a:latin typeface="Times New Roman" pitchFamily="18" charset="0"/>
                <a:cs typeface="Times New Roman" pitchFamily="18" charset="0"/>
              </a:rPr>
              <a:t>Double or triple digit rise in price level.</a:t>
            </a:r>
          </a:p>
          <a:p>
            <a:pPr algn="just">
              <a:lnSpc>
                <a:spcPct val="90000"/>
              </a:lnSpc>
              <a:buNone/>
              <a:defRPr/>
            </a:pPr>
            <a:r>
              <a:rPr lang="en-US" sz="2800" dirty="0">
                <a:latin typeface="Times New Roman" pitchFamily="18" charset="0"/>
                <a:cs typeface="Times New Roman" pitchFamily="18" charset="0"/>
              </a:rPr>
              <a:t>	</a:t>
            </a:r>
            <a:endParaRPr lang="en-US" dirty="0"/>
          </a:p>
          <a:p>
            <a:pPr algn="just"/>
            <a:r>
              <a:rPr lang="en-US" sz="2400" dirty="0">
                <a:latin typeface="Times New Roman" pitchFamily="18" charset="0"/>
                <a:cs typeface="Times New Roman" pitchFamily="18" charset="0"/>
              </a:rPr>
              <a:t>The post-War I inflation in Germany during 1922 is often cited as a classic example of galloping inflation though some would call it </a:t>
            </a:r>
            <a:r>
              <a:rPr lang="en-US" sz="2400" i="1" dirty="0">
                <a:latin typeface="Times New Roman" pitchFamily="18" charset="0"/>
                <a:cs typeface="Times New Roman" pitchFamily="18" charset="0"/>
              </a:rPr>
              <a:t>hyper inflation. </a:t>
            </a:r>
          </a:p>
          <a:p>
            <a:pPr algn="just"/>
            <a:r>
              <a:rPr lang="en-US" sz="2400" b="1" dirty="0">
                <a:solidFill>
                  <a:schemeClr val="accent1"/>
                </a:solidFill>
                <a:latin typeface="Times New Roman" pitchFamily="18" charset="0"/>
                <a:cs typeface="Times New Roman" pitchFamily="18" charset="0"/>
              </a:rPr>
              <a:t>The annual average rate of inflation in Argentina—416.9 percent; </a:t>
            </a:r>
            <a:r>
              <a:rPr lang="it-IT" sz="2400" b="1" dirty="0">
                <a:solidFill>
                  <a:schemeClr val="accent1"/>
                </a:solidFill>
                <a:latin typeface="Times New Roman" pitchFamily="18" charset="0"/>
                <a:cs typeface="Times New Roman" pitchFamily="18" charset="0"/>
              </a:rPr>
              <a:t>Brazil—327.6 percent; Peru—287.3 percent; former Yugoslavia—123.0 percent; and Mexico—66.5 </a:t>
            </a:r>
            <a:r>
              <a:rPr lang="en-US" sz="2400" b="1" dirty="0">
                <a:solidFill>
                  <a:schemeClr val="accent1"/>
                </a:solidFill>
                <a:latin typeface="Times New Roman" pitchFamily="18" charset="0"/>
                <a:cs typeface="Times New Roman" pitchFamily="18" charset="0"/>
              </a:rPr>
              <a:t>percent during 1980-91 was exceptionally high. Incidentally, these cases are also cited as the examples of hyper inflation.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latin typeface="Times New Roman" pitchFamily="18" charset="0"/>
                <a:cs typeface="Times New Roman" pitchFamily="18" charset="0"/>
              </a:rPr>
              <a:t>Types of inflation</a:t>
            </a:r>
          </a:p>
        </p:txBody>
      </p:sp>
      <p:sp>
        <p:nvSpPr>
          <p:cNvPr id="3" name="Content Placeholder 2"/>
          <p:cNvSpPr>
            <a:spLocks noGrp="1"/>
          </p:cNvSpPr>
          <p:nvPr>
            <p:ph idx="1"/>
          </p:nvPr>
        </p:nvSpPr>
        <p:spPr>
          <a:xfrm>
            <a:off x="457200" y="1447800"/>
            <a:ext cx="8229600" cy="4876800"/>
          </a:xfrm>
        </p:spPr>
        <p:txBody>
          <a:bodyPr>
            <a:norm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On the basis of degree of government control</a:t>
            </a:r>
          </a:p>
          <a:p>
            <a:pPr lvl="1" algn="just"/>
            <a:r>
              <a:rPr lang="en-US" i="1" dirty="0">
                <a:latin typeface="Times New Roman" pitchFamily="18" charset="0"/>
                <a:cs typeface="Times New Roman" pitchFamily="18" charset="0"/>
              </a:rPr>
              <a:t>Open inflation</a:t>
            </a:r>
            <a:r>
              <a:rPr lang="en-US" dirty="0">
                <a:latin typeface="Times New Roman" pitchFamily="18" charset="0"/>
                <a:cs typeface="Times New Roman" pitchFamily="18" charset="0"/>
              </a:rPr>
              <a:t>: A situation in which no steps are taken by government to control rising prices.</a:t>
            </a:r>
          </a:p>
          <a:p>
            <a:pPr lvl="1" algn="just"/>
            <a:r>
              <a:rPr lang="en-US" i="1" dirty="0">
                <a:latin typeface="Times New Roman" pitchFamily="18" charset="0"/>
                <a:cs typeface="Times New Roman" pitchFamily="18" charset="0"/>
              </a:rPr>
              <a:t>Suppressed inflation</a:t>
            </a:r>
            <a:r>
              <a:rPr lang="en-US" dirty="0">
                <a:latin typeface="Times New Roman" pitchFamily="18" charset="0"/>
                <a:cs typeface="Times New Roman" pitchFamily="18" charset="0"/>
              </a:rPr>
              <a:t>: A situation in which rising prices are checked by administrative measures like rationing, price control, etc.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latin typeface="Times New Roman" pitchFamily="18" charset="0"/>
                <a:cs typeface="Times New Roman" pitchFamily="18" charset="0"/>
              </a:rPr>
              <a:t>Types of inflation</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latin typeface="Times New Roman" pitchFamily="18" charset="0"/>
                <a:cs typeface="Times New Roman" pitchFamily="18" charset="0"/>
              </a:rPr>
              <a:t>On the basis of scope</a:t>
            </a:r>
          </a:p>
          <a:p>
            <a:pPr lvl="1"/>
            <a:r>
              <a:rPr lang="en-US" dirty="0" err="1">
                <a:latin typeface="Times New Roman" pitchFamily="18" charset="0"/>
                <a:cs typeface="Times New Roman" pitchFamily="18" charset="0"/>
              </a:rPr>
              <a:t>Sectoral</a:t>
            </a:r>
            <a:r>
              <a:rPr lang="en-US" dirty="0">
                <a:latin typeface="Times New Roman" pitchFamily="18" charset="0"/>
                <a:cs typeface="Times New Roman" pitchFamily="18" charset="0"/>
              </a:rPr>
              <a:t> inflation</a:t>
            </a:r>
          </a:p>
          <a:p>
            <a:pPr lvl="1"/>
            <a:r>
              <a:rPr lang="en-US" dirty="0">
                <a:latin typeface="Times New Roman" pitchFamily="18" charset="0"/>
                <a:cs typeface="Times New Roman" pitchFamily="18" charset="0"/>
              </a:rPr>
              <a:t>Comprehensive inflation</a:t>
            </a:r>
          </a:p>
          <a:p>
            <a:r>
              <a:rPr lang="en-US" dirty="0">
                <a:latin typeface="Times New Roman" pitchFamily="18" charset="0"/>
                <a:cs typeface="Times New Roman" pitchFamily="18" charset="0"/>
              </a:rPr>
              <a:t>On the basis of process of rise in prices</a:t>
            </a:r>
          </a:p>
          <a:p>
            <a:pPr lvl="1"/>
            <a:r>
              <a:rPr lang="en-US" dirty="0">
                <a:latin typeface="Times New Roman" pitchFamily="18" charset="0"/>
                <a:cs typeface="Times New Roman" pitchFamily="18" charset="0"/>
              </a:rPr>
              <a:t>Wage induced</a:t>
            </a:r>
          </a:p>
          <a:p>
            <a:pPr lvl="1"/>
            <a:r>
              <a:rPr lang="en-US" dirty="0">
                <a:latin typeface="Times New Roman" pitchFamily="18" charset="0"/>
                <a:cs typeface="Times New Roman" pitchFamily="18" charset="0"/>
              </a:rPr>
              <a:t>Profit induced/Mark-up inflation</a:t>
            </a:r>
          </a:p>
          <a:p>
            <a:pPr lvl="1"/>
            <a:r>
              <a:rPr lang="en-US" dirty="0">
                <a:latin typeface="Times New Roman" pitchFamily="18" charset="0"/>
                <a:cs typeface="Times New Roman" pitchFamily="18" charset="0"/>
              </a:rPr>
              <a:t>Deficit induced</a:t>
            </a:r>
          </a:p>
          <a:p>
            <a:pPr lvl="1"/>
            <a:r>
              <a:rPr lang="en-US" dirty="0">
                <a:latin typeface="Times New Roman" pitchFamily="18" charset="0"/>
                <a:cs typeface="Times New Roman" pitchFamily="18" charset="0"/>
              </a:rPr>
              <a:t>Demand pull inflation</a:t>
            </a:r>
          </a:p>
          <a:p>
            <a:pPr lvl="1"/>
            <a:r>
              <a:rPr lang="en-US" dirty="0">
                <a:latin typeface="Times New Roman" pitchFamily="18" charset="0"/>
                <a:cs typeface="Times New Roman" pitchFamily="18" charset="0"/>
              </a:rPr>
              <a:t>Cost push inflation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66800" y="152400"/>
            <a:ext cx="7543800" cy="685800"/>
          </a:xfrm>
        </p:spPr>
        <p:txBody>
          <a:bodyPr/>
          <a:lstStyle/>
          <a:p>
            <a:pPr algn="ctr" eaLnBrk="1" hangingPunct="1">
              <a:defRPr/>
            </a:pPr>
            <a:r>
              <a:rPr lang="en-US" sz="3200" b="1" dirty="0">
                <a:solidFill>
                  <a:schemeClr val="accent1"/>
                </a:solidFill>
                <a:effectLst/>
                <a:latin typeface="Times New Roman" pitchFamily="18" charset="0"/>
              </a:rPr>
              <a:t>Demand-Pull Inflation</a:t>
            </a:r>
            <a:r>
              <a:rPr lang="en-US" sz="4000" b="1" dirty="0">
                <a:solidFill>
                  <a:schemeClr val="accent1"/>
                </a:solidFill>
              </a:rPr>
              <a:t> </a:t>
            </a:r>
          </a:p>
        </p:txBody>
      </p:sp>
      <p:sp>
        <p:nvSpPr>
          <p:cNvPr id="144387" name="Rectangle 3"/>
          <p:cNvSpPr>
            <a:spLocks noGrp="1" noChangeArrowheads="1"/>
          </p:cNvSpPr>
          <p:nvPr>
            <p:ph type="body" idx="1"/>
          </p:nvPr>
        </p:nvSpPr>
        <p:spPr>
          <a:xfrm>
            <a:off x="304800" y="838200"/>
            <a:ext cx="8458200" cy="5715000"/>
          </a:xfrm>
        </p:spPr>
        <p:txBody>
          <a:bodyPr/>
          <a:lstStyle/>
          <a:p>
            <a:pPr marL="0" indent="0" algn="just" eaLnBrk="1" hangingPunct="1">
              <a:lnSpc>
                <a:spcPct val="80000"/>
              </a:lnSpc>
              <a:buFont typeface="Wingdings" pitchFamily="2" charset="2"/>
              <a:buNone/>
              <a:defRPr/>
            </a:pPr>
            <a:r>
              <a:rPr lang="en-US" sz="2800" i="1" dirty="0">
                <a:effectLst/>
                <a:latin typeface="Times New Roman" pitchFamily="18" charset="0"/>
              </a:rPr>
              <a:t>Inflation is caused by an excess of demand (spending) relative to the available supply of goods and services at existing prices</a:t>
            </a:r>
            <a:r>
              <a:rPr lang="en-US" sz="2800" dirty="0">
                <a:effectLst/>
                <a:latin typeface="Times New Roman" pitchFamily="18" charset="0"/>
              </a:rPr>
              <a:t>. </a:t>
            </a:r>
          </a:p>
          <a:p>
            <a:pPr marL="0" indent="0" algn="just" eaLnBrk="1" hangingPunct="1">
              <a:lnSpc>
                <a:spcPct val="80000"/>
              </a:lnSpc>
              <a:buFont typeface="Wingdings" pitchFamily="2" charset="2"/>
              <a:buNone/>
              <a:defRPr/>
            </a:pPr>
            <a:endParaRPr lang="en-US" sz="2800" dirty="0">
              <a:effectLst/>
              <a:latin typeface="Times New Roman" pitchFamily="18" charset="0"/>
            </a:endParaRPr>
          </a:p>
          <a:p>
            <a:pPr lvl="1" algn="just" eaLnBrk="1" hangingPunct="1">
              <a:lnSpc>
                <a:spcPct val="80000"/>
              </a:lnSpc>
              <a:defRPr/>
            </a:pPr>
            <a:r>
              <a:rPr lang="en-US" sz="2400" dirty="0">
                <a:effectLst/>
                <a:latin typeface="Times New Roman" pitchFamily="18" charset="0"/>
              </a:rPr>
              <a:t>The </a:t>
            </a:r>
            <a:r>
              <a:rPr lang="en-US" sz="2400" b="1" dirty="0">
                <a:effectLst/>
                <a:latin typeface="Times New Roman" pitchFamily="18" charset="0"/>
              </a:rPr>
              <a:t>Classical</a:t>
            </a:r>
            <a:r>
              <a:rPr lang="en-US" sz="2400" dirty="0">
                <a:effectLst/>
                <a:latin typeface="Times New Roman" pitchFamily="18" charset="0"/>
              </a:rPr>
              <a:t> - the key factor is the money supply.  The quantity theory of money =&gt; only an increase in money supply is capable of raising the general price level. </a:t>
            </a:r>
          </a:p>
          <a:p>
            <a:pPr marL="0" indent="0" algn="just" eaLnBrk="1" hangingPunct="1">
              <a:lnSpc>
                <a:spcPct val="80000"/>
              </a:lnSpc>
              <a:buFont typeface="Wingdings" pitchFamily="2" charset="2"/>
              <a:buNone/>
              <a:defRPr/>
            </a:pPr>
            <a:endParaRPr lang="en-US" sz="2800" dirty="0">
              <a:effectLst/>
              <a:latin typeface="Times New Roman" pitchFamily="18" charset="0"/>
            </a:endParaRPr>
          </a:p>
          <a:p>
            <a:pPr lvl="1" algn="just" eaLnBrk="1" hangingPunct="1">
              <a:lnSpc>
                <a:spcPct val="80000"/>
              </a:lnSpc>
              <a:defRPr/>
            </a:pPr>
            <a:r>
              <a:rPr lang="en-US" sz="2400" dirty="0">
                <a:effectLst/>
                <a:latin typeface="Times New Roman" pitchFamily="18" charset="0"/>
              </a:rPr>
              <a:t>In </a:t>
            </a:r>
            <a:r>
              <a:rPr lang="en-US" sz="2400" b="1" dirty="0">
                <a:effectLst/>
                <a:latin typeface="Times New Roman" pitchFamily="18" charset="0"/>
              </a:rPr>
              <a:t>Modern</a:t>
            </a:r>
            <a:r>
              <a:rPr lang="en-US" sz="2400" dirty="0">
                <a:effectLst/>
                <a:latin typeface="Times New Roman" pitchFamily="18" charset="0"/>
              </a:rPr>
              <a:t> income theory, means an excess of aggregate demand relative to the economy’s full employment output level. </a:t>
            </a:r>
            <a:r>
              <a:rPr lang="en-US" sz="2400" dirty="0">
                <a:latin typeface="Times New Roman" pitchFamily="18" charset="0"/>
              </a:rPr>
              <a:t>Prices rise in response to an excess of aggregate demand over existing supply of goods and service =&gt; caused by an increase in quantity of money</a:t>
            </a:r>
          </a:p>
          <a:p>
            <a:pPr marL="0" indent="0" algn="just" eaLnBrk="1" hangingPunct="1">
              <a:lnSpc>
                <a:spcPct val="80000"/>
              </a:lnSpc>
              <a:buFont typeface="Wingdings" pitchFamily="2" charset="2"/>
              <a:buNone/>
              <a:defRPr/>
            </a:pPr>
            <a:endParaRPr lang="en-US" sz="2400" dirty="0">
              <a:latin typeface="Times New Roman" pitchFamily="18" charset="0"/>
            </a:endParaRPr>
          </a:p>
          <a:p>
            <a:pPr lvl="1" algn="just" eaLnBrk="1" hangingPunct="1">
              <a:lnSpc>
                <a:spcPct val="80000"/>
              </a:lnSpc>
              <a:defRPr/>
            </a:pPr>
            <a:r>
              <a:rPr lang="en-US" sz="2400" dirty="0">
                <a:latin typeface="Times New Roman" pitchFamily="18" charset="0"/>
              </a:rPr>
              <a:t>May also be caused when MPC goes up causing an increase in expenditures and hence prices. </a:t>
            </a:r>
          </a:p>
          <a:p>
            <a:pPr lvl="1" algn="just" eaLnBrk="1" hangingPunct="1">
              <a:lnSpc>
                <a:spcPct val="80000"/>
              </a:lnSpc>
              <a:defRPr/>
            </a:pPr>
            <a:endParaRPr lang="en-US" sz="2400" dirty="0">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38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67000" y="2362200"/>
            <a:ext cx="4267200" cy="3124200"/>
            <a:chOff x="4044" y="9503"/>
            <a:chExt cx="3927" cy="3240"/>
          </a:xfrm>
        </p:grpSpPr>
        <p:sp>
          <p:nvSpPr>
            <p:cNvPr id="13327" name="Line 3"/>
            <p:cNvSpPr>
              <a:spLocks noChangeShapeType="1"/>
            </p:cNvSpPr>
            <p:nvPr/>
          </p:nvSpPr>
          <p:spPr bwMode="auto">
            <a:xfrm>
              <a:off x="4044" y="9503"/>
              <a:ext cx="0" cy="3240"/>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28" name="Line 4"/>
            <p:cNvSpPr>
              <a:spLocks noChangeShapeType="1"/>
            </p:cNvSpPr>
            <p:nvPr/>
          </p:nvSpPr>
          <p:spPr bwMode="auto">
            <a:xfrm>
              <a:off x="4044" y="12743"/>
              <a:ext cx="3927"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29" name="Arc 5"/>
            <p:cNvSpPr>
              <a:spLocks/>
            </p:cNvSpPr>
            <p:nvPr/>
          </p:nvSpPr>
          <p:spPr bwMode="auto">
            <a:xfrm flipV="1">
              <a:off x="4792" y="10763"/>
              <a:ext cx="1544" cy="1260"/>
            </a:xfrm>
            <a:custGeom>
              <a:avLst/>
              <a:gdLst>
                <a:gd name="T0" fmla="*/ 0 w 19813"/>
                <a:gd name="T1" fmla="*/ 0 h 21600"/>
                <a:gd name="T2" fmla="*/ 1 w 19813"/>
                <a:gd name="T3" fmla="*/ 0 h 21600"/>
                <a:gd name="T4" fmla="*/ 0 w 19813"/>
                <a:gd name="T5" fmla="*/ 0 h 21600"/>
                <a:gd name="T6" fmla="*/ 0 60000 65536"/>
                <a:gd name="T7" fmla="*/ 0 60000 65536"/>
                <a:gd name="T8" fmla="*/ 0 60000 65536"/>
              </a:gdLst>
              <a:ahLst/>
              <a:cxnLst>
                <a:cxn ang="T6">
                  <a:pos x="T0" y="T1"/>
                </a:cxn>
                <a:cxn ang="T7">
                  <a:pos x="T2" y="T3"/>
                </a:cxn>
                <a:cxn ang="T8">
                  <a:pos x="T4" y="T5"/>
                </a:cxn>
              </a:cxnLst>
              <a:rect l="0" t="0" r="r" b="b"/>
              <a:pathLst>
                <a:path w="19813" h="21600" fill="none" extrusionOk="0">
                  <a:moveTo>
                    <a:pt x="-1" y="0"/>
                  </a:moveTo>
                  <a:cubicBezTo>
                    <a:pt x="8603" y="0"/>
                    <a:pt x="16386" y="5105"/>
                    <a:pt x="19812" y="12997"/>
                  </a:cubicBezTo>
                </a:path>
                <a:path w="19813" h="21600" stroke="0" extrusionOk="0">
                  <a:moveTo>
                    <a:pt x="-1" y="0"/>
                  </a:moveTo>
                  <a:cubicBezTo>
                    <a:pt x="8603" y="0"/>
                    <a:pt x="16386" y="5105"/>
                    <a:pt x="19812" y="12997"/>
                  </a:cubicBezTo>
                  <a:lnTo>
                    <a:pt x="0" y="21600"/>
                  </a:lnTo>
                  <a:lnTo>
                    <a:pt x="-1" y="0"/>
                  </a:lnTo>
                  <a:close/>
                </a:path>
              </a:pathLst>
            </a:custGeom>
            <a:ln>
              <a:headEnd/>
              <a:tailEnd/>
            </a:ln>
          </p:spPr>
          <p:style>
            <a:lnRef idx="2">
              <a:schemeClr val="dk1"/>
            </a:lnRef>
            <a:fillRef idx="1">
              <a:schemeClr val="lt1"/>
            </a:fillRef>
            <a:effectRef idx="0">
              <a:schemeClr val="dk1"/>
            </a:effectRef>
            <a:fontRef idx="minor">
              <a:schemeClr val="dk1"/>
            </a:fontRef>
          </p:style>
          <p:txBody>
            <a:bodyPr/>
            <a:lstStyle/>
            <a:p>
              <a:endParaRPr lang="en-US">
                <a:solidFill>
                  <a:schemeClr val="accent1"/>
                </a:solidFill>
              </a:endParaRPr>
            </a:p>
          </p:txBody>
        </p:sp>
        <p:sp>
          <p:nvSpPr>
            <p:cNvPr id="13330" name="Line 6"/>
            <p:cNvSpPr>
              <a:spLocks noChangeShapeType="1"/>
            </p:cNvSpPr>
            <p:nvPr/>
          </p:nvSpPr>
          <p:spPr bwMode="auto">
            <a:xfrm>
              <a:off x="6288" y="9863"/>
              <a:ext cx="0" cy="288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1" name="Line 7"/>
            <p:cNvSpPr>
              <a:spLocks noChangeShapeType="1"/>
            </p:cNvSpPr>
            <p:nvPr/>
          </p:nvSpPr>
          <p:spPr bwMode="auto">
            <a:xfrm>
              <a:off x="5166" y="10763"/>
              <a:ext cx="2244" cy="108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2" name="Line 8"/>
            <p:cNvSpPr>
              <a:spLocks noChangeShapeType="1"/>
            </p:cNvSpPr>
            <p:nvPr/>
          </p:nvSpPr>
          <p:spPr bwMode="auto">
            <a:xfrm>
              <a:off x="5166" y="10403"/>
              <a:ext cx="2618" cy="126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3" name="Line 9"/>
            <p:cNvSpPr>
              <a:spLocks noChangeShapeType="1"/>
            </p:cNvSpPr>
            <p:nvPr/>
          </p:nvSpPr>
          <p:spPr bwMode="auto">
            <a:xfrm>
              <a:off x="5540" y="10043"/>
              <a:ext cx="2244" cy="108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4" name="Line 10"/>
            <p:cNvSpPr>
              <a:spLocks noChangeShapeType="1"/>
            </p:cNvSpPr>
            <p:nvPr/>
          </p:nvSpPr>
          <p:spPr bwMode="auto">
            <a:xfrm>
              <a:off x="4044" y="11303"/>
              <a:ext cx="22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5" name="Line 11"/>
            <p:cNvSpPr>
              <a:spLocks noChangeShapeType="1"/>
            </p:cNvSpPr>
            <p:nvPr/>
          </p:nvSpPr>
          <p:spPr bwMode="auto">
            <a:xfrm flipH="1">
              <a:off x="4044" y="10943"/>
              <a:ext cx="22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sp>
          <p:nvSpPr>
            <p:cNvPr id="13336" name="Line 12"/>
            <p:cNvSpPr>
              <a:spLocks noChangeShapeType="1"/>
            </p:cNvSpPr>
            <p:nvPr/>
          </p:nvSpPr>
          <p:spPr bwMode="auto">
            <a:xfrm>
              <a:off x="4044" y="10403"/>
              <a:ext cx="22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solidFill>
                  <a:schemeClr val="accent1"/>
                </a:solidFill>
              </a:endParaRPr>
            </a:p>
          </p:txBody>
        </p:sp>
      </p:grpSp>
      <p:sp>
        <p:nvSpPr>
          <p:cNvPr id="13315" name="Text Box 13"/>
          <p:cNvSpPr txBox="1">
            <a:spLocks noChangeArrowheads="1"/>
          </p:cNvSpPr>
          <p:nvPr/>
        </p:nvSpPr>
        <p:spPr bwMode="auto">
          <a:xfrm>
            <a:off x="4876800" y="5562600"/>
            <a:ext cx="48260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Q</a:t>
            </a:r>
            <a:r>
              <a:rPr lang="en-US" baseline="-25000">
                <a:solidFill>
                  <a:schemeClr val="accent1"/>
                </a:solidFill>
                <a:latin typeface="Times New Roman" pitchFamily="18" charset="0"/>
              </a:rPr>
              <a:t>0</a:t>
            </a:r>
            <a:r>
              <a:rPr lang="en-US">
                <a:solidFill>
                  <a:schemeClr val="accent1"/>
                </a:solidFill>
                <a:latin typeface="Times New Roman" pitchFamily="18" charset="0"/>
              </a:rPr>
              <a:t> </a:t>
            </a:r>
          </a:p>
        </p:txBody>
      </p:sp>
      <p:sp>
        <p:nvSpPr>
          <p:cNvPr id="13316" name="Text Box 14"/>
          <p:cNvSpPr txBox="1">
            <a:spLocks noChangeArrowheads="1"/>
          </p:cNvSpPr>
          <p:nvPr/>
        </p:nvSpPr>
        <p:spPr bwMode="auto">
          <a:xfrm>
            <a:off x="4953000" y="2133600"/>
            <a:ext cx="3111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a:t>
            </a:r>
          </a:p>
        </p:txBody>
      </p:sp>
      <p:sp>
        <p:nvSpPr>
          <p:cNvPr id="13317" name="Text Box 15"/>
          <p:cNvSpPr txBox="1">
            <a:spLocks noChangeArrowheads="1"/>
          </p:cNvSpPr>
          <p:nvPr/>
        </p:nvSpPr>
        <p:spPr bwMode="auto">
          <a:xfrm>
            <a:off x="3886200" y="23622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2</a:t>
            </a:r>
          </a:p>
        </p:txBody>
      </p:sp>
      <p:sp>
        <p:nvSpPr>
          <p:cNvPr id="13318" name="Text Box 16"/>
          <p:cNvSpPr txBox="1">
            <a:spLocks noChangeArrowheads="1"/>
          </p:cNvSpPr>
          <p:nvPr/>
        </p:nvSpPr>
        <p:spPr bwMode="auto">
          <a:xfrm>
            <a:off x="3429000" y="2743200"/>
            <a:ext cx="425450" cy="366713"/>
          </a:xfrm>
          <a:prstGeom prst="rect">
            <a:avLst/>
          </a:prstGeom>
          <a:noFill/>
          <a:ln w="9525">
            <a:noFill/>
            <a:miter lim="800000"/>
            <a:headEnd/>
            <a:tailEnd/>
          </a:ln>
          <a:effectLst/>
        </p:spPr>
        <p:txBody>
          <a:bodyPr>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1</a:t>
            </a:r>
          </a:p>
        </p:txBody>
      </p:sp>
      <p:sp>
        <p:nvSpPr>
          <p:cNvPr id="13319" name="Text Box 17"/>
          <p:cNvSpPr txBox="1">
            <a:spLocks noChangeArrowheads="1"/>
          </p:cNvSpPr>
          <p:nvPr/>
        </p:nvSpPr>
        <p:spPr bwMode="auto">
          <a:xfrm>
            <a:off x="3429000" y="32004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0</a:t>
            </a:r>
          </a:p>
        </p:txBody>
      </p:sp>
      <p:sp>
        <p:nvSpPr>
          <p:cNvPr id="13320" name="Text Box 18"/>
          <p:cNvSpPr txBox="1">
            <a:spLocks noChangeArrowheads="1"/>
          </p:cNvSpPr>
          <p:nvPr/>
        </p:nvSpPr>
        <p:spPr bwMode="auto">
          <a:xfrm>
            <a:off x="3117850" y="4618038"/>
            <a:ext cx="311150" cy="366712"/>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a:t>
            </a:r>
          </a:p>
        </p:txBody>
      </p:sp>
      <p:sp>
        <p:nvSpPr>
          <p:cNvPr id="13321" name="Text Box 19"/>
          <p:cNvSpPr txBox="1">
            <a:spLocks noChangeArrowheads="1"/>
          </p:cNvSpPr>
          <p:nvPr/>
        </p:nvSpPr>
        <p:spPr bwMode="auto">
          <a:xfrm>
            <a:off x="2209800" y="38100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a:t>
            </a:r>
            <a:r>
              <a:rPr lang="en-US" baseline="-25000">
                <a:solidFill>
                  <a:schemeClr val="accent1"/>
                </a:solidFill>
                <a:latin typeface="Times New Roman" pitchFamily="18" charset="0"/>
              </a:rPr>
              <a:t>0</a:t>
            </a:r>
          </a:p>
        </p:txBody>
      </p:sp>
      <p:sp>
        <p:nvSpPr>
          <p:cNvPr id="13322" name="Text Box 20"/>
          <p:cNvSpPr txBox="1">
            <a:spLocks noChangeArrowheads="1"/>
          </p:cNvSpPr>
          <p:nvPr/>
        </p:nvSpPr>
        <p:spPr bwMode="auto">
          <a:xfrm>
            <a:off x="2209800" y="34290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a:t>
            </a:r>
            <a:r>
              <a:rPr lang="en-US" baseline="-25000">
                <a:solidFill>
                  <a:schemeClr val="accent1"/>
                </a:solidFill>
                <a:latin typeface="Times New Roman" pitchFamily="18" charset="0"/>
              </a:rPr>
              <a:t>1</a:t>
            </a:r>
          </a:p>
        </p:txBody>
      </p:sp>
      <p:sp>
        <p:nvSpPr>
          <p:cNvPr id="13323" name="Text Box 21"/>
          <p:cNvSpPr txBox="1">
            <a:spLocks noChangeArrowheads="1"/>
          </p:cNvSpPr>
          <p:nvPr/>
        </p:nvSpPr>
        <p:spPr bwMode="auto">
          <a:xfrm>
            <a:off x="2286000" y="29718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a:t>
            </a:r>
            <a:r>
              <a:rPr lang="en-US" baseline="-25000">
                <a:solidFill>
                  <a:schemeClr val="accent1"/>
                </a:solidFill>
                <a:latin typeface="Times New Roman" pitchFamily="18" charset="0"/>
              </a:rPr>
              <a:t>2</a:t>
            </a:r>
          </a:p>
        </p:txBody>
      </p:sp>
      <p:sp>
        <p:nvSpPr>
          <p:cNvPr id="13324" name="Text Box 22"/>
          <p:cNvSpPr txBox="1">
            <a:spLocks noChangeArrowheads="1"/>
          </p:cNvSpPr>
          <p:nvPr/>
        </p:nvSpPr>
        <p:spPr bwMode="auto">
          <a:xfrm>
            <a:off x="3200400" y="6019800"/>
            <a:ext cx="354330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Quantities Demanded and Supplied  </a:t>
            </a:r>
          </a:p>
        </p:txBody>
      </p:sp>
      <p:sp>
        <p:nvSpPr>
          <p:cNvPr id="13325" name="Text Box 23"/>
          <p:cNvSpPr txBox="1">
            <a:spLocks noChangeArrowheads="1"/>
          </p:cNvSpPr>
          <p:nvPr/>
        </p:nvSpPr>
        <p:spPr bwMode="auto">
          <a:xfrm rot="-5400000">
            <a:off x="1329532" y="3394868"/>
            <a:ext cx="12128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Price level </a:t>
            </a:r>
          </a:p>
        </p:txBody>
      </p:sp>
      <p:sp>
        <p:nvSpPr>
          <p:cNvPr id="13326" name="Rectangle 24"/>
          <p:cNvSpPr>
            <a:spLocks noGrp="1" noChangeArrowheads="1"/>
          </p:cNvSpPr>
          <p:nvPr>
            <p:ph type="title"/>
          </p:nvPr>
        </p:nvSpPr>
        <p:spPr>
          <a:xfrm>
            <a:off x="914400" y="685800"/>
            <a:ext cx="7543800" cy="685800"/>
          </a:xfrm>
        </p:spPr>
        <p:txBody>
          <a:bodyPr/>
          <a:lstStyle/>
          <a:p>
            <a:pPr algn="ctr" eaLnBrk="1" hangingPunct="1"/>
            <a:r>
              <a:rPr lang="en-US" sz="3200" dirty="0">
                <a:solidFill>
                  <a:schemeClr val="accent1"/>
                </a:solidFill>
                <a:effectLst/>
                <a:latin typeface="Times New Roman" pitchFamily="18" charset="0"/>
              </a:rPr>
              <a:t>Demand Pull Inflation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14400" y="152400"/>
            <a:ext cx="7543800" cy="762000"/>
          </a:xfrm>
        </p:spPr>
        <p:txBody>
          <a:bodyPr>
            <a:normAutofit fontScale="90000"/>
          </a:bodyPr>
          <a:lstStyle/>
          <a:p>
            <a:pPr algn="ctr" eaLnBrk="1" hangingPunct="1">
              <a:defRPr/>
            </a:pPr>
            <a:r>
              <a:rPr lang="en-US" sz="3200" b="1" dirty="0">
                <a:solidFill>
                  <a:schemeClr val="accent1"/>
                </a:solidFill>
                <a:effectLst/>
                <a:latin typeface="Times New Roman" pitchFamily="18" charset="0"/>
              </a:rPr>
              <a:t>Cost Push Inflation</a:t>
            </a:r>
            <a:r>
              <a:rPr lang="en-US" b="1" dirty="0">
                <a:solidFill>
                  <a:schemeClr val="accent1"/>
                </a:solidFill>
              </a:rPr>
              <a:t> </a:t>
            </a:r>
          </a:p>
        </p:txBody>
      </p:sp>
      <p:sp>
        <p:nvSpPr>
          <p:cNvPr id="150531" name="Rectangle 3"/>
          <p:cNvSpPr>
            <a:spLocks noGrp="1" noChangeArrowheads="1"/>
          </p:cNvSpPr>
          <p:nvPr>
            <p:ph type="body" idx="1"/>
          </p:nvPr>
        </p:nvSpPr>
        <p:spPr>
          <a:xfrm>
            <a:off x="609600" y="990600"/>
            <a:ext cx="8153400" cy="5334000"/>
          </a:xfrm>
        </p:spPr>
        <p:txBody>
          <a:bodyPr>
            <a:normAutofit lnSpcReduction="10000"/>
          </a:bodyPr>
          <a:lstStyle/>
          <a:p>
            <a:pPr algn="just" eaLnBrk="1" hangingPunct="1">
              <a:lnSpc>
                <a:spcPct val="90000"/>
              </a:lnSpc>
              <a:defRPr/>
            </a:pPr>
            <a:r>
              <a:rPr lang="en-US" sz="2400" dirty="0">
                <a:latin typeface="Times New Roman" pitchFamily="18" charset="0"/>
              </a:rPr>
              <a:t>This theory maintains that prices, instead of being pulled-up by excess demand, are pushed-up as a result of a rise in the cost of production. </a:t>
            </a:r>
          </a:p>
          <a:p>
            <a:pPr algn="just" eaLnBrk="1" hangingPunct="1">
              <a:lnSpc>
                <a:spcPct val="90000"/>
              </a:lnSpc>
              <a:buFont typeface="Wingdings" pitchFamily="2" charset="2"/>
              <a:buNone/>
              <a:defRPr/>
            </a:pPr>
            <a:endParaRPr lang="en-US" sz="2400" dirty="0">
              <a:latin typeface="Times New Roman" pitchFamily="18" charset="0"/>
            </a:endParaRPr>
          </a:p>
          <a:p>
            <a:pPr algn="just" eaLnBrk="1" hangingPunct="1">
              <a:lnSpc>
                <a:spcPct val="90000"/>
              </a:lnSpc>
              <a:defRPr/>
            </a:pPr>
            <a:r>
              <a:rPr lang="en-US" sz="2400" dirty="0">
                <a:latin typeface="Times New Roman" pitchFamily="18" charset="0"/>
              </a:rPr>
              <a:t>Prices rise on account of a rise in the cost of raw materials, wages etc.</a:t>
            </a:r>
          </a:p>
          <a:p>
            <a:pPr algn="just" eaLnBrk="1" hangingPunct="1">
              <a:lnSpc>
                <a:spcPct val="90000"/>
              </a:lnSpc>
              <a:buFont typeface="Wingdings" pitchFamily="2" charset="2"/>
              <a:buNone/>
              <a:defRPr/>
            </a:pPr>
            <a:endParaRPr lang="en-US" sz="2400" dirty="0">
              <a:latin typeface="Times New Roman" pitchFamily="18" charset="0"/>
            </a:endParaRPr>
          </a:p>
          <a:p>
            <a:pPr algn="just" eaLnBrk="1" hangingPunct="1">
              <a:lnSpc>
                <a:spcPct val="90000"/>
              </a:lnSpc>
              <a:defRPr/>
            </a:pPr>
            <a:r>
              <a:rPr lang="en-US" sz="2400" dirty="0">
                <a:latin typeface="Times New Roman" pitchFamily="18" charset="0"/>
              </a:rPr>
              <a:t>Some </a:t>
            </a:r>
            <a:r>
              <a:rPr lang="en-US" sz="2400" i="1" dirty="0">
                <a:latin typeface="Times New Roman" pitchFamily="18" charset="0"/>
              </a:rPr>
              <a:t>producers</a:t>
            </a:r>
            <a:r>
              <a:rPr lang="en-US" sz="2400" dirty="0">
                <a:latin typeface="Times New Roman" pitchFamily="18" charset="0"/>
              </a:rPr>
              <a:t>, group of </a:t>
            </a:r>
            <a:r>
              <a:rPr lang="en-US" sz="2400" i="1" dirty="0">
                <a:latin typeface="Times New Roman" pitchFamily="18" charset="0"/>
              </a:rPr>
              <a:t>workers</a:t>
            </a:r>
            <a:r>
              <a:rPr lang="en-US" sz="2400" dirty="0">
                <a:latin typeface="Times New Roman" pitchFamily="18" charset="0"/>
              </a:rPr>
              <a:t>, or both, succeed in raising the prices for either their products or services above the levels that would prevail under more competitive conditions.</a:t>
            </a:r>
          </a:p>
          <a:p>
            <a:pPr algn="just" eaLnBrk="1" hangingPunct="1">
              <a:lnSpc>
                <a:spcPct val="90000"/>
              </a:lnSpc>
              <a:buFont typeface="Wingdings" pitchFamily="2" charset="2"/>
              <a:buNone/>
              <a:defRPr/>
            </a:pPr>
            <a:r>
              <a:rPr lang="en-US" sz="2400" dirty="0">
                <a:latin typeface="Times New Roman" pitchFamily="18" charset="0"/>
              </a:rPr>
              <a:t> </a:t>
            </a:r>
          </a:p>
          <a:p>
            <a:pPr algn="just" eaLnBrk="1" hangingPunct="1">
              <a:lnSpc>
                <a:spcPct val="90000"/>
              </a:lnSpc>
              <a:defRPr/>
            </a:pPr>
            <a:r>
              <a:rPr lang="en-US" sz="2400" i="1" dirty="0">
                <a:effectLst/>
                <a:latin typeface="Times New Roman" pitchFamily="18" charset="0"/>
              </a:rPr>
              <a:t>Inflation of the cost-push type originates in industries, which are relatively concentrated, and in which, sellers can exercise considerable discretion in the formulation of both prices and wages</a:t>
            </a:r>
            <a:r>
              <a:rPr lang="en-US" sz="2400" dirty="0">
                <a:effectLst/>
                <a:latin typeface="Times New Roman" pitchFamily="18" charset="0"/>
              </a:rPr>
              <a:t>. </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63775" y="1828800"/>
            <a:ext cx="4518025" cy="3200400"/>
            <a:chOff x="4209" y="6480"/>
            <a:chExt cx="4323" cy="2880"/>
          </a:xfrm>
        </p:grpSpPr>
        <p:sp>
          <p:nvSpPr>
            <p:cNvPr id="16402" name="Line 4"/>
            <p:cNvSpPr>
              <a:spLocks noChangeShapeType="1"/>
            </p:cNvSpPr>
            <p:nvPr/>
          </p:nvSpPr>
          <p:spPr bwMode="auto">
            <a:xfrm>
              <a:off x="4231" y="6480"/>
              <a:ext cx="0" cy="2880"/>
            </a:xfrm>
            <a:prstGeom prst="line">
              <a:avLst/>
            </a:prstGeom>
            <a:noFill/>
            <a:ln w="9525">
              <a:solidFill>
                <a:schemeClr val="tx2"/>
              </a:solidFill>
              <a:round/>
              <a:headEnd type="triangle" w="med" len="med"/>
              <a:tailEnd/>
            </a:ln>
            <a:effectLst/>
          </p:spPr>
          <p:txBody>
            <a:bodyPr/>
            <a:lstStyle/>
            <a:p>
              <a:endParaRPr lang="en-US">
                <a:solidFill>
                  <a:schemeClr val="accent1"/>
                </a:solidFill>
              </a:endParaRPr>
            </a:p>
          </p:txBody>
        </p:sp>
        <p:sp>
          <p:nvSpPr>
            <p:cNvPr id="16403" name="Line 5"/>
            <p:cNvSpPr>
              <a:spLocks noChangeShapeType="1"/>
            </p:cNvSpPr>
            <p:nvPr/>
          </p:nvSpPr>
          <p:spPr bwMode="auto">
            <a:xfrm>
              <a:off x="4231" y="9360"/>
              <a:ext cx="4301" cy="0"/>
            </a:xfrm>
            <a:prstGeom prst="line">
              <a:avLst/>
            </a:prstGeom>
            <a:noFill/>
            <a:ln w="9525">
              <a:solidFill>
                <a:schemeClr val="tx2"/>
              </a:solidFill>
              <a:round/>
              <a:headEnd/>
              <a:tailEnd type="triangle" w="med" len="med"/>
            </a:ln>
            <a:effectLst/>
          </p:spPr>
          <p:txBody>
            <a:bodyPr/>
            <a:lstStyle/>
            <a:p>
              <a:endParaRPr lang="en-US">
                <a:solidFill>
                  <a:schemeClr val="accent1"/>
                </a:solidFill>
              </a:endParaRPr>
            </a:p>
          </p:txBody>
        </p:sp>
        <p:sp>
          <p:nvSpPr>
            <p:cNvPr id="16404" name="Arc 6"/>
            <p:cNvSpPr>
              <a:spLocks/>
            </p:cNvSpPr>
            <p:nvPr/>
          </p:nvSpPr>
          <p:spPr bwMode="auto">
            <a:xfrm flipV="1">
              <a:off x="4792" y="7200"/>
              <a:ext cx="2244" cy="1080"/>
            </a:xfrm>
            <a:custGeom>
              <a:avLst/>
              <a:gdLst>
                <a:gd name="T0" fmla="*/ 0 w 21600"/>
                <a:gd name="T1" fmla="*/ 0 h 21600"/>
                <a:gd name="T2" fmla="*/ 2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2"/>
              </a:solidFill>
              <a:round/>
              <a:headEnd/>
              <a:tailEnd/>
            </a:ln>
            <a:effectLst/>
          </p:spPr>
          <p:txBody>
            <a:bodyPr/>
            <a:lstStyle/>
            <a:p>
              <a:endParaRPr lang="en-US">
                <a:solidFill>
                  <a:schemeClr val="accent1"/>
                </a:solidFill>
              </a:endParaRPr>
            </a:p>
          </p:txBody>
        </p:sp>
        <p:sp>
          <p:nvSpPr>
            <p:cNvPr id="16405" name="Line 7"/>
            <p:cNvSpPr>
              <a:spLocks noChangeShapeType="1"/>
            </p:cNvSpPr>
            <p:nvPr/>
          </p:nvSpPr>
          <p:spPr bwMode="auto">
            <a:xfrm>
              <a:off x="7036" y="6660"/>
              <a:ext cx="0" cy="2700"/>
            </a:xfrm>
            <a:prstGeom prst="line">
              <a:avLst/>
            </a:prstGeom>
            <a:noFill/>
            <a:ln w="9525">
              <a:solidFill>
                <a:schemeClr val="tx2"/>
              </a:solidFill>
              <a:round/>
              <a:headEnd/>
              <a:tailEnd/>
            </a:ln>
            <a:effectLst/>
          </p:spPr>
          <p:txBody>
            <a:bodyPr/>
            <a:lstStyle/>
            <a:p>
              <a:endParaRPr lang="en-US">
                <a:solidFill>
                  <a:schemeClr val="accent1"/>
                </a:solidFill>
              </a:endParaRPr>
            </a:p>
          </p:txBody>
        </p:sp>
        <p:sp>
          <p:nvSpPr>
            <p:cNvPr id="16406" name="Arc 8"/>
            <p:cNvSpPr>
              <a:spLocks/>
            </p:cNvSpPr>
            <p:nvPr/>
          </p:nvSpPr>
          <p:spPr bwMode="auto">
            <a:xfrm flipV="1">
              <a:off x="5353" y="7560"/>
              <a:ext cx="1683" cy="1080"/>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2"/>
              </a:solidFill>
              <a:round/>
              <a:headEnd/>
              <a:tailEnd/>
            </a:ln>
            <a:effectLst/>
          </p:spPr>
          <p:txBody>
            <a:bodyPr/>
            <a:lstStyle/>
            <a:p>
              <a:endParaRPr lang="en-US">
                <a:solidFill>
                  <a:schemeClr val="accent1"/>
                </a:solidFill>
              </a:endParaRPr>
            </a:p>
          </p:txBody>
        </p:sp>
        <p:sp>
          <p:nvSpPr>
            <p:cNvPr id="16407" name="Arc 9"/>
            <p:cNvSpPr>
              <a:spLocks/>
            </p:cNvSpPr>
            <p:nvPr/>
          </p:nvSpPr>
          <p:spPr bwMode="auto">
            <a:xfrm flipV="1">
              <a:off x="5353" y="7920"/>
              <a:ext cx="1683" cy="1080"/>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2"/>
              </a:solidFill>
              <a:round/>
              <a:headEnd/>
              <a:tailEnd/>
            </a:ln>
            <a:effectLst/>
          </p:spPr>
          <p:txBody>
            <a:bodyPr/>
            <a:lstStyle/>
            <a:p>
              <a:endParaRPr lang="en-US">
                <a:solidFill>
                  <a:schemeClr val="accent1"/>
                </a:solidFill>
              </a:endParaRPr>
            </a:p>
          </p:txBody>
        </p:sp>
        <p:sp>
          <p:nvSpPr>
            <p:cNvPr id="16408" name="Line 10"/>
            <p:cNvSpPr>
              <a:spLocks noChangeShapeType="1"/>
            </p:cNvSpPr>
            <p:nvPr/>
          </p:nvSpPr>
          <p:spPr bwMode="auto">
            <a:xfrm>
              <a:off x="5540" y="7740"/>
              <a:ext cx="2618" cy="540"/>
            </a:xfrm>
            <a:prstGeom prst="line">
              <a:avLst/>
            </a:prstGeom>
            <a:noFill/>
            <a:ln w="9525">
              <a:solidFill>
                <a:schemeClr val="tx2"/>
              </a:solidFill>
              <a:round/>
              <a:headEnd/>
              <a:tailEnd/>
            </a:ln>
            <a:effectLst/>
          </p:spPr>
          <p:txBody>
            <a:bodyPr/>
            <a:lstStyle/>
            <a:p>
              <a:endParaRPr lang="en-US">
                <a:solidFill>
                  <a:schemeClr val="accent1"/>
                </a:solidFill>
              </a:endParaRPr>
            </a:p>
          </p:txBody>
        </p:sp>
        <p:sp>
          <p:nvSpPr>
            <p:cNvPr id="16409" name="Line 11"/>
            <p:cNvSpPr>
              <a:spLocks noChangeShapeType="1"/>
            </p:cNvSpPr>
            <p:nvPr/>
          </p:nvSpPr>
          <p:spPr bwMode="auto">
            <a:xfrm>
              <a:off x="5727" y="7380"/>
              <a:ext cx="2618" cy="540"/>
            </a:xfrm>
            <a:prstGeom prst="line">
              <a:avLst/>
            </a:prstGeom>
            <a:noFill/>
            <a:ln w="9525">
              <a:solidFill>
                <a:schemeClr val="tx2"/>
              </a:solidFill>
              <a:round/>
              <a:headEnd/>
              <a:tailEnd/>
            </a:ln>
            <a:effectLst/>
          </p:spPr>
          <p:txBody>
            <a:bodyPr/>
            <a:lstStyle/>
            <a:p>
              <a:endParaRPr lang="en-US">
                <a:solidFill>
                  <a:schemeClr val="accent1"/>
                </a:solidFill>
              </a:endParaRPr>
            </a:p>
          </p:txBody>
        </p:sp>
        <p:sp>
          <p:nvSpPr>
            <p:cNvPr id="16410" name="Line 12"/>
            <p:cNvSpPr>
              <a:spLocks noChangeShapeType="1"/>
            </p:cNvSpPr>
            <p:nvPr/>
          </p:nvSpPr>
          <p:spPr bwMode="auto">
            <a:xfrm>
              <a:off x="5727" y="7020"/>
              <a:ext cx="2618" cy="540"/>
            </a:xfrm>
            <a:prstGeom prst="line">
              <a:avLst/>
            </a:prstGeom>
            <a:noFill/>
            <a:ln w="9525">
              <a:solidFill>
                <a:schemeClr val="tx2"/>
              </a:solidFill>
              <a:round/>
              <a:headEnd/>
              <a:tailEnd/>
            </a:ln>
            <a:effectLst/>
          </p:spPr>
          <p:txBody>
            <a:bodyPr/>
            <a:lstStyle/>
            <a:p>
              <a:endParaRPr lang="en-US">
                <a:solidFill>
                  <a:schemeClr val="accent1"/>
                </a:solidFill>
              </a:endParaRPr>
            </a:p>
          </p:txBody>
        </p:sp>
        <p:sp>
          <p:nvSpPr>
            <p:cNvPr id="2" name="Line 13"/>
            <p:cNvSpPr>
              <a:spLocks noChangeShapeType="1"/>
            </p:cNvSpPr>
            <p:nvPr/>
          </p:nvSpPr>
          <p:spPr bwMode="auto">
            <a:xfrm>
              <a:off x="6849" y="8100"/>
              <a:ext cx="0" cy="1260"/>
            </a:xfrm>
            <a:prstGeom prst="line">
              <a:avLst/>
            </a:prstGeom>
            <a:ln>
              <a:solidFill>
                <a:schemeClr val="tx2"/>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solidFill>
                  <a:schemeClr val="accent1"/>
                </a:solidFill>
              </a:endParaRPr>
            </a:p>
          </p:txBody>
        </p:sp>
        <p:sp>
          <p:nvSpPr>
            <p:cNvPr id="3" name="Line 14"/>
            <p:cNvSpPr>
              <a:spLocks noChangeShapeType="1"/>
            </p:cNvSpPr>
            <p:nvPr/>
          </p:nvSpPr>
          <p:spPr bwMode="auto">
            <a:xfrm>
              <a:off x="6475" y="7920"/>
              <a:ext cx="0" cy="1440"/>
            </a:xfrm>
            <a:prstGeom prst="line">
              <a:avLst/>
            </a:prstGeom>
            <a:ln>
              <a:solidFill>
                <a:schemeClr val="tx2"/>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solidFill>
                  <a:schemeClr val="accent1"/>
                </a:solidFill>
              </a:endParaRPr>
            </a:p>
          </p:txBody>
        </p:sp>
        <p:sp>
          <p:nvSpPr>
            <p:cNvPr id="16413" name="Line 15"/>
            <p:cNvSpPr>
              <a:spLocks noChangeShapeType="1"/>
            </p:cNvSpPr>
            <p:nvPr/>
          </p:nvSpPr>
          <p:spPr bwMode="auto">
            <a:xfrm flipH="1">
              <a:off x="4231" y="7920"/>
              <a:ext cx="2244" cy="0"/>
            </a:xfrm>
            <a:prstGeom prst="line">
              <a:avLst/>
            </a:prstGeom>
            <a:noFill/>
            <a:ln w="9525">
              <a:solidFill>
                <a:schemeClr val="tx2"/>
              </a:solidFill>
              <a:round/>
              <a:headEnd/>
              <a:tailEnd/>
            </a:ln>
            <a:effectLst/>
          </p:spPr>
          <p:txBody>
            <a:bodyPr/>
            <a:lstStyle/>
            <a:p>
              <a:endParaRPr lang="en-US">
                <a:solidFill>
                  <a:schemeClr val="accent1"/>
                </a:solidFill>
              </a:endParaRPr>
            </a:p>
          </p:txBody>
        </p:sp>
        <p:sp>
          <p:nvSpPr>
            <p:cNvPr id="16414" name="Line 16"/>
            <p:cNvSpPr>
              <a:spLocks noChangeShapeType="1"/>
            </p:cNvSpPr>
            <p:nvPr/>
          </p:nvSpPr>
          <p:spPr bwMode="auto">
            <a:xfrm flipH="1">
              <a:off x="4209" y="8010"/>
              <a:ext cx="2646" cy="0"/>
            </a:xfrm>
            <a:prstGeom prst="line">
              <a:avLst/>
            </a:prstGeom>
            <a:noFill/>
            <a:ln w="12700">
              <a:solidFill>
                <a:schemeClr val="tx2"/>
              </a:solidFill>
              <a:round/>
              <a:headEnd/>
              <a:tailEnd/>
            </a:ln>
            <a:effectLst/>
          </p:spPr>
          <p:txBody>
            <a:bodyPr/>
            <a:lstStyle/>
            <a:p>
              <a:endParaRPr lang="en-US">
                <a:solidFill>
                  <a:schemeClr val="accent1"/>
                </a:solidFill>
              </a:endParaRPr>
            </a:p>
          </p:txBody>
        </p:sp>
      </p:grpSp>
      <p:sp>
        <p:nvSpPr>
          <p:cNvPr id="16387" name="Text Box 17"/>
          <p:cNvSpPr txBox="1">
            <a:spLocks noChangeArrowheads="1"/>
          </p:cNvSpPr>
          <p:nvPr/>
        </p:nvSpPr>
        <p:spPr bwMode="auto">
          <a:xfrm>
            <a:off x="5089525" y="50673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Q</a:t>
            </a:r>
            <a:r>
              <a:rPr lang="en-US" baseline="-25000">
                <a:solidFill>
                  <a:schemeClr val="accent1"/>
                </a:solidFill>
                <a:latin typeface="Times New Roman" pitchFamily="18" charset="0"/>
              </a:rPr>
              <a:t>0</a:t>
            </a:r>
          </a:p>
        </p:txBody>
      </p:sp>
      <p:sp>
        <p:nvSpPr>
          <p:cNvPr id="16388" name="Text Box 18"/>
          <p:cNvSpPr txBox="1">
            <a:spLocks noChangeArrowheads="1"/>
          </p:cNvSpPr>
          <p:nvPr/>
        </p:nvSpPr>
        <p:spPr bwMode="auto">
          <a:xfrm>
            <a:off x="4800600" y="5105400"/>
            <a:ext cx="425450" cy="366713"/>
          </a:xfrm>
          <a:prstGeom prst="rect">
            <a:avLst/>
          </a:prstGeom>
          <a:noFill/>
          <a:ln w="9525">
            <a:noFill/>
            <a:miter lim="800000"/>
            <a:headEnd/>
            <a:tailEnd/>
          </a:ln>
          <a:effectLst/>
        </p:spPr>
        <p:txBody>
          <a:bodyPr>
            <a:spAutoFit/>
          </a:bodyPr>
          <a:lstStyle/>
          <a:p>
            <a:r>
              <a:rPr lang="en-US">
                <a:solidFill>
                  <a:schemeClr val="accent1"/>
                </a:solidFill>
                <a:latin typeface="Times New Roman" pitchFamily="18" charset="0"/>
              </a:rPr>
              <a:t>Q</a:t>
            </a:r>
            <a:r>
              <a:rPr lang="en-US" baseline="-25000">
                <a:solidFill>
                  <a:schemeClr val="accent1"/>
                </a:solidFill>
                <a:latin typeface="Times New Roman" pitchFamily="18" charset="0"/>
              </a:rPr>
              <a:t>1</a:t>
            </a:r>
          </a:p>
        </p:txBody>
      </p:sp>
      <p:sp>
        <p:nvSpPr>
          <p:cNvPr id="16389" name="Text Box 19"/>
          <p:cNvSpPr txBox="1">
            <a:spLocks noChangeArrowheads="1"/>
          </p:cNvSpPr>
          <p:nvPr/>
        </p:nvSpPr>
        <p:spPr bwMode="auto">
          <a:xfrm>
            <a:off x="4479925" y="50673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Q</a:t>
            </a:r>
            <a:r>
              <a:rPr lang="en-US" baseline="-25000">
                <a:solidFill>
                  <a:schemeClr val="accent1"/>
                </a:solidFill>
                <a:latin typeface="Times New Roman" pitchFamily="18" charset="0"/>
              </a:rPr>
              <a:t>2</a:t>
            </a:r>
          </a:p>
        </p:txBody>
      </p:sp>
      <p:sp>
        <p:nvSpPr>
          <p:cNvPr id="16390" name="Text Box 20"/>
          <p:cNvSpPr txBox="1">
            <a:spLocks noChangeArrowheads="1"/>
          </p:cNvSpPr>
          <p:nvPr/>
        </p:nvSpPr>
        <p:spPr bwMode="auto">
          <a:xfrm>
            <a:off x="3048000" y="44196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a:t>
            </a:r>
            <a:r>
              <a:rPr lang="en-US" baseline="-25000">
                <a:solidFill>
                  <a:schemeClr val="accent1"/>
                </a:solidFill>
                <a:latin typeface="Times New Roman" pitchFamily="18" charset="0"/>
              </a:rPr>
              <a:t>0</a:t>
            </a:r>
          </a:p>
        </p:txBody>
      </p:sp>
      <p:sp>
        <p:nvSpPr>
          <p:cNvPr id="16391" name="Rectangle 21"/>
          <p:cNvSpPr>
            <a:spLocks noChangeArrowheads="1"/>
          </p:cNvSpPr>
          <p:nvPr/>
        </p:nvSpPr>
        <p:spPr bwMode="auto">
          <a:xfrm>
            <a:off x="2503488" y="3662363"/>
            <a:ext cx="428625" cy="369887"/>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S2</a:t>
            </a:r>
            <a:endParaRPr lang="en-US" baseline="-25000">
              <a:solidFill>
                <a:schemeClr val="accent1"/>
              </a:solidFill>
              <a:latin typeface="Times New Roman" pitchFamily="18" charset="0"/>
            </a:endParaRPr>
          </a:p>
        </p:txBody>
      </p:sp>
      <p:sp>
        <p:nvSpPr>
          <p:cNvPr id="16392" name="Text Box 22"/>
          <p:cNvSpPr txBox="1">
            <a:spLocks noChangeArrowheads="1"/>
          </p:cNvSpPr>
          <p:nvPr/>
        </p:nvSpPr>
        <p:spPr bwMode="auto">
          <a:xfrm>
            <a:off x="1812925" y="34290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a:t>
            </a:r>
            <a:r>
              <a:rPr lang="en-US" baseline="-25000">
                <a:solidFill>
                  <a:schemeClr val="accent1"/>
                </a:solidFill>
                <a:latin typeface="Times New Roman" pitchFamily="18" charset="0"/>
              </a:rPr>
              <a:t>0</a:t>
            </a:r>
          </a:p>
        </p:txBody>
      </p:sp>
      <p:sp>
        <p:nvSpPr>
          <p:cNvPr id="16393" name="Text Box 23"/>
          <p:cNvSpPr txBox="1">
            <a:spLocks noChangeArrowheads="1"/>
          </p:cNvSpPr>
          <p:nvPr/>
        </p:nvSpPr>
        <p:spPr bwMode="auto">
          <a:xfrm>
            <a:off x="1828800" y="31242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a:t>
            </a:r>
            <a:r>
              <a:rPr lang="en-US" baseline="-25000">
                <a:solidFill>
                  <a:schemeClr val="accent1"/>
                </a:solidFill>
                <a:latin typeface="Times New Roman" pitchFamily="18" charset="0"/>
              </a:rPr>
              <a:t>1</a:t>
            </a:r>
          </a:p>
        </p:txBody>
      </p:sp>
      <p:sp>
        <p:nvSpPr>
          <p:cNvPr id="16394" name="Text Box 24"/>
          <p:cNvSpPr txBox="1">
            <a:spLocks noChangeArrowheads="1"/>
          </p:cNvSpPr>
          <p:nvPr/>
        </p:nvSpPr>
        <p:spPr bwMode="auto">
          <a:xfrm>
            <a:off x="3124200" y="28956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0</a:t>
            </a:r>
          </a:p>
        </p:txBody>
      </p:sp>
      <p:sp>
        <p:nvSpPr>
          <p:cNvPr id="16395" name="Rectangle 25"/>
          <p:cNvSpPr>
            <a:spLocks noChangeArrowheads="1"/>
          </p:cNvSpPr>
          <p:nvPr/>
        </p:nvSpPr>
        <p:spPr bwMode="auto">
          <a:xfrm>
            <a:off x="3276600" y="25146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1</a:t>
            </a:r>
          </a:p>
        </p:txBody>
      </p:sp>
      <p:sp>
        <p:nvSpPr>
          <p:cNvPr id="16396" name="Text Box 26"/>
          <p:cNvSpPr txBox="1">
            <a:spLocks noChangeArrowheads="1"/>
          </p:cNvSpPr>
          <p:nvPr/>
        </p:nvSpPr>
        <p:spPr bwMode="auto">
          <a:xfrm>
            <a:off x="3413125" y="2095500"/>
            <a:ext cx="4254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D</a:t>
            </a:r>
            <a:r>
              <a:rPr lang="en-US" baseline="-25000">
                <a:solidFill>
                  <a:schemeClr val="accent1"/>
                </a:solidFill>
                <a:latin typeface="Times New Roman" pitchFamily="18" charset="0"/>
              </a:rPr>
              <a:t>2</a:t>
            </a:r>
          </a:p>
        </p:txBody>
      </p:sp>
      <p:sp>
        <p:nvSpPr>
          <p:cNvPr id="16397" name="Text Box 27"/>
          <p:cNvSpPr txBox="1">
            <a:spLocks noChangeArrowheads="1"/>
          </p:cNvSpPr>
          <p:nvPr/>
        </p:nvSpPr>
        <p:spPr bwMode="auto">
          <a:xfrm>
            <a:off x="5029200" y="1676400"/>
            <a:ext cx="3111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a:t>
            </a:r>
          </a:p>
        </p:txBody>
      </p:sp>
      <p:sp>
        <p:nvSpPr>
          <p:cNvPr id="16398" name="Text Box 28"/>
          <p:cNvSpPr txBox="1">
            <a:spLocks noChangeArrowheads="1"/>
          </p:cNvSpPr>
          <p:nvPr/>
        </p:nvSpPr>
        <p:spPr bwMode="auto">
          <a:xfrm>
            <a:off x="2971800" y="5638800"/>
            <a:ext cx="354330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Quantities Demanded and Supplied  </a:t>
            </a:r>
          </a:p>
        </p:txBody>
      </p:sp>
      <p:sp>
        <p:nvSpPr>
          <p:cNvPr id="16399" name="Text Box 29"/>
          <p:cNvSpPr txBox="1">
            <a:spLocks noChangeArrowheads="1"/>
          </p:cNvSpPr>
          <p:nvPr/>
        </p:nvSpPr>
        <p:spPr bwMode="auto">
          <a:xfrm rot="-5400000">
            <a:off x="948532" y="3318668"/>
            <a:ext cx="12128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Price level </a:t>
            </a:r>
          </a:p>
        </p:txBody>
      </p:sp>
      <p:sp>
        <p:nvSpPr>
          <p:cNvPr id="16400" name="Rectangle 21"/>
          <p:cNvSpPr>
            <a:spLocks noChangeArrowheads="1"/>
          </p:cNvSpPr>
          <p:nvPr/>
        </p:nvSpPr>
        <p:spPr bwMode="auto">
          <a:xfrm>
            <a:off x="3200400" y="4114800"/>
            <a:ext cx="387350" cy="366713"/>
          </a:xfrm>
          <a:prstGeom prst="rect">
            <a:avLst/>
          </a:prstGeom>
          <a:noFill/>
          <a:ln w="9525">
            <a:noFill/>
            <a:miter lim="800000"/>
            <a:headEnd/>
            <a:tailEnd/>
          </a:ln>
          <a:effectLst/>
        </p:spPr>
        <p:txBody>
          <a:bodyPr wrap="none">
            <a:spAutoFit/>
          </a:bodyPr>
          <a:lstStyle/>
          <a:p>
            <a:r>
              <a:rPr lang="en-US">
                <a:solidFill>
                  <a:schemeClr val="accent1"/>
                </a:solidFill>
                <a:latin typeface="Times New Roman" pitchFamily="18" charset="0"/>
              </a:rPr>
              <a:t>S</a:t>
            </a:r>
            <a:r>
              <a:rPr lang="en-US" baseline="-25000">
                <a:solidFill>
                  <a:schemeClr val="accent1"/>
                </a:solidFill>
                <a:latin typeface="Times New Roman" pitchFamily="18" charset="0"/>
              </a:rPr>
              <a:t>1</a:t>
            </a:r>
          </a:p>
        </p:txBody>
      </p:sp>
      <p:sp>
        <p:nvSpPr>
          <p:cNvPr id="16401" name="Line 16"/>
          <p:cNvSpPr>
            <a:spLocks noChangeShapeType="1"/>
          </p:cNvSpPr>
          <p:nvPr/>
        </p:nvSpPr>
        <p:spPr bwMode="auto">
          <a:xfrm flipH="1">
            <a:off x="2263775" y="3592513"/>
            <a:ext cx="2954338" cy="19050"/>
          </a:xfrm>
          <a:prstGeom prst="line">
            <a:avLst/>
          </a:prstGeom>
          <a:noFill/>
          <a:ln w="12700">
            <a:solidFill>
              <a:schemeClr val="tx2"/>
            </a:solidFill>
            <a:round/>
            <a:headEnd/>
            <a:tailEnd/>
          </a:ln>
          <a:effectLst/>
        </p:spPr>
        <p:txBody>
          <a:bodyPr/>
          <a:lstStyle/>
          <a:p>
            <a:endParaRPr lang="en-US">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Inflation</a:t>
            </a:r>
          </a:p>
        </p:txBody>
      </p:sp>
      <p:sp>
        <p:nvSpPr>
          <p:cNvPr id="3" name="Content Placeholder 2"/>
          <p:cNvSpPr>
            <a:spLocks noGrp="1"/>
          </p:cNvSpPr>
          <p:nvPr>
            <p:ph idx="1"/>
          </p:nvPr>
        </p:nvSpPr>
        <p:spPr/>
        <p:txBody>
          <a:bodyPr/>
          <a:lstStyle/>
          <a:p>
            <a:r>
              <a:rPr lang="en-US" sz="2800" dirty="0">
                <a:latin typeface="Times New Roman" pitchFamily="18" charset="0"/>
              </a:rPr>
              <a:t>What is INFLATION?</a:t>
            </a:r>
          </a:p>
          <a:p>
            <a:r>
              <a:rPr lang="en-US" sz="2800" dirty="0">
                <a:latin typeface="Times New Roman" pitchFamily="18" charset="0"/>
              </a:rPr>
              <a:t>What rate of inflation is desirable for growth?</a:t>
            </a:r>
          </a:p>
          <a:p>
            <a:r>
              <a:rPr lang="en-US" sz="2800" dirty="0">
                <a:latin typeface="Times New Roman" pitchFamily="18" charset="0"/>
              </a:rPr>
              <a:t>Types of Inflation</a:t>
            </a:r>
          </a:p>
          <a:p>
            <a:r>
              <a:rPr lang="en-US" sz="2800" dirty="0">
                <a:latin typeface="Times New Roman" pitchFamily="18" charset="0"/>
              </a:rPr>
              <a:t>Measurement of Inflation</a:t>
            </a:r>
          </a:p>
          <a:p>
            <a:r>
              <a:rPr lang="en-US" sz="2800" dirty="0">
                <a:latin typeface="Times New Roman" pitchFamily="18" charset="0"/>
              </a:rPr>
              <a:t>Effects and Causes of Inflation</a:t>
            </a:r>
          </a:p>
          <a:p>
            <a:r>
              <a:rPr lang="en-US" sz="2800" dirty="0">
                <a:latin typeface="Times New Roman" pitchFamily="18" charset="0"/>
              </a:rPr>
              <a:t>Consequences and Corrective Actions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8686800" cy="609600"/>
          </a:xfrm>
        </p:spPr>
        <p:txBody>
          <a:bodyPr/>
          <a:lstStyle/>
          <a:p>
            <a:pPr eaLnBrk="1" hangingPunct="1"/>
            <a:r>
              <a:rPr lang="en-US" sz="3200" dirty="0">
                <a:solidFill>
                  <a:schemeClr val="accent1"/>
                </a:solidFill>
                <a:effectLst/>
                <a:latin typeface="Times New Roman" pitchFamily="18" charset="0"/>
              </a:rPr>
              <a:t>Shifts of the Short-Run Aggregate Supply Curve</a:t>
            </a:r>
          </a:p>
        </p:txBody>
      </p:sp>
      <p:sp>
        <p:nvSpPr>
          <p:cNvPr id="17411" name="Line 3"/>
          <p:cNvSpPr>
            <a:spLocks noChangeShapeType="1"/>
          </p:cNvSpPr>
          <p:nvPr/>
        </p:nvSpPr>
        <p:spPr bwMode="auto">
          <a:xfrm>
            <a:off x="517525" y="1600200"/>
            <a:ext cx="0" cy="457200"/>
          </a:xfrm>
          <a:prstGeom prst="line">
            <a:avLst/>
          </a:prstGeom>
          <a:noFill/>
          <a:ln w="28575" cap="sq">
            <a:noFill/>
            <a:round/>
            <a:headEnd/>
            <a:tailEnd/>
          </a:ln>
          <a:effectLst/>
        </p:spPr>
        <p:txBody>
          <a:bodyPr/>
          <a:lstStyle/>
          <a:p>
            <a:endParaRPr lang="en-US"/>
          </a:p>
        </p:txBody>
      </p:sp>
      <p:sp>
        <p:nvSpPr>
          <p:cNvPr id="17412" name="Line 4"/>
          <p:cNvSpPr>
            <a:spLocks noChangeShapeType="1"/>
          </p:cNvSpPr>
          <p:nvPr/>
        </p:nvSpPr>
        <p:spPr bwMode="auto">
          <a:xfrm>
            <a:off x="8747125" y="1600200"/>
            <a:ext cx="0" cy="457200"/>
          </a:xfrm>
          <a:prstGeom prst="line">
            <a:avLst/>
          </a:prstGeom>
          <a:noFill/>
          <a:ln w="28575" cap="sq">
            <a:noFill/>
            <a:round/>
            <a:headEnd/>
            <a:tailEnd/>
          </a:ln>
          <a:effectLst/>
        </p:spPr>
        <p:txBody>
          <a:bodyPr/>
          <a:lstStyle/>
          <a:p>
            <a:endParaRPr lang="en-US"/>
          </a:p>
        </p:txBody>
      </p:sp>
      <p:sp>
        <p:nvSpPr>
          <p:cNvPr id="17413" name="Line 5"/>
          <p:cNvSpPr>
            <a:spLocks noChangeShapeType="1"/>
          </p:cNvSpPr>
          <p:nvPr/>
        </p:nvSpPr>
        <p:spPr bwMode="auto">
          <a:xfrm>
            <a:off x="517525" y="2057400"/>
            <a:ext cx="0" cy="676275"/>
          </a:xfrm>
          <a:prstGeom prst="line">
            <a:avLst/>
          </a:prstGeom>
          <a:noFill/>
          <a:ln w="28575" cap="sq">
            <a:noFill/>
            <a:round/>
            <a:headEnd/>
            <a:tailEnd/>
          </a:ln>
          <a:effectLst/>
        </p:spPr>
        <p:txBody>
          <a:bodyPr/>
          <a:lstStyle/>
          <a:p>
            <a:endParaRPr lang="en-US"/>
          </a:p>
        </p:txBody>
      </p:sp>
      <p:sp>
        <p:nvSpPr>
          <p:cNvPr id="17414" name="Line 6"/>
          <p:cNvSpPr>
            <a:spLocks noChangeShapeType="1"/>
          </p:cNvSpPr>
          <p:nvPr/>
        </p:nvSpPr>
        <p:spPr bwMode="auto">
          <a:xfrm>
            <a:off x="8747125" y="2057400"/>
            <a:ext cx="0" cy="676275"/>
          </a:xfrm>
          <a:prstGeom prst="line">
            <a:avLst/>
          </a:prstGeom>
          <a:noFill/>
          <a:ln w="28575" cap="sq">
            <a:noFill/>
            <a:round/>
            <a:headEnd/>
            <a:tailEnd/>
          </a:ln>
          <a:effectLst/>
        </p:spPr>
        <p:txBody>
          <a:bodyPr/>
          <a:lstStyle/>
          <a:p>
            <a:endParaRPr lang="en-US"/>
          </a:p>
        </p:txBody>
      </p:sp>
      <p:sp>
        <p:nvSpPr>
          <p:cNvPr id="17415" name="Line 7"/>
          <p:cNvSpPr>
            <a:spLocks noChangeShapeType="1"/>
          </p:cNvSpPr>
          <p:nvPr/>
        </p:nvSpPr>
        <p:spPr bwMode="auto">
          <a:xfrm>
            <a:off x="517525" y="2733675"/>
            <a:ext cx="0" cy="823913"/>
          </a:xfrm>
          <a:prstGeom prst="line">
            <a:avLst/>
          </a:prstGeom>
          <a:noFill/>
          <a:ln w="28575" cap="sq">
            <a:noFill/>
            <a:round/>
            <a:headEnd/>
            <a:tailEnd/>
          </a:ln>
          <a:effectLst/>
        </p:spPr>
        <p:txBody>
          <a:bodyPr/>
          <a:lstStyle/>
          <a:p>
            <a:endParaRPr lang="en-US"/>
          </a:p>
        </p:txBody>
      </p:sp>
      <p:sp>
        <p:nvSpPr>
          <p:cNvPr id="17416" name="Line 8"/>
          <p:cNvSpPr>
            <a:spLocks noChangeShapeType="1"/>
          </p:cNvSpPr>
          <p:nvPr/>
        </p:nvSpPr>
        <p:spPr bwMode="auto">
          <a:xfrm>
            <a:off x="8747125" y="2733675"/>
            <a:ext cx="0" cy="823913"/>
          </a:xfrm>
          <a:prstGeom prst="line">
            <a:avLst/>
          </a:prstGeom>
          <a:noFill/>
          <a:ln w="28575" cap="sq">
            <a:noFill/>
            <a:round/>
            <a:headEnd/>
            <a:tailEnd/>
          </a:ln>
          <a:effectLst/>
        </p:spPr>
        <p:txBody>
          <a:bodyPr/>
          <a:lstStyle/>
          <a:p>
            <a:endParaRPr lang="en-US"/>
          </a:p>
        </p:txBody>
      </p:sp>
      <p:sp>
        <p:nvSpPr>
          <p:cNvPr id="17417" name="Line 9"/>
          <p:cNvSpPr>
            <a:spLocks noChangeShapeType="1"/>
          </p:cNvSpPr>
          <p:nvPr/>
        </p:nvSpPr>
        <p:spPr bwMode="auto">
          <a:xfrm>
            <a:off x="517525" y="3557588"/>
            <a:ext cx="0" cy="1068387"/>
          </a:xfrm>
          <a:prstGeom prst="line">
            <a:avLst/>
          </a:prstGeom>
          <a:noFill/>
          <a:ln w="28575" cap="sq">
            <a:noFill/>
            <a:round/>
            <a:headEnd/>
            <a:tailEnd/>
          </a:ln>
          <a:effectLst/>
        </p:spPr>
        <p:txBody>
          <a:bodyPr/>
          <a:lstStyle/>
          <a:p>
            <a:endParaRPr lang="en-US"/>
          </a:p>
        </p:txBody>
      </p:sp>
      <p:sp>
        <p:nvSpPr>
          <p:cNvPr id="17418" name="Line 10"/>
          <p:cNvSpPr>
            <a:spLocks noChangeShapeType="1"/>
          </p:cNvSpPr>
          <p:nvPr/>
        </p:nvSpPr>
        <p:spPr bwMode="auto">
          <a:xfrm>
            <a:off x="8747125" y="3557588"/>
            <a:ext cx="0" cy="1068387"/>
          </a:xfrm>
          <a:prstGeom prst="line">
            <a:avLst/>
          </a:prstGeom>
          <a:noFill/>
          <a:ln w="28575" cap="sq">
            <a:noFill/>
            <a:round/>
            <a:headEnd/>
            <a:tailEnd/>
          </a:ln>
          <a:effectLst/>
        </p:spPr>
        <p:txBody>
          <a:bodyPr/>
          <a:lstStyle/>
          <a:p>
            <a:endParaRPr lang="en-US"/>
          </a:p>
        </p:txBody>
      </p:sp>
      <p:sp>
        <p:nvSpPr>
          <p:cNvPr id="17419" name="Line 11"/>
          <p:cNvSpPr>
            <a:spLocks noChangeShapeType="1"/>
          </p:cNvSpPr>
          <p:nvPr/>
        </p:nvSpPr>
        <p:spPr bwMode="auto">
          <a:xfrm>
            <a:off x="517525" y="4625975"/>
            <a:ext cx="0" cy="1068388"/>
          </a:xfrm>
          <a:prstGeom prst="line">
            <a:avLst/>
          </a:prstGeom>
          <a:noFill/>
          <a:ln w="28575" cap="sq">
            <a:noFill/>
            <a:round/>
            <a:headEnd/>
            <a:tailEnd/>
          </a:ln>
          <a:effectLst/>
        </p:spPr>
        <p:txBody>
          <a:bodyPr/>
          <a:lstStyle/>
          <a:p>
            <a:endParaRPr lang="en-US"/>
          </a:p>
        </p:txBody>
      </p:sp>
      <p:sp>
        <p:nvSpPr>
          <p:cNvPr id="17420" name="Line 12"/>
          <p:cNvSpPr>
            <a:spLocks noChangeShapeType="1"/>
          </p:cNvSpPr>
          <p:nvPr/>
        </p:nvSpPr>
        <p:spPr bwMode="auto">
          <a:xfrm>
            <a:off x="8747125" y="4625975"/>
            <a:ext cx="0" cy="1068388"/>
          </a:xfrm>
          <a:prstGeom prst="line">
            <a:avLst/>
          </a:prstGeom>
          <a:noFill/>
          <a:ln w="28575" cap="sq">
            <a:noFill/>
            <a:round/>
            <a:headEnd/>
            <a:tailEnd/>
          </a:ln>
          <a:effectLst/>
        </p:spPr>
        <p:txBody>
          <a:bodyPr/>
          <a:lstStyle/>
          <a:p>
            <a:endParaRPr lang="en-US"/>
          </a:p>
        </p:txBody>
      </p:sp>
      <p:sp>
        <p:nvSpPr>
          <p:cNvPr id="17421" name="Line 13"/>
          <p:cNvSpPr>
            <a:spLocks noChangeShapeType="1"/>
          </p:cNvSpPr>
          <p:nvPr/>
        </p:nvSpPr>
        <p:spPr bwMode="auto">
          <a:xfrm>
            <a:off x="517525" y="5694363"/>
            <a:ext cx="0" cy="823912"/>
          </a:xfrm>
          <a:prstGeom prst="line">
            <a:avLst/>
          </a:prstGeom>
          <a:noFill/>
          <a:ln w="28575" cap="sq">
            <a:noFill/>
            <a:round/>
            <a:headEnd/>
            <a:tailEnd/>
          </a:ln>
          <a:effectLst/>
        </p:spPr>
        <p:txBody>
          <a:bodyPr/>
          <a:lstStyle/>
          <a:p>
            <a:endParaRPr lang="en-US"/>
          </a:p>
        </p:txBody>
      </p:sp>
      <p:sp>
        <p:nvSpPr>
          <p:cNvPr id="17422" name="Line 14"/>
          <p:cNvSpPr>
            <a:spLocks noChangeShapeType="1"/>
          </p:cNvSpPr>
          <p:nvPr/>
        </p:nvSpPr>
        <p:spPr bwMode="auto">
          <a:xfrm>
            <a:off x="8747125" y="5694363"/>
            <a:ext cx="0" cy="823912"/>
          </a:xfrm>
          <a:prstGeom prst="line">
            <a:avLst/>
          </a:prstGeom>
          <a:noFill/>
          <a:ln w="28575" cap="sq">
            <a:noFill/>
            <a:round/>
            <a:headEnd/>
            <a:tailEnd/>
          </a:ln>
          <a:effectLst/>
        </p:spPr>
        <p:txBody>
          <a:bodyPr/>
          <a:lstStyle/>
          <a:p>
            <a:endParaRPr lang="en-US"/>
          </a:p>
        </p:txBody>
      </p:sp>
      <p:grpSp>
        <p:nvGrpSpPr>
          <p:cNvPr id="2" name="Group 15"/>
          <p:cNvGrpSpPr>
            <a:grpSpLocks/>
          </p:cNvGrpSpPr>
          <p:nvPr/>
        </p:nvGrpSpPr>
        <p:grpSpPr bwMode="auto">
          <a:xfrm>
            <a:off x="152400" y="762000"/>
            <a:ext cx="8734425" cy="6096000"/>
            <a:chOff x="288" y="1008"/>
            <a:chExt cx="5358" cy="3136"/>
          </a:xfrm>
        </p:grpSpPr>
        <p:grpSp>
          <p:nvGrpSpPr>
            <p:cNvPr id="3" name="Group 16"/>
            <p:cNvGrpSpPr>
              <a:grpSpLocks/>
            </p:cNvGrpSpPr>
            <p:nvPr/>
          </p:nvGrpSpPr>
          <p:grpSpPr bwMode="auto">
            <a:xfrm>
              <a:off x="4448" y="1728"/>
              <a:ext cx="1198" cy="2416"/>
              <a:chOff x="4416" y="1728"/>
              <a:chExt cx="1198" cy="2416"/>
            </a:xfrm>
          </p:grpSpPr>
          <p:pic>
            <p:nvPicPr>
              <p:cNvPr id="17459" name="Picture 17" descr="24"/>
              <p:cNvPicPr>
                <a:picLocks noChangeAspect="1" noChangeArrowheads="1"/>
              </p:cNvPicPr>
              <p:nvPr/>
            </p:nvPicPr>
            <p:blipFill>
              <a:blip r:embed="rId2"/>
              <a:srcRect/>
              <a:stretch>
                <a:fillRect/>
              </a:stretch>
            </p:blipFill>
            <p:spPr bwMode="auto">
              <a:xfrm>
                <a:off x="4424" y="1728"/>
                <a:ext cx="956" cy="525"/>
              </a:xfrm>
              <a:prstGeom prst="rect">
                <a:avLst/>
              </a:prstGeom>
              <a:noFill/>
              <a:ln w="9525">
                <a:noFill/>
                <a:miter lim="800000"/>
                <a:headEnd/>
                <a:tailEnd/>
              </a:ln>
            </p:spPr>
          </p:pic>
          <p:pic>
            <p:nvPicPr>
              <p:cNvPr id="17460" name="Picture 18" descr="24"/>
              <p:cNvPicPr>
                <a:picLocks noChangeAspect="1" noChangeArrowheads="1"/>
              </p:cNvPicPr>
              <p:nvPr/>
            </p:nvPicPr>
            <p:blipFill>
              <a:blip r:embed="rId3"/>
              <a:srcRect/>
              <a:stretch>
                <a:fillRect/>
              </a:stretch>
            </p:blipFill>
            <p:spPr bwMode="auto">
              <a:xfrm>
                <a:off x="4464" y="2279"/>
                <a:ext cx="1063" cy="681"/>
              </a:xfrm>
              <a:prstGeom prst="rect">
                <a:avLst/>
              </a:prstGeom>
              <a:noFill/>
              <a:ln w="9525">
                <a:noFill/>
                <a:miter lim="800000"/>
                <a:headEnd/>
                <a:tailEnd/>
              </a:ln>
            </p:spPr>
          </p:pic>
          <p:pic>
            <p:nvPicPr>
              <p:cNvPr id="17461" name="Picture 19" descr="24"/>
              <p:cNvPicPr>
                <a:picLocks noChangeAspect="1" noChangeArrowheads="1"/>
              </p:cNvPicPr>
              <p:nvPr/>
            </p:nvPicPr>
            <p:blipFill>
              <a:blip r:embed="rId4"/>
              <a:srcRect/>
              <a:stretch>
                <a:fillRect/>
              </a:stretch>
            </p:blipFill>
            <p:spPr bwMode="auto">
              <a:xfrm>
                <a:off x="4416" y="2775"/>
                <a:ext cx="1198" cy="807"/>
              </a:xfrm>
              <a:prstGeom prst="rect">
                <a:avLst/>
              </a:prstGeom>
              <a:noFill/>
              <a:ln w="9525">
                <a:noFill/>
                <a:miter lim="800000"/>
                <a:headEnd/>
                <a:tailEnd/>
              </a:ln>
            </p:spPr>
          </p:pic>
          <p:pic>
            <p:nvPicPr>
              <p:cNvPr id="17462" name="Picture 20" descr="24"/>
              <p:cNvPicPr>
                <a:picLocks noChangeAspect="1" noChangeArrowheads="1"/>
              </p:cNvPicPr>
              <p:nvPr/>
            </p:nvPicPr>
            <p:blipFill>
              <a:blip r:embed="rId5"/>
              <a:srcRect/>
              <a:stretch>
                <a:fillRect/>
              </a:stretch>
            </p:blipFill>
            <p:spPr bwMode="auto">
              <a:xfrm>
                <a:off x="4512" y="3394"/>
                <a:ext cx="1024" cy="750"/>
              </a:xfrm>
              <a:prstGeom prst="rect">
                <a:avLst/>
              </a:prstGeom>
              <a:noFill/>
              <a:ln w="9525">
                <a:noFill/>
                <a:miter lim="800000"/>
                <a:headEnd/>
                <a:tailEnd/>
              </a:ln>
            </p:spPr>
          </p:pic>
        </p:grpSp>
        <p:grpSp>
          <p:nvGrpSpPr>
            <p:cNvPr id="4" name="Group 21"/>
            <p:cNvGrpSpPr>
              <a:grpSpLocks/>
            </p:cNvGrpSpPr>
            <p:nvPr/>
          </p:nvGrpSpPr>
          <p:grpSpPr bwMode="auto">
            <a:xfrm>
              <a:off x="288" y="1728"/>
              <a:ext cx="1085" cy="2376"/>
              <a:chOff x="248" y="1728"/>
              <a:chExt cx="1085" cy="2376"/>
            </a:xfrm>
          </p:grpSpPr>
          <p:pic>
            <p:nvPicPr>
              <p:cNvPr id="17455" name="Picture 22" descr="24"/>
              <p:cNvPicPr>
                <a:picLocks noChangeAspect="1" noChangeArrowheads="1"/>
              </p:cNvPicPr>
              <p:nvPr/>
            </p:nvPicPr>
            <p:blipFill>
              <a:blip r:embed="rId6"/>
              <a:srcRect/>
              <a:stretch>
                <a:fillRect/>
              </a:stretch>
            </p:blipFill>
            <p:spPr bwMode="auto">
              <a:xfrm>
                <a:off x="344" y="1728"/>
                <a:ext cx="976" cy="525"/>
              </a:xfrm>
              <a:prstGeom prst="rect">
                <a:avLst/>
              </a:prstGeom>
              <a:noFill/>
              <a:ln w="9525">
                <a:noFill/>
                <a:miter lim="800000"/>
                <a:headEnd/>
                <a:tailEnd/>
              </a:ln>
            </p:spPr>
          </p:pic>
          <p:pic>
            <p:nvPicPr>
              <p:cNvPr id="17456" name="Picture 23" descr="24"/>
              <p:cNvPicPr>
                <a:picLocks noChangeAspect="1" noChangeArrowheads="1"/>
              </p:cNvPicPr>
              <p:nvPr/>
            </p:nvPicPr>
            <p:blipFill>
              <a:blip r:embed="rId7"/>
              <a:srcRect/>
              <a:stretch>
                <a:fillRect/>
              </a:stretch>
            </p:blipFill>
            <p:spPr bwMode="auto">
              <a:xfrm>
                <a:off x="248" y="3036"/>
                <a:ext cx="1085" cy="468"/>
              </a:xfrm>
              <a:prstGeom prst="rect">
                <a:avLst/>
              </a:prstGeom>
              <a:noFill/>
              <a:ln w="9525">
                <a:noFill/>
                <a:miter lim="800000"/>
                <a:headEnd/>
                <a:tailEnd/>
              </a:ln>
            </p:spPr>
          </p:pic>
          <p:pic>
            <p:nvPicPr>
              <p:cNvPr id="17457" name="Picture 24" descr="24"/>
              <p:cNvPicPr>
                <a:picLocks noChangeAspect="1" noChangeArrowheads="1"/>
              </p:cNvPicPr>
              <p:nvPr/>
            </p:nvPicPr>
            <p:blipFill>
              <a:blip r:embed="rId8"/>
              <a:srcRect/>
              <a:stretch>
                <a:fillRect/>
              </a:stretch>
            </p:blipFill>
            <p:spPr bwMode="auto">
              <a:xfrm>
                <a:off x="455" y="3485"/>
                <a:ext cx="793" cy="619"/>
              </a:xfrm>
              <a:prstGeom prst="rect">
                <a:avLst/>
              </a:prstGeom>
              <a:noFill/>
              <a:ln w="9525">
                <a:noFill/>
                <a:miter lim="800000"/>
                <a:headEnd/>
                <a:tailEnd/>
              </a:ln>
            </p:spPr>
          </p:pic>
          <p:pic>
            <p:nvPicPr>
              <p:cNvPr id="17458" name="Picture 25" descr="24"/>
              <p:cNvPicPr>
                <a:picLocks noChangeAspect="1" noChangeArrowheads="1"/>
              </p:cNvPicPr>
              <p:nvPr/>
            </p:nvPicPr>
            <p:blipFill>
              <a:blip r:embed="rId9"/>
              <a:srcRect/>
              <a:stretch>
                <a:fillRect/>
              </a:stretch>
            </p:blipFill>
            <p:spPr bwMode="auto">
              <a:xfrm>
                <a:off x="392" y="2299"/>
                <a:ext cx="864" cy="725"/>
              </a:xfrm>
              <a:prstGeom prst="rect">
                <a:avLst/>
              </a:prstGeom>
              <a:noFill/>
              <a:ln w="9525">
                <a:noFill/>
                <a:miter lim="800000"/>
                <a:headEnd/>
                <a:tailEnd/>
              </a:ln>
            </p:spPr>
          </p:pic>
        </p:grpSp>
        <p:sp>
          <p:nvSpPr>
            <p:cNvPr id="206874" name="Rectangle 26"/>
            <p:cNvSpPr>
              <a:spLocks noChangeArrowheads="1"/>
            </p:cNvSpPr>
            <p:nvPr/>
          </p:nvSpPr>
          <p:spPr bwMode="auto">
            <a:xfrm>
              <a:off x="4465" y="3587"/>
              <a:ext cx="103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27" name="Rectangle 27"/>
            <p:cNvSpPr>
              <a:spLocks noChangeArrowheads="1"/>
            </p:cNvSpPr>
            <p:nvPr/>
          </p:nvSpPr>
          <p:spPr bwMode="auto">
            <a:xfrm>
              <a:off x="3014" y="3587"/>
              <a:ext cx="1459" cy="519"/>
            </a:xfrm>
            <a:prstGeom prst="rect">
              <a:avLst/>
            </a:prstGeom>
            <a:solidFill>
              <a:srgbClr val="333399"/>
            </a:solidFill>
            <a:ln w="9525">
              <a:noFill/>
              <a:miter lim="800000"/>
              <a:headEnd/>
              <a:tailEnd/>
            </a:ln>
            <a:effectLst/>
          </p:spPr>
          <p:txBody>
            <a:bodyPr/>
            <a:lstStyle/>
            <a:p>
              <a:pPr eaLnBrk="1" hangingPunct="1">
                <a:buClr>
                  <a:schemeClr val="hlink"/>
                </a:buClr>
                <a:buSzPct val="70000"/>
                <a:buFont typeface="Wingdings" pitchFamily="2" charset="2"/>
                <a:buNone/>
              </a:pPr>
              <a:r>
                <a:rPr lang="en-US" sz="1900" b="1">
                  <a:solidFill>
                    <a:srgbClr val="FFFF00"/>
                  </a:solidFill>
                  <a:latin typeface="Times New Roman" pitchFamily="18" charset="0"/>
                </a:rPr>
                <a:t>Bad weather, natural disasters, destruction from  wars</a:t>
              </a:r>
              <a:endParaRPr lang="en-US" sz="1900">
                <a:solidFill>
                  <a:srgbClr val="FFFF00"/>
                </a:solidFill>
                <a:latin typeface="Times New Roman" pitchFamily="18" charset="0"/>
              </a:endParaRPr>
            </a:p>
          </p:txBody>
        </p:sp>
        <p:sp>
          <p:nvSpPr>
            <p:cNvPr id="206876" name="Rectangle 28"/>
            <p:cNvSpPr>
              <a:spLocks noChangeArrowheads="1"/>
            </p:cNvSpPr>
            <p:nvPr/>
          </p:nvSpPr>
          <p:spPr bwMode="auto">
            <a:xfrm>
              <a:off x="2822" y="3587"/>
              <a:ext cx="19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206877" name="Rectangle 29"/>
            <p:cNvSpPr>
              <a:spLocks noChangeArrowheads="1"/>
            </p:cNvSpPr>
            <p:nvPr/>
          </p:nvSpPr>
          <p:spPr bwMode="auto">
            <a:xfrm>
              <a:off x="1363" y="3587"/>
              <a:ext cx="1459" cy="519"/>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chemeClr val="hlink"/>
                </a:buClr>
                <a:buSzPct val="70000"/>
                <a:buFont typeface="Wingdings" pitchFamily="2" charset="2"/>
                <a:buNone/>
                <a:defRPr/>
              </a:pPr>
              <a:r>
                <a:rPr lang="en-US" sz="2000" b="1">
                  <a:solidFill>
                    <a:srgbClr val="FFFF00"/>
                  </a:solidFill>
                  <a:latin typeface="Times New Roman" pitchFamily="18" charset="0"/>
                </a:rPr>
                <a:t>Good weather</a:t>
              </a:r>
            </a:p>
            <a:p>
              <a:pPr eaLnBrk="1" hangingPunct="1">
                <a:spcBef>
                  <a:spcPct val="20000"/>
                </a:spcBef>
                <a:buClr>
                  <a:schemeClr val="hlink"/>
                </a:buClr>
                <a:buSzPct val="70000"/>
                <a:buFont typeface="Wingdings" pitchFamily="2" charset="2"/>
                <a:buNone/>
                <a:defRPr/>
              </a:pPr>
              <a:endParaRPr lang="en-US">
                <a:solidFill>
                  <a:schemeClr val="bg1"/>
                </a:solidFill>
                <a:effectLst>
                  <a:outerShdw blurRad="38100" dist="38100" dir="2700000" algn="tl">
                    <a:srgbClr val="000000"/>
                  </a:outerShdw>
                </a:effectLst>
              </a:endParaRPr>
            </a:p>
          </p:txBody>
        </p:sp>
        <p:sp>
          <p:nvSpPr>
            <p:cNvPr id="206878" name="Rectangle 30"/>
            <p:cNvSpPr>
              <a:spLocks noChangeArrowheads="1"/>
            </p:cNvSpPr>
            <p:nvPr/>
          </p:nvSpPr>
          <p:spPr bwMode="auto">
            <a:xfrm>
              <a:off x="326" y="3587"/>
              <a:ext cx="103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206879" name="Rectangle 31"/>
            <p:cNvSpPr>
              <a:spLocks noChangeArrowheads="1"/>
            </p:cNvSpPr>
            <p:nvPr/>
          </p:nvSpPr>
          <p:spPr bwMode="auto">
            <a:xfrm>
              <a:off x="4465" y="2914"/>
              <a:ext cx="1037"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32" name="Rectangle 32"/>
            <p:cNvSpPr>
              <a:spLocks noChangeArrowheads="1"/>
            </p:cNvSpPr>
            <p:nvPr/>
          </p:nvSpPr>
          <p:spPr bwMode="auto">
            <a:xfrm>
              <a:off x="3014" y="2914"/>
              <a:ext cx="1459" cy="673"/>
            </a:xfrm>
            <a:prstGeom prst="rect">
              <a:avLst/>
            </a:prstGeom>
            <a:solidFill>
              <a:srgbClr val="333399"/>
            </a:solidFill>
            <a:ln w="9525">
              <a:noFill/>
              <a:miter lim="800000"/>
              <a:headEnd/>
              <a:tailEnd/>
            </a:ln>
            <a:effectLst/>
          </p:spPr>
          <p:txBody>
            <a:bodyPr wrap="none"/>
            <a:lstStyle/>
            <a:p>
              <a:pPr eaLnBrk="1" hangingPunct="1">
                <a:spcBef>
                  <a:spcPct val="20000"/>
                </a:spcBef>
                <a:buClr>
                  <a:schemeClr val="hlink"/>
                </a:buClr>
                <a:buSzPct val="70000"/>
                <a:buFont typeface="Wingdings" pitchFamily="2" charset="2"/>
                <a:buNone/>
              </a:pPr>
              <a:r>
                <a:rPr lang="en-US" sz="2000" b="1">
                  <a:solidFill>
                    <a:srgbClr val="FFFF00"/>
                  </a:solidFill>
                  <a:latin typeface="Times New Roman" pitchFamily="18" charset="0"/>
                </a:rPr>
                <a:t>Public policy</a:t>
              </a:r>
              <a:br>
                <a:rPr lang="en-US" sz="2000" b="1">
                  <a:solidFill>
                    <a:srgbClr val="FFFF00"/>
                  </a:solidFill>
                  <a:latin typeface="Times New Roman" pitchFamily="18" charset="0"/>
                </a:rPr>
              </a:br>
              <a:r>
                <a:rPr lang="en-US" sz="2000">
                  <a:solidFill>
                    <a:srgbClr val="FFFFFF"/>
                  </a:solidFill>
                  <a:latin typeface="Times New Roman" pitchFamily="18" charset="0"/>
                </a:rPr>
                <a:t>waste and inefficiency</a:t>
              </a:r>
              <a:br>
                <a:rPr lang="en-US" sz="2000">
                  <a:solidFill>
                    <a:srgbClr val="FFFFFF"/>
                  </a:solidFill>
                  <a:latin typeface="Times New Roman" pitchFamily="18" charset="0"/>
                </a:rPr>
              </a:br>
              <a:r>
                <a:rPr lang="en-US" sz="2000">
                  <a:solidFill>
                    <a:srgbClr val="FFFFFF"/>
                  </a:solidFill>
                  <a:latin typeface="Times New Roman" pitchFamily="18" charset="0"/>
                </a:rPr>
                <a:t> over-regulation</a:t>
              </a:r>
            </a:p>
          </p:txBody>
        </p:sp>
        <p:sp>
          <p:nvSpPr>
            <p:cNvPr id="206881" name="Rectangle 33"/>
            <p:cNvSpPr>
              <a:spLocks noChangeArrowheads="1"/>
            </p:cNvSpPr>
            <p:nvPr/>
          </p:nvSpPr>
          <p:spPr bwMode="auto">
            <a:xfrm>
              <a:off x="2822" y="2914"/>
              <a:ext cx="192"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34" name="Rectangle 34"/>
            <p:cNvSpPr>
              <a:spLocks noChangeArrowheads="1"/>
            </p:cNvSpPr>
            <p:nvPr/>
          </p:nvSpPr>
          <p:spPr bwMode="auto">
            <a:xfrm>
              <a:off x="1363" y="2914"/>
              <a:ext cx="1459" cy="673"/>
            </a:xfrm>
            <a:prstGeom prst="rect">
              <a:avLst/>
            </a:prstGeom>
            <a:solidFill>
              <a:srgbClr val="333399"/>
            </a:solidFill>
            <a:ln w="9525">
              <a:noFill/>
              <a:miter lim="800000"/>
              <a:headEnd/>
              <a:tailEnd/>
            </a:ln>
            <a:effectLst/>
          </p:spPr>
          <p:txBody>
            <a:bodyPr/>
            <a:lstStyle/>
            <a:p>
              <a:pPr eaLnBrk="1" hangingPunct="1">
                <a:buClr>
                  <a:schemeClr val="hlink"/>
                </a:buClr>
                <a:buSzPct val="70000"/>
                <a:buFont typeface="Wingdings" pitchFamily="2" charset="2"/>
                <a:buNone/>
              </a:pPr>
              <a:r>
                <a:rPr lang="en-US" sz="2000" b="1" dirty="0">
                  <a:solidFill>
                    <a:srgbClr val="FFFF00"/>
                  </a:solidFill>
                  <a:latin typeface="Times New Roman" pitchFamily="18" charset="0"/>
                </a:rPr>
                <a:t>Public policy</a:t>
              </a:r>
              <a:br>
                <a:rPr lang="en-US" sz="2000" b="1" dirty="0">
                  <a:solidFill>
                    <a:srgbClr val="FFFF00"/>
                  </a:solidFill>
                  <a:latin typeface="Times New Roman" pitchFamily="18" charset="0"/>
                </a:rPr>
              </a:br>
              <a:r>
                <a:rPr lang="en-US" sz="2000" b="1" dirty="0">
                  <a:solidFill>
                    <a:srgbClr val="FFFF00"/>
                  </a:solidFill>
                  <a:latin typeface="Times New Roman" pitchFamily="18" charset="0"/>
                </a:rPr>
                <a:t>  </a:t>
              </a:r>
              <a:r>
                <a:rPr lang="en-US" sz="2000" dirty="0">
                  <a:solidFill>
                    <a:srgbClr val="FFFFFF"/>
                  </a:solidFill>
                  <a:latin typeface="Times New Roman" pitchFamily="18" charset="0"/>
                </a:rPr>
                <a:t>supply-side policies</a:t>
              </a:r>
            </a:p>
            <a:p>
              <a:pPr eaLnBrk="1" hangingPunct="1">
                <a:buClr>
                  <a:schemeClr val="hlink"/>
                </a:buClr>
                <a:buSzPct val="70000"/>
                <a:buFont typeface="Wingdings" pitchFamily="2" charset="2"/>
                <a:buNone/>
              </a:pPr>
              <a:r>
                <a:rPr lang="en-US" sz="2000" b="1" dirty="0">
                  <a:solidFill>
                    <a:srgbClr val="FFFFFF"/>
                  </a:solidFill>
                  <a:latin typeface="Times New Roman" pitchFamily="18" charset="0"/>
                </a:rPr>
                <a:t>  </a:t>
              </a:r>
              <a:r>
                <a:rPr lang="en-US" sz="2000" dirty="0">
                  <a:solidFill>
                    <a:srgbClr val="FFFFFF"/>
                  </a:solidFill>
                  <a:latin typeface="Times New Roman" pitchFamily="18" charset="0"/>
                </a:rPr>
                <a:t>tax cuts</a:t>
              </a:r>
            </a:p>
            <a:p>
              <a:pPr eaLnBrk="1" hangingPunct="1">
                <a:buClr>
                  <a:schemeClr val="hlink"/>
                </a:buClr>
                <a:buSzPct val="70000"/>
                <a:buFont typeface="Wingdings" pitchFamily="2" charset="2"/>
                <a:buNone/>
              </a:pPr>
              <a:r>
                <a:rPr lang="en-US" sz="2000" b="1" dirty="0">
                  <a:solidFill>
                    <a:srgbClr val="FFFFFF"/>
                  </a:solidFill>
                  <a:latin typeface="Times New Roman" pitchFamily="18" charset="0"/>
                </a:rPr>
                <a:t>  </a:t>
              </a:r>
              <a:r>
                <a:rPr lang="en-US" sz="2000" dirty="0">
                  <a:solidFill>
                    <a:srgbClr val="FFFFFF"/>
                  </a:solidFill>
                  <a:latin typeface="Times New Roman" pitchFamily="18" charset="0"/>
                </a:rPr>
                <a:t>deregulation</a:t>
              </a:r>
            </a:p>
          </p:txBody>
        </p:sp>
        <p:sp>
          <p:nvSpPr>
            <p:cNvPr id="206883" name="Rectangle 35"/>
            <p:cNvSpPr>
              <a:spLocks noChangeArrowheads="1"/>
            </p:cNvSpPr>
            <p:nvPr/>
          </p:nvSpPr>
          <p:spPr bwMode="auto">
            <a:xfrm>
              <a:off x="326" y="2914"/>
              <a:ext cx="1037"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206884" name="Rectangle 36"/>
            <p:cNvSpPr>
              <a:spLocks noChangeArrowheads="1"/>
            </p:cNvSpPr>
            <p:nvPr/>
          </p:nvSpPr>
          <p:spPr bwMode="auto">
            <a:xfrm>
              <a:off x="4465" y="2241"/>
              <a:ext cx="1045"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37" name="Rectangle 37"/>
            <p:cNvSpPr>
              <a:spLocks noChangeArrowheads="1"/>
            </p:cNvSpPr>
            <p:nvPr/>
          </p:nvSpPr>
          <p:spPr bwMode="auto">
            <a:xfrm>
              <a:off x="3014" y="2241"/>
              <a:ext cx="1459" cy="673"/>
            </a:xfrm>
            <a:prstGeom prst="rect">
              <a:avLst/>
            </a:prstGeom>
            <a:solidFill>
              <a:srgbClr val="333399"/>
            </a:solidFill>
            <a:ln w="9525">
              <a:noFill/>
              <a:miter lim="800000"/>
              <a:headEnd/>
              <a:tailEnd/>
            </a:ln>
            <a:effectLst/>
          </p:spPr>
          <p:txBody>
            <a:bodyPr/>
            <a:lstStyle/>
            <a:p>
              <a:pPr eaLnBrk="1" hangingPunct="1">
                <a:buClr>
                  <a:schemeClr val="hlink"/>
                </a:buClr>
                <a:buSzPct val="70000"/>
                <a:buFont typeface="Wingdings" pitchFamily="2" charset="2"/>
                <a:buNone/>
              </a:pPr>
              <a:r>
                <a:rPr lang="en-US" sz="2000" b="1">
                  <a:solidFill>
                    <a:srgbClr val="FFFF00"/>
                  </a:solidFill>
                  <a:latin typeface="Times New Roman" pitchFamily="18" charset="0"/>
                </a:rPr>
                <a:t>Stagnation</a:t>
              </a:r>
              <a:br>
                <a:rPr lang="en-US" sz="2000" b="1">
                  <a:solidFill>
                    <a:srgbClr val="FFFF00"/>
                  </a:solidFill>
                  <a:latin typeface="Times New Roman" pitchFamily="18" charset="0"/>
                </a:rPr>
              </a:br>
              <a:r>
                <a:rPr lang="en-US" sz="2000" b="1">
                  <a:solidFill>
                    <a:srgbClr val="FFFF00"/>
                  </a:solidFill>
                  <a:latin typeface="Times New Roman" pitchFamily="18" charset="0"/>
                </a:rPr>
                <a:t> </a:t>
              </a:r>
              <a:r>
                <a:rPr lang="en-US" sz="2000">
                  <a:solidFill>
                    <a:srgbClr val="FFFFFF"/>
                  </a:solidFill>
                  <a:latin typeface="Times New Roman" pitchFamily="18" charset="0"/>
                </a:rPr>
                <a:t>capital deterioration</a:t>
              </a:r>
            </a:p>
          </p:txBody>
        </p:sp>
        <p:sp>
          <p:nvSpPr>
            <p:cNvPr id="206886" name="Rectangle 38"/>
            <p:cNvSpPr>
              <a:spLocks noChangeArrowheads="1"/>
            </p:cNvSpPr>
            <p:nvPr/>
          </p:nvSpPr>
          <p:spPr bwMode="auto">
            <a:xfrm>
              <a:off x="2822" y="2241"/>
              <a:ext cx="192"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206887" name="Rectangle 39"/>
            <p:cNvSpPr>
              <a:spLocks noChangeArrowheads="1"/>
            </p:cNvSpPr>
            <p:nvPr/>
          </p:nvSpPr>
          <p:spPr bwMode="auto">
            <a:xfrm>
              <a:off x="1363" y="2241"/>
              <a:ext cx="1459" cy="67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spcBef>
                  <a:spcPct val="20000"/>
                </a:spcBef>
                <a:buClr>
                  <a:schemeClr val="hlink"/>
                </a:buClr>
                <a:buSzPct val="70000"/>
                <a:buFont typeface="Wingdings" pitchFamily="2" charset="2"/>
                <a:buNone/>
                <a:defRPr/>
              </a:pPr>
              <a:r>
                <a:rPr lang="en-US" sz="2000" b="1" dirty="0">
                  <a:solidFill>
                    <a:srgbClr val="FFFF00"/>
                  </a:solidFill>
                  <a:latin typeface="Times New Roman" pitchFamily="18" charset="0"/>
                </a:rPr>
                <a:t>Economic growth</a:t>
              </a:r>
              <a:br>
                <a:rPr lang="en-US" b="1" dirty="0">
                  <a:solidFill>
                    <a:schemeClr val="bg1"/>
                  </a:solidFill>
                  <a:effectLst>
                    <a:outerShdw blurRad="38100" dist="38100" dir="2700000" algn="tl">
                      <a:srgbClr val="000000"/>
                    </a:outerShdw>
                  </a:effectLst>
                </a:rPr>
              </a:br>
              <a:r>
                <a:rPr lang="en-US" dirty="0">
                  <a:solidFill>
                    <a:schemeClr val="bg1"/>
                  </a:solidFill>
                  <a:effectLst>
                    <a:outerShdw blurRad="38100" dist="38100" dir="2700000" algn="tl">
                      <a:srgbClr val="000000"/>
                    </a:outerShdw>
                  </a:effectLst>
                </a:rPr>
                <a:t>  </a:t>
              </a:r>
              <a:r>
                <a:rPr lang="en-US" sz="2000" dirty="0">
                  <a:solidFill>
                    <a:srgbClr val="FFFFFF"/>
                  </a:solidFill>
                  <a:latin typeface="Times New Roman" pitchFamily="18" charset="0"/>
                </a:rPr>
                <a:t>more capital</a:t>
              </a:r>
              <a:br>
                <a:rPr lang="en-US" sz="2000" dirty="0">
                  <a:solidFill>
                    <a:srgbClr val="FFFFFF"/>
                  </a:solidFill>
                  <a:latin typeface="Times New Roman" pitchFamily="18" charset="0"/>
                </a:rPr>
              </a:br>
              <a:r>
                <a:rPr lang="en-US" sz="2000" dirty="0">
                  <a:solidFill>
                    <a:srgbClr val="FFFFFF"/>
                  </a:solidFill>
                  <a:latin typeface="Times New Roman" pitchFamily="18" charset="0"/>
                </a:rPr>
                <a:t>  more labor</a:t>
              </a:r>
              <a:br>
                <a:rPr lang="en-US" sz="2000" dirty="0">
                  <a:solidFill>
                    <a:srgbClr val="FFFFFF"/>
                  </a:solidFill>
                  <a:latin typeface="Times New Roman" pitchFamily="18" charset="0"/>
                </a:rPr>
              </a:br>
              <a:r>
                <a:rPr lang="en-US" sz="2000" dirty="0">
                  <a:solidFill>
                    <a:srgbClr val="FFFFFF"/>
                  </a:solidFill>
                  <a:latin typeface="Times New Roman" pitchFamily="18" charset="0"/>
                </a:rPr>
                <a:t>  technological change</a:t>
              </a:r>
            </a:p>
          </p:txBody>
        </p:sp>
        <p:sp>
          <p:nvSpPr>
            <p:cNvPr id="206888" name="Rectangle 40"/>
            <p:cNvSpPr>
              <a:spLocks noChangeArrowheads="1"/>
            </p:cNvSpPr>
            <p:nvPr/>
          </p:nvSpPr>
          <p:spPr bwMode="auto">
            <a:xfrm>
              <a:off x="326" y="2241"/>
              <a:ext cx="1037"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206889" name="Rectangle 41"/>
            <p:cNvSpPr>
              <a:spLocks noChangeArrowheads="1"/>
            </p:cNvSpPr>
            <p:nvPr/>
          </p:nvSpPr>
          <p:spPr bwMode="auto">
            <a:xfrm>
              <a:off x="4465" y="1722"/>
              <a:ext cx="103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42" name="Rectangle 42"/>
            <p:cNvSpPr>
              <a:spLocks noChangeArrowheads="1"/>
            </p:cNvSpPr>
            <p:nvPr/>
          </p:nvSpPr>
          <p:spPr bwMode="auto">
            <a:xfrm>
              <a:off x="3014" y="1722"/>
              <a:ext cx="1459" cy="519"/>
            </a:xfrm>
            <a:prstGeom prst="rect">
              <a:avLst/>
            </a:prstGeom>
            <a:solidFill>
              <a:srgbClr val="333399"/>
            </a:solidFill>
            <a:ln w="9525">
              <a:noFill/>
              <a:miter lim="800000"/>
              <a:headEnd/>
              <a:tailEnd/>
            </a:ln>
            <a:effectLst/>
          </p:spPr>
          <p:txBody>
            <a:bodyPr/>
            <a:lstStyle/>
            <a:p>
              <a:pPr eaLnBrk="1" hangingPunct="1">
                <a:buClr>
                  <a:schemeClr val="hlink"/>
                </a:buClr>
                <a:buSzPct val="70000"/>
                <a:buFont typeface="Wingdings" pitchFamily="2" charset="2"/>
                <a:buNone/>
              </a:pPr>
              <a:r>
                <a:rPr lang="en-US" sz="2000" b="1">
                  <a:solidFill>
                    <a:srgbClr val="FFFF00"/>
                  </a:solidFill>
                  <a:latin typeface="Times New Roman" pitchFamily="18" charset="0"/>
                </a:rPr>
                <a:t>Higher costs</a:t>
              </a:r>
              <a:br>
                <a:rPr lang="en-US" sz="2000" b="1">
                  <a:solidFill>
                    <a:srgbClr val="FFFF00"/>
                  </a:solidFill>
                  <a:latin typeface="Times New Roman" pitchFamily="18" charset="0"/>
                </a:rPr>
              </a:br>
              <a:r>
                <a:rPr lang="en-US" sz="2000" b="1">
                  <a:solidFill>
                    <a:srgbClr val="FFFF00"/>
                  </a:solidFill>
                  <a:latin typeface="Times New Roman" pitchFamily="18" charset="0"/>
                </a:rPr>
                <a:t>  </a:t>
              </a:r>
              <a:r>
                <a:rPr lang="en-US" sz="2000">
                  <a:solidFill>
                    <a:srgbClr val="FFFFFF"/>
                  </a:solidFill>
                  <a:latin typeface="Times New Roman" pitchFamily="18" charset="0"/>
                </a:rPr>
                <a:t>higher input prices</a:t>
              </a:r>
              <a:br>
                <a:rPr lang="en-US" sz="2000">
                  <a:solidFill>
                    <a:srgbClr val="FFFFFF"/>
                  </a:solidFill>
                  <a:latin typeface="Times New Roman" pitchFamily="18" charset="0"/>
                </a:rPr>
              </a:br>
              <a:r>
                <a:rPr lang="en-US" sz="2000">
                  <a:solidFill>
                    <a:srgbClr val="FFFFFF"/>
                  </a:solidFill>
                  <a:latin typeface="Times New Roman" pitchFamily="18" charset="0"/>
                </a:rPr>
                <a:t>  higher wage rates</a:t>
              </a:r>
            </a:p>
          </p:txBody>
        </p:sp>
        <p:sp>
          <p:nvSpPr>
            <p:cNvPr id="206891" name="Rectangle 43"/>
            <p:cNvSpPr>
              <a:spLocks noChangeArrowheads="1"/>
            </p:cNvSpPr>
            <p:nvPr/>
          </p:nvSpPr>
          <p:spPr bwMode="auto">
            <a:xfrm>
              <a:off x="2822" y="1722"/>
              <a:ext cx="19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44" name="Rectangle 44"/>
            <p:cNvSpPr>
              <a:spLocks noChangeArrowheads="1"/>
            </p:cNvSpPr>
            <p:nvPr/>
          </p:nvSpPr>
          <p:spPr bwMode="auto">
            <a:xfrm>
              <a:off x="1363" y="1722"/>
              <a:ext cx="1459" cy="519"/>
            </a:xfrm>
            <a:prstGeom prst="rect">
              <a:avLst/>
            </a:prstGeom>
            <a:solidFill>
              <a:srgbClr val="333399"/>
            </a:solidFill>
            <a:ln w="9525">
              <a:noFill/>
              <a:miter lim="800000"/>
              <a:headEnd/>
              <a:tailEnd/>
            </a:ln>
            <a:effectLst/>
          </p:spPr>
          <p:txBody>
            <a:bodyPr/>
            <a:lstStyle/>
            <a:p>
              <a:pPr eaLnBrk="1" hangingPunct="1">
                <a:spcBef>
                  <a:spcPct val="20000"/>
                </a:spcBef>
                <a:buClr>
                  <a:schemeClr val="hlink"/>
                </a:buClr>
                <a:buSzPct val="70000"/>
                <a:buFont typeface="Wingdings" pitchFamily="2" charset="2"/>
                <a:buNone/>
              </a:pPr>
              <a:r>
                <a:rPr lang="en-US" sz="2000" b="1" dirty="0">
                  <a:solidFill>
                    <a:srgbClr val="FFFF00"/>
                  </a:solidFill>
                  <a:latin typeface="Times New Roman" pitchFamily="18" charset="0"/>
                </a:rPr>
                <a:t>Lower costs</a:t>
              </a:r>
              <a:br>
                <a:rPr lang="en-US" sz="2000" dirty="0">
                  <a:solidFill>
                    <a:srgbClr val="FFFF00"/>
                  </a:solidFill>
                  <a:latin typeface="Times New Roman" pitchFamily="18" charset="0"/>
                </a:rPr>
              </a:br>
              <a:r>
                <a:rPr lang="en-US" sz="2000" dirty="0">
                  <a:solidFill>
                    <a:srgbClr val="FFFFFF"/>
                  </a:solidFill>
                  <a:latin typeface="Times New Roman" pitchFamily="18" charset="0"/>
                </a:rPr>
                <a:t>  lower input prices</a:t>
              </a:r>
              <a:br>
                <a:rPr lang="en-US" sz="2000" dirty="0">
                  <a:solidFill>
                    <a:srgbClr val="FFFFFF"/>
                  </a:solidFill>
                  <a:latin typeface="Times New Roman" pitchFamily="18" charset="0"/>
                </a:rPr>
              </a:br>
              <a:r>
                <a:rPr lang="en-US" sz="2000" dirty="0">
                  <a:solidFill>
                    <a:srgbClr val="FFFFFF"/>
                  </a:solidFill>
                  <a:latin typeface="Times New Roman" pitchFamily="18" charset="0"/>
                </a:rPr>
                <a:t>  lower wage rates</a:t>
              </a:r>
            </a:p>
          </p:txBody>
        </p:sp>
        <p:sp>
          <p:nvSpPr>
            <p:cNvPr id="206893" name="Rectangle 45"/>
            <p:cNvSpPr>
              <a:spLocks noChangeArrowheads="1"/>
            </p:cNvSpPr>
            <p:nvPr/>
          </p:nvSpPr>
          <p:spPr bwMode="auto">
            <a:xfrm>
              <a:off x="326" y="1722"/>
              <a:ext cx="103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a:effectLst>
                  <a:outerShdw blurRad="38100" dist="38100" dir="2700000" algn="tl">
                    <a:srgbClr val="000000"/>
                  </a:outerShdw>
                </a:effectLst>
              </a:endParaRPr>
            </a:p>
          </p:txBody>
        </p:sp>
        <p:sp>
          <p:nvSpPr>
            <p:cNvPr id="17446" name="Rectangle 46"/>
            <p:cNvSpPr>
              <a:spLocks noChangeArrowheads="1"/>
            </p:cNvSpPr>
            <p:nvPr/>
          </p:nvSpPr>
          <p:spPr bwMode="auto">
            <a:xfrm>
              <a:off x="3014" y="1296"/>
              <a:ext cx="2496" cy="426"/>
            </a:xfrm>
            <a:prstGeom prst="rect">
              <a:avLst/>
            </a:prstGeom>
            <a:solidFill>
              <a:schemeClr val="bg1">
                <a:alpha val="47058"/>
              </a:schemeClr>
            </a:solidFill>
            <a:ln w="9525">
              <a:noFill/>
              <a:miter lim="800000"/>
              <a:headEnd/>
              <a:tailEnd/>
            </a:ln>
            <a:effectLst/>
          </p:spPr>
          <p:txBody>
            <a:bodyPr/>
            <a:lstStyle/>
            <a:p>
              <a:pPr algn="ctr" eaLnBrk="1" hangingPunct="1">
                <a:buClr>
                  <a:schemeClr val="hlink"/>
                </a:buClr>
                <a:buSzPct val="70000"/>
                <a:buFont typeface="Wingdings" pitchFamily="2" charset="2"/>
                <a:buNone/>
              </a:pPr>
              <a:r>
                <a:rPr lang="en-US" sz="2300" b="1" dirty="0">
                  <a:solidFill>
                    <a:schemeClr val="accent1"/>
                  </a:solidFill>
                  <a:latin typeface="Times New Roman" pitchFamily="18" charset="0"/>
                </a:rPr>
                <a:t>Shifts to the Left</a:t>
              </a:r>
              <a:br>
                <a:rPr lang="en-US" sz="2300" b="1" dirty="0">
                  <a:solidFill>
                    <a:schemeClr val="accent1"/>
                  </a:solidFill>
                  <a:latin typeface="Times New Roman" pitchFamily="18" charset="0"/>
                </a:rPr>
              </a:br>
              <a:r>
                <a:rPr lang="en-US" sz="2300" dirty="0">
                  <a:solidFill>
                    <a:schemeClr val="accent1"/>
                  </a:solidFill>
                  <a:latin typeface="Times New Roman" pitchFamily="18" charset="0"/>
                </a:rPr>
                <a:t>Decreases in Aggregate Supply</a:t>
              </a:r>
            </a:p>
          </p:txBody>
        </p:sp>
        <p:sp>
          <p:nvSpPr>
            <p:cNvPr id="206895" name="Rectangle 47"/>
            <p:cNvSpPr>
              <a:spLocks noChangeArrowheads="1"/>
            </p:cNvSpPr>
            <p:nvPr/>
          </p:nvSpPr>
          <p:spPr bwMode="auto">
            <a:xfrm>
              <a:off x="2822" y="1296"/>
              <a:ext cx="19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hlink"/>
                </a:buClr>
                <a:buSzPct val="70000"/>
                <a:buFont typeface="Wingdings" pitchFamily="2" charset="2"/>
                <a:buNone/>
                <a:defRPr/>
              </a:pPr>
              <a:endParaRPr lang="en-US" sz="2800">
                <a:effectLst>
                  <a:outerShdw blurRad="38100" dist="38100" dir="2700000" algn="tl">
                    <a:srgbClr val="000000"/>
                  </a:outerShdw>
                </a:effectLst>
              </a:endParaRPr>
            </a:p>
          </p:txBody>
        </p:sp>
        <p:sp>
          <p:nvSpPr>
            <p:cNvPr id="17448" name="Rectangle 48"/>
            <p:cNvSpPr>
              <a:spLocks noChangeArrowheads="1"/>
            </p:cNvSpPr>
            <p:nvPr/>
          </p:nvSpPr>
          <p:spPr bwMode="auto">
            <a:xfrm>
              <a:off x="326" y="1296"/>
              <a:ext cx="2496" cy="426"/>
            </a:xfrm>
            <a:prstGeom prst="rect">
              <a:avLst/>
            </a:prstGeom>
            <a:solidFill>
              <a:schemeClr val="bg1">
                <a:alpha val="47058"/>
              </a:schemeClr>
            </a:solidFill>
            <a:ln w="9525">
              <a:noFill/>
              <a:miter lim="800000"/>
              <a:headEnd/>
              <a:tailEnd/>
            </a:ln>
            <a:effectLst/>
          </p:spPr>
          <p:txBody>
            <a:bodyPr/>
            <a:lstStyle/>
            <a:p>
              <a:pPr algn="ctr" eaLnBrk="1" hangingPunct="1">
                <a:buClr>
                  <a:schemeClr val="hlink"/>
                </a:buClr>
                <a:buSzPct val="70000"/>
                <a:buFont typeface="Wingdings" pitchFamily="2" charset="2"/>
                <a:buNone/>
              </a:pPr>
              <a:r>
                <a:rPr lang="en-US" sz="2300" b="1" dirty="0">
                  <a:solidFill>
                    <a:schemeClr val="accent1"/>
                  </a:solidFill>
                  <a:latin typeface="Times New Roman" pitchFamily="18" charset="0"/>
                </a:rPr>
                <a:t>Shifts to the Right</a:t>
              </a:r>
              <a:br>
                <a:rPr lang="en-US" sz="2300" b="1" dirty="0">
                  <a:solidFill>
                    <a:schemeClr val="accent1"/>
                  </a:solidFill>
                  <a:latin typeface="Times New Roman" pitchFamily="18" charset="0"/>
                </a:rPr>
              </a:br>
              <a:r>
                <a:rPr lang="en-US" sz="2300" dirty="0">
                  <a:solidFill>
                    <a:schemeClr val="accent1"/>
                  </a:solidFill>
                  <a:latin typeface="Times New Roman" pitchFamily="18" charset="0"/>
                </a:rPr>
                <a:t>Increases in Aggregate Supply</a:t>
              </a:r>
            </a:p>
          </p:txBody>
        </p:sp>
        <p:sp>
          <p:nvSpPr>
            <p:cNvPr id="17449" name="Rectangle 49"/>
            <p:cNvSpPr>
              <a:spLocks noChangeArrowheads="1"/>
            </p:cNvSpPr>
            <p:nvPr/>
          </p:nvSpPr>
          <p:spPr bwMode="auto">
            <a:xfrm>
              <a:off x="326" y="1008"/>
              <a:ext cx="5232" cy="288"/>
            </a:xfrm>
            <a:prstGeom prst="rect">
              <a:avLst/>
            </a:prstGeom>
            <a:solidFill>
              <a:srgbClr val="666699">
                <a:alpha val="50195"/>
              </a:srgbClr>
            </a:solidFill>
            <a:ln w="9525">
              <a:noFill/>
              <a:miter lim="800000"/>
              <a:headEnd/>
              <a:tailEnd/>
            </a:ln>
            <a:effectLst/>
          </p:spPr>
          <p:txBody>
            <a:bodyPr/>
            <a:lstStyle/>
            <a:p>
              <a:pPr algn="ctr" eaLnBrk="1" hangingPunct="1">
                <a:buClr>
                  <a:schemeClr val="hlink"/>
                </a:buClr>
                <a:buSzPct val="70000"/>
                <a:buFont typeface="Wingdings" pitchFamily="2" charset="2"/>
                <a:buNone/>
              </a:pPr>
              <a:r>
                <a:rPr lang="en-US" sz="2800" b="1" dirty="0">
                  <a:solidFill>
                    <a:srgbClr val="FFFFFF"/>
                  </a:solidFill>
                  <a:latin typeface="Times New Roman" pitchFamily="18" charset="0"/>
                </a:rPr>
                <a:t>Factors That Shift the Aggregate Supply Curve</a:t>
              </a:r>
            </a:p>
          </p:txBody>
        </p:sp>
        <p:sp>
          <p:nvSpPr>
            <p:cNvPr id="17450" name="Line 50"/>
            <p:cNvSpPr>
              <a:spLocks noChangeShapeType="1"/>
            </p:cNvSpPr>
            <p:nvPr/>
          </p:nvSpPr>
          <p:spPr bwMode="auto">
            <a:xfrm>
              <a:off x="326" y="1008"/>
              <a:ext cx="5232" cy="1"/>
            </a:xfrm>
            <a:prstGeom prst="line">
              <a:avLst/>
            </a:prstGeom>
            <a:noFill/>
            <a:ln w="28575">
              <a:solidFill>
                <a:schemeClr val="tx1"/>
              </a:solidFill>
              <a:round/>
              <a:headEnd/>
              <a:tailEnd/>
            </a:ln>
            <a:effectLst/>
          </p:spPr>
          <p:txBody>
            <a:bodyPr/>
            <a:lstStyle/>
            <a:p>
              <a:endParaRPr lang="en-US"/>
            </a:p>
          </p:txBody>
        </p:sp>
        <p:sp>
          <p:nvSpPr>
            <p:cNvPr id="17451" name="Line 51"/>
            <p:cNvSpPr>
              <a:spLocks noChangeShapeType="1"/>
            </p:cNvSpPr>
            <p:nvPr/>
          </p:nvSpPr>
          <p:spPr bwMode="auto">
            <a:xfrm>
              <a:off x="1363" y="1722"/>
              <a:ext cx="0" cy="2384"/>
            </a:xfrm>
            <a:prstGeom prst="line">
              <a:avLst/>
            </a:prstGeom>
            <a:noFill/>
            <a:ln w="12700">
              <a:solidFill>
                <a:schemeClr val="bg1"/>
              </a:solidFill>
              <a:round/>
              <a:headEnd/>
              <a:tailEnd/>
            </a:ln>
            <a:effectLst/>
          </p:spPr>
          <p:txBody>
            <a:bodyPr/>
            <a:lstStyle/>
            <a:p>
              <a:endParaRPr lang="en-US"/>
            </a:p>
          </p:txBody>
        </p:sp>
        <p:sp>
          <p:nvSpPr>
            <p:cNvPr id="17452" name="Line 52"/>
            <p:cNvSpPr>
              <a:spLocks noChangeShapeType="1"/>
            </p:cNvSpPr>
            <p:nvPr/>
          </p:nvSpPr>
          <p:spPr bwMode="auto">
            <a:xfrm>
              <a:off x="4465" y="1722"/>
              <a:ext cx="0" cy="2384"/>
            </a:xfrm>
            <a:prstGeom prst="line">
              <a:avLst/>
            </a:prstGeom>
            <a:noFill/>
            <a:ln w="12700">
              <a:solidFill>
                <a:schemeClr val="bg1"/>
              </a:solidFill>
              <a:round/>
              <a:headEnd/>
              <a:tailEnd/>
            </a:ln>
            <a:effectLst/>
          </p:spPr>
          <p:txBody>
            <a:bodyPr/>
            <a:lstStyle/>
            <a:p>
              <a:endParaRPr lang="en-US"/>
            </a:p>
          </p:txBody>
        </p:sp>
        <p:sp>
          <p:nvSpPr>
            <p:cNvPr id="17453" name="Line 53"/>
            <p:cNvSpPr>
              <a:spLocks noChangeShapeType="1"/>
            </p:cNvSpPr>
            <p:nvPr/>
          </p:nvSpPr>
          <p:spPr bwMode="auto">
            <a:xfrm>
              <a:off x="2822" y="1722"/>
              <a:ext cx="0" cy="2384"/>
            </a:xfrm>
            <a:prstGeom prst="line">
              <a:avLst/>
            </a:prstGeom>
            <a:noFill/>
            <a:ln w="12700">
              <a:solidFill>
                <a:schemeClr val="bg1"/>
              </a:solidFill>
              <a:round/>
              <a:headEnd/>
              <a:tailEnd/>
            </a:ln>
            <a:effectLst/>
          </p:spPr>
          <p:txBody>
            <a:bodyPr/>
            <a:lstStyle/>
            <a:p>
              <a:endParaRPr lang="en-US"/>
            </a:p>
          </p:txBody>
        </p:sp>
        <p:sp>
          <p:nvSpPr>
            <p:cNvPr id="17454" name="Line 54"/>
            <p:cNvSpPr>
              <a:spLocks noChangeShapeType="1"/>
            </p:cNvSpPr>
            <p:nvPr/>
          </p:nvSpPr>
          <p:spPr bwMode="auto">
            <a:xfrm>
              <a:off x="3014" y="1722"/>
              <a:ext cx="0" cy="2384"/>
            </a:xfrm>
            <a:prstGeom prst="line">
              <a:avLst/>
            </a:prstGeom>
            <a:noFill/>
            <a:ln w="12700">
              <a:solidFill>
                <a:schemeClr val="bg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latin typeface="Times New Roman" pitchFamily="18" charset="0"/>
                <a:cs typeface="Times New Roman" pitchFamily="18" charset="0"/>
              </a:rPr>
              <a:t>Measurement of Inflation</a:t>
            </a:r>
          </a:p>
        </p:txBody>
      </p:sp>
      <p:sp>
        <p:nvSpPr>
          <p:cNvPr id="3" name="Content Placeholder 2"/>
          <p:cNvSpPr>
            <a:spLocks noGrp="1"/>
          </p:cNvSpPr>
          <p:nvPr>
            <p:ph idx="1"/>
          </p:nvPr>
        </p:nvSpPr>
        <p:spPr>
          <a:xfrm>
            <a:off x="457200" y="1752600"/>
            <a:ext cx="8229600" cy="4572000"/>
          </a:xfrm>
        </p:spPr>
        <p:txBody>
          <a:bodyPr/>
          <a:lstStyle/>
          <a:p>
            <a:pPr marL="514350" indent="-514350">
              <a:buNone/>
            </a:pPr>
            <a:r>
              <a:rPr lang="en-US" dirty="0">
                <a:latin typeface="Times New Roman" pitchFamily="18" charset="0"/>
                <a:cs typeface="Times New Roman" pitchFamily="18" charset="0"/>
              </a:rPr>
              <a:t>1. Percentage change in Price Index Numbers (PIN)</a:t>
            </a:r>
          </a:p>
          <a:p>
            <a:pPr algn="just">
              <a:buNone/>
            </a:pPr>
            <a:r>
              <a:rPr lang="en-US"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Wholesale Price Index (WPI)</a:t>
            </a:r>
            <a:r>
              <a:rPr lang="en-US" sz="2400" dirty="0">
                <a:latin typeface="Times New Roman" pitchFamily="18" charset="0"/>
                <a:cs typeface="Times New Roman" pitchFamily="18" charset="0"/>
              </a:rPr>
              <a:t>, also called Producer Price Index (PPI): WPI is used to measure the general rate of inflation </a:t>
            </a:r>
          </a:p>
          <a:p>
            <a:pPr algn="just">
              <a:buNone/>
            </a:pPr>
            <a:r>
              <a:rPr lang="en-US" sz="24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Consumer Price Index (CPI)</a:t>
            </a:r>
            <a:r>
              <a:rPr lang="en-US" sz="2400" dirty="0">
                <a:latin typeface="Times New Roman" pitchFamily="18" charset="0"/>
                <a:cs typeface="Times New Roman" pitchFamily="18" charset="0"/>
              </a:rPr>
              <a:t>: CPI is used to measure the change in the cost of living index.</a:t>
            </a:r>
          </a:p>
          <a:p>
            <a:pPr marL="514350" indent="-514350">
              <a:buNone/>
            </a:pPr>
            <a:r>
              <a:rPr lang="en-US" dirty="0">
                <a:latin typeface="Times New Roman" pitchFamily="18" charset="0"/>
                <a:cs typeface="Times New Roman" pitchFamily="18" charset="0"/>
              </a:rPr>
              <a:t>2.  Change in </a:t>
            </a:r>
            <a:r>
              <a:rPr lang="en-US" i="1" dirty="0">
                <a:latin typeface="Times New Roman" pitchFamily="18" charset="0"/>
                <a:cs typeface="Times New Roman" pitchFamily="18" charset="0"/>
              </a:rPr>
              <a:t>GDP Deflator</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66800" y="0"/>
            <a:ext cx="7543800" cy="609600"/>
          </a:xfrm>
        </p:spPr>
        <p:txBody>
          <a:bodyPr/>
          <a:lstStyle/>
          <a:p>
            <a:pPr algn="ctr"/>
            <a:r>
              <a:rPr lang="en-US" sz="3200">
                <a:solidFill>
                  <a:schemeClr val="tx1"/>
                </a:solidFill>
                <a:latin typeface="Times New Roman" pitchFamily="18" charset="0"/>
              </a:rPr>
              <a:t>Measuring Inflation</a:t>
            </a:r>
          </a:p>
        </p:txBody>
      </p:sp>
      <p:sp>
        <p:nvSpPr>
          <p:cNvPr id="24579" name="Rectangle 3"/>
          <p:cNvSpPr>
            <a:spLocks noGrp="1" noChangeArrowheads="1"/>
          </p:cNvSpPr>
          <p:nvPr>
            <p:ph idx="1"/>
          </p:nvPr>
        </p:nvSpPr>
        <p:spPr>
          <a:xfrm>
            <a:off x="304800" y="838200"/>
            <a:ext cx="8610600" cy="5867400"/>
          </a:xfrm>
        </p:spPr>
        <p:txBody>
          <a:bodyPr/>
          <a:lstStyle/>
          <a:p>
            <a:pPr algn="just"/>
            <a:r>
              <a:rPr lang="en-US" sz="2800" dirty="0">
                <a:latin typeface="Times New Roman" pitchFamily="18" charset="0"/>
              </a:rPr>
              <a:t>The Consumer Price Index (CPI) is a measure of the average change over time in the prices paid for a </a:t>
            </a:r>
            <a:r>
              <a:rPr lang="en-US" sz="2800" u="sng" dirty="0">
                <a:latin typeface="Times New Roman" pitchFamily="18" charset="0"/>
              </a:rPr>
              <a:t>constant market basket</a:t>
            </a:r>
            <a:r>
              <a:rPr lang="en-US" sz="2800" dirty="0">
                <a:latin typeface="Times New Roman" pitchFamily="18" charset="0"/>
              </a:rPr>
              <a:t> of consumer goods and services. The percent change in the CPI is a measure for estimating </a:t>
            </a:r>
            <a:r>
              <a:rPr lang="en-US" sz="2800" dirty="0">
                <a:latin typeface="Times New Roman" pitchFamily="18" charset="0"/>
                <a:hlinkClick r:id="rId3" tooltip="Inflation"/>
              </a:rPr>
              <a:t>inflation</a:t>
            </a:r>
            <a:r>
              <a:rPr lang="en-US" sz="2800" dirty="0">
                <a:latin typeface="Times New Roman" pitchFamily="18" charset="0"/>
              </a:rPr>
              <a:t>.  </a:t>
            </a:r>
          </a:p>
          <a:p>
            <a:pPr>
              <a:buFont typeface="Wingdings" pitchFamily="2" charset="2"/>
              <a:buNone/>
            </a:pPr>
            <a:endParaRPr lang="en-US" sz="2800" b="1" dirty="0">
              <a:latin typeface="Times New Roman" pitchFamily="18" charset="0"/>
            </a:endParaRPr>
          </a:p>
          <a:p>
            <a:pPr algn="ctr">
              <a:buFont typeface="Wingdings" pitchFamily="2" charset="2"/>
              <a:buNone/>
            </a:pPr>
            <a:r>
              <a:rPr lang="en-US" sz="2800" b="1" dirty="0">
                <a:latin typeface="Times New Roman" pitchFamily="18" charset="0"/>
              </a:rPr>
              <a:t>How is the CPI market basket determined?</a:t>
            </a:r>
          </a:p>
          <a:p>
            <a:pPr algn="just"/>
            <a:r>
              <a:rPr lang="en-US" sz="2800" dirty="0">
                <a:latin typeface="Times New Roman" pitchFamily="18" charset="0"/>
              </a:rPr>
              <a:t>The CPI market basket is developed from detailed expenditure information provided by families and individuals on what they actually bought. </a:t>
            </a:r>
          </a:p>
          <a:p>
            <a:pPr algn="just"/>
            <a:r>
              <a:rPr lang="en-US" sz="2800" dirty="0">
                <a:latin typeface="Times New Roman" pitchFamily="18" charset="0"/>
              </a:rPr>
              <a:t>The data is collected through household expenditure survey.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458200" cy="533400"/>
          </a:xfrm>
        </p:spPr>
        <p:txBody>
          <a:bodyPr/>
          <a:lstStyle/>
          <a:p>
            <a:pPr algn="ctr"/>
            <a:r>
              <a:rPr lang="en-US" sz="3200" dirty="0">
                <a:solidFill>
                  <a:schemeClr val="tx1"/>
                </a:solidFill>
                <a:latin typeface="Times New Roman" pitchFamily="18" charset="0"/>
              </a:rPr>
              <a:t>What goods and services does the CPI cover?</a:t>
            </a:r>
          </a:p>
        </p:txBody>
      </p:sp>
      <p:sp>
        <p:nvSpPr>
          <p:cNvPr id="25603" name="Rectangle 3"/>
          <p:cNvSpPr>
            <a:spLocks noGrp="1" noChangeArrowheads="1"/>
          </p:cNvSpPr>
          <p:nvPr>
            <p:ph idx="1"/>
          </p:nvPr>
        </p:nvSpPr>
        <p:spPr>
          <a:xfrm>
            <a:off x="228600" y="762000"/>
            <a:ext cx="8686800" cy="5867400"/>
          </a:xfrm>
        </p:spPr>
        <p:txBody>
          <a:bodyPr/>
          <a:lstStyle/>
          <a:p>
            <a:pPr marL="225425" indent="-225425" algn="just">
              <a:lnSpc>
                <a:spcPct val="90000"/>
              </a:lnSpc>
              <a:buFont typeface="Wingdings" pitchFamily="2" charset="2"/>
              <a:buNone/>
            </a:pPr>
            <a:r>
              <a:rPr lang="en-US" dirty="0">
                <a:latin typeface="Times New Roman" pitchFamily="18" charset="0"/>
              </a:rPr>
              <a:t>The CPI represents all goods and services purchased for consumption by the reference population on major groups i.e., on: </a:t>
            </a:r>
          </a:p>
          <a:p>
            <a:pPr marL="225425" indent="-225425" algn="just">
              <a:lnSpc>
                <a:spcPct val="90000"/>
              </a:lnSpc>
            </a:pPr>
            <a:r>
              <a:rPr lang="en-US" dirty="0">
                <a:latin typeface="Times New Roman" pitchFamily="18" charset="0"/>
              </a:rPr>
              <a:t>Food and Beverages</a:t>
            </a:r>
          </a:p>
          <a:p>
            <a:pPr marL="225425" indent="-225425" algn="just">
              <a:lnSpc>
                <a:spcPct val="90000"/>
              </a:lnSpc>
            </a:pPr>
            <a:r>
              <a:rPr lang="en-US" dirty="0">
                <a:latin typeface="Times New Roman" pitchFamily="18" charset="0"/>
              </a:rPr>
              <a:t>Housing </a:t>
            </a:r>
          </a:p>
          <a:p>
            <a:pPr marL="225425" indent="-225425" algn="just">
              <a:lnSpc>
                <a:spcPct val="90000"/>
              </a:lnSpc>
            </a:pPr>
            <a:r>
              <a:rPr lang="en-US" dirty="0">
                <a:latin typeface="Times New Roman" pitchFamily="18" charset="0"/>
              </a:rPr>
              <a:t>Apparel</a:t>
            </a:r>
          </a:p>
          <a:p>
            <a:pPr marL="225425" indent="-225425" algn="just">
              <a:lnSpc>
                <a:spcPct val="90000"/>
              </a:lnSpc>
            </a:pPr>
            <a:r>
              <a:rPr lang="en-US" dirty="0">
                <a:latin typeface="Times New Roman" pitchFamily="18" charset="0"/>
              </a:rPr>
              <a:t>Transportation </a:t>
            </a:r>
          </a:p>
          <a:p>
            <a:pPr marL="225425" indent="-225425" algn="just">
              <a:lnSpc>
                <a:spcPct val="90000"/>
              </a:lnSpc>
            </a:pPr>
            <a:r>
              <a:rPr lang="en-US" dirty="0">
                <a:latin typeface="Times New Roman" pitchFamily="18" charset="0"/>
              </a:rPr>
              <a:t>Medical Care </a:t>
            </a:r>
          </a:p>
          <a:p>
            <a:pPr marL="225425" indent="-225425" algn="just">
              <a:lnSpc>
                <a:spcPct val="90000"/>
              </a:lnSpc>
            </a:pPr>
            <a:r>
              <a:rPr lang="en-US" dirty="0">
                <a:latin typeface="Times New Roman" pitchFamily="18" charset="0"/>
              </a:rPr>
              <a:t>Recreation </a:t>
            </a:r>
          </a:p>
          <a:p>
            <a:pPr marL="225425" indent="-225425" algn="just">
              <a:lnSpc>
                <a:spcPct val="90000"/>
              </a:lnSpc>
            </a:pPr>
            <a:r>
              <a:rPr lang="en-US" dirty="0">
                <a:latin typeface="Times New Roman" pitchFamily="18" charset="0"/>
              </a:rPr>
              <a:t>Education and Communication</a:t>
            </a:r>
          </a:p>
          <a:p>
            <a:pPr marL="225425" indent="-225425" algn="just">
              <a:lnSpc>
                <a:spcPct val="90000"/>
              </a:lnSpc>
            </a:pPr>
            <a:r>
              <a:rPr lang="en-US" dirty="0">
                <a:latin typeface="Times New Roman" pitchFamily="18" charset="0"/>
              </a:rPr>
              <a:t>Other Goods and Services</a:t>
            </a:r>
          </a:p>
          <a:p>
            <a:pPr marL="225425" indent="-225425" algn="just">
              <a:lnSpc>
                <a:spcPct val="90000"/>
              </a:lnSpc>
              <a:buFont typeface="Wingdings" pitchFamily="2" charset="2"/>
              <a:buNone/>
            </a:pPr>
            <a:r>
              <a:rPr lang="en-US" i="1" dirty="0">
                <a:solidFill>
                  <a:srgbClr val="FFFF00"/>
                </a:solidFill>
                <a:latin typeface="Times New Roman" pitchFamily="18" charset="0"/>
              </a:rPr>
              <a:t>	</a:t>
            </a:r>
            <a:r>
              <a:rPr lang="en-US" i="1" dirty="0">
                <a:latin typeface="Times New Roman" pitchFamily="18" charset="0"/>
              </a:rPr>
              <a:t>The CPI does not include investment items, such as stocks, bonds, real estate, and life insurance. (These items relate to savings and not to day-to-day consumption expenses.)</a:t>
            </a:r>
            <a:r>
              <a:rPr lang="en-US" sz="2800" dirty="0">
                <a:latin typeface="Times New Roman" pitchFamily="18" charset="0"/>
              </a:rPr>
              <a:t> </a:t>
            </a:r>
            <a:endParaRPr lang="en-US"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3"/>
          <p:cNvSpPr>
            <a:spLocks noChangeArrowheads="1"/>
          </p:cNvSpPr>
          <p:nvPr/>
        </p:nvSpPr>
        <p:spPr bwMode="auto">
          <a:xfrm>
            <a:off x="914400" y="685800"/>
            <a:ext cx="685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1800" dirty="0">
                <a:solidFill>
                  <a:srgbClr val="7D0013"/>
                </a:solidFill>
              </a:rPr>
              <a:t>The Consumer Price Index for US</a:t>
            </a:r>
          </a:p>
        </p:txBody>
      </p:sp>
      <p:sp>
        <p:nvSpPr>
          <p:cNvPr id="2254853" name="Rectangle 5"/>
          <p:cNvSpPr>
            <a:spLocks noChangeArrowheads="1"/>
          </p:cNvSpPr>
          <p:nvPr/>
        </p:nvSpPr>
        <p:spPr bwMode="auto">
          <a:xfrm>
            <a:off x="1371600" y="5936566"/>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1200" dirty="0"/>
              <a:t>The CPI market basket shows how a typical consumer divides his or her money among various goods and services. Most of a consumer</a:t>
            </a:r>
            <a:r>
              <a:rPr lang="en-US" altLang="en-US" sz="1200" dirty="0">
                <a:latin typeface="Helvetica" panose="020B0604020202020204" pitchFamily="34" charset="0"/>
              </a:rPr>
              <a:t>’</a:t>
            </a:r>
            <a:r>
              <a:rPr lang="en-US" altLang="en-US" sz="1200" dirty="0"/>
              <a:t>s money goes toward housing, transportation, and food and beverages.</a:t>
            </a:r>
          </a:p>
          <a:p>
            <a:pPr eaLnBrk="1" hangingPunct="1"/>
            <a:r>
              <a:rPr lang="en-US" altLang="en-US" sz="900" dirty="0"/>
              <a:t>Source: The Bureau of Labor Statistics </a:t>
            </a:r>
          </a:p>
        </p:txBody>
      </p:sp>
      <p:sp>
        <p:nvSpPr>
          <p:cNvPr id="2254854" name="Rectangle 6"/>
          <p:cNvSpPr>
            <a:spLocks noChangeArrowheads="1"/>
          </p:cNvSpPr>
          <p:nvPr/>
        </p:nvSpPr>
        <p:spPr bwMode="auto">
          <a:xfrm>
            <a:off x="1447800" y="5638800"/>
            <a:ext cx="5353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tabLst>
                <a:tab pos="1200150" algn="l"/>
              </a:tabLs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tabLst>
                <a:tab pos="1200150" algn="l"/>
              </a:tabLst>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tabLst>
                <a:tab pos="1200150" algn="l"/>
              </a:tabLst>
              <a:defRPr sz="2000">
                <a:solidFill>
                  <a:schemeClr val="tx1"/>
                </a:solidFill>
                <a:latin typeface="Arial" panose="020B0604020202020204" pitchFamily="34" charset="0"/>
              </a:defRPr>
            </a:lvl3pPr>
            <a:lvl4pPr marL="1600200" indent="-228600">
              <a:lnSpc>
                <a:spcPct val="90000"/>
              </a:lnSpc>
              <a:spcBef>
                <a:spcPct val="10000"/>
              </a:spcBef>
              <a:spcAft>
                <a:spcPct val="10000"/>
              </a:spcAft>
              <a:tabLst>
                <a:tab pos="1200150" algn="l"/>
              </a:tabLst>
              <a:defRPr sz="2000">
                <a:solidFill>
                  <a:schemeClr val="tx1"/>
                </a:solidFill>
                <a:latin typeface="Arial" panose="020B0604020202020204" pitchFamily="34" charset="0"/>
              </a:defRPr>
            </a:lvl4pPr>
            <a:lvl5pPr marL="2057400" indent="-228600">
              <a:lnSpc>
                <a:spcPct val="90000"/>
              </a:lnSpc>
              <a:spcBef>
                <a:spcPct val="10000"/>
              </a:spcBef>
              <a:spcAft>
                <a:spcPct val="10000"/>
              </a:spcAft>
              <a:tabLst>
                <a:tab pos="1200150" algn="l"/>
              </a:tabLs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tabLst>
                <a:tab pos="1200150" algn="l"/>
              </a:tabLs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tabLst>
                <a:tab pos="1200150" algn="l"/>
              </a:tabLs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tabLst>
                <a:tab pos="1200150" algn="l"/>
              </a:tabLs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tabLst>
                <a:tab pos="1200150" algn="l"/>
              </a:tabLst>
              <a:defRPr sz="2000">
                <a:solidFill>
                  <a:schemeClr val="tx1"/>
                </a:solidFill>
                <a:latin typeface="Arial" panose="020B0604020202020204" pitchFamily="34" charset="0"/>
              </a:defRPr>
            </a:lvl9pPr>
          </a:lstStyle>
          <a:p>
            <a:pPr eaLnBrk="1" hangingPunct="1"/>
            <a:r>
              <a:rPr lang="en-US" altLang="en-US" sz="1200" b="1" dirty="0">
                <a:solidFill>
                  <a:srgbClr val="990033"/>
                </a:solidFill>
              </a:rPr>
              <a:t>FIGURE </a:t>
            </a:r>
            <a:r>
              <a:rPr lang="en-US" altLang="en-US" sz="1200" b="1" dirty="0"/>
              <a:t>  The CPI Market Basket</a:t>
            </a:r>
          </a:p>
        </p:txBody>
      </p:sp>
      <p:pic>
        <p:nvPicPr>
          <p:cNvPr id="2254856" name="Picture 8" descr="fig7_1_pp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57" name="Picture 9" descr="fig7_1_ppt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58" name="Picture 10" descr="fig7_1_ppt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59" name="Picture 11" descr="fig7_1_ppt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60" name="Picture 12" descr="fig7_1_ppt_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61" name="Picture 13" descr="fig7_1_ppt_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62" name="Picture 14" descr="fig7_1_ppt_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63" name="Picture 15" descr="fig7_1_ppt_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1295400"/>
            <a:ext cx="6019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132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4854"/>
                                        </p:tgtEl>
                                        <p:attrNameLst>
                                          <p:attrName>style.visibility</p:attrName>
                                        </p:attrNameLst>
                                      </p:cBhvr>
                                      <p:to>
                                        <p:strVal val="visible"/>
                                      </p:to>
                                    </p:set>
                                    <p:animEffect transition="in" filter="wipe(left)">
                                      <p:cBhvr>
                                        <p:cTn id="7" dur="500"/>
                                        <p:tgtEl>
                                          <p:spTgt spid="225485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4853">
                                            <p:txEl>
                                              <p:pRg st="0" end="0"/>
                                            </p:txEl>
                                          </p:spTgt>
                                        </p:tgtEl>
                                        <p:attrNameLst>
                                          <p:attrName>style.visibility</p:attrName>
                                        </p:attrNameLst>
                                      </p:cBhvr>
                                      <p:to>
                                        <p:strVal val="visible"/>
                                      </p:to>
                                    </p:set>
                                    <p:animEffect transition="in" filter="wipe(left)">
                                      <p:cBhvr>
                                        <p:cTn id="11" dur="500"/>
                                        <p:tgtEl>
                                          <p:spTgt spid="2254853">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54853">
                                            <p:txEl>
                                              <p:pRg st="1" end="1"/>
                                            </p:txEl>
                                          </p:spTgt>
                                        </p:tgtEl>
                                        <p:attrNameLst>
                                          <p:attrName>style.visibility</p:attrName>
                                        </p:attrNameLst>
                                      </p:cBhvr>
                                      <p:to>
                                        <p:strVal val="visible"/>
                                      </p:to>
                                    </p:set>
                                    <p:animEffect transition="in" filter="wipe(left)">
                                      <p:cBhvr>
                                        <p:cTn id="15" dur="500"/>
                                        <p:tgtEl>
                                          <p:spTgt spid="2254853">
                                            <p:txEl>
                                              <p:pRg st="1" end="1"/>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254856"/>
                                        </p:tgtEl>
                                        <p:attrNameLst>
                                          <p:attrName>style.visibility</p:attrName>
                                        </p:attrNameLst>
                                      </p:cBhvr>
                                      <p:to>
                                        <p:strVal val="visible"/>
                                      </p:to>
                                    </p:set>
                                    <p:animEffect transition="in" filter="wipe(up)">
                                      <p:cBhvr>
                                        <p:cTn id="19" dur="1000"/>
                                        <p:tgtEl>
                                          <p:spTgt spid="2254856"/>
                                        </p:tgtEl>
                                      </p:cBhvr>
                                    </p:animEffect>
                                  </p:childTnLst>
                                </p:cTn>
                              </p:par>
                            </p:childTnLst>
                          </p:cTn>
                        </p:par>
                        <p:par>
                          <p:cTn id="20" fill="hold" nodeType="afterGroup">
                            <p:stCondLst>
                              <p:cond delay="2500"/>
                            </p:stCondLst>
                            <p:childTnLst>
                              <p:par>
                                <p:cTn id="21" presetID="22" presetClass="entr" presetSubtype="1" fill="hold" nodeType="afterEffect">
                                  <p:stCondLst>
                                    <p:cond delay="0"/>
                                  </p:stCondLst>
                                  <p:childTnLst>
                                    <p:set>
                                      <p:cBhvr>
                                        <p:cTn id="22" dur="1" fill="hold">
                                          <p:stCondLst>
                                            <p:cond delay="0"/>
                                          </p:stCondLst>
                                        </p:cTn>
                                        <p:tgtEl>
                                          <p:spTgt spid="2254857"/>
                                        </p:tgtEl>
                                        <p:attrNameLst>
                                          <p:attrName>style.visibility</p:attrName>
                                        </p:attrNameLst>
                                      </p:cBhvr>
                                      <p:to>
                                        <p:strVal val="visible"/>
                                      </p:to>
                                    </p:set>
                                    <p:animEffect transition="in" filter="wipe(up)">
                                      <p:cBhvr>
                                        <p:cTn id="23" dur="1000"/>
                                        <p:tgtEl>
                                          <p:spTgt spid="2254857"/>
                                        </p:tgtEl>
                                      </p:cBhvr>
                                    </p:animEffect>
                                  </p:childTnLst>
                                </p:cTn>
                              </p:par>
                            </p:childTnLst>
                          </p:cTn>
                        </p:par>
                        <p:par>
                          <p:cTn id="24" fill="hold" nodeType="afterGroup">
                            <p:stCondLst>
                              <p:cond delay="3500"/>
                            </p:stCondLst>
                            <p:childTnLst>
                              <p:par>
                                <p:cTn id="25" presetID="22" presetClass="entr" presetSubtype="2" fill="hold" nodeType="afterEffect">
                                  <p:stCondLst>
                                    <p:cond delay="0"/>
                                  </p:stCondLst>
                                  <p:childTnLst>
                                    <p:set>
                                      <p:cBhvr>
                                        <p:cTn id="26" dur="1" fill="hold">
                                          <p:stCondLst>
                                            <p:cond delay="0"/>
                                          </p:stCondLst>
                                        </p:cTn>
                                        <p:tgtEl>
                                          <p:spTgt spid="2254858"/>
                                        </p:tgtEl>
                                        <p:attrNameLst>
                                          <p:attrName>style.visibility</p:attrName>
                                        </p:attrNameLst>
                                      </p:cBhvr>
                                      <p:to>
                                        <p:strVal val="visible"/>
                                      </p:to>
                                    </p:set>
                                    <p:animEffect transition="in" filter="wipe(right)">
                                      <p:cBhvr>
                                        <p:cTn id="27" dur="1000"/>
                                        <p:tgtEl>
                                          <p:spTgt spid="2254858"/>
                                        </p:tgtEl>
                                      </p:cBhvr>
                                    </p:animEffect>
                                  </p:childTnLst>
                                </p:cTn>
                              </p:par>
                            </p:childTnLst>
                          </p:cTn>
                        </p:par>
                        <p:par>
                          <p:cTn id="28" fill="hold" nodeType="afterGroup">
                            <p:stCondLst>
                              <p:cond delay="4500"/>
                            </p:stCondLst>
                            <p:childTnLst>
                              <p:par>
                                <p:cTn id="29" presetID="22" presetClass="entr" presetSubtype="2" fill="hold" nodeType="afterEffect">
                                  <p:stCondLst>
                                    <p:cond delay="0"/>
                                  </p:stCondLst>
                                  <p:childTnLst>
                                    <p:set>
                                      <p:cBhvr>
                                        <p:cTn id="30" dur="1" fill="hold">
                                          <p:stCondLst>
                                            <p:cond delay="0"/>
                                          </p:stCondLst>
                                        </p:cTn>
                                        <p:tgtEl>
                                          <p:spTgt spid="2254859"/>
                                        </p:tgtEl>
                                        <p:attrNameLst>
                                          <p:attrName>style.visibility</p:attrName>
                                        </p:attrNameLst>
                                      </p:cBhvr>
                                      <p:to>
                                        <p:strVal val="visible"/>
                                      </p:to>
                                    </p:set>
                                    <p:animEffect transition="in" filter="wipe(right)">
                                      <p:cBhvr>
                                        <p:cTn id="31" dur="1000"/>
                                        <p:tgtEl>
                                          <p:spTgt spid="2254859"/>
                                        </p:tgtEl>
                                      </p:cBhvr>
                                    </p:animEffect>
                                  </p:childTnLst>
                                </p:cTn>
                              </p:par>
                            </p:childTnLst>
                          </p:cTn>
                        </p:par>
                        <p:par>
                          <p:cTn id="32" fill="hold" nodeType="afterGroup">
                            <p:stCondLst>
                              <p:cond delay="5500"/>
                            </p:stCondLst>
                            <p:childTnLst>
                              <p:par>
                                <p:cTn id="33" presetID="22" presetClass="entr" presetSubtype="2" fill="hold" nodeType="afterEffect">
                                  <p:stCondLst>
                                    <p:cond delay="0"/>
                                  </p:stCondLst>
                                  <p:childTnLst>
                                    <p:set>
                                      <p:cBhvr>
                                        <p:cTn id="34" dur="1" fill="hold">
                                          <p:stCondLst>
                                            <p:cond delay="0"/>
                                          </p:stCondLst>
                                        </p:cTn>
                                        <p:tgtEl>
                                          <p:spTgt spid="2254860"/>
                                        </p:tgtEl>
                                        <p:attrNameLst>
                                          <p:attrName>style.visibility</p:attrName>
                                        </p:attrNameLst>
                                      </p:cBhvr>
                                      <p:to>
                                        <p:strVal val="visible"/>
                                      </p:to>
                                    </p:set>
                                    <p:animEffect transition="in" filter="wipe(right)">
                                      <p:cBhvr>
                                        <p:cTn id="35" dur="1000"/>
                                        <p:tgtEl>
                                          <p:spTgt spid="2254860"/>
                                        </p:tgtEl>
                                      </p:cBhvr>
                                    </p:animEffect>
                                  </p:childTnLst>
                                </p:cTn>
                              </p:par>
                            </p:childTnLst>
                          </p:cTn>
                        </p:par>
                        <p:par>
                          <p:cTn id="36" fill="hold" nodeType="afterGroup">
                            <p:stCondLst>
                              <p:cond delay="6500"/>
                            </p:stCondLst>
                            <p:childTnLst>
                              <p:par>
                                <p:cTn id="37" presetID="22" presetClass="entr" presetSubtype="4" fill="hold" nodeType="afterEffect">
                                  <p:stCondLst>
                                    <p:cond delay="0"/>
                                  </p:stCondLst>
                                  <p:childTnLst>
                                    <p:set>
                                      <p:cBhvr>
                                        <p:cTn id="38" dur="1" fill="hold">
                                          <p:stCondLst>
                                            <p:cond delay="0"/>
                                          </p:stCondLst>
                                        </p:cTn>
                                        <p:tgtEl>
                                          <p:spTgt spid="2254861"/>
                                        </p:tgtEl>
                                        <p:attrNameLst>
                                          <p:attrName>style.visibility</p:attrName>
                                        </p:attrNameLst>
                                      </p:cBhvr>
                                      <p:to>
                                        <p:strVal val="visible"/>
                                      </p:to>
                                    </p:set>
                                    <p:animEffect transition="in" filter="wipe(down)">
                                      <p:cBhvr>
                                        <p:cTn id="39" dur="1000"/>
                                        <p:tgtEl>
                                          <p:spTgt spid="2254861"/>
                                        </p:tgtEl>
                                      </p:cBhvr>
                                    </p:animEffect>
                                  </p:childTnLst>
                                </p:cTn>
                              </p:par>
                            </p:childTnLst>
                          </p:cTn>
                        </p:par>
                        <p:par>
                          <p:cTn id="40" fill="hold" nodeType="afterGroup">
                            <p:stCondLst>
                              <p:cond delay="7500"/>
                            </p:stCondLst>
                            <p:childTnLst>
                              <p:par>
                                <p:cTn id="41" presetID="22" presetClass="entr" presetSubtype="8" fill="hold" nodeType="afterEffect">
                                  <p:stCondLst>
                                    <p:cond delay="0"/>
                                  </p:stCondLst>
                                  <p:childTnLst>
                                    <p:set>
                                      <p:cBhvr>
                                        <p:cTn id="42" dur="1" fill="hold">
                                          <p:stCondLst>
                                            <p:cond delay="0"/>
                                          </p:stCondLst>
                                        </p:cTn>
                                        <p:tgtEl>
                                          <p:spTgt spid="2254862"/>
                                        </p:tgtEl>
                                        <p:attrNameLst>
                                          <p:attrName>style.visibility</p:attrName>
                                        </p:attrNameLst>
                                      </p:cBhvr>
                                      <p:to>
                                        <p:strVal val="visible"/>
                                      </p:to>
                                    </p:set>
                                    <p:animEffect transition="in" filter="wipe(left)">
                                      <p:cBhvr>
                                        <p:cTn id="43" dur="1000"/>
                                        <p:tgtEl>
                                          <p:spTgt spid="2254862"/>
                                        </p:tgtEl>
                                      </p:cBhvr>
                                    </p:animEffect>
                                  </p:childTnLst>
                                </p:cTn>
                              </p:par>
                            </p:childTnLst>
                          </p:cTn>
                        </p:par>
                        <p:par>
                          <p:cTn id="44" fill="hold" nodeType="afterGroup">
                            <p:stCondLst>
                              <p:cond delay="8500"/>
                            </p:stCondLst>
                            <p:childTnLst>
                              <p:par>
                                <p:cTn id="45" presetID="22" presetClass="entr" presetSubtype="8" fill="hold" nodeType="afterEffect">
                                  <p:stCondLst>
                                    <p:cond delay="0"/>
                                  </p:stCondLst>
                                  <p:childTnLst>
                                    <p:set>
                                      <p:cBhvr>
                                        <p:cTn id="46" dur="1" fill="hold">
                                          <p:stCondLst>
                                            <p:cond delay="0"/>
                                          </p:stCondLst>
                                        </p:cTn>
                                        <p:tgtEl>
                                          <p:spTgt spid="2254863"/>
                                        </p:tgtEl>
                                        <p:attrNameLst>
                                          <p:attrName>style.visibility</p:attrName>
                                        </p:attrNameLst>
                                      </p:cBhvr>
                                      <p:to>
                                        <p:strVal val="visible"/>
                                      </p:to>
                                    </p:set>
                                    <p:animEffect transition="in" filter="wipe(left)">
                                      <p:cBhvr>
                                        <p:cTn id="47" dur="1000"/>
                                        <p:tgtEl>
                                          <p:spTgt spid="2254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53" grpId="0" build="p" autoUpdateAnimBg="0"/>
      <p:bldP spid="22548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895"/>
          <p:cNvGraphicFramePr>
            <a:graphicFrameLocks noGrp="1"/>
          </p:cNvGraphicFramePr>
          <p:nvPr/>
        </p:nvGraphicFramePr>
        <p:xfrm>
          <a:off x="304800" y="304800"/>
          <a:ext cx="8382000" cy="5714997"/>
        </p:xfrm>
        <a:graphic>
          <a:graphicData uri="http://schemas.openxmlformats.org/drawingml/2006/table">
            <a:tbl>
              <a:tblPr/>
              <a:tblGrid>
                <a:gridCol w="668564">
                  <a:extLst>
                    <a:ext uri="{9D8B030D-6E8A-4147-A177-3AD203B41FA5}">
                      <a16:colId xmlns:a16="http://schemas.microsoft.com/office/drawing/2014/main" val="20000"/>
                    </a:ext>
                  </a:extLst>
                </a:gridCol>
                <a:gridCol w="1406979">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1197429">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1037771">
                  <a:extLst>
                    <a:ext uri="{9D8B030D-6E8A-4147-A177-3AD203B41FA5}">
                      <a16:colId xmlns:a16="http://schemas.microsoft.com/office/drawing/2014/main" val="20006"/>
                    </a:ext>
                  </a:extLst>
                </a:gridCol>
                <a:gridCol w="1197429">
                  <a:extLst>
                    <a:ext uri="{9D8B030D-6E8A-4147-A177-3AD203B41FA5}">
                      <a16:colId xmlns:a16="http://schemas.microsoft.com/office/drawing/2014/main" val="20007"/>
                    </a:ext>
                  </a:extLst>
                </a:gridCol>
                <a:gridCol w="878114">
                  <a:extLst>
                    <a:ext uri="{9D8B030D-6E8A-4147-A177-3AD203B41FA5}">
                      <a16:colId xmlns:a16="http://schemas.microsoft.com/office/drawing/2014/main" val="20008"/>
                    </a:ext>
                  </a:extLst>
                </a:gridCol>
              </a:tblGrid>
              <a:tr h="285905">
                <a:tc gridSpan="9">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a:ln>
                            <a:noFill/>
                          </a:ln>
                          <a:solidFill>
                            <a:schemeClr val="bg1"/>
                          </a:solidFill>
                          <a:effectLst/>
                          <a:latin typeface="Arial" charset="0"/>
                          <a:cs typeface="Arial" charset="0"/>
                        </a:rPr>
                        <a:t>TABLE 22.5  The CPI, 1950–2007</a:t>
                      </a:r>
                    </a:p>
                  </a:txBody>
                  <a:tcPr marT="27428" marB="27428" anchor="ctr" horzOverflow="overflow">
                    <a:lnL cap="flat">
                      <a:noFill/>
                    </a:lnL>
                    <a:lnR cap="flat">
                      <a:noFill/>
                    </a:lnR>
                    <a:lnT cap="flat">
                      <a:noFill/>
                    </a:lnT>
                    <a:lnB>
                      <a:noFill/>
                    </a:lnB>
                    <a:lnTlToBr>
                      <a:noFill/>
                    </a:lnTlToBr>
                    <a:lnBlToTr>
                      <a:noFill/>
                    </a:lnBlToTr>
                    <a:solidFill>
                      <a:srgbClr val="7D001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02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endParaRPr kumimoji="0" lang="en-US" sz="1400" b="1" i="0" u="none" strike="noStrike" cap="none" normalizeH="0" baseline="0">
                        <a:ln>
                          <a:noFill/>
                        </a:ln>
                        <a:solidFill>
                          <a:schemeClr val="tx1"/>
                        </a:solidFill>
                        <a:effectLst/>
                        <a:latin typeface="Arial" charset="0"/>
                      </a:endParaRPr>
                    </a:p>
                  </a:txBody>
                  <a:tcPr marT="45712" marB="0"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Arial" charset="0"/>
                        </a:rPr>
                        <a:t>Percentage</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Change </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in CPI</a:t>
                      </a:r>
                    </a:p>
                  </a:txBody>
                  <a:tcPr marT="45712" marB="0"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CPI</a:t>
                      </a:r>
                    </a:p>
                  </a:txBody>
                  <a:tcPr marT="45712" marB="0"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endParaRPr kumimoji="0" lang="en-US" sz="1400" b="1" i="0" u="none" strike="noStrike" cap="none" normalizeH="0" baseline="0">
                        <a:ln>
                          <a:noFill/>
                        </a:ln>
                        <a:solidFill>
                          <a:schemeClr val="tx1"/>
                        </a:solidFill>
                        <a:effectLst/>
                        <a:latin typeface="Arial" charset="0"/>
                      </a:endParaRPr>
                    </a:p>
                  </a:txBody>
                  <a:tcPr marT="45712" marB="0" anchor="b"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Arial" charset="0"/>
                        </a:rPr>
                        <a:t>Percentage</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Change</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in CPI</a:t>
                      </a:r>
                    </a:p>
                  </a:txBody>
                  <a:tcPr marT="45712"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CPI</a:t>
                      </a:r>
                    </a:p>
                  </a:txBody>
                  <a:tcPr marT="45712"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endParaRPr kumimoji="0" lang="en-US" sz="1400" b="1" i="0" u="none" strike="noStrike" cap="none" normalizeH="0" baseline="0">
                        <a:ln>
                          <a:noFill/>
                        </a:ln>
                        <a:solidFill>
                          <a:schemeClr val="tx1"/>
                        </a:solidFill>
                        <a:effectLst/>
                        <a:latin typeface="Arial" charset="0"/>
                      </a:endParaRPr>
                    </a:p>
                  </a:txBody>
                  <a:tcPr marT="45712"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a:ln>
                            <a:noFill/>
                          </a:ln>
                          <a:solidFill>
                            <a:schemeClr val="tx1"/>
                          </a:solidFill>
                          <a:effectLst/>
                          <a:latin typeface="Arial" charset="0"/>
                        </a:rPr>
                        <a:t>Percentage</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Change</a:t>
                      </a: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in CPI</a:t>
                      </a:r>
                    </a:p>
                  </a:txBody>
                  <a:tcPr marT="45712"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1400" b="1" i="0" u="none" strike="noStrike" cap="none" normalizeH="0" baseline="0">
                          <a:ln>
                            <a:noFill/>
                          </a:ln>
                          <a:solidFill>
                            <a:schemeClr val="tx1"/>
                          </a:solidFill>
                          <a:effectLst/>
                          <a:latin typeface="Arial" charset="0"/>
                        </a:rPr>
                      </a:br>
                      <a:br>
                        <a:rPr kumimoji="0" lang="en-US" sz="1400" b="1" i="0" u="none" strike="noStrike" cap="none" normalizeH="0" baseline="0">
                          <a:ln>
                            <a:noFill/>
                          </a:ln>
                          <a:solidFill>
                            <a:schemeClr val="tx1"/>
                          </a:solidFill>
                          <a:effectLst/>
                          <a:latin typeface="Arial" charset="0"/>
                        </a:rPr>
                      </a:br>
                      <a:r>
                        <a:rPr kumimoji="0" lang="en-US" sz="1400" b="1" i="0" u="none" strike="noStrike" cap="none" normalizeH="0" baseline="0">
                          <a:ln>
                            <a:noFill/>
                          </a:ln>
                          <a:solidFill>
                            <a:schemeClr val="tx1"/>
                          </a:solidFill>
                          <a:effectLst/>
                          <a:latin typeface="Arial" charset="0"/>
                        </a:rPr>
                        <a:t>CPI</a:t>
                      </a:r>
                    </a:p>
                  </a:txBody>
                  <a:tcPr marT="45712" marB="0" anchor="b"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1950</a:t>
                      </a:r>
                    </a:p>
                  </a:txBody>
                  <a:tcPr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a:t>
                      </a:r>
                    </a:p>
                  </a:txBody>
                  <a:tcPr marR="548640"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24.1</a:t>
                      </a:r>
                    </a:p>
                  </a:txBody>
                  <a:tcPr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1969</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5.5</a:t>
                      </a:r>
                    </a:p>
                  </a:txBody>
                  <a:tcPr marR="54864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36.7</a:t>
                      </a:r>
                    </a:p>
                  </a:txBody>
                  <a:tcPr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1988</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4.1</a:t>
                      </a:r>
                    </a:p>
                  </a:txBody>
                  <a:tcPr marR="54864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118.3</a:t>
                      </a:r>
                    </a:p>
                  </a:txBody>
                  <a:tcPr marT="0" marB="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1951</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7.9</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26.0</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1970</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5.7</a:t>
                      </a:r>
                    </a:p>
                  </a:txBody>
                  <a:tcPr marR="548640" marT="0" marB="0" horzOverflow="overflow">
                    <a:lnL>
                      <a:noFill/>
                    </a:lnL>
                    <a:lnR cap="flat">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38.8</a:t>
                      </a:r>
                    </a:p>
                  </a:txBody>
                  <a:tcPr marT="0" marB="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1989</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4.8</a:t>
                      </a:r>
                    </a:p>
                  </a:txBody>
                  <a:tcPr marR="548640" marT="0" marB="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124.0</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1952</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26.5</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1971</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4.4</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40.5</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1990</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5.4</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130.7</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1953</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0.8</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26.7</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1972</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3.2</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41.8</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1991</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4.2</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136.2</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1954</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0.7</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26.9</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1973</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6.2</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44.4</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1992</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3.0</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140.3</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1955</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Symbol" pitchFamily="18" charset="2"/>
                        </a:rPr>
                        <a:t>-</a:t>
                      </a:r>
                      <a:r>
                        <a:rPr kumimoji="0" lang="en-US" sz="1400" b="0" i="0" u="none" strike="noStrike" cap="none" normalizeH="0" baseline="0">
                          <a:ln>
                            <a:noFill/>
                          </a:ln>
                          <a:solidFill>
                            <a:schemeClr val="tx1"/>
                          </a:solidFill>
                          <a:effectLst/>
                          <a:latin typeface="Arial" charset="0"/>
                        </a:rPr>
                        <a:t>0.4</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26.8</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1974</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11.0</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49.3</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1993</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3.0</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144.5</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1956</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1.5</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27.2</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1975</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9.1</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53.8</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1994</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2.6</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148.2</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1957</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3.3</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28.1</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1976</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5.8</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56.9</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1995</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152.4</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1958</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28.9</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1977</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6.5</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60.6</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1996</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3.0</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156.9</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1959</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0.7</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29.1</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1978</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7.6</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65.2</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1997</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2.3</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160.5</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1960</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1.7</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29.6</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1979</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11.3</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72.6</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1998</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163.0</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1961</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29.9</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1980</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13.5</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82.4</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1999</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2.2</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166.6</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1962</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30.2</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1981</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10.3</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90.9</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2000</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3.4</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172.2</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1963</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30.6</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1982</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6.2</a:t>
                      </a:r>
                    </a:p>
                  </a:txBody>
                  <a:tcPr marR="548640" marT="0" marB="0" horzOverflow="overflow">
                    <a:lnL>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96.5</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2001</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a:t>
                      </a:r>
                    </a:p>
                  </a:txBody>
                  <a:tcPr marR="54864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177.1</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5"/>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1964</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1.3</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31.0</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1983</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3.2</a:t>
                      </a:r>
                    </a:p>
                  </a:txBody>
                  <a:tcPr marR="548640" marT="0" marB="0" horzOverflow="overflow">
                    <a:lnL>
                      <a:noFill/>
                    </a:lnL>
                    <a:lnR cap="flat">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99.6</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2002</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a:t>
                      </a:r>
                    </a:p>
                  </a:txBody>
                  <a:tcPr marR="548640" marT="0" marB="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179.9</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6"/>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1965</a:t>
                      </a:r>
                    </a:p>
                  </a:txBody>
                  <a:tcPr marT="0" marB="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1.6</a:t>
                      </a:r>
                    </a:p>
                  </a:txBody>
                  <a:tcPr marR="54864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31.5</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1984</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4.3</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103.9</a:t>
                      </a:r>
                    </a:p>
                  </a:txBody>
                  <a:tcPr marL="45720" marR="1828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2003</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2.3</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184.0</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7"/>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1966</a:t>
                      </a:r>
                    </a:p>
                  </a:txBody>
                  <a:tcPr marT="0" marB="0" horzOverflow="overflow">
                    <a:lnL cap="flat">
                      <a:noFill/>
                    </a:lnL>
                    <a:lnR cap="flat">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2.9</a:t>
                      </a:r>
                    </a:p>
                  </a:txBody>
                  <a:tcPr marR="548640" marT="0" marB="0" horzOverflow="overflow">
                    <a:lnL cap="flat">
                      <a:noFill/>
                    </a:lnL>
                    <a:lnR cap="flat">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32.4</a:t>
                      </a:r>
                    </a:p>
                  </a:txBody>
                  <a:tcPr marT="0" marB="0"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1985</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3.6</a:t>
                      </a:r>
                    </a:p>
                  </a:txBody>
                  <a:tcPr marR="548640" marT="0" marB="0" horzOverflow="overflow">
                    <a:lnL>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107.6</a:t>
                      </a:r>
                    </a:p>
                  </a:txBody>
                  <a:tcPr marL="0" marT="0" marB="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2004</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2.7</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188.9</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8"/>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1967</a:t>
                      </a:r>
                    </a:p>
                  </a:txBody>
                  <a:tcPr marT="0" marB="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3.1</a:t>
                      </a:r>
                    </a:p>
                  </a:txBody>
                  <a:tcPr marR="548640" marT="0" marB="0" horzOverflow="overflow">
                    <a:lnL>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33.4</a:t>
                      </a:r>
                    </a:p>
                  </a:txBody>
                  <a:tcPr marT="0" marB="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1986</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a:t>
                      </a:r>
                    </a:p>
                  </a:txBody>
                  <a:tcPr marR="548640" marT="0" marB="0" horzOverflow="overflow">
                    <a:lnL>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109.6</a:t>
                      </a:r>
                    </a:p>
                  </a:txBody>
                  <a:tcPr marL="0" marT="0" marB="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2005</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3.4</a:t>
                      </a:r>
                    </a:p>
                  </a:txBody>
                  <a:tcPr marR="548640" marT="0" marB="0" horzOverflow="overflow">
                    <a:lnL>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195.3</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9"/>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1968</a:t>
                      </a:r>
                    </a:p>
                  </a:txBody>
                  <a:tcPr marT="0" marB="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4.2</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34.8</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1987</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3.6</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113.6</a:t>
                      </a:r>
                    </a:p>
                  </a:txBody>
                  <a:tcPr marL="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2006</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3.2</a:t>
                      </a:r>
                    </a:p>
                  </a:txBody>
                  <a:tcPr marR="54864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201.6</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0"/>
                  </a:ext>
                </a:extLst>
              </a:tr>
              <a:tr h="22743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T="0" marB="0" horzOverflow="overflow">
                    <a:lnL cap="flat">
                      <a:noFill/>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R="548640" marT="0" marB="0" horzOverflow="overflow">
                    <a:lnL>
                      <a:noFill/>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T="0" marB="0" horzOverflow="overflow">
                    <a:lnL>
                      <a:noFill/>
                    </a:lnL>
                    <a:lnR w="12700" cap="flat" cmpd="sng" algn="ctr">
                      <a:solidFill>
                        <a:schemeClr val="tx1"/>
                      </a:solidFill>
                      <a:prstDash val="solid"/>
                      <a:round/>
                      <a:headEnd type="none" w="med" len="med"/>
                      <a:tailEnd type="none" w="med" len="med"/>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R="548640" marT="0" marB="0" horzOverflow="overflow">
                    <a:lnL>
                      <a:noFill/>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0" marT="0" marB="0" horzOverflow="overflow">
                    <a:lnL>
                      <a:noFill/>
                    </a:lnL>
                    <a:lnR w="12700" cap="flat" cmpd="sng" algn="ctr">
                      <a:solidFill>
                        <a:schemeClr val="tx1"/>
                      </a:solidFill>
                      <a:prstDash val="solid"/>
                      <a:round/>
                      <a:headEnd type="none" w="med" len="med"/>
                      <a:tailEnd type="none" w="med" len="med"/>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2007</a:t>
                      </a:r>
                    </a:p>
                  </a:txBody>
                  <a:tcPr marT="0" marB="0" horzOverflow="overflow">
                    <a:lnL w="12700" cap="flat" cmpd="sng" algn="ctr">
                      <a:solidFill>
                        <a:schemeClr val="tx1"/>
                      </a:solidFill>
                      <a:prstDash val="solid"/>
                      <a:round/>
                      <a:headEnd type="none" w="med" len="med"/>
                      <a:tailEnd type="none" w="med" len="med"/>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2.8</a:t>
                      </a:r>
                    </a:p>
                  </a:txBody>
                  <a:tcPr marR="548640" marT="0" marB="0" horzOverflow="overflow">
                    <a:lnL>
                      <a:noFill/>
                    </a:lnL>
                    <a:lnR>
                      <a:noFill/>
                    </a:lnR>
                    <a:lnT>
                      <a:noFill/>
                    </a:lnT>
                    <a:lnB w="28575" cap="flat" cmpd="sng" algn="ctr">
                      <a:solidFill>
                        <a:srgbClr val="7D001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a:ln>
                            <a:noFill/>
                          </a:ln>
                          <a:solidFill>
                            <a:schemeClr val="tx1"/>
                          </a:solidFill>
                          <a:effectLst/>
                          <a:latin typeface="Arial" charset="0"/>
                        </a:rPr>
                        <a:t>207.3</a:t>
                      </a:r>
                    </a:p>
                  </a:txBody>
                  <a:tcPr marT="0" marB="0" horzOverflow="overflow">
                    <a:lnL>
                      <a:noFill/>
                    </a:lnL>
                    <a:lnR cap="flat">
                      <a:noFill/>
                    </a:lnR>
                    <a:lnT>
                      <a:noFill/>
                    </a:lnT>
                    <a:lnB w="28575" cap="flat" cmpd="sng" algn="ctr">
                      <a:solidFill>
                        <a:srgbClr val="7D001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49452">
                <a:tc gridSpan="9">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800" b="0" i="1" u="none" strike="noStrike" cap="none" normalizeH="0" baseline="0" dirty="0">
                          <a:ln>
                            <a:noFill/>
                          </a:ln>
                          <a:solidFill>
                            <a:schemeClr val="tx1"/>
                          </a:solidFill>
                          <a:effectLst/>
                          <a:latin typeface="Arial" charset="0"/>
                        </a:rPr>
                        <a:t>Sources:</a:t>
                      </a:r>
                      <a:r>
                        <a:rPr kumimoji="0" lang="en-US" sz="800" b="0" i="0" u="none" strike="noStrike" cap="none" normalizeH="0" baseline="0" dirty="0">
                          <a:ln>
                            <a:noFill/>
                          </a:ln>
                          <a:solidFill>
                            <a:schemeClr val="tx1"/>
                          </a:solidFill>
                          <a:effectLst/>
                          <a:latin typeface="Arial" charset="0"/>
                        </a:rPr>
                        <a:t>  Bureau of Labor Statistics, U.S. Department of Labor.</a:t>
                      </a:r>
                    </a:p>
                  </a:txBody>
                  <a:tcPr marL="0" marT="18285" marB="0" horzOverflow="overflow">
                    <a:lnL cap="flat">
                      <a:noFill/>
                    </a:lnL>
                    <a:lnR cap="flat">
                      <a:noFill/>
                    </a:lnR>
                    <a:lnT w="28575" cap="flat" cmpd="sng" algn="ctr">
                      <a:solidFill>
                        <a:srgbClr val="7D0013"/>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9051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704850"/>
            <a:ext cx="8229600" cy="895350"/>
          </a:xfrm>
        </p:spPr>
        <p:txBody>
          <a:bodyPr/>
          <a:lstStyle/>
          <a:p>
            <a:pPr algn="ctr"/>
            <a:r>
              <a:rPr lang="en-US" sz="4000" dirty="0">
                <a:solidFill>
                  <a:schemeClr val="tx1"/>
                </a:solidFill>
                <a:latin typeface="Times New Roman" pitchFamily="18" charset="0"/>
              </a:rPr>
              <a:t>General Price Level</a:t>
            </a:r>
          </a:p>
        </p:txBody>
      </p:sp>
      <p:sp>
        <p:nvSpPr>
          <p:cNvPr id="55299" name="Rectangle 3"/>
          <p:cNvSpPr>
            <a:spLocks noGrp="1" noChangeArrowheads="1"/>
          </p:cNvSpPr>
          <p:nvPr>
            <p:ph idx="1"/>
          </p:nvPr>
        </p:nvSpPr>
        <p:spPr>
          <a:xfrm>
            <a:off x="381000" y="1981200"/>
            <a:ext cx="8229600" cy="4114800"/>
          </a:xfrm>
        </p:spPr>
        <p:txBody>
          <a:bodyPr/>
          <a:lstStyle/>
          <a:p>
            <a:pPr>
              <a:buFont typeface="Wingdings" pitchFamily="2" charset="2"/>
              <a:buNone/>
            </a:pPr>
            <a:r>
              <a:rPr lang="en-US" dirty="0"/>
              <a:t>	</a:t>
            </a:r>
            <a:r>
              <a:rPr lang="en-US" dirty="0">
                <a:latin typeface="Times New Roman" pitchFamily="18" charset="0"/>
              </a:rPr>
              <a:t>Weighted average of individual goods’ prices.</a:t>
            </a:r>
          </a:p>
          <a:p>
            <a:pPr>
              <a:buFont typeface="Wingdings" pitchFamily="2" charset="2"/>
              <a:buNone/>
            </a:pPr>
            <a:r>
              <a:rPr lang="en-US" dirty="0"/>
              <a:t>			</a:t>
            </a:r>
            <a:r>
              <a:rPr lang="en-US" dirty="0">
                <a:latin typeface="Times New Roman" pitchFamily="18" charset="0"/>
              </a:rPr>
              <a:t>	 </a:t>
            </a:r>
            <a:r>
              <a:rPr lang="en-US" b="1" dirty="0">
                <a:latin typeface="Times New Roman" pitchFamily="18" charset="0"/>
              </a:rPr>
              <a:t>n</a:t>
            </a:r>
          </a:p>
          <a:p>
            <a:pPr>
              <a:buFont typeface="Wingdings" pitchFamily="2" charset="2"/>
              <a:buNone/>
            </a:pPr>
            <a:r>
              <a:rPr lang="en-US" b="1" dirty="0">
                <a:latin typeface="Times New Roman" pitchFamily="18" charset="0"/>
              </a:rPr>
              <a:t>			P</a:t>
            </a:r>
            <a:r>
              <a:rPr lang="en-US" b="1" baseline="-25000" dirty="0">
                <a:latin typeface="Times New Roman" pitchFamily="18" charset="0"/>
              </a:rPr>
              <a:t>t</a:t>
            </a:r>
            <a:r>
              <a:rPr lang="en-US" b="1" dirty="0">
                <a:latin typeface="Times New Roman" pitchFamily="18" charset="0"/>
              </a:rPr>
              <a:t>  =  S </a:t>
            </a:r>
            <a:r>
              <a:rPr lang="en-US" b="1" dirty="0" err="1">
                <a:latin typeface="Times New Roman" pitchFamily="18" charset="0"/>
              </a:rPr>
              <a:t>w</a:t>
            </a:r>
            <a:r>
              <a:rPr lang="en-US" b="1" baseline="-25000" dirty="0" err="1">
                <a:latin typeface="Times New Roman" pitchFamily="18" charset="0"/>
              </a:rPr>
              <a:t>i</a:t>
            </a:r>
            <a:r>
              <a:rPr lang="en-US" b="1" dirty="0">
                <a:latin typeface="Times New Roman" pitchFamily="18" charset="0"/>
              </a:rPr>
              <a:t> P</a:t>
            </a:r>
            <a:r>
              <a:rPr lang="en-US" b="1" baseline="-25000" dirty="0">
                <a:latin typeface="Times New Roman" pitchFamily="18" charset="0"/>
              </a:rPr>
              <a:t>it</a:t>
            </a:r>
          </a:p>
          <a:p>
            <a:pPr>
              <a:buFont typeface="Wingdings" pitchFamily="2" charset="2"/>
              <a:buNone/>
            </a:pPr>
            <a:r>
              <a:rPr lang="en-US" b="1" dirty="0">
                <a:latin typeface="Times New Roman" pitchFamily="18" charset="0"/>
              </a:rPr>
              <a:t>				</a:t>
            </a:r>
            <a:r>
              <a:rPr lang="en-US" b="1" dirty="0" err="1">
                <a:latin typeface="Times New Roman" pitchFamily="18" charset="0"/>
              </a:rPr>
              <a:t>i</a:t>
            </a:r>
            <a:r>
              <a:rPr lang="en-US" b="1" dirty="0">
                <a:latin typeface="Times New Roman" pitchFamily="18" charset="0"/>
              </a:rPr>
              <a:t>=1</a:t>
            </a:r>
          </a:p>
          <a:p>
            <a:pPr>
              <a:buFont typeface="Wingdings" pitchFamily="2" charset="2"/>
              <a:buNone/>
            </a:pPr>
            <a:r>
              <a:rPr lang="en-US" b="1" dirty="0">
                <a:latin typeface="Times New Roman" pitchFamily="18" charset="0"/>
              </a:rPr>
              <a:t>	</a:t>
            </a:r>
            <a:r>
              <a:rPr lang="en-US" b="1" dirty="0" err="1">
                <a:latin typeface="Times New Roman" pitchFamily="18" charset="0"/>
              </a:rPr>
              <a:t>w</a:t>
            </a:r>
            <a:r>
              <a:rPr lang="en-US" b="1" baseline="-25000" dirty="0" err="1">
                <a:latin typeface="Times New Roman" pitchFamily="18" charset="0"/>
              </a:rPr>
              <a:t>i</a:t>
            </a:r>
            <a:r>
              <a:rPr lang="en-US" b="1" baseline="-25000" dirty="0">
                <a:latin typeface="Times New Roman" pitchFamily="18" charset="0"/>
              </a:rPr>
              <a:t> </a:t>
            </a:r>
            <a:r>
              <a:rPr lang="en-US" b="1" dirty="0">
                <a:latin typeface="Times New Roman" pitchFamily="18" charset="0"/>
              </a:rPr>
              <a:t>&gt;= 0</a:t>
            </a:r>
          </a:p>
          <a:p>
            <a:pPr>
              <a:buFont typeface="Wingdings" pitchFamily="2" charset="2"/>
              <a:buNone/>
            </a:pPr>
            <a:r>
              <a:rPr lang="en-US" b="1" dirty="0">
                <a:latin typeface="Times New Roman" pitchFamily="18" charset="0"/>
              </a:rPr>
              <a:t>	S </a:t>
            </a:r>
            <a:r>
              <a:rPr lang="en-US" b="1" dirty="0" err="1">
                <a:latin typeface="Times New Roman" pitchFamily="18" charset="0"/>
              </a:rPr>
              <a:t>w</a:t>
            </a:r>
            <a:r>
              <a:rPr lang="en-US" b="1" baseline="-25000" dirty="0" err="1">
                <a:latin typeface="Times New Roman" pitchFamily="18" charset="0"/>
              </a:rPr>
              <a:t>i</a:t>
            </a:r>
            <a:r>
              <a:rPr lang="en-US" b="1" baseline="-25000" dirty="0">
                <a:latin typeface="Times New Roman" pitchFamily="18" charset="0"/>
              </a:rPr>
              <a:t> </a:t>
            </a:r>
            <a:r>
              <a:rPr lang="en-US" b="1" dirty="0">
                <a:latin typeface="Times New Roman" pitchFamily="18" charset="0"/>
              </a:rPr>
              <a:t>=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914400"/>
            <a:ext cx="7543800" cy="762000"/>
          </a:xfrm>
        </p:spPr>
        <p:txBody>
          <a:bodyPr>
            <a:normAutofit fontScale="90000"/>
          </a:bodyPr>
          <a:lstStyle/>
          <a:p>
            <a:r>
              <a:rPr lang="en-US" dirty="0">
                <a:latin typeface="Times New Roman" pitchFamily="18" charset="0"/>
              </a:rPr>
              <a:t>Example</a:t>
            </a:r>
            <a:r>
              <a:rPr lang="en-US" dirty="0"/>
              <a:t> </a:t>
            </a:r>
          </a:p>
        </p:txBody>
      </p:sp>
      <p:sp>
        <p:nvSpPr>
          <p:cNvPr id="56323" name="Rectangle 3"/>
          <p:cNvSpPr>
            <a:spLocks noGrp="1" noChangeArrowheads="1"/>
          </p:cNvSpPr>
          <p:nvPr>
            <p:ph type="body" sz="half" idx="1"/>
          </p:nvPr>
        </p:nvSpPr>
        <p:spPr>
          <a:xfrm>
            <a:off x="304800" y="1828801"/>
            <a:ext cx="8650288" cy="1142999"/>
          </a:xfrm>
        </p:spPr>
        <p:txBody>
          <a:bodyPr/>
          <a:lstStyle/>
          <a:p>
            <a:pPr algn="just">
              <a:buFont typeface="Wingdings" pitchFamily="2" charset="2"/>
              <a:buNone/>
            </a:pPr>
            <a:r>
              <a:rPr lang="en-US" sz="2800" dirty="0"/>
              <a:t>	</a:t>
            </a:r>
            <a:r>
              <a:rPr lang="en-US" sz="2800" dirty="0">
                <a:latin typeface="Times New Roman" pitchFamily="18" charset="0"/>
              </a:rPr>
              <a:t>Suppose there are only 3 goods in the economy, with their prices in 2003 and weights as follows:</a:t>
            </a:r>
          </a:p>
          <a:p>
            <a:pPr>
              <a:buFont typeface="Wingdings" pitchFamily="2" charset="2"/>
              <a:buNone/>
            </a:pPr>
            <a:endParaRPr lang="en-US" sz="2800" dirty="0">
              <a:latin typeface="Times New Roman" pitchFamily="18" charset="0"/>
            </a:endParaRPr>
          </a:p>
        </p:txBody>
      </p:sp>
      <p:graphicFrame>
        <p:nvGraphicFramePr>
          <p:cNvPr id="223236" name="Group 4"/>
          <p:cNvGraphicFramePr>
            <a:graphicFrameLocks noGrp="1"/>
          </p:cNvGraphicFramePr>
          <p:nvPr>
            <p:ph sz="half" idx="2"/>
          </p:nvPr>
        </p:nvGraphicFramePr>
        <p:xfrm>
          <a:off x="838200" y="3276600"/>
          <a:ext cx="7772400" cy="2073276"/>
        </p:xfrm>
        <a:graphic>
          <a:graphicData uri="http://schemas.openxmlformats.org/drawingml/2006/table">
            <a:tbl>
              <a:tblPr/>
              <a:tblGrid>
                <a:gridCol w="2590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Goods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Price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Weight</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Rice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Rs. 15 / kg</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0.6</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Shirt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Rs. 200 / piece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House (room)</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rPr>
                        <a:t>Rs.1000 / month</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a:latin typeface="Times New Roman" pitchFamily="18" charset="0"/>
              </a:rPr>
              <a:t>General price in 1999</a:t>
            </a:r>
          </a:p>
        </p:txBody>
      </p:sp>
      <p:sp>
        <p:nvSpPr>
          <p:cNvPr id="57347" name="Rectangle 3"/>
          <p:cNvSpPr>
            <a:spLocks noGrp="1" noChangeArrowheads="1"/>
          </p:cNvSpPr>
          <p:nvPr>
            <p:ph idx="1"/>
          </p:nvPr>
        </p:nvSpPr>
        <p:spPr>
          <a:xfrm>
            <a:off x="228600" y="2017713"/>
            <a:ext cx="8726488" cy="4114800"/>
          </a:xfrm>
        </p:spPr>
        <p:txBody>
          <a:bodyPr/>
          <a:lstStyle/>
          <a:p>
            <a:pPr>
              <a:buFont typeface="Wingdings" pitchFamily="2" charset="2"/>
              <a:buNone/>
            </a:pPr>
            <a:endParaRPr lang="en-US" dirty="0"/>
          </a:p>
          <a:p>
            <a:pPr algn="just">
              <a:buFont typeface="Wingdings" pitchFamily="2" charset="2"/>
              <a:buNone/>
            </a:pPr>
            <a:r>
              <a:rPr lang="en-US" dirty="0">
                <a:latin typeface="Times New Roman" pitchFamily="18" charset="0"/>
              </a:rPr>
              <a:t>P</a:t>
            </a:r>
            <a:r>
              <a:rPr lang="en-US" baseline="-25000" dirty="0">
                <a:latin typeface="Times New Roman" pitchFamily="18" charset="0"/>
              </a:rPr>
              <a:t>2003</a:t>
            </a:r>
            <a:r>
              <a:rPr lang="en-US" dirty="0">
                <a:latin typeface="Times New Roman" pitchFamily="18" charset="0"/>
              </a:rPr>
              <a:t> = 0.6 (15) + 0.3 (200) + 0.1 (1000) = Rs. 169</a:t>
            </a:r>
          </a:p>
          <a:p>
            <a:pPr algn="just">
              <a:buFont typeface="Wingdings" pitchFamily="2" charset="2"/>
              <a:buNone/>
            </a:pPr>
            <a:endParaRPr lang="en-US" dirty="0">
              <a:latin typeface="Times New Roman" pitchFamily="18" charset="0"/>
            </a:endParaRPr>
          </a:p>
          <a:p>
            <a:pPr algn="just">
              <a:buFont typeface="Wingdings" pitchFamily="2" charset="2"/>
              <a:buNone/>
            </a:pPr>
            <a:r>
              <a:rPr lang="en-US" dirty="0">
                <a:latin typeface="Times New Roman" pitchFamily="18" charset="0"/>
              </a:rPr>
              <a:t>Note: the general price is merely a concept. There is nothing particular that you can buy for Rs. 169.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atin typeface="Times New Roman" pitchFamily="18" charset="0"/>
              </a:rPr>
              <a:t>Weights </a:t>
            </a:r>
          </a:p>
        </p:txBody>
      </p:sp>
      <p:sp>
        <p:nvSpPr>
          <p:cNvPr id="58371" name="Rectangle 3"/>
          <p:cNvSpPr>
            <a:spLocks noGrp="1" noChangeArrowheads="1"/>
          </p:cNvSpPr>
          <p:nvPr>
            <p:ph idx="1"/>
          </p:nvPr>
        </p:nvSpPr>
        <p:spPr>
          <a:xfrm>
            <a:off x="533400" y="1905000"/>
            <a:ext cx="8077200" cy="4267200"/>
          </a:xfrm>
        </p:spPr>
        <p:txBody>
          <a:bodyPr/>
          <a:lstStyle/>
          <a:p>
            <a:pPr algn="just">
              <a:lnSpc>
                <a:spcPct val="80000"/>
              </a:lnSpc>
              <a:buFont typeface="Wingdings" pitchFamily="2" charset="2"/>
              <a:buNone/>
            </a:pPr>
            <a:r>
              <a:rPr lang="en-US" sz="2800" dirty="0"/>
              <a:t>	</a:t>
            </a:r>
            <a:r>
              <a:rPr lang="en-US" sz="2800" dirty="0">
                <a:latin typeface="Times New Roman" pitchFamily="18" charset="0"/>
              </a:rPr>
              <a:t>The weights for the various component items are determined by the relative significance of that item in all the items during the base period.	</a:t>
            </a:r>
            <a:r>
              <a:rPr lang="en-US" sz="2800" dirty="0"/>
              <a:t>		</a:t>
            </a:r>
          </a:p>
          <a:p>
            <a:pPr>
              <a:lnSpc>
                <a:spcPct val="80000"/>
              </a:lnSpc>
              <a:buFont typeface="Wingdings" pitchFamily="2" charset="2"/>
              <a:buNone/>
            </a:pPr>
            <a:r>
              <a:rPr lang="en-US" sz="2800" dirty="0"/>
              <a:t>				    Q</a:t>
            </a:r>
            <a:r>
              <a:rPr lang="en-US" sz="2800" baseline="-25000" dirty="0"/>
              <a:t>i0</a:t>
            </a:r>
            <a:r>
              <a:rPr lang="en-US" sz="2800" dirty="0"/>
              <a:t> P</a:t>
            </a:r>
            <a:r>
              <a:rPr lang="en-US" sz="2800" baseline="-25000" dirty="0"/>
              <a:t>i0</a:t>
            </a:r>
          </a:p>
          <a:p>
            <a:pPr>
              <a:lnSpc>
                <a:spcPct val="80000"/>
              </a:lnSpc>
              <a:buFont typeface="Wingdings" pitchFamily="2" charset="2"/>
              <a:buNone/>
            </a:pPr>
            <a:r>
              <a:rPr lang="en-US" sz="2800" dirty="0"/>
              <a:t>			</a:t>
            </a:r>
            <a:r>
              <a:rPr lang="en-US" sz="2800" dirty="0" err="1"/>
              <a:t>W</a:t>
            </a:r>
            <a:r>
              <a:rPr lang="en-US" sz="2800" baseline="-25000" dirty="0" err="1"/>
              <a:t>i</a:t>
            </a:r>
            <a:r>
              <a:rPr lang="en-US" sz="2800" baseline="-25000" dirty="0"/>
              <a:t> </a:t>
            </a:r>
            <a:r>
              <a:rPr lang="en-US" sz="2800" dirty="0"/>
              <a:t> = ------------------</a:t>
            </a:r>
          </a:p>
          <a:p>
            <a:pPr>
              <a:lnSpc>
                <a:spcPct val="80000"/>
              </a:lnSpc>
              <a:buFont typeface="Wingdings" pitchFamily="2" charset="2"/>
              <a:buNone/>
            </a:pPr>
            <a:r>
              <a:rPr lang="en-US" sz="2800" dirty="0"/>
              <a:t>				  </a:t>
            </a:r>
            <a:r>
              <a:rPr lang="en-US" sz="2800" dirty="0">
                <a:latin typeface="Symbol" pitchFamily="18" charset="2"/>
              </a:rPr>
              <a:t>S</a:t>
            </a:r>
            <a:r>
              <a:rPr lang="en-US" sz="2800" dirty="0"/>
              <a:t> Q</a:t>
            </a:r>
            <a:r>
              <a:rPr lang="en-US" sz="2800" baseline="-25000" dirty="0"/>
              <a:t>i0</a:t>
            </a:r>
            <a:r>
              <a:rPr lang="en-US" sz="2800" dirty="0"/>
              <a:t> P</a:t>
            </a:r>
            <a:r>
              <a:rPr lang="en-US" sz="2800" baseline="-25000" dirty="0"/>
              <a:t>i0</a:t>
            </a:r>
            <a:endParaRPr lang="en-US" sz="2800" dirty="0"/>
          </a:p>
          <a:p>
            <a:pPr>
              <a:lnSpc>
                <a:spcPct val="80000"/>
              </a:lnSpc>
              <a:buFont typeface="Wingdings" pitchFamily="2" charset="2"/>
              <a:buNone/>
            </a:pPr>
            <a:r>
              <a:rPr lang="en-US" sz="2800" dirty="0"/>
              <a:t>			            </a:t>
            </a:r>
            <a:r>
              <a:rPr lang="en-US" sz="2800" dirty="0" err="1"/>
              <a:t>i</a:t>
            </a:r>
            <a:endParaRPr lang="en-US" sz="2800" dirty="0"/>
          </a:p>
          <a:p>
            <a:pPr algn="just">
              <a:lnSpc>
                <a:spcPct val="80000"/>
              </a:lnSpc>
              <a:buFont typeface="Wingdings" pitchFamily="2" charset="2"/>
              <a:buNone/>
            </a:pPr>
            <a:r>
              <a:rPr lang="en-US" sz="2800" dirty="0"/>
              <a:t>	</a:t>
            </a:r>
            <a:r>
              <a:rPr lang="en-US" sz="2800" dirty="0">
                <a:latin typeface="Times New Roman" pitchFamily="18" charset="0"/>
              </a:rPr>
              <a:t>where Q</a:t>
            </a:r>
            <a:r>
              <a:rPr lang="en-US" sz="2800" baseline="-25000" dirty="0">
                <a:latin typeface="Times New Roman" pitchFamily="18" charset="0"/>
              </a:rPr>
              <a:t>i0</a:t>
            </a:r>
            <a:r>
              <a:rPr lang="en-US" sz="2800" dirty="0">
                <a:latin typeface="Times New Roman" pitchFamily="18" charset="0"/>
              </a:rPr>
              <a:t> and P</a:t>
            </a:r>
            <a:r>
              <a:rPr lang="en-US" sz="2800" baseline="-25000" dirty="0">
                <a:latin typeface="Times New Roman" pitchFamily="18" charset="0"/>
              </a:rPr>
              <a:t>i0</a:t>
            </a:r>
            <a:r>
              <a:rPr lang="en-US" sz="2800" dirty="0">
                <a:latin typeface="Times New Roman" pitchFamily="18" charset="0"/>
              </a:rPr>
              <a:t> are the quantity and price of the good ‘</a:t>
            </a:r>
            <a:r>
              <a:rPr lang="en-US" sz="2800" dirty="0" err="1">
                <a:latin typeface="Times New Roman" pitchFamily="18" charset="0"/>
              </a:rPr>
              <a:t>i</a:t>
            </a:r>
            <a:r>
              <a:rPr lang="en-US" sz="2800" dirty="0">
                <a:latin typeface="Times New Roman" pitchFamily="18" charset="0"/>
              </a:rPr>
              <a:t>’ in the base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fontScale="90000"/>
          </a:bodyPr>
          <a:lstStyle/>
          <a:p>
            <a:r>
              <a:rPr lang="en-US" dirty="0">
                <a:latin typeface="Times New Roman" pitchFamily="18" charset="0"/>
                <a:cs typeface="Times New Roman" pitchFamily="18" charset="0"/>
              </a:rPr>
              <a:t>What is INFLATION</a:t>
            </a:r>
          </a:p>
        </p:txBody>
      </p:sp>
      <p:sp>
        <p:nvSpPr>
          <p:cNvPr id="3" name="Content Placeholder 2"/>
          <p:cNvSpPr>
            <a:spLocks noGrp="1"/>
          </p:cNvSpPr>
          <p:nvPr>
            <p:ph idx="1"/>
          </p:nvPr>
        </p:nvSpPr>
        <p:spPr>
          <a:xfrm>
            <a:off x="457200" y="1524000"/>
            <a:ext cx="8229600" cy="4953000"/>
          </a:xfrm>
        </p:spPr>
        <p:txBody>
          <a:bodyPr>
            <a:normAutofit/>
          </a:bodyPr>
          <a:lstStyle/>
          <a:p>
            <a:pPr algn="just"/>
            <a:r>
              <a:rPr lang="en-US" dirty="0">
                <a:latin typeface="Times New Roman" pitchFamily="18" charset="0"/>
                <a:cs typeface="Times New Roman" pitchFamily="18" charset="0"/>
              </a:rPr>
              <a:t>“Inflation is a situation of “too much money chasing too few goods.”					</a:t>
            </a:r>
            <a:r>
              <a:rPr lang="en-US" dirty="0" err="1">
                <a:solidFill>
                  <a:schemeClr val="accent1"/>
                </a:solidFill>
                <a:latin typeface="Times New Roman" pitchFamily="18" charset="0"/>
                <a:cs typeface="Times New Roman" pitchFamily="18" charset="0"/>
              </a:rPr>
              <a:t>Coulborn</a:t>
            </a:r>
            <a:endParaRPr lang="en-US" dirty="0">
              <a:solidFill>
                <a:schemeClr val="accent1"/>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“Inflation is a state in which the value of money is falling, that is, prices are rising.”				 </a:t>
            </a:r>
            <a:r>
              <a:rPr lang="en-US" dirty="0" err="1">
                <a:solidFill>
                  <a:schemeClr val="accent1"/>
                </a:solidFill>
                <a:latin typeface="Times New Roman" pitchFamily="18" charset="0"/>
                <a:cs typeface="Times New Roman" pitchFamily="18" charset="0"/>
              </a:rPr>
              <a:t>Crowther</a:t>
            </a:r>
            <a:endParaRPr lang="en-US" dirty="0">
              <a:solidFill>
                <a:schemeClr val="accent1"/>
              </a:solidFill>
              <a:latin typeface="Times New Roman" pitchFamily="18" charset="0"/>
              <a:cs typeface="Times New Roman" pitchFamily="18" charset="0"/>
            </a:endParaRPr>
          </a:p>
          <a:p>
            <a:pPr algn="just">
              <a:buNone/>
              <a:defRPr/>
            </a:pPr>
            <a:endParaRPr lang="en-US" dirty="0">
              <a:latin typeface="Times New Roman" pitchFamily="18" charset="0"/>
            </a:endParaRPr>
          </a:p>
          <a:p>
            <a:pPr algn="just">
              <a:buNone/>
              <a:defRPr/>
            </a:pPr>
            <a:r>
              <a:rPr lang="en-US" dirty="0">
                <a:latin typeface="Times New Roman" pitchFamily="18" charset="0"/>
              </a:rPr>
              <a:t>Criticisms: </a:t>
            </a:r>
          </a:p>
          <a:p>
            <a:pPr lvl="1" algn="just">
              <a:defRPr/>
            </a:pPr>
            <a:r>
              <a:rPr lang="en-US" dirty="0">
                <a:latin typeface="Times New Roman" pitchFamily="18" charset="0"/>
              </a:rPr>
              <a:t>Every increase in price level is inflationary and has harmful consequences.</a:t>
            </a:r>
          </a:p>
          <a:p>
            <a:pPr lvl="1" algn="just"/>
            <a:r>
              <a:rPr lang="en-US" dirty="0">
                <a:latin typeface="Times New Roman" pitchFamily="18" charset="0"/>
                <a:cs typeface="Times New Roman" pitchFamily="18" charset="0"/>
              </a:rPr>
              <a:t>These definitions are alleged to be of little use in the formulation of anti-inflation policies.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704088"/>
            <a:ext cx="8229600" cy="819912"/>
          </a:xfrm>
        </p:spPr>
        <p:txBody>
          <a:bodyPr/>
          <a:lstStyle/>
          <a:p>
            <a:pPr algn="ctr"/>
            <a:r>
              <a:rPr lang="en-US" dirty="0">
                <a:latin typeface="Times New Roman" pitchFamily="18" charset="0"/>
              </a:rPr>
              <a:t>Price Index</a:t>
            </a:r>
            <a:r>
              <a:rPr lang="en-US" dirty="0"/>
              <a:t> </a:t>
            </a:r>
          </a:p>
        </p:txBody>
      </p:sp>
      <p:sp>
        <p:nvSpPr>
          <p:cNvPr id="229379" name="Rectangle 3"/>
          <p:cNvSpPr>
            <a:spLocks noGrp="1" noChangeArrowheads="1"/>
          </p:cNvSpPr>
          <p:nvPr>
            <p:ph idx="1"/>
          </p:nvPr>
        </p:nvSpPr>
        <p:spPr>
          <a:xfrm>
            <a:off x="304800" y="1752600"/>
            <a:ext cx="8610600" cy="4343400"/>
          </a:xfrm>
        </p:spPr>
        <p:txBody>
          <a:bodyPr>
            <a:normAutofit/>
          </a:bodyPr>
          <a:lstStyle/>
          <a:p>
            <a:pPr marL="274320" indent="-274320" algn="just" fontAlgn="auto">
              <a:spcAft>
                <a:spcPts val="0"/>
              </a:spcAft>
              <a:buClr>
                <a:schemeClr val="accent3"/>
              </a:buClr>
              <a:buFont typeface="Wingdings 2"/>
              <a:buChar char=""/>
              <a:defRPr/>
            </a:pPr>
            <a:r>
              <a:rPr lang="en-US" dirty="0">
                <a:latin typeface="Times New Roman" pitchFamily="18" charset="0"/>
              </a:rPr>
              <a:t>A </a:t>
            </a:r>
            <a:r>
              <a:rPr lang="en-US" b="1" dirty="0">
                <a:latin typeface="Times New Roman" pitchFamily="18" charset="0"/>
              </a:rPr>
              <a:t>Price Index</a:t>
            </a:r>
            <a:r>
              <a:rPr lang="en-US" dirty="0">
                <a:latin typeface="Times New Roman" pitchFamily="18" charset="0"/>
              </a:rPr>
              <a:t> is expressed as the current price in relation to its value in the base period. </a:t>
            </a:r>
          </a:p>
          <a:p>
            <a:pPr marL="274320" indent="-274320" algn="just" fontAlgn="auto">
              <a:spcAft>
                <a:spcPts val="0"/>
              </a:spcAft>
              <a:buClr>
                <a:schemeClr val="accent3"/>
              </a:buClr>
              <a:buFont typeface="Wingdings" pitchFamily="2" charset="2"/>
              <a:buNone/>
              <a:defRPr/>
            </a:pPr>
            <a:endParaRPr lang="en-US" dirty="0">
              <a:latin typeface="Times New Roman" pitchFamily="18" charset="0"/>
            </a:endParaRPr>
          </a:p>
          <a:p>
            <a:pPr marL="274320" indent="-274320" algn="just" fontAlgn="auto">
              <a:spcAft>
                <a:spcPts val="0"/>
              </a:spcAft>
              <a:buClr>
                <a:schemeClr val="accent3"/>
              </a:buClr>
              <a:buFont typeface="Wingdings 2"/>
              <a:buChar char=""/>
              <a:defRPr/>
            </a:pPr>
            <a:r>
              <a:rPr lang="en-US" dirty="0">
                <a:latin typeface="Times New Roman" pitchFamily="18" charset="0"/>
              </a:rPr>
              <a:t>Thus, price index for period t is defined as:</a:t>
            </a:r>
          </a:p>
          <a:p>
            <a:pPr marL="274320" indent="-274320" fontAlgn="auto">
              <a:spcAft>
                <a:spcPts val="0"/>
              </a:spcAft>
              <a:buClr>
                <a:schemeClr val="accent3"/>
              </a:buClr>
              <a:buFont typeface="Wingdings" pitchFamily="2" charset="2"/>
              <a:buNone/>
              <a:defRPr/>
            </a:pPr>
            <a:r>
              <a:rPr lang="en-US" dirty="0"/>
              <a:t>			</a:t>
            </a:r>
            <a:r>
              <a:rPr lang="en-US" dirty="0" err="1"/>
              <a:t>PI</a:t>
            </a:r>
            <a:r>
              <a:rPr lang="en-US" baseline="-25000" dirty="0" err="1"/>
              <a:t>t</a:t>
            </a:r>
            <a:r>
              <a:rPr lang="en-US" dirty="0"/>
              <a:t> = P</a:t>
            </a:r>
            <a:r>
              <a:rPr lang="en-US" baseline="-25000" dirty="0"/>
              <a:t>t</a:t>
            </a:r>
            <a:r>
              <a:rPr lang="en-US" dirty="0"/>
              <a:t> / P</a:t>
            </a:r>
            <a:r>
              <a:rPr lang="en-US" baseline="-25000" dirty="0"/>
              <a:t>0</a:t>
            </a:r>
          </a:p>
          <a:p>
            <a:pPr marL="274320" indent="-274320" fontAlgn="auto">
              <a:spcAft>
                <a:spcPts val="0"/>
              </a:spcAft>
              <a:buClr>
                <a:schemeClr val="accent3"/>
              </a:buClr>
              <a:buFont typeface="Wingdings 2"/>
              <a:buNone/>
              <a:defRPr/>
            </a:pPr>
            <a:r>
              <a:rPr lang="en-US" dirty="0">
                <a:latin typeface="Times New Roman" pitchFamily="18" charset="0"/>
              </a:rPr>
              <a:t>	Example: Price of shirt in base year, say 1999 was Rs. 120 and in 2006 it was Rs.200, the price index </a:t>
            </a:r>
          </a:p>
          <a:p>
            <a:pPr marL="274320" indent="-274320" fontAlgn="auto">
              <a:spcAft>
                <a:spcPts val="0"/>
              </a:spcAft>
              <a:buClr>
                <a:schemeClr val="accent3"/>
              </a:buClr>
              <a:buFont typeface="Wingdings 2"/>
              <a:buNone/>
              <a:defRPr/>
            </a:pPr>
            <a:endParaRPr lang="en-US" dirty="0">
              <a:latin typeface="Times New Roman" pitchFamily="18" charset="0"/>
            </a:endParaRPr>
          </a:p>
          <a:p>
            <a:pPr marL="274320" indent="-274320" fontAlgn="auto">
              <a:spcAft>
                <a:spcPts val="0"/>
              </a:spcAft>
              <a:buClr>
                <a:schemeClr val="accent3"/>
              </a:buClr>
              <a:buFont typeface="Wingdings 2"/>
              <a:buNone/>
              <a:defRPr/>
            </a:pPr>
            <a:r>
              <a:rPr lang="en-US" dirty="0">
                <a:latin typeface="Times New Roman" pitchFamily="18" charset="0"/>
              </a:rPr>
              <a:t>	PI </a:t>
            </a:r>
            <a:r>
              <a:rPr lang="en-US" baseline="-25000" dirty="0">
                <a:latin typeface="Times New Roman" pitchFamily="18" charset="0"/>
              </a:rPr>
              <a:t>2006</a:t>
            </a:r>
            <a:r>
              <a:rPr lang="en-US" dirty="0">
                <a:latin typeface="Times New Roman" pitchFamily="18" charset="0"/>
              </a:rPr>
              <a:t> = Rs. 200 / Rs. 120 = 1.67</a:t>
            </a:r>
            <a:endParaRPr lang="en-US" baseline="-25000" dirty="0"/>
          </a:p>
        </p:txBody>
      </p:sp>
    </p:spTree>
    <p:extLst>
      <p:ext uri="{BB962C8B-B14F-4D97-AF65-F5344CB8AC3E}">
        <p14:creationId xmlns:p14="http://schemas.microsoft.com/office/powerpoint/2010/main" val="693198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381000" y="609600"/>
            <a:ext cx="8574088" cy="5943600"/>
          </a:xfrm>
        </p:spPr>
        <p:txBody>
          <a:bodyPr/>
          <a:lstStyle/>
          <a:p>
            <a:pPr algn="ctr">
              <a:buFont typeface="Wingdings" pitchFamily="2" charset="2"/>
              <a:buNone/>
            </a:pPr>
            <a:r>
              <a:rPr lang="en-US" sz="3600" dirty="0">
                <a:latin typeface="Times New Roman" pitchFamily="18" charset="0"/>
              </a:rPr>
              <a:t>About Price index</a:t>
            </a:r>
            <a:r>
              <a:rPr lang="en-US" dirty="0">
                <a:latin typeface="Times New Roman" pitchFamily="18" charset="0"/>
              </a:rPr>
              <a:t> </a:t>
            </a:r>
          </a:p>
          <a:p>
            <a:pPr algn="ctr">
              <a:buFont typeface="Wingdings" pitchFamily="2" charset="2"/>
              <a:buNone/>
            </a:pPr>
            <a:endParaRPr lang="en-US" dirty="0">
              <a:latin typeface="Times New Roman" pitchFamily="18" charset="0"/>
            </a:endParaRPr>
          </a:p>
          <a:p>
            <a:pPr algn="just"/>
            <a:r>
              <a:rPr lang="en-US" dirty="0">
                <a:latin typeface="Times New Roman" pitchFamily="18" charset="0"/>
              </a:rPr>
              <a:t>An index helps to compare the data without worrying about the unit of measurement. </a:t>
            </a:r>
          </a:p>
          <a:p>
            <a:pPr algn="just">
              <a:buFont typeface="Wingdings" pitchFamily="2" charset="2"/>
              <a:buNone/>
            </a:pPr>
            <a:endParaRPr lang="en-US" dirty="0">
              <a:latin typeface="Times New Roman" pitchFamily="18" charset="0"/>
            </a:endParaRPr>
          </a:p>
          <a:p>
            <a:pPr algn="just"/>
            <a:r>
              <a:rPr lang="en-US" dirty="0">
                <a:latin typeface="Times New Roman" pitchFamily="18" charset="0"/>
              </a:rPr>
              <a:t>Price Index of 1.67 indicates that between 1999 and 2006, price of shirt has increased by 67 %.</a:t>
            </a:r>
          </a:p>
          <a:p>
            <a:pPr algn="just">
              <a:buFont typeface="Wingdings" pitchFamily="2" charset="2"/>
              <a:buNone/>
            </a:pPr>
            <a:r>
              <a:rPr lang="en-US" dirty="0">
                <a:latin typeface="Times New Roman" pitchFamily="18" charset="0"/>
              </a:rPr>
              <a:t> </a:t>
            </a:r>
          </a:p>
          <a:p>
            <a:pPr algn="just"/>
            <a:r>
              <a:rPr lang="en-US" dirty="0">
                <a:latin typeface="Times New Roman" pitchFamily="18" charset="0"/>
              </a:rPr>
              <a:t>Index numbers are usually written with a base value = 100 (above number has to be multiplied by 100).</a:t>
            </a:r>
          </a:p>
        </p:txBody>
      </p:sp>
    </p:spTree>
    <p:extLst>
      <p:ext uri="{BB962C8B-B14F-4D97-AF65-F5344CB8AC3E}">
        <p14:creationId xmlns:p14="http://schemas.microsoft.com/office/powerpoint/2010/main" val="139126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0"/>
            <a:ext cx="8153400" cy="762000"/>
          </a:xfrm>
        </p:spPr>
        <p:txBody>
          <a:bodyPr>
            <a:normAutofit fontScale="90000"/>
          </a:bodyPr>
          <a:lstStyle/>
          <a:p>
            <a:pPr algn="ctr" fontAlgn="auto">
              <a:spcAft>
                <a:spcPts val="0"/>
              </a:spcAft>
              <a:defRPr/>
            </a:pPr>
            <a:r>
              <a:rPr lang="en-US" sz="3200" dirty="0">
                <a:solidFill>
                  <a:schemeClr val="tx1"/>
                </a:solidFill>
                <a:latin typeface="Times New Roman" pitchFamily="18" charset="0"/>
              </a:rPr>
              <a:t>Measuring the Inflation</a:t>
            </a:r>
            <a:r>
              <a:rPr lang="en-US" dirty="0">
                <a:solidFill>
                  <a:schemeClr val="tx1"/>
                </a:solidFill>
              </a:rPr>
              <a:t> </a:t>
            </a:r>
          </a:p>
        </p:txBody>
      </p:sp>
      <p:sp>
        <p:nvSpPr>
          <p:cNvPr id="237571" name="Rectangle 3"/>
          <p:cNvSpPr>
            <a:spLocks noGrp="1" noChangeArrowheads="1"/>
          </p:cNvSpPr>
          <p:nvPr>
            <p:ph idx="1"/>
          </p:nvPr>
        </p:nvSpPr>
        <p:spPr>
          <a:xfrm>
            <a:off x="304800" y="914400"/>
            <a:ext cx="8650288" cy="5715000"/>
          </a:xfrm>
        </p:spPr>
        <p:txBody>
          <a:bodyPr>
            <a:normAutofit lnSpcReduction="10000"/>
          </a:bodyPr>
          <a:lstStyle/>
          <a:p>
            <a:pPr marL="274320" indent="-274320" algn="just" fontAlgn="auto">
              <a:lnSpc>
                <a:spcPct val="90000"/>
              </a:lnSpc>
              <a:spcAft>
                <a:spcPts val="0"/>
              </a:spcAft>
              <a:buClr>
                <a:schemeClr val="accent3"/>
              </a:buClr>
              <a:buFont typeface="Wingdings 2"/>
              <a:buChar char=""/>
              <a:defRPr/>
            </a:pPr>
            <a:r>
              <a:rPr lang="en-US" dirty="0">
                <a:latin typeface="Times New Roman" pitchFamily="18" charset="0"/>
              </a:rPr>
              <a:t>It means the rate of change in general price (P or PI) per year, expressed in percentages.</a:t>
            </a:r>
          </a:p>
          <a:p>
            <a:pPr marL="274320" indent="-274320" algn="just" fontAlgn="auto">
              <a:lnSpc>
                <a:spcPct val="90000"/>
              </a:lnSpc>
              <a:spcAft>
                <a:spcPts val="0"/>
              </a:spcAft>
              <a:buClr>
                <a:schemeClr val="accent3"/>
              </a:buClr>
              <a:buFont typeface="Wingdings 2"/>
              <a:buChar char=""/>
              <a:defRPr/>
            </a:pPr>
            <a:r>
              <a:rPr lang="en-US" dirty="0">
                <a:latin typeface="Times New Roman" pitchFamily="18" charset="0"/>
              </a:rPr>
              <a:t>Thus, the simple inflation rate in period </a:t>
            </a:r>
            <a:r>
              <a:rPr lang="en-US" i="1" dirty="0">
                <a:latin typeface="Times New Roman" pitchFamily="18" charset="0"/>
              </a:rPr>
              <a:t>t </a:t>
            </a:r>
            <a:r>
              <a:rPr lang="en-US" dirty="0">
                <a:latin typeface="Times New Roman" pitchFamily="18" charset="0"/>
              </a:rPr>
              <a:t>(P</a:t>
            </a:r>
            <a:r>
              <a:rPr lang="en-US" i="1" dirty="0">
                <a:latin typeface="Times New Roman" pitchFamily="18" charset="0"/>
              </a:rPr>
              <a:t>t</a:t>
            </a:r>
            <a:r>
              <a:rPr lang="en-US" dirty="0">
                <a:latin typeface="Times New Roman" pitchFamily="18" charset="0"/>
              </a:rPr>
              <a:t>) over the last one year is given by:</a:t>
            </a:r>
          </a:p>
          <a:p>
            <a:pPr marL="274320" indent="-274320" fontAlgn="auto">
              <a:lnSpc>
                <a:spcPct val="90000"/>
              </a:lnSpc>
              <a:spcAft>
                <a:spcPts val="0"/>
              </a:spcAft>
              <a:buClr>
                <a:schemeClr val="accent3"/>
              </a:buClr>
              <a:buFont typeface="Wingdings" pitchFamily="2" charset="2"/>
              <a:buNone/>
              <a:defRPr/>
            </a:pPr>
            <a:r>
              <a:rPr lang="en-US" dirty="0"/>
              <a:t>						P</a:t>
            </a:r>
            <a:r>
              <a:rPr lang="en-US" baseline="-25000" dirty="0"/>
              <a:t>t</a:t>
            </a:r>
            <a:r>
              <a:rPr lang="en-US" dirty="0"/>
              <a:t> – P </a:t>
            </a:r>
            <a:r>
              <a:rPr lang="en-US" baseline="-25000" dirty="0"/>
              <a:t>t-1</a:t>
            </a:r>
          </a:p>
          <a:p>
            <a:pPr marL="274320" indent="-274320" fontAlgn="auto">
              <a:lnSpc>
                <a:spcPct val="90000"/>
              </a:lnSpc>
              <a:spcAft>
                <a:spcPts val="0"/>
              </a:spcAft>
              <a:buClr>
                <a:schemeClr val="accent3"/>
              </a:buClr>
              <a:buFont typeface="Wingdings" pitchFamily="2" charset="2"/>
              <a:buNone/>
              <a:defRPr/>
            </a:pPr>
            <a:r>
              <a:rPr lang="en-US" dirty="0"/>
              <a:t>			Inflation </a:t>
            </a:r>
            <a:r>
              <a:rPr lang="en-US" dirty="0" err="1"/>
              <a:t>rate</a:t>
            </a:r>
            <a:r>
              <a:rPr lang="en-US" baseline="-25000" dirty="0" err="1"/>
              <a:t>t</a:t>
            </a:r>
            <a:r>
              <a:rPr lang="en-US" dirty="0"/>
              <a:t> = ------------- x 100</a:t>
            </a:r>
          </a:p>
          <a:p>
            <a:pPr marL="274320" indent="-274320" fontAlgn="auto">
              <a:lnSpc>
                <a:spcPct val="90000"/>
              </a:lnSpc>
              <a:spcAft>
                <a:spcPts val="0"/>
              </a:spcAft>
              <a:buClr>
                <a:schemeClr val="accent3"/>
              </a:buClr>
              <a:buFont typeface="Wingdings" pitchFamily="2" charset="2"/>
              <a:buNone/>
              <a:defRPr/>
            </a:pPr>
            <a:r>
              <a:rPr lang="en-US" dirty="0"/>
              <a:t>						  P</a:t>
            </a:r>
            <a:r>
              <a:rPr lang="en-US" baseline="-25000" dirty="0"/>
              <a:t>t-1</a:t>
            </a:r>
          </a:p>
          <a:p>
            <a:pPr marL="274320" indent="-274320" fontAlgn="auto">
              <a:lnSpc>
                <a:spcPct val="90000"/>
              </a:lnSpc>
              <a:spcAft>
                <a:spcPts val="0"/>
              </a:spcAft>
              <a:buClr>
                <a:schemeClr val="accent3"/>
              </a:buClr>
              <a:buFont typeface="Wingdings" pitchFamily="2" charset="2"/>
              <a:buNone/>
              <a:defRPr/>
            </a:pPr>
            <a:r>
              <a:rPr lang="en-US" dirty="0">
                <a:latin typeface="Times New Roman" pitchFamily="18" charset="0"/>
              </a:rPr>
              <a:t>If it is compounded once in a year only. </a:t>
            </a:r>
          </a:p>
          <a:p>
            <a:pPr marL="274320" indent="-274320" fontAlgn="auto">
              <a:spcAft>
                <a:spcPts val="0"/>
              </a:spcAft>
              <a:buClr>
                <a:schemeClr val="accent3"/>
              </a:buClr>
              <a:buFont typeface="Wingdings 2"/>
              <a:buNone/>
              <a:defRPr/>
            </a:pPr>
            <a:r>
              <a:rPr lang="en-US" sz="2800" dirty="0">
                <a:latin typeface="Times New Roman" pitchFamily="18" charset="0"/>
              </a:rPr>
              <a:t>If compounding is done on a continuous basis:</a:t>
            </a:r>
          </a:p>
          <a:p>
            <a:pPr marL="274320" indent="-274320" fontAlgn="auto">
              <a:spcAft>
                <a:spcPts val="0"/>
              </a:spcAft>
              <a:buClr>
                <a:schemeClr val="accent3"/>
              </a:buClr>
              <a:buFont typeface="Wingdings 2"/>
              <a:buNone/>
              <a:defRPr/>
            </a:pPr>
            <a:r>
              <a:rPr lang="en-US" dirty="0"/>
              <a:t>			    P</a:t>
            </a:r>
            <a:r>
              <a:rPr lang="en-US" baseline="-25000" dirty="0"/>
              <a:t>t</a:t>
            </a:r>
          </a:p>
          <a:p>
            <a:pPr marL="274320" indent="-274320" fontAlgn="auto">
              <a:spcAft>
                <a:spcPts val="0"/>
              </a:spcAft>
              <a:buClr>
                <a:schemeClr val="accent3"/>
              </a:buClr>
              <a:buFont typeface="Wingdings 2"/>
              <a:buNone/>
              <a:defRPr/>
            </a:pPr>
            <a:r>
              <a:rPr lang="en-US" dirty="0"/>
              <a:t>		P</a:t>
            </a:r>
            <a:r>
              <a:rPr lang="en-US" baseline="-25000" dirty="0"/>
              <a:t>t </a:t>
            </a:r>
            <a:r>
              <a:rPr lang="en-US" dirty="0"/>
              <a:t>= </a:t>
            </a:r>
            <a:r>
              <a:rPr lang="en-US" dirty="0" err="1"/>
              <a:t>ln</a:t>
            </a:r>
            <a:r>
              <a:rPr lang="en-US" dirty="0"/>
              <a:t>    ------  x 100</a:t>
            </a:r>
          </a:p>
          <a:p>
            <a:pPr marL="274320" indent="-274320" fontAlgn="auto">
              <a:spcAft>
                <a:spcPts val="0"/>
              </a:spcAft>
              <a:buClr>
                <a:schemeClr val="accent3"/>
              </a:buClr>
              <a:buFont typeface="Wingdings 2"/>
              <a:buNone/>
              <a:defRPr/>
            </a:pPr>
            <a:r>
              <a:rPr lang="en-US" dirty="0"/>
              <a:t> 			    P</a:t>
            </a:r>
            <a:r>
              <a:rPr lang="en-US" baseline="-25000" dirty="0"/>
              <a:t>t-1</a:t>
            </a:r>
          </a:p>
          <a:p>
            <a:pPr marL="274320" indent="-274320" fontAlgn="auto">
              <a:spcAft>
                <a:spcPts val="0"/>
              </a:spcAft>
              <a:buClr>
                <a:schemeClr val="accent3"/>
              </a:buClr>
              <a:buFont typeface="Wingdings 2"/>
              <a:buNone/>
              <a:defRPr/>
            </a:pPr>
            <a:endParaRPr lang="en-US" baseline="-25000" dirty="0"/>
          </a:p>
          <a:p>
            <a:pPr marL="274320" indent="-274320" fontAlgn="auto">
              <a:spcAft>
                <a:spcPts val="0"/>
              </a:spcAft>
              <a:buClr>
                <a:schemeClr val="accent3"/>
              </a:buClr>
              <a:buFont typeface="Wingdings 2"/>
              <a:buNone/>
              <a:defRPr/>
            </a:pPr>
            <a:r>
              <a:rPr lang="en-US" dirty="0">
                <a:latin typeface="Times New Roman" pitchFamily="18" charset="0"/>
              </a:rPr>
              <a:t>where </a:t>
            </a:r>
            <a:r>
              <a:rPr lang="en-US" dirty="0" err="1">
                <a:latin typeface="Times New Roman" pitchFamily="18" charset="0"/>
              </a:rPr>
              <a:t>ln</a:t>
            </a:r>
            <a:r>
              <a:rPr lang="en-US" dirty="0">
                <a:latin typeface="Times New Roman" pitchFamily="18" charset="0"/>
              </a:rPr>
              <a:t> stands for natural logarithm.	</a:t>
            </a:r>
            <a:endParaRPr lang="en-US" sz="2800" dirty="0">
              <a:latin typeface="Times New Roman" pitchFamily="18" charset="0"/>
            </a:endParaRPr>
          </a:p>
          <a:p>
            <a:pPr marL="274320" indent="-274320" fontAlgn="auto">
              <a:lnSpc>
                <a:spcPct val="90000"/>
              </a:lnSpc>
              <a:spcAft>
                <a:spcPts val="0"/>
              </a:spcAft>
              <a:buClr>
                <a:schemeClr val="accent3"/>
              </a:buClr>
              <a:buFont typeface="Wingdings" pitchFamily="2" charset="2"/>
              <a:buNone/>
              <a:defRPr/>
            </a:pPr>
            <a:endParaRPr lang="en-US" dirty="0">
              <a:latin typeface="Times New Roman" pitchFamily="18" charset="0"/>
            </a:endParaRPr>
          </a:p>
        </p:txBody>
      </p:sp>
    </p:spTree>
    <p:extLst>
      <p:ext uri="{BB962C8B-B14F-4D97-AF65-F5344CB8AC3E}">
        <p14:creationId xmlns:p14="http://schemas.microsoft.com/office/powerpoint/2010/main" val="1024089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1066800" y="304800"/>
            <a:ext cx="7543800" cy="609600"/>
          </a:xfrm>
        </p:spPr>
        <p:txBody>
          <a:bodyPr>
            <a:normAutofit fontScale="90000"/>
          </a:bodyPr>
          <a:lstStyle/>
          <a:p>
            <a:pPr algn="ctr" fontAlgn="auto">
              <a:spcAft>
                <a:spcPts val="0"/>
              </a:spcAft>
              <a:defRPr/>
            </a:pPr>
            <a:r>
              <a:rPr lang="en-US" sz="4000" dirty="0">
                <a:solidFill>
                  <a:schemeClr val="tx1"/>
                </a:solidFill>
                <a:latin typeface="Times New Roman" pitchFamily="18" charset="0"/>
              </a:rPr>
              <a:t>Example</a:t>
            </a:r>
            <a:r>
              <a:rPr lang="en-US" sz="4000" dirty="0">
                <a:solidFill>
                  <a:schemeClr val="tx1"/>
                </a:solidFill>
              </a:rPr>
              <a:t> </a:t>
            </a:r>
          </a:p>
        </p:txBody>
      </p:sp>
      <p:sp>
        <p:nvSpPr>
          <p:cNvPr id="63491" name="Rectangle 3"/>
          <p:cNvSpPr>
            <a:spLocks noGrp="1" noChangeArrowheads="1"/>
          </p:cNvSpPr>
          <p:nvPr>
            <p:ph idx="1"/>
          </p:nvPr>
        </p:nvSpPr>
        <p:spPr>
          <a:xfrm>
            <a:off x="304800" y="1143000"/>
            <a:ext cx="8650288" cy="5410200"/>
          </a:xfrm>
        </p:spPr>
        <p:txBody>
          <a:bodyPr/>
          <a:lstStyle/>
          <a:p>
            <a:pPr algn="just">
              <a:lnSpc>
                <a:spcPct val="90000"/>
              </a:lnSpc>
              <a:buFont typeface="Wingdings" pitchFamily="2" charset="2"/>
              <a:buNone/>
            </a:pPr>
            <a:r>
              <a:rPr lang="en-US" dirty="0"/>
              <a:t>	</a:t>
            </a:r>
            <a:r>
              <a:rPr lang="en-US" dirty="0">
                <a:latin typeface="Times New Roman" pitchFamily="18" charset="0"/>
              </a:rPr>
              <a:t>If the general price index rises from, say, 150 in 1998 to 160 in 1999, </a:t>
            </a:r>
          </a:p>
          <a:p>
            <a:pPr algn="just">
              <a:lnSpc>
                <a:spcPct val="90000"/>
              </a:lnSpc>
              <a:buFont typeface="Wingdings" pitchFamily="2" charset="2"/>
              <a:buNone/>
            </a:pPr>
            <a:endParaRPr lang="en-US" dirty="0">
              <a:latin typeface="Times New Roman" pitchFamily="18" charset="0"/>
            </a:endParaRPr>
          </a:p>
          <a:p>
            <a:pPr algn="just">
              <a:lnSpc>
                <a:spcPct val="90000"/>
              </a:lnSpc>
              <a:buFont typeface="Wingdings" pitchFamily="2" charset="2"/>
              <a:buNone/>
            </a:pPr>
            <a:r>
              <a:rPr lang="en-US" dirty="0">
                <a:latin typeface="Times New Roman" pitchFamily="18" charset="0"/>
              </a:rPr>
              <a:t>	the simple inflation rate during 1998-99 = 6.67% {(160-150)/150 x 100} </a:t>
            </a:r>
          </a:p>
          <a:p>
            <a:pPr algn="just">
              <a:lnSpc>
                <a:spcPct val="90000"/>
              </a:lnSpc>
              <a:buFont typeface="Wingdings" pitchFamily="2" charset="2"/>
              <a:buNone/>
            </a:pPr>
            <a:r>
              <a:rPr lang="en-US" dirty="0">
                <a:latin typeface="Times New Roman" pitchFamily="18" charset="0"/>
              </a:rPr>
              <a:t>	and the continuous compounded inflation rate = 6.45 % {</a:t>
            </a:r>
            <a:r>
              <a:rPr lang="en-US" dirty="0" err="1">
                <a:latin typeface="Times New Roman" pitchFamily="18" charset="0"/>
              </a:rPr>
              <a:t>ln</a:t>
            </a:r>
            <a:r>
              <a:rPr lang="en-US" dirty="0">
                <a:latin typeface="Times New Roman" pitchFamily="18" charset="0"/>
              </a:rPr>
              <a:t> (160/150) x 100}.</a:t>
            </a:r>
          </a:p>
          <a:p>
            <a:pPr algn="just">
              <a:lnSpc>
                <a:spcPct val="90000"/>
              </a:lnSpc>
              <a:buFont typeface="Wingdings" pitchFamily="2" charset="2"/>
              <a:buNone/>
            </a:pPr>
            <a:r>
              <a:rPr lang="en-US" dirty="0">
                <a:latin typeface="Times New Roman" pitchFamily="18" charset="0"/>
              </a:rPr>
              <a:t>	</a:t>
            </a:r>
          </a:p>
          <a:p>
            <a:pPr algn="just">
              <a:lnSpc>
                <a:spcPct val="90000"/>
              </a:lnSpc>
              <a:buFont typeface="Wingdings" pitchFamily="2" charset="2"/>
              <a:buNone/>
            </a:pPr>
            <a:r>
              <a:rPr lang="en-US" dirty="0">
                <a:latin typeface="Times New Roman" pitchFamily="18" charset="0"/>
              </a:rPr>
              <a:t>	In practice, the annual compounding rate is often used.</a:t>
            </a:r>
          </a:p>
        </p:txBody>
      </p:sp>
    </p:spTree>
    <p:extLst>
      <p:ext uri="{BB962C8B-B14F-4D97-AF65-F5344CB8AC3E}">
        <p14:creationId xmlns:p14="http://schemas.microsoft.com/office/powerpoint/2010/main" val="441148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66800" y="0"/>
            <a:ext cx="7543800" cy="685800"/>
          </a:xfrm>
        </p:spPr>
        <p:txBody>
          <a:bodyPr/>
          <a:lstStyle/>
          <a:p>
            <a:pPr algn="ctr"/>
            <a:r>
              <a:rPr lang="en-US" sz="2800" b="1" dirty="0">
                <a:solidFill>
                  <a:schemeClr val="tx1"/>
                </a:solidFill>
                <a:latin typeface="Times New Roman" pitchFamily="18" charset="0"/>
              </a:rPr>
              <a:t>Worked Out Example</a:t>
            </a:r>
          </a:p>
        </p:txBody>
      </p:sp>
      <p:sp>
        <p:nvSpPr>
          <p:cNvPr id="65539" name="Rectangle 4"/>
          <p:cNvSpPr>
            <a:spLocks noChangeArrowheads="1"/>
          </p:cNvSpPr>
          <p:nvPr/>
        </p:nvSpPr>
        <p:spPr bwMode="auto">
          <a:xfrm>
            <a:off x="290513" y="609600"/>
            <a:ext cx="8686800" cy="830997"/>
          </a:xfrm>
          <a:prstGeom prst="rect">
            <a:avLst/>
          </a:prstGeom>
          <a:noFill/>
          <a:ln w="9525">
            <a:noFill/>
            <a:miter lim="800000"/>
            <a:headEnd/>
            <a:tailEnd/>
          </a:ln>
        </p:spPr>
        <p:txBody>
          <a:bodyPr wrap="square">
            <a:spAutoFit/>
          </a:bodyPr>
          <a:lstStyle/>
          <a:p>
            <a:pPr algn="just"/>
            <a:r>
              <a:rPr lang="en-US" sz="2400" dirty="0">
                <a:latin typeface="Times New Roman" pitchFamily="18" charset="0"/>
                <a:cs typeface="Times New Roman" pitchFamily="18" charset="0"/>
              </a:rPr>
              <a:t>Calculate Inflation rate for 2011 (taking 2010 as the base year) and 2012 (by taking 2011 as the base year. </a:t>
            </a:r>
          </a:p>
        </p:txBody>
      </p:sp>
      <p:graphicFrame>
        <p:nvGraphicFramePr>
          <p:cNvPr id="6" name="Table 5"/>
          <p:cNvGraphicFramePr>
            <a:graphicFrameLocks noGrp="1"/>
          </p:cNvGraphicFramePr>
          <p:nvPr/>
        </p:nvGraphicFramePr>
        <p:xfrm>
          <a:off x="254000" y="1524000"/>
          <a:ext cx="8548917" cy="1524000"/>
        </p:xfrm>
        <a:graphic>
          <a:graphicData uri="http://schemas.openxmlformats.org/drawingml/2006/table">
            <a:tbl>
              <a:tblPr firstRow="1" firstCol="1" lastRow="1" lastCol="1" bandRow="1" bandCol="1"/>
              <a:tblGrid>
                <a:gridCol w="975977">
                  <a:extLst>
                    <a:ext uri="{9D8B030D-6E8A-4147-A177-3AD203B41FA5}">
                      <a16:colId xmlns:a16="http://schemas.microsoft.com/office/drawing/2014/main" val="20000"/>
                    </a:ext>
                  </a:extLst>
                </a:gridCol>
                <a:gridCol w="1842614">
                  <a:extLst>
                    <a:ext uri="{9D8B030D-6E8A-4147-A177-3AD203B41FA5}">
                      <a16:colId xmlns:a16="http://schemas.microsoft.com/office/drawing/2014/main" val="20001"/>
                    </a:ext>
                  </a:extLst>
                </a:gridCol>
                <a:gridCol w="1842614">
                  <a:extLst>
                    <a:ext uri="{9D8B030D-6E8A-4147-A177-3AD203B41FA5}">
                      <a16:colId xmlns:a16="http://schemas.microsoft.com/office/drawing/2014/main" val="20002"/>
                    </a:ext>
                  </a:extLst>
                </a:gridCol>
                <a:gridCol w="1943856">
                  <a:extLst>
                    <a:ext uri="{9D8B030D-6E8A-4147-A177-3AD203B41FA5}">
                      <a16:colId xmlns:a16="http://schemas.microsoft.com/office/drawing/2014/main" val="20003"/>
                    </a:ext>
                  </a:extLst>
                </a:gridCol>
                <a:gridCol w="1943856">
                  <a:extLst>
                    <a:ext uri="{9D8B030D-6E8A-4147-A177-3AD203B41FA5}">
                      <a16:colId xmlns:a16="http://schemas.microsoft.com/office/drawing/2014/main" val="20004"/>
                    </a:ext>
                  </a:extLst>
                </a:gridCol>
              </a:tblGrid>
              <a:tr h="457200">
                <a:tc>
                  <a:txBody>
                    <a:bodyPr/>
                    <a:lstStyle/>
                    <a:p>
                      <a:pPr marL="0" marR="0" algn="ctr">
                        <a:spcBef>
                          <a:spcPts val="0"/>
                        </a:spcBef>
                        <a:spcAft>
                          <a:spcPts val="0"/>
                        </a:spcAft>
                      </a:pPr>
                      <a:r>
                        <a:rPr lang="en-US" sz="2000" b="1" dirty="0">
                          <a:effectLst/>
                          <a:latin typeface="Times New Roman"/>
                          <a:ea typeface="Times New Roman"/>
                        </a:rPr>
                        <a:t>Year</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effectLst/>
                          <a:latin typeface="Times New Roman"/>
                          <a:ea typeface="Times New Roman"/>
                        </a:rPr>
                        <a:t>Price of Burgers($)</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effectLst/>
                          <a:latin typeface="Times New Roman"/>
                          <a:ea typeface="Times New Roman"/>
                        </a:rPr>
                        <a:t>Quantity of Burgers</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effectLst/>
                          <a:latin typeface="Times New Roman"/>
                          <a:ea typeface="Times New Roman"/>
                        </a:rPr>
                        <a:t>Price of Milkshakes($)</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effectLst/>
                          <a:latin typeface="Times New Roman"/>
                          <a:ea typeface="Times New Roman"/>
                        </a:rPr>
                        <a:t>Quantity of Milkshakes</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2400">
                <a:tc>
                  <a:txBody>
                    <a:bodyPr/>
                    <a:lstStyle/>
                    <a:p>
                      <a:pPr marL="0" marR="0" algn="ctr">
                        <a:spcBef>
                          <a:spcPts val="0"/>
                        </a:spcBef>
                        <a:spcAft>
                          <a:spcPts val="0"/>
                        </a:spcAft>
                      </a:pPr>
                      <a:r>
                        <a:rPr lang="en-US" sz="2000" b="1">
                          <a:effectLst/>
                          <a:latin typeface="Times New Roman"/>
                          <a:ea typeface="Times New Roman"/>
                        </a:rPr>
                        <a:t>2010</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400">
                <a:tc>
                  <a:txBody>
                    <a:bodyPr/>
                    <a:lstStyle/>
                    <a:p>
                      <a:pPr marL="0" marR="0" algn="ctr">
                        <a:spcBef>
                          <a:spcPts val="0"/>
                        </a:spcBef>
                        <a:spcAft>
                          <a:spcPts val="0"/>
                        </a:spcAft>
                      </a:pPr>
                      <a:r>
                        <a:rPr lang="en-US" sz="2000" b="1">
                          <a:effectLst/>
                          <a:latin typeface="Times New Roman"/>
                          <a:ea typeface="Times New Roman"/>
                        </a:rPr>
                        <a:t>2011</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120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00">
                <a:tc>
                  <a:txBody>
                    <a:bodyPr/>
                    <a:lstStyle/>
                    <a:p>
                      <a:pPr marL="0" marR="0" algn="ctr">
                        <a:spcBef>
                          <a:spcPts val="0"/>
                        </a:spcBef>
                        <a:spcAft>
                          <a:spcPts val="0"/>
                        </a:spcAft>
                      </a:pPr>
                      <a:r>
                        <a:rPr lang="en-US" sz="2000" b="1" dirty="0">
                          <a:effectLst/>
                          <a:latin typeface="Times New Roman"/>
                          <a:ea typeface="Times New Roman"/>
                        </a:rPr>
                        <a:t>2012</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a:ea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5572" name="Rectangle 42"/>
          <p:cNvSpPr>
            <a:spLocks noChangeArrowheads="1"/>
          </p:cNvSpPr>
          <p:nvPr/>
        </p:nvSpPr>
        <p:spPr bwMode="auto">
          <a:xfrm>
            <a:off x="290513" y="3124200"/>
            <a:ext cx="8686800" cy="762000"/>
          </a:xfrm>
          <a:prstGeom prst="rect">
            <a:avLst/>
          </a:prstGeom>
          <a:noFill/>
          <a:ln w="9525">
            <a:noFill/>
            <a:miter lim="800000"/>
            <a:headEnd/>
            <a:tailEnd/>
          </a:ln>
        </p:spPr>
        <p:txBody>
          <a:bodyPr anchor="b"/>
          <a:lstStyle/>
          <a:p>
            <a:pPr eaLnBrk="1" hangingPunct="1"/>
            <a:r>
              <a:rPr lang="en-US" sz="2000" dirty="0">
                <a:latin typeface="Times New Roman" pitchFamily="18" charset="0"/>
              </a:rPr>
              <a:t>Wt (Burger) 2010	                =200/250 [2x100/(200+50] =0.8</a:t>
            </a:r>
            <a:br>
              <a:rPr lang="en-US" sz="2000" dirty="0">
                <a:latin typeface="Times New Roman" pitchFamily="18" charset="0"/>
              </a:rPr>
            </a:br>
            <a:r>
              <a:rPr lang="en-US" sz="2000" dirty="0">
                <a:latin typeface="Times New Roman" pitchFamily="18" charset="0"/>
              </a:rPr>
              <a:t>Wt (Milkshake) 2010	  = 50/250  [50x1/200+50]    = 0.2</a:t>
            </a:r>
          </a:p>
        </p:txBody>
      </p:sp>
      <p:sp>
        <p:nvSpPr>
          <p:cNvPr id="65573" name="Rectangle 45"/>
          <p:cNvSpPr>
            <a:spLocks noChangeArrowheads="1"/>
          </p:cNvSpPr>
          <p:nvPr/>
        </p:nvSpPr>
        <p:spPr bwMode="auto">
          <a:xfrm>
            <a:off x="322263" y="3886200"/>
            <a:ext cx="7467600" cy="703263"/>
          </a:xfrm>
          <a:prstGeom prst="rect">
            <a:avLst/>
          </a:prstGeom>
          <a:noFill/>
          <a:ln w="9525">
            <a:noFill/>
            <a:miter lim="800000"/>
            <a:headEnd/>
            <a:tailEnd/>
          </a:ln>
        </p:spPr>
        <p:txBody>
          <a:bodyPr anchor="b"/>
          <a:lstStyle/>
          <a:p>
            <a:pPr eaLnBrk="1" hangingPunct="1"/>
            <a:r>
              <a:rPr lang="en-US" sz="2000" dirty="0">
                <a:latin typeface="Times New Roman" pitchFamily="18" charset="0"/>
              </a:rPr>
              <a:t>PI for 2010=(2x0.8+1x0.2)= 1.6+0.2= 1.8</a:t>
            </a:r>
          </a:p>
          <a:p>
            <a:pPr eaLnBrk="1" hangingPunct="1"/>
            <a:r>
              <a:rPr lang="en-US" sz="2000" dirty="0">
                <a:latin typeface="Times New Roman" pitchFamily="18" charset="0"/>
              </a:rPr>
              <a:t>PI for 2011=(3x0.8+1.5x.0.2)= 2.4+0.3= 2.7</a:t>
            </a:r>
          </a:p>
        </p:txBody>
      </p:sp>
      <p:sp>
        <p:nvSpPr>
          <p:cNvPr id="65574" name="Rectangle 8"/>
          <p:cNvSpPr>
            <a:spLocks noChangeArrowheads="1"/>
          </p:cNvSpPr>
          <p:nvPr/>
        </p:nvSpPr>
        <p:spPr bwMode="auto">
          <a:xfrm>
            <a:off x="271463" y="4589463"/>
            <a:ext cx="8618537" cy="461962"/>
          </a:xfrm>
          <a:prstGeom prst="rect">
            <a:avLst/>
          </a:prstGeom>
          <a:noFill/>
          <a:ln w="9525">
            <a:noFill/>
            <a:miter lim="800000"/>
            <a:headEnd/>
            <a:tailEnd/>
          </a:ln>
        </p:spPr>
        <p:txBody>
          <a:bodyPr>
            <a:spAutoFit/>
          </a:bodyPr>
          <a:lstStyle/>
          <a:p>
            <a:pPr eaLnBrk="1" hangingPunct="1"/>
            <a:r>
              <a:rPr lang="en-US" sz="2400" b="1" dirty="0">
                <a:latin typeface="Times New Roman" pitchFamily="18" charset="0"/>
              </a:rPr>
              <a:t>Inflation Rate for 2011= 2.7-1.8/1.8 = 0.5 = 0.5x100=50%</a:t>
            </a:r>
          </a:p>
        </p:txBody>
      </p:sp>
      <p:sp>
        <p:nvSpPr>
          <p:cNvPr id="65575" name="Rectangle 42"/>
          <p:cNvSpPr>
            <a:spLocks noChangeArrowheads="1"/>
          </p:cNvSpPr>
          <p:nvPr/>
        </p:nvSpPr>
        <p:spPr bwMode="auto">
          <a:xfrm>
            <a:off x="98425" y="4992688"/>
            <a:ext cx="8966200" cy="762000"/>
          </a:xfrm>
          <a:prstGeom prst="rect">
            <a:avLst/>
          </a:prstGeom>
          <a:noFill/>
          <a:ln w="9525">
            <a:noFill/>
            <a:miter lim="800000"/>
            <a:headEnd/>
            <a:tailEnd/>
          </a:ln>
        </p:spPr>
        <p:txBody>
          <a:bodyPr anchor="b"/>
          <a:lstStyle/>
          <a:p>
            <a:pPr eaLnBrk="1" hangingPunct="1"/>
            <a:r>
              <a:rPr lang="en-US" sz="2000" dirty="0">
                <a:latin typeface="Times New Roman" pitchFamily="18" charset="0"/>
              </a:rPr>
              <a:t>Wt (Burger) 2011	        =360/ 472.5 [3x120/(3x120+1.50x75] =360/(360+112.5)=0.76</a:t>
            </a:r>
          </a:p>
          <a:p>
            <a:pPr eaLnBrk="1" hangingPunct="1"/>
            <a:r>
              <a:rPr lang="en-US" sz="2000" dirty="0">
                <a:latin typeface="Times New Roman" pitchFamily="18" charset="0"/>
              </a:rPr>
              <a:t>Wt (Milkshake) 2011  = 112.5/472.5 [1.50x75/(3x120+1.50x75)]  = 0.24</a:t>
            </a:r>
          </a:p>
        </p:txBody>
      </p:sp>
      <p:sp>
        <p:nvSpPr>
          <p:cNvPr id="65576" name="Rectangle 45"/>
          <p:cNvSpPr>
            <a:spLocks noChangeArrowheads="1"/>
          </p:cNvSpPr>
          <p:nvPr/>
        </p:nvSpPr>
        <p:spPr bwMode="auto">
          <a:xfrm>
            <a:off x="322263" y="5773738"/>
            <a:ext cx="7467600" cy="703262"/>
          </a:xfrm>
          <a:prstGeom prst="rect">
            <a:avLst/>
          </a:prstGeom>
          <a:noFill/>
          <a:ln w="9525">
            <a:noFill/>
            <a:miter lim="800000"/>
            <a:headEnd/>
            <a:tailEnd/>
          </a:ln>
        </p:spPr>
        <p:txBody>
          <a:bodyPr anchor="b"/>
          <a:lstStyle/>
          <a:p>
            <a:pPr eaLnBrk="1" hangingPunct="1"/>
            <a:r>
              <a:rPr lang="en-US" sz="2000" dirty="0">
                <a:latin typeface="Times New Roman" pitchFamily="18" charset="0"/>
              </a:rPr>
              <a:t>PI for 2011=(3x0.76+1.5x0.24)= 2.28+0.36=2.64</a:t>
            </a:r>
          </a:p>
          <a:p>
            <a:pPr eaLnBrk="1" hangingPunct="1"/>
            <a:r>
              <a:rPr lang="en-US" sz="2000" dirty="0">
                <a:latin typeface="Times New Roman" pitchFamily="18" charset="0"/>
              </a:rPr>
              <a:t>PI for 2012=(4x0.76+3x0.24)=3.04+0.72=3.76</a:t>
            </a:r>
          </a:p>
        </p:txBody>
      </p:sp>
      <p:sp>
        <p:nvSpPr>
          <p:cNvPr id="65577" name="Rectangle 11"/>
          <p:cNvSpPr>
            <a:spLocks noChangeArrowheads="1"/>
          </p:cNvSpPr>
          <p:nvPr/>
        </p:nvSpPr>
        <p:spPr bwMode="auto">
          <a:xfrm>
            <a:off x="271463" y="6375400"/>
            <a:ext cx="8618537" cy="461963"/>
          </a:xfrm>
          <a:prstGeom prst="rect">
            <a:avLst/>
          </a:prstGeom>
          <a:noFill/>
          <a:ln w="9525">
            <a:noFill/>
            <a:miter lim="800000"/>
            <a:headEnd/>
            <a:tailEnd/>
          </a:ln>
        </p:spPr>
        <p:txBody>
          <a:bodyPr>
            <a:spAutoFit/>
          </a:bodyPr>
          <a:lstStyle/>
          <a:p>
            <a:pPr eaLnBrk="1" hangingPunct="1"/>
            <a:r>
              <a:rPr lang="en-US" sz="2400" b="1" dirty="0">
                <a:latin typeface="Times New Roman" pitchFamily="18" charset="0"/>
              </a:rPr>
              <a:t>Inflation Rate for 2012= 3.76-2.64/2.64= 0.42= 0.42x100= 42%</a:t>
            </a:r>
          </a:p>
        </p:txBody>
      </p:sp>
    </p:spTree>
    <p:extLst>
      <p:ext uri="{BB962C8B-B14F-4D97-AF65-F5344CB8AC3E}">
        <p14:creationId xmlns:p14="http://schemas.microsoft.com/office/powerpoint/2010/main" val="79847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2" grpId="0"/>
      <p:bldP spid="65573" grpId="0"/>
      <p:bldP spid="65574" grpId="0"/>
      <p:bldP spid="65575" grpId="0"/>
      <p:bldP spid="65576" grpId="0"/>
      <p:bldP spid="655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66800" y="0"/>
            <a:ext cx="7543800" cy="533400"/>
          </a:xfrm>
        </p:spPr>
        <p:txBody>
          <a:bodyPr/>
          <a:lstStyle/>
          <a:p>
            <a:pPr algn="ctr"/>
            <a:r>
              <a:rPr lang="en-US" sz="2800" dirty="0">
                <a:solidFill>
                  <a:schemeClr val="tx1"/>
                </a:solidFill>
                <a:latin typeface="Times New Roman" pitchFamily="18" charset="0"/>
              </a:rPr>
              <a:t>Worked Out Example</a:t>
            </a:r>
          </a:p>
        </p:txBody>
      </p:sp>
      <p:graphicFrame>
        <p:nvGraphicFramePr>
          <p:cNvPr id="250929" name="Group 49"/>
          <p:cNvGraphicFramePr>
            <a:graphicFrameLocks noGrp="1"/>
          </p:cNvGraphicFramePr>
          <p:nvPr>
            <p:ph type="tbl" idx="1"/>
            <p:extLst>
              <p:ext uri="{D42A27DB-BD31-4B8C-83A1-F6EECF244321}">
                <p14:modId xmlns:p14="http://schemas.microsoft.com/office/powerpoint/2010/main" val="1075795747"/>
              </p:ext>
            </p:extLst>
          </p:nvPr>
        </p:nvGraphicFramePr>
        <p:xfrm>
          <a:off x="838200" y="838200"/>
          <a:ext cx="7543800" cy="1828800"/>
        </p:xfrm>
        <a:graphic>
          <a:graphicData uri="http://schemas.openxmlformats.org/drawingml/2006/table">
            <a:tbl>
              <a:tblPr/>
              <a:tblGrid>
                <a:gridCol w="1077913">
                  <a:extLst>
                    <a:ext uri="{9D8B030D-6E8A-4147-A177-3AD203B41FA5}">
                      <a16:colId xmlns:a16="http://schemas.microsoft.com/office/drawing/2014/main" val="20000"/>
                    </a:ext>
                  </a:extLst>
                </a:gridCol>
                <a:gridCol w="1077912">
                  <a:extLst>
                    <a:ext uri="{9D8B030D-6E8A-4147-A177-3AD203B41FA5}">
                      <a16:colId xmlns:a16="http://schemas.microsoft.com/office/drawing/2014/main" val="20001"/>
                    </a:ext>
                  </a:extLst>
                </a:gridCol>
                <a:gridCol w="1077913">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077912">
                  <a:extLst>
                    <a:ext uri="{9D8B030D-6E8A-4147-A177-3AD203B41FA5}">
                      <a16:colId xmlns:a16="http://schemas.microsoft.com/office/drawing/2014/main" val="20004"/>
                    </a:ext>
                  </a:extLst>
                </a:gridCol>
                <a:gridCol w="1077913">
                  <a:extLst>
                    <a:ext uri="{9D8B030D-6E8A-4147-A177-3AD203B41FA5}">
                      <a16:colId xmlns:a16="http://schemas.microsoft.com/office/drawing/2014/main" val="20005"/>
                    </a:ext>
                  </a:extLst>
                </a:gridCol>
                <a:gridCol w="1077912">
                  <a:extLst>
                    <a:ext uri="{9D8B030D-6E8A-4147-A177-3AD203B41FA5}">
                      <a16:colId xmlns:a16="http://schemas.microsoft.com/office/drawing/2014/main" val="20006"/>
                    </a:ext>
                  </a:extLst>
                </a:gridCol>
              </a:tblGrid>
              <a:tr h="4572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Period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Pizza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Jeans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Movie Ticket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286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Qty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Qty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Qty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2009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20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rPr>
                        <a:t>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0921" name="Rectangle 41"/>
          <p:cNvSpPr>
            <a:spLocks noChangeArrowheads="1"/>
          </p:cNvSpPr>
          <p:nvPr/>
        </p:nvSpPr>
        <p:spPr bwMode="auto">
          <a:xfrm>
            <a:off x="762000" y="4191000"/>
            <a:ext cx="7086600" cy="1431925"/>
          </a:xfrm>
          <a:prstGeom prst="rect">
            <a:avLst/>
          </a:prstGeom>
          <a:noFill/>
          <a:ln>
            <a:noFill/>
          </a:ln>
          <a:effectLst/>
        </p:spPr>
        <p:txBody>
          <a:bodyPr anchor="b"/>
          <a:lstStyle/>
          <a:p>
            <a:pPr algn="ctr" eaLnBrk="1" hangingPunct="1">
              <a:defRPr/>
            </a:pPr>
            <a:endParaRPr lang="en-US" sz="4400" b="1">
              <a:solidFill>
                <a:schemeClr val="tx2"/>
              </a:solidFill>
              <a:effectLst>
                <a:outerShdw blurRad="38100" dist="38100" dir="2700000" algn="tl">
                  <a:srgbClr val="000000"/>
                </a:outerShdw>
              </a:effectLst>
            </a:endParaRPr>
          </a:p>
        </p:txBody>
      </p:sp>
      <p:sp>
        <p:nvSpPr>
          <p:cNvPr id="66602" name="Rectangle 42"/>
          <p:cNvSpPr>
            <a:spLocks noChangeArrowheads="1"/>
          </p:cNvSpPr>
          <p:nvPr/>
        </p:nvSpPr>
        <p:spPr bwMode="auto">
          <a:xfrm>
            <a:off x="762000" y="2743200"/>
            <a:ext cx="7772400" cy="1066800"/>
          </a:xfrm>
          <a:prstGeom prst="rect">
            <a:avLst/>
          </a:prstGeom>
          <a:noFill/>
          <a:ln w="9525">
            <a:noFill/>
            <a:miter lim="800000"/>
            <a:headEnd/>
            <a:tailEnd/>
          </a:ln>
        </p:spPr>
        <p:txBody>
          <a:bodyPr anchor="b"/>
          <a:lstStyle/>
          <a:p>
            <a:pPr algn="just" eaLnBrk="1" hangingPunct="1"/>
            <a:r>
              <a:rPr lang="en-US" sz="2000" dirty="0">
                <a:latin typeface="Times New Roman" pitchFamily="18" charset="0"/>
              </a:rPr>
              <a:t>Wt (Pizza)	  = 10,000/62000  [25 x 400   / (10,000+50,000+2,000)]</a:t>
            </a:r>
            <a:br>
              <a:rPr lang="en-US" sz="2000" dirty="0">
                <a:latin typeface="Times New Roman" pitchFamily="18" charset="0"/>
              </a:rPr>
            </a:br>
            <a:r>
              <a:rPr lang="en-US" sz="2000" dirty="0">
                <a:latin typeface="Times New Roman" pitchFamily="18" charset="0"/>
              </a:rPr>
              <a:t>Wt (Jeans)	  = 50,000/62,000  [1000 x 50 / (10,000+50,000+2,000)]</a:t>
            </a:r>
            <a:br>
              <a:rPr lang="en-US" sz="2000" dirty="0">
                <a:latin typeface="Times New Roman" pitchFamily="18" charset="0"/>
              </a:rPr>
            </a:br>
            <a:r>
              <a:rPr lang="en-US" sz="2000" dirty="0">
                <a:latin typeface="Times New Roman" pitchFamily="18" charset="0"/>
              </a:rPr>
              <a:t>Wt (Movie Ticket) =    2,000/62,000    [50 x 40 / (10,000+50,000+2,000)]</a:t>
            </a:r>
          </a:p>
        </p:txBody>
      </p:sp>
      <p:sp>
        <p:nvSpPr>
          <p:cNvPr id="66603" name="Rectangle 43"/>
          <p:cNvSpPr>
            <a:spLocks noChangeArrowheads="1"/>
          </p:cNvSpPr>
          <p:nvPr/>
        </p:nvSpPr>
        <p:spPr bwMode="auto">
          <a:xfrm>
            <a:off x="1066800" y="5029200"/>
            <a:ext cx="7467600" cy="1066800"/>
          </a:xfrm>
          <a:prstGeom prst="rect">
            <a:avLst/>
          </a:prstGeom>
          <a:noFill/>
          <a:ln w="9525">
            <a:noFill/>
            <a:miter lim="800000"/>
            <a:headEnd/>
            <a:tailEnd/>
          </a:ln>
        </p:spPr>
        <p:txBody>
          <a:bodyPr anchor="b"/>
          <a:lstStyle/>
          <a:p>
            <a:pPr eaLnBrk="1" hangingPunct="1"/>
            <a:r>
              <a:rPr lang="en-US" sz="2000">
                <a:latin typeface="Times New Roman" pitchFamily="18" charset="0"/>
              </a:rPr>
              <a:t>PI for 2010=(30x10/62) + (1200x50x/62) + (60x2/62)</a:t>
            </a:r>
            <a:br>
              <a:rPr lang="en-US" sz="2000">
                <a:latin typeface="Times New Roman" pitchFamily="18" charset="0"/>
              </a:rPr>
            </a:br>
            <a:r>
              <a:rPr lang="en-US" sz="2000">
                <a:latin typeface="Times New Roman" pitchFamily="18" charset="0"/>
              </a:rPr>
              <a:t>	    = 300/62 + 60,000/62 + 120/62</a:t>
            </a:r>
            <a:br>
              <a:rPr lang="en-US" sz="2000">
                <a:latin typeface="Times New Roman" pitchFamily="18" charset="0"/>
              </a:rPr>
            </a:br>
            <a:r>
              <a:rPr lang="en-US" sz="2000">
                <a:latin typeface="Times New Roman" pitchFamily="18" charset="0"/>
              </a:rPr>
              <a:t>	    = 60,420/62 = 974.52</a:t>
            </a:r>
          </a:p>
        </p:txBody>
      </p:sp>
      <p:sp>
        <p:nvSpPr>
          <p:cNvPr id="66604" name="Rectangle 45"/>
          <p:cNvSpPr>
            <a:spLocks noChangeArrowheads="1"/>
          </p:cNvSpPr>
          <p:nvPr/>
        </p:nvSpPr>
        <p:spPr bwMode="auto">
          <a:xfrm>
            <a:off x="1066800" y="3886200"/>
            <a:ext cx="7467600" cy="1066800"/>
          </a:xfrm>
          <a:prstGeom prst="rect">
            <a:avLst/>
          </a:prstGeom>
          <a:noFill/>
          <a:ln w="9525">
            <a:noFill/>
            <a:miter lim="800000"/>
            <a:headEnd/>
            <a:tailEnd/>
          </a:ln>
        </p:spPr>
        <p:txBody>
          <a:bodyPr anchor="b"/>
          <a:lstStyle/>
          <a:p>
            <a:pPr eaLnBrk="1" hangingPunct="1"/>
            <a:r>
              <a:rPr lang="en-US" sz="2000" dirty="0">
                <a:latin typeface="Times New Roman" pitchFamily="18" charset="0"/>
              </a:rPr>
              <a:t>PI for 2009=(25x10/62) + (1000x50/62) + (50x2/62)</a:t>
            </a:r>
            <a:br>
              <a:rPr lang="en-US" sz="2000" dirty="0">
                <a:latin typeface="Times New Roman" pitchFamily="18" charset="0"/>
              </a:rPr>
            </a:br>
            <a:r>
              <a:rPr lang="en-US" sz="2000" dirty="0">
                <a:latin typeface="Times New Roman" pitchFamily="18" charset="0"/>
              </a:rPr>
              <a:t>	    = 250/62 + 50,000/62 + 100/62</a:t>
            </a:r>
            <a:br>
              <a:rPr lang="en-US" sz="2000" dirty="0">
                <a:latin typeface="Times New Roman" pitchFamily="18" charset="0"/>
              </a:rPr>
            </a:br>
            <a:r>
              <a:rPr lang="en-US" sz="2000" dirty="0">
                <a:latin typeface="Times New Roman" pitchFamily="18" charset="0"/>
              </a:rPr>
              <a:t>	    = 50,350/62 = 812.097</a:t>
            </a:r>
          </a:p>
        </p:txBody>
      </p:sp>
      <p:sp>
        <p:nvSpPr>
          <p:cNvPr id="66605" name="Rectangle 50"/>
          <p:cNvSpPr>
            <a:spLocks noChangeArrowheads="1"/>
          </p:cNvSpPr>
          <p:nvPr/>
        </p:nvSpPr>
        <p:spPr bwMode="auto">
          <a:xfrm>
            <a:off x="533400" y="5943600"/>
            <a:ext cx="8229600" cy="762000"/>
          </a:xfrm>
          <a:prstGeom prst="rect">
            <a:avLst/>
          </a:prstGeom>
          <a:noFill/>
          <a:ln w="9525">
            <a:noFill/>
            <a:miter lim="800000"/>
            <a:headEnd/>
            <a:tailEnd/>
          </a:ln>
        </p:spPr>
        <p:txBody>
          <a:bodyPr anchor="b"/>
          <a:lstStyle/>
          <a:p>
            <a:pPr eaLnBrk="1" hangingPunct="1"/>
            <a:r>
              <a:rPr lang="en-US" sz="2400" b="1">
                <a:latin typeface="Times New Roman" pitchFamily="18" charset="0"/>
              </a:rPr>
              <a:t>Inflation Rate = 974.52-812.097 / 812.097 = 0.20 x 100 = 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1066800"/>
            <a:ext cx="8839200" cy="5791200"/>
          </a:xfrm>
          <a:prstGeom prst="rect">
            <a:avLst/>
          </a:prstGeom>
          <a:noFill/>
          <a:ln w="9525">
            <a:noFill/>
            <a:miter lim="800000"/>
            <a:headEnd/>
            <a:tailEnd/>
          </a:ln>
          <a:effectLst/>
        </p:spPr>
      </p:pic>
      <p:sp>
        <p:nvSpPr>
          <p:cNvPr id="3" name="Rectangle 2"/>
          <p:cNvSpPr/>
          <p:nvPr/>
        </p:nvSpPr>
        <p:spPr>
          <a:xfrm>
            <a:off x="1828800" y="457200"/>
            <a:ext cx="5545942" cy="461665"/>
          </a:xfrm>
          <a:prstGeom prst="rect">
            <a:avLst/>
          </a:prstGeom>
        </p:spPr>
        <p:txBody>
          <a:bodyPr wrap="none">
            <a:spAutoFit/>
          </a:bodyPr>
          <a:lstStyle/>
          <a:p>
            <a:pPr algn="ctr"/>
            <a:r>
              <a:rPr lang="en-US" sz="2400" b="1" dirty="0">
                <a:latin typeface="Times New Roman" pitchFamily="18" charset="0"/>
                <a:cs typeface="Times New Roman" pitchFamily="18" charset="0"/>
              </a:rPr>
              <a:t>Factors contributing to Consumer Prices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07870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II6"/>
          <p:cNvPicPr/>
          <p:nvPr/>
        </p:nvPicPr>
        <p:blipFill>
          <a:blip r:embed="rId2">
            <a:extLst>
              <a:ext uri="{28A0092B-C50C-407E-A947-70E740481C1C}">
                <a14:useLocalDpi xmlns:a14="http://schemas.microsoft.com/office/drawing/2010/main" val="0"/>
              </a:ext>
            </a:extLst>
          </a:blip>
          <a:srcRect/>
          <a:stretch>
            <a:fillRect/>
          </a:stretch>
        </p:blipFill>
        <p:spPr bwMode="auto">
          <a:xfrm>
            <a:off x="4540348" y="0"/>
            <a:ext cx="4572000" cy="3590925"/>
          </a:xfrm>
          <a:prstGeom prst="rect">
            <a:avLst/>
          </a:prstGeom>
          <a:noFill/>
          <a:ln>
            <a:noFill/>
          </a:ln>
        </p:spPr>
      </p:pic>
      <p:pic>
        <p:nvPicPr>
          <p:cNvPr id="3" name="Picture 2" descr="CII2"/>
          <p:cNvPicPr/>
          <p:nvPr/>
        </p:nvPicPr>
        <p:blipFill>
          <a:blip r:embed="rId3">
            <a:extLst>
              <a:ext uri="{28A0092B-C50C-407E-A947-70E740481C1C}">
                <a14:useLocalDpi xmlns:a14="http://schemas.microsoft.com/office/drawing/2010/main" val="0"/>
              </a:ext>
            </a:extLst>
          </a:blip>
          <a:srcRect/>
          <a:stretch>
            <a:fillRect/>
          </a:stretch>
        </p:blipFill>
        <p:spPr bwMode="auto">
          <a:xfrm>
            <a:off x="35168" y="-1"/>
            <a:ext cx="4308231" cy="3590925"/>
          </a:xfrm>
          <a:prstGeom prst="rect">
            <a:avLst/>
          </a:prstGeom>
          <a:noFill/>
          <a:ln>
            <a:noFill/>
          </a:ln>
        </p:spPr>
      </p:pic>
      <p:pic>
        <p:nvPicPr>
          <p:cNvPr id="4" name="Picture 3" descr="CII7"/>
          <p:cNvPicPr/>
          <p:nvPr/>
        </p:nvPicPr>
        <p:blipFill>
          <a:blip r:embed="rId4">
            <a:extLst>
              <a:ext uri="{28A0092B-C50C-407E-A947-70E740481C1C}">
                <a14:useLocalDpi xmlns:a14="http://schemas.microsoft.com/office/drawing/2010/main" val="0"/>
              </a:ext>
            </a:extLst>
          </a:blip>
          <a:srcRect/>
          <a:stretch>
            <a:fillRect/>
          </a:stretch>
        </p:blipFill>
        <p:spPr bwMode="auto">
          <a:xfrm>
            <a:off x="228599" y="3590924"/>
            <a:ext cx="4114799" cy="3038476"/>
          </a:xfrm>
          <a:prstGeom prst="rect">
            <a:avLst/>
          </a:prstGeom>
          <a:noFill/>
          <a:ln>
            <a:noFill/>
          </a:ln>
        </p:spPr>
      </p:pic>
      <p:sp>
        <p:nvSpPr>
          <p:cNvPr id="5" name="Rectangle 4"/>
          <p:cNvSpPr/>
          <p:nvPr/>
        </p:nvSpPr>
        <p:spPr>
          <a:xfrm>
            <a:off x="4343398" y="3590924"/>
            <a:ext cx="4648202" cy="2862322"/>
          </a:xfrm>
          <a:prstGeom prst="rect">
            <a:avLst/>
          </a:prstGeom>
        </p:spPr>
        <p:txBody>
          <a:bodyPr wrap="square">
            <a:spAutoFit/>
          </a:bodyPr>
          <a:lstStyle/>
          <a:p>
            <a:pPr algn="ctr"/>
            <a:r>
              <a:rPr lang="en-US" b="1" dirty="0">
                <a:solidFill>
                  <a:srgbClr val="000000"/>
                </a:solidFill>
                <a:latin typeface="Arial" panose="020B0604020202020204" pitchFamily="34" charset="0"/>
                <a:ea typeface="Times New Roman" panose="02020603050405020304" pitchFamily="18" charset="0"/>
              </a:rPr>
              <a:t>Drivers of Inflation</a:t>
            </a:r>
          </a:p>
          <a:p>
            <a:pPr marL="285750" indent="-285750">
              <a:buFont typeface="Arial" panose="020B0604020202020204" pitchFamily="34" charset="0"/>
              <a:buChar char="•"/>
            </a:pPr>
            <a:r>
              <a:rPr lang="en-US" dirty="0">
                <a:solidFill>
                  <a:srgbClr val="000000"/>
                </a:solidFill>
                <a:latin typeface="Arial" panose="020B0604020202020204" pitchFamily="34" charset="0"/>
              </a:rPr>
              <a:t>Food price shocks have large and persistent effects on inflation expectations</a:t>
            </a:r>
          </a:p>
          <a:p>
            <a:pPr marL="285750" indent="-285750">
              <a:buFont typeface="Arial" panose="020B0604020202020204" pitchFamily="34" charset="0"/>
              <a:buChar char="•"/>
            </a:pPr>
            <a:r>
              <a:rPr lang="en-US" dirty="0">
                <a:solidFill>
                  <a:srgbClr val="000000"/>
                </a:solidFill>
                <a:latin typeface="Arial" panose="020B0604020202020204" pitchFamily="34" charset="0"/>
              </a:rPr>
              <a:t>Within food group, cereals and fruits and vegetables are major contributor</a:t>
            </a:r>
          </a:p>
          <a:p>
            <a:pPr marL="285750" indent="-285750">
              <a:buFont typeface="Arial" panose="020B0604020202020204" pitchFamily="34" charset="0"/>
              <a:buChar char="•"/>
            </a:pPr>
            <a:r>
              <a:rPr lang="en-US" dirty="0">
                <a:solidFill>
                  <a:srgbClr val="000000"/>
                </a:solidFill>
                <a:latin typeface="Arial" panose="020B0604020202020204" pitchFamily="34" charset="0"/>
              </a:rPr>
              <a:t>Inflation due to non-food items remained stable since September 2013 in response of monetary policy actions.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69218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1295399"/>
            <a:ext cx="7086600" cy="4818351"/>
          </a:xfrm>
          <a:prstGeom prst="rect">
            <a:avLst/>
          </a:prstGeom>
          <a:noFill/>
          <a:ln w="9525">
            <a:noFill/>
            <a:miter lim="800000"/>
            <a:headEnd/>
            <a:tailEnd/>
          </a:ln>
          <a:effectLst/>
        </p:spPr>
      </p:pic>
      <p:sp>
        <p:nvSpPr>
          <p:cNvPr id="3" name="Rectangle 2"/>
          <p:cNvSpPr/>
          <p:nvPr/>
        </p:nvSpPr>
        <p:spPr>
          <a:xfrm>
            <a:off x="1981200" y="381000"/>
            <a:ext cx="5791200" cy="738664"/>
          </a:xfrm>
          <a:prstGeom prst="rect">
            <a:avLst/>
          </a:prstGeom>
        </p:spPr>
        <p:txBody>
          <a:bodyPr wrap="square">
            <a:spAutoFit/>
          </a:bodyPr>
          <a:lstStyle/>
          <a:p>
            <a:endParaRPr lang="en-US" dirty="0"/>
          </a:p>
          <a:p>
            <a:pPr algn="just"/>
            <a:r>
              <a:rPr lang="en-US" dirty="0"/>
              <a:t> </a:t>
            </a:r>
            <a:r>
              <a:rPr lang="en-US" sz="2400" b="1" dirty="0">
                <a:latin typeface="Times New Roman" pitchFamily="18" charset="0"/>
                <a:cs typeface="Times New Roman" pitchFamily="18" charset="0"/>
              </a:rPr>
              <a:t>Consumer Price Inflation in India (in %)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09339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1077" y="762000"/>
            <a:ext cx="8974347" cy="5167313"/>
          </a:xfrm>
          <a:prstGeom prst="rect">
            <a:avLst/>
          </a:prstGeom>
          <a:noFill/>
          <a:ln w="9525">
            <a:noFill/>
            <a:miter lim="800000"/>
            <a:headEnd/>
            <a:tailEnd/>
          </a:ln>
          <a:effectLst/>
        </p:spPr>
      </p:pic>
    </p:spTree>
    <p:extLst>
      <p:ext uri="{BB962C8B-B14F-4D97-AF65-F5344CB8AC3E}">
        <p14:creationId xmlns:p14="http://schemas.microsoft.com/office/powerpoint/2010/main" val="47634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latin typeface="Times New Roman" pitchFamily="18" charset="0"/>
                <a:cs typeface="Times New Roman" pitchFamily="18" charset="0"/>
              </a:rPr>
              <a:t>What is INFLATION</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a:r>
              <a:rPr lang="en-US" dirty="0">
                <a:latin typeface="Times New Roman" pitchFamily="18" charset="0"/>
                <a:cs typeface="Times New Roman" pitchFamily="18" charset="0"/>
              </a:rPr>
              <a:t>“Inflation is a persistent and appreciable rise in the general level or average of prices.”		  	Ackley</a:t>
            </a:r>
          </a:p>
          <a:p>
            <a:pPr lvl="1" algn="just"/>
            <a:r>
              <a:rPr lang="en-US" sz="1800" dirty="0">
                <a:solidFill>
                  <a:schemeClr val="accent1"/>
                </a:solidFill>
                <a:latin typeface="Times New Roman" pitchFamily="18" charset="0"/>
                <a:cs typeface="Times New Roman" pitchFamily="18" charset="0"/>
              </a:rPr>
              <a:t>The term </a:t>
            </a:r>
            <a:r>
              <a:rPr lang="en-US" sz="1800" i="1" dirty="0">
                <a:solidFill>
                  <a:schemeClr val="accent1"/>
                </a:solidFill>
                <a:latin typeface="Times New Roman" pitchFamily="18" charset="0"/>
                <a:cs typeface="Times New Roman" pitchFamily="18" charset="0"/>
              </a:rPr>
              <a:t>‘persistent’ implies </a:t>
            </a:r>
            <a:r>
              <a:rPr lang="en-US" sz="1800" dirty="0">
                <a:solidFill>
                  <a:schemeClr val="accent1"/>
                </a:solidFill>
                <a:latin typeface="Times New Roman" pitchFamily="18" charset="0"/>
                <a:cs typeface="Times New Roman" pitchFamily="18" charset="0"/>
              </a:rPr>
              <a:t>that the price level continues to rise and does not respond to anti-inflationary policies. </a:t>
            </a:r>
          </a:p>
          <a:p>
            <a:pPr lvl="1" algn="just"/>
            <a:r>
              <a:rPr lang="en-US" sz="1800" dirty="0">
                <a:solidFill>
                  <a:schemeClr val="accent1"/>
                </a:solidFill>
                <a:latin typeface="Times New Roman" pitchFamily="18" charset="0"/>
                <a:cs typeface="Times New Roman" pitchFamily="18" charset="0"/>
              </a:rPr>
              <a:t>The term ‘</a:t>
            </a:r>
            <a:r>
              <a:rPr lang="en-US" sz="1800" i="1" dirty="0">
                <a:solidFill>
                  <a:schemeClr val="accent1"/>
                </a:solidFill>
                <a:latin typeface="Times New Roman" pitchFamily="18" charset="0"/>
                <a:cs typeface="Times New Roman" pitchFamily="18" charset="0"/>
              </a:rPr>
              <a:t>appreciable’ is more ambiguous because it does not specify as to what rate of increase in the price </a:t>
            </a:r>
            <a:r>
              <a:rPr lang="en-US" sz="1800" dirty="0">
                <a:solidFill>
                  <a:schemeClr val="accent1"/>
                </a:solidFill>
                <a:latin typeface="Times New Roman" pitchFamily="18" charset="0"/>
                <a:cs typeface="Times New Roman" pitchFamily="18" charset="0"/>
              </a:rPr>
              <a:t>level is to be considered as ‘appreciable’ or ‘considerable’—5%, 10%, 30% per month or per annum or what?</a:t>
            </a:r>
          </a:p>
          <a:p>
            <a:pPr algn="just">
              <a:buNone/>
            </a:pPr>
            <a:r>
              <a:rPr lang="en-US" sz="2800" b="1" i="1" dirty="0">
                <a:latin typeface="Times New Roman" pitchFamily="18" charset="0"/>
              </a:rPr>
              <a:t>	</a:t>
            </a:r>
            <a:r>
              <a:rPr lang="en-US" sz="2400" b="1" i="1" dirty="0">
                <a:latin typeface="Times New Roman" pitchFamily="18" charset="0"/>
              </a:rPr>
              <a:t>Sustained inflation</a:t>
            </a:r>
            <a:r>
              <a:rPr lang="en-US" sz="2400" i="1" dirty="0">
                <a:latin typeface="Times New Roman" pitchFamily="18" charset="0"/>
              </a:rPr>
              <a:t> occurs when the overall price level continues to rise over some fairly long period of time.</a:t>
            </a:r>
          </a:p>
          <a:p>
            <a:pPr algn="just">
              <a:lnSpc>
                <a:spcPct val="90000"/>
              </a:lnSpc>
              <a:buNone/>
              <a:defRPr/>
            </a:pPr>
            <a:endParaRPr lang="en-US" sz="2400" dirty="0">
              <a:latin typeface="Times New Roman" pitchFamily="18" charset="0"/>
              <a:cs typeface="Times New Roman" pitchFamily="18" charset="0"/>
            </a:endParaRPr>
          </a:p>
          <a:p>
            <a:pPr algn="just">
              <a:lnSpc>
                <a:spcPct val="90000"/>
              </a:lnSpc>
              <a:buNone/>
              <a:defRPr/>
            </a:pPr>
            <a:r>
              <a:rPr lang="en-US" sz="2400" b="1" dirty="0">
                <a:latin typeface="Times New Roman" pitchFamily="18" charset="0"/>
                <a:cs typeface="Times New Roman" pitchFamily="18" charset="0"/>
              </a:rPr>
              <a:t>Problem</a:t>
            </a:r>
          </a:p>
          <a:p>
            <a:pPr lvl="1" algn="just">
              <a:lnSpc>
                <a:spcPct val="90000"/>
              </a:lnSpc>
              <a:defRPr/>
            </a:pPr>
            <a:r>
              <a:rPr lang="en-US" sz="2200" dirty="0">
                <a:latin typeface="Times New Roman" pitchFamily="18" charset="0"/>
                <a:cs typeface="Times New Roman" pitchFamily="18" charset="0"/>
              </a:rPr>
              <a:t>Prices rise faster than income</a:t>
            </a:r>
          </a:p>
          <a:p>
            <a:pPr lvl="1" algn="just">
              <a:lnSpc>
                <a:spcPct val="90000"/>
              </a:lnSpc>
              <a:defRPr/>
            </a:pPr>
            <a:r>
              <a:rPr lang="en-US" sz="2200" dirty="0">
                <a:latin typeface="Times New Roman" pitchFamily="18" charset="0"/>
                <a:cs typeface="Times New Roman" pitchFamily="18" charset="0"/>
              </a:rPr>
              <a:t>Standard of living declines</a:t>
            </a:r>
          </a:p>
          <a:p>
            <a:pPr algn="just">
              <a:buNone/>
            </a:pPr>
            <a:endParaRPr lang="en-US" sz="240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b="0">
                <a:solidFill>
                  <a:srgbClr val="FFFF00"/>
                </a:solidFill>
                <a:effectLst/>
                <a:latin typeface="Times New Roman" pitchFamily="18" charset="0"/>
              </a:rPr>
              <a:t>Effects of Inflation</a:t>
            </a:r>
            <a:r>
              <a:rPr lang="en-US"/>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152400"/>
            <a:ext cx="7543800" cy="762000"/>
          </a:xfrm>
        </p:spPr>
        <p:txBody>
          <a:bodyPr/>
          <a:lstStyle/>
          <a:p>
            <a:pPr algn="ctr" eaLnBrk="1" hangingPunct="1"/>
            <a:r>
              <a:rPr lang="en-US" sz="3200" b="1" dirty="0">
                <a:solidFill>
                  <a:schemeClr val="tx1"/>
                </a:solidFill>
                <a:effectLst/>
                <a:latin typeface="Times New Roman" pitchFamily="18" charset="0"/>
              </a:rPr>
              <a:t>Effects on Production</a:t>
            </a:r>
          </a:p>
        </p:txBody>
      </p:sp>
      <p:sp>
        <p:nvSpPr>
          <p:cNvPr id="164867" name="Rectangle 3"/>
          <p:cNvSpPr>
            <a:spLocks noGrp="1" noChangeArrowheads="1"/>
          </p:cNvSpPr>
          <p:nvPr>
            <p:ph idx="1"/>
          </p:nvPr>
        </p:nvSpPr>
        <p:spPr>
          <a:xfrm>
            <a:off x="381000" y="1143000"/>
            <a:ext cx="8574088" cy="5257800"/>
          </a:xfrm>
        </p:spPr>
        <p:txBody>
          <a:bodyPr>
            <a:normAutofit lnSpcReduction="10000"/>
          </a:bodyPr>
          <a:lstStyle/>
          <a:p>
            <a:pPr marL="609600" indent="-609600" algn="just" eaLnBrk="1" hangingPunct="1">
              <a:lnSpc>
                <a:spcPct val="80000"/>
              </a:lnSpc>
              <a:defRPr/>
            </a:pPr>
            <a:r>
              <a:rPr lang="en-US" sz="2400" dirty="0">
                <a:latin typeface="Times New Roman" pitchFamily="18" charset="0"/>
              </a:rPr>
              <a:t>Mild inflation is beneficial to the economy. </a:t>
            </a:r>
          </a:p>
          <a:p>
            <a:pPr marL="609600" indent="-609600" algn="just" eaLnBrk="1" hangingPunct="1">
              <a:lnSpc>
                <a:spcPct val="80000"/>
              </a:lnSpc>
              <a:buFont typeface="Wingdings" pitchFamily="2" charset="2"/>
              <a:buNone/>
              <a:defRPr/>
            </a:pPr>
            <a:endParaRPr lang="en-US" sz="2400" dirty="0">
              <a:latin typeface="Times New Roman" pitchFamily="18" charset="0"/>
            </a:endParaRPr>
          </a:p>
          <a:p>
            <a:pPr marL="609600" indent="-609600" algn="just" eaLnBrk="1" hangingPunct="1">
              <a:lnSpc>
                <a:spcPct val="80000"/>
              </a:lnSpc>
              <a:defRPr/>
            </a:pPr>
            <a:r>
              <a:rPr lang="en-US" sz="2400" dirty="0">
                <a:latin typeface="Times New Roman" pitchFamily="18" charset="0"/>
              </a:rPr>
              <a:t>Hyperinflation disrupts the economy: discourages savings =&gt; capital accumulation falls. Drives out foreign capital already invested in the economy. </a:t>
            </a:r>
          </a:p>
          <a:p>
            <a:pPr marL="609600" indent="-609600" algn="just" eaLnBrk="1" hangingPunct="1">
              <a:lnSpc>
                <a:spcPct val="80000"/>
              </a:lnSpc>
              <a:buFont typeface="Wingdings" pitchFamily="2" charset="2"/>
              <a:buNone/>
              <a:defRPr/>
            </a:pPr>
            <a:endParaRPr lang="en-US" sz="2400" dirty="0">
              <a:latin typeface="Times New Roman" pitchFamily="18" charset="0"/>
            </a:endParaRPr>
          </a:p>
          <a:p>
            <a:pPr marL="609600" indent="-609600" algn="just" eaLnBrk="1" hangingPunct="1">
              <a:lnSpc>
                <a:spcPct val="80000"/>
              </a:lnSpc>
              <a:defRPr/>
            </a:pPr>
            <a:r>
              <a:rPr lang="en-US" sz="2400" dirty="0">
                <a:latin typeface="Times New Roman" pitchFamily="18" charset="0"/>
              </a:rPr>
              <a:t>Volume of production will fall not only on account of fall in capital accumulation, but also due to the uncertainty. </a:t>
            </a:r>
          </a:p>
          <a:p>
            <a:pPr marL="609600" indent="-609600" algn="just" eaLnBrk="1" hangingPunct="1">
              <a:lnSpc>
                <a:spcPct val="80000"/>
              </a:lnSpc>
              <a:buFont typeface="Wingdings" pitchFamily="2" charset="2"/>
              <a:buNone/>
              <a:defRPr/>
            </a:pPr>
            <a:endParaRPr lang="en-US" sz="2400" dirty="0">
              <a:latin typeface="Times New Roman" pitchFamily="18" charset="0"/>
            </a:endParaRPr>
          </a:p>
          <a:p>
            <a:pPr marL="609600" indent="-609600" algn="just" eaLnBrk="1" hangingPunct="1">
              <a:lnSpc>
                <a:spcPct val="80000"/>
              </a:lnSpc>
              <a:defRPr/>
            </a:pPr>
            <a:r>
              <a:rPr lang="en-US" sz="2400" dirty="0">
                <a:latin typeface="Times New Roman" pitchFamily="18" charset="0"/>
              </a:rPr>
              <a:t>Pattern of production may change. </a:t>
            </a:r>
          </a:p>
          <a:p>
            <a:pPr marL="609600" indent="-609600" algn="just" eaLnBrk="1" hangingPunct="1">
              <a:lnSpc>
                <a:spcPct val="80000"/>
              </a:lnSpc>
              <a:buFont typeface="Wingdings" pitchFamily="2" charset="2"/>
              <a:buNone/>
              <a:defRPr/>
            </a:pPr>
            <a:endParaRPr lang="en-US" sz="2400" dirty="0">
              <a:latin typeface="Times New Roman" pitchFamily="18" charset="0"/>
            </a:endParaRPr>
          </a:p>
          <a:p>
            <a:pPr marL="609600" indent="-609600" algn="just" eaLnBrk="1" hangingPunct="1">
              <a:lnSpc>
                <a:spcPct val="80000"/>
              </a:lnSpc>
              <a:defRPr/>
            </a:pPr>
            <a:r>
              <a:rPr lang="en-US" sz="2400" dirty="0">
                <a:latin typeface="Times New Roman" pitchFamily="18" charset="0"/>
              </a:rPr>
              <a:t>Seller’s market =&gt; result in deterioration of the quality of goods produced. </a:t>
            </a:r>
          </a:p>
          <a:p>
            <a:pPr marL="609600" indent="-609600" algn="just" eaLnBrk="1" hangingPunct="1">
              <a:lnSpc>
                <a:spcPct val="80000"/>
              </a:lnSpc>
              <a:defRPr/>
            </a:pPr>
            <a:endParaRPr lang="en-US" sz="2400" dirty="0">
              <a:latin typeface="Times New Roman" pitchFamily="18" charset="0"/>
            </a:endParaRPr>
          </a:p>
          <a:p>
            <a:pPr marL="609600" indent="-609600" algn="just" eaLnBrk="1" hangingPunct="1">
              <a:lnSpc>
                <a:spcPct val="80000"/>
              </a:lnSpc>
              <a:defRPr/>
            </a:pPr>
            <a:r>
              <a:rPr lang="en-US" sz="2400" dirty="0">
                <a:latin typeface="Times New Roman" pitchFamily="18" charset="0"/>
              </a:rPr>
              <a:t>Most serious: disrupts the smooth functioning of the price mechanism.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86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4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0"/>
            <a:ext cx="8686800" cy="685800"/>
          </a:xfrm>
        </p:spPr>
        <p:txBody>
          <a:bodyPr/>
          <a:lstStyle/>
          <a:p>
            <a:pPr algn="ctr" eaLnBrk="1" hangingPunct="1"/>
            <a:r>
              <a:rPr lang="en-US" sz="3200" b="1" dirty="0">
                <a:solidFill>
                  <a:schemeClr val="tx1"/>
                </a:solidFill>
                <a:effectLst/>
                <a:latin typeface="Times New Roman" pitchFamily="18" charset="0"/>
              </a:rPr>
              <a:t>Consequences of high inflation</a:t>
            </a:r>
          </a:p>
        </p:txBody>
      </p:sp>
      <p:sp>
        <p:nvSpPr>
          <p:cNvPr id="31747" name="Rectangle 3"/>
          <p:cNvSpPr>
            <a:spLocks noGrp="1" noChangeArrowheads="1"/>
          </p:cNvSpPr>
          <p:nvPr>
            <p:ph idx="1"/>
          </p:nvPr>
        </p:nvSpPr>
        <p:spPr>
          <a:xfrm>
            <a:off x="457200" y="990600"/>
            <a:ext cx="8382000" cy="5562600"/>
          </a:xfrm>
        </p:spPr>
        <p:txBody>
          <a:bodyPr/>
          <a:lstStyle/>
          <a:p>
            <a:pPr algn="just" eaLnBrk="1" hangingPunct="1">
              <a:lnSpc>
                <a:spcPct val="90000"/>
              </a:lnSpc>
              <a:buFont typeface="Wingdings" pitchFamily="2" charset="2"/>
              <a:buNone/>
            </a:pPr>
            <a:r>
              <a:rPr lang="en-US" sz="2400" dirty="0">
                <a:effectLst/>
              </a:rPr>
              <a:t>• </a:t>
            </a:r>
            <a:r>
              <a:rPr lang="en-US" sz="2400" i="1" dirty="0">
                <a:effectLst/>
                <a:latin typeface="Times New Roman" pitchFamily="18" charset="0"/>
              </a:rPr>
              <a:t>Inertial inflation</a:t>
            </a:r>
            <a:r>
              <a:rPr lang="en-US" sz="2400" dirty="0">
                <a:effectLst/>
                <a:latin typeface="Times New Roman" pitchFamily="18" charset="0"/>
              </a:rPr>
              <a:t>: prices and wages adjust to past inflation through contractual adjustment. </a:t>
            </a:r>
          </a:p>
          <a:p>
            <a:pPr algn="just" eaLnBrk="1" hangingPunct="1">
              <a:lnSpc>
                <a:spcPct val="90000"/>
              </a:lnSpc>
              <a:buFont typeface="Wingdings" pitchFamily="2" charset="2"/>
              <a:buNone/>
            </a:pPr>
            <a:endParaRPr lang="en-US" sz="2400" dirty="0">
              <a:effectLst/>
              <a:latin typeface="Times New Roman" pitchFamily="18" charset="0"/>
            </a:endParaRPr>
          </a:p>
          <a:p>
            <a:pPr algn="just" eaLnBrk="1" hangingPunct="1">
              <a:lnSpc>
                <a:spcPct val="90000"/>
              </a:lnSpc>
            </a:pPr>
            <a:r>
              <a:rPr lang="en-US" sz="2400" i="1" dirty="0">
                <a:effectLst/>
                <a:latin typeface="Times New Roman" pitchFamily="18" charset="0"/>
              </a:rPr>
              <a:t>Hyperinflation</a:t>
            </a:r>
            <a:r>
              <a:rPr lang="en-US" sz="2400" dirty="0">
                <a:effectLst/>
                <a:latin typeface="Times New Roman" pitchFamily="18" charset="0"/>
              </a:rPr>
              <a:t>: wages and prices anticipate future inflation (and v rises). In both an underlying conflict over income distribution.</a:t>
            </a:r>
          </a:p>
          <a:p>
            <a:pPr algn="just" eaLnBrk="1" hangingPunct="1">
              <a:lnSpc>
                <a:spcPct val="90000"/>
              </a:lnSpc>
              <a:buFont typeface="Wingdings" pitchFamily="2" charset="2"/>
              <a:buNone/>
            </a:pPr>
            <a:endParaRPr lang="en-US" sz="2400" dirty="0">
              <a:effectLst/>
              <a:latin typeface="Times New Roman" pitchFamily="18" charset="0"/>
            </a:endParaRPr>
          </a:p>
          <a:p>
            <a:pPr algn="just" eaLnBrk="1" hangingPunct="1">
              <a:lnSpc>
                <a:spcPct val="90000"/>
              </a:lnSpc>
              <a:buFont typeface="Wingdings" pitchFamily="2" charset="2"/>
              <a:buNone/>
            </a:pPr>
            <a:r>
              <a:rPr lang="en-US" sz="2400" dirty="0">
                <a:effectLst/>
                <a:latin typeface="Times New Roman" pitchFamily="18" charset="0"/>
              </a:rPr>
              <a:t>• Supply shortages (e.g. droughts, wars) can cause inflation. Serious redistributive consequences for the poor. Price controls lead to shortages of essential goods (rationing and black markets).</a:t>
            </a:r>
          </a:p>
          <a:p>
            <a:pPr algn="just" eaLnBrk="1" hangingPunct="1">
              <a:lnSpc>
                <a:spcPct val="90000"/>
              </a:lnSpc>
              <a:buFont typeface="Wingdings" pitchFamily="2" charset="2"/>
              <a:buNone/>
            </a:pPr>
            <a:endParaRPr lang="en-US" sz="2400" dirty="0">
              <a:effectLst/>
              <a:latin typeface="Times New Roman" pitchFamily="18" charset="0"/>
            </a:endParaRPr>
          </a:p>
          <a:p>
            <a:pPr algn="just" eaLnBrk="1" hangingPunct="1">
              <a:lnSpc>
                <a:spcPct val="90000"/>
              </a:lnSpc>
              <a:buFont typeface="Wingdings" pitchFamily="2" charset="2"/>
              <a:buNone/>
            </a:pPr>
            <a:r>
              <a:rPr lang="en-US" sz="2400" dirty="0">
                <a:effectLst/>
                <a:latin typeface="Times New Roman" pitchFamily="18" charset="0"/>
              </a:rPr>
              <a:t>• Inflation also causes uncertainty, leading to hoarding by households and no investment by firms; eventually can lose to market collapse as money loses its functions.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66800" y="0"/>
            <a:ext cx="7543800" cy="762000"/>
          </a:xfrm>
        </p:spPr>
        <p:txBody>
          <a:bodyPr/>
          <a:lstStyle/>
          <a:p>
            <a:pPr algn="ctr" eaLnBrk="1" hangingPunct="1"/>
            <a:r>
              <a:rPr lang="en-US" sz="3200" b="1" dirty="0">
                <a:solidFill>
                  <a:schemeClr val="tx1"/>
                </a:solidFill>
                <a:effectLst/>
                <a:latin typeface="Times New Roman" pitchFamily="18" charset="0"/>
              </a:rPr>
              <a:t>Effects on Distribution</a:t>
            </a:r>
          </a:p>
        </p:txBody>
      </p:sp>
      <p:sp>
        <p:nvSpPr>
          <p:cNvPr id="166915" name="Rectangle 3"/>
          <p:cNvSpPr>
            <a:spLocks noGrp="1" noChangeArrowheads="1"/>
          </p:cNvSpPr>
          <p:nvPr>
            <p:ph idx="1"/>
          </p:nvPr>
        </p:nvSpPr>
        <p:spPr>
          <a:xfrm>
            <a:off x="228600" y="914400"/>
            <a:ext cx="8726488" cy="5715000"/>
          </a:xfrm>
        </p:spPr>
        <p:txBody>
          <a:bodyPr/>
          <a:lstStyle/>
          <a:p>
            <a:pPr marL="609600" indent="-609600" algn="just" eaLnBrk="1" hangingPunct="1">
              <a:lnSpc>
                <a:spcPct val="80000"/>
              </a:lnSpc>
              <a:buFont typeface="Wingdings" pitchFamily="2" charset="2"/>
              <a:buNone/>
              <a:defRPr/>
            </a:pPr>
            <a:r>
              <a:rPr lang="en-US" sz="2400" dirty="0">
                <a:latin typeface="Times New Roman" pitchFamily="18" charset="0"/>
              </a:rPr>
              <a:t>Results in redistribution of income and wealth.</a:t>
            </a:r>
          </a:p>
          <a:p>
            <a:pPr marL="609600" indent="-609600" algn="just" eaLnBrk="1" hangingPunct="1">
              <a:lnSpc>
                <a:spcPct val="80000"/>
              </a:lnSpc>
              <a:buFont typeface="Wingdings" pitchFamily="2" charset="2"/>
              <a:buNone/>
              <a:defRPr/>
            </a:pPr>
            <a:endParaRPr lang="en-US" sz="2400" b="1" dirty="0">
              <a:latin typeface="Times New Roman" pitchFamily="18" charset="0"/>
            </a:endParaRPr>
          </a:p>
          <a:p>
            <a:pPr marL="609600" indent="-609600" algn="just" eaLnBrk="1" hangingPunct="1">
              <a:lnSpc>
                <a:spcPct val="80000"/>
              </a:lnSpc>
              <a:defRPr/>
            </a:pPr>
            <a:r>
              <a:rPr lang="en-US" sz="2400" b="1" dirty="0">
                <a:latin typeface="Times New Roman" pitchFamily="18" charset="0"/>
              </a:rPr>
              <a:t>Debtors &amp; Creditors</a:t>
            </a:r>
            <a:r>
              <a:rPr lang="en-US" sz="2400" dirty="0">
                <a:latin typeface="Times New Roman" pitchFamily="18" charset="0"/>
              </a:rPr>
              <a:t>: </a:t>
            </a:r>
            <a:r>
              <a:rPr lang="en-US" sz="2400" i="1" dirty="0">
                <a:latin typeface="Times New Roman" pitchFamily="18" charset="0"/>
              </a:rPr>
              <a:t>Debtors</a:t>
            </a:r>
            <a:r>
              <a:rPr lang="en-US" sz="2400" dirty="0">
                <a:latin typeface="Times New Roman" pitchFamily="18" charset="0"/>
              </a:rPr>
              <a:t> are gainers – they borrowed when purchasing power of money was high and return the loans when pp of money is low due to rising prices. </a:t>
            </a:r>
            <a:r>
              <a:rPr lang="en-US" sz="2400" i="1" dirty="0">
                <a:latin typeface="Times New Roman" pitchFamily="18" charset="0"/>
              </a:rPr>
              <a:t>Creditors</a:t>
            </a:r>
            <a:r>
              <a:rPr lang="en-US" sz="2400" dirty="0">
                <a:latin typeface="Times New Roman" pitchFamily="18" charset="0"/>
              </a:rPr>
              <a:t> are losers – receive less in real terms</a:t>
            </a:r>
          </a:p>
          <a:p>
            <a:pPr marL="609600" indent="-609600" algn="just" eaLnBrk="1" hangingPunct="1">
              <a:lnSpc>
                <a:spcPct val="80000"/>
              </a:lnSpc>
              <a:defRPr/>
            </a:pPr>
            <a:endParaRPr lang="en-US" sz="2400" b="1" dirty="0">
              <a:latin typeface="Times New Roman" pitchFamily="18" charset="0"/>
            </a:endParaRPr>
          </a:p>
          <a:p>
            <a:pPr marL="609600" indent="-609600" algn="just" eaLnBrk="1" hangingPunct="1">
              <a:lnSpc>
                <a:spcPct val="80000"/>
              </a:lnSpc>
              <a:defRPr/>
            </a:pPr>
            <a:r>
              <a:rPr lang="en-US" sz="2400" b="1" dirty="0">
                <a:latin typeface="Times New Roman" pitchFamily="18" charset="0"/>
              </a:rPr>
              <a:t>Wage &amp; Salary Earners</a:t>
            </a:r>
            <a:r>
              <a:rPr lang="en-US" sz="2400" dirty="0">
                <a:latin typeface="Times New Roman" pitchFamily="18" charset="0"/>
              </a:rPr>
              <a:t>: wages do not rise proportionally with rise in cost of living. If they are well organized in trade unions, they may not suffer much.</a:t>
            </a:r>
          </a:p>
          <a:p>
            <a:pPr marL="609600" indent="-609600" algn="just" eaLnBrk="1" hangingPunct="1">
              <a:lnSpc>
                <a:spcPct val="80000"/>
              </a:lnSpc>
              <a:buFont typeface="Wingdings" pitchFamily="2" charset="2"/>
              <a:buNone/>
              <a:defRPr/>
            </a:pPr>
            <a:endParaRPr lang="en-US" sz="2400" dirty="0">
              <a:latin typeface="Times New Roman" pitchFamily="18" charset="0"/>
            </a:endParaRPr>
          </a:p>
          <a:p>
            <a:pPr marL="609600" indent="-609600" algn="just" eaLnBrk="1" hangingPunct="1">
              <a:lnSpc>
                <a:spcPct val="80000"/>
              </a:lnSpc>
              <a:defRPr/>
            </a:pPr>
            <a:r>
              <a:rPr lang="en-US" sz="2400" b="1" dirty="0">
                <a:latin typeface="Times New Roman" pitchFamily="18" charset="0"/>
              </a:rPr>
              <a:t>Farmers</a:t>
            </a:r>
            <a:r>
              <a:rPr lang="en-US" sz="2400" dirty="0">
                <a:latin typeface="Times New Roman" pitchFamily="18" charset="0"/>
              </a:rPr>
              <a:t>: gain – prices of farm products go up while costs incurred do not go up to the same extent – time lag between rise in prices and costs. Farmers are generally debtors and can repay their debts in terms of less purchasing power. </a:t>
            </a:r>
          </a:p>
          <a:p>
            <a:pPr marL="609600" indent="-609600" algn="just" eaLnBrk="1" hangingPunct="1">
              <a:lnSpc>
                <a:spcPct val="80000"/>
              </a:lnSpc>
              <a:defRPr/>
            </a:pPr>
            <a:endParaRPr 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idx="1"/>
          </p:nvPr>
        </p:nvSpPr>
        <p:spPr>
          <a:xfrm>
            <a:off x="228600" y="228600"/>
            <a:ext cx="8686800" cy="6400800"/>
          </a:xfrm>
        </p:spPr>
        <p:txBody>
          <a:bodyPr/>
          <a:lstStyle/>
          <a:p>
            <a:pPr algn="just" eaLnBrk="1" hangingPunct="1">
              <a:lnSpc>
                <a:spcPct val="80000"/>
              </a:lnSpc>
              <a:defRPr/>
            </a:pPr>
            <a:r>
              <a:rPr lang="en-US" sz="2400" b="1" dirty="0">
                <a:effectLst/>
                <a:latin typeface="Times New Roman" pitchFamily="18" charset="0"/>
              </a:rPr>
              <a:t>Fixed income groups</a:t>
            </a:r>
            <a:r>
              <a:rPr lang="en-US" sz="2400" dirty="0">
                <a:effectLst/>
                <a:latin typeface="Times New Roman" pitchFamily="18" charset="0"/>
              </a:rPr>
              <a:t>: hardest hit – persons who live on past savings, pensioners, interest and rent receivers suffer most during inflation.</a:t>
            </a:r>
          </a:p>
          <a:p>
            <a:pPr algn="just" eaLnBrk="1" hangingPunct="1">
              <a:lnSpc>
                <a:spcPct val="80000"/>
              </a:lnSpc>
              <a:buFont typeface="Wingdings" pitchFamily="2" charset="2"/>
              <a:buNone/>
              <a:defRPr/>
            </a:pPr>
            <a:endParaRPr lang="en-US" sz="2400" b="1" dirty="0">
              <a:effectLst/>
              <a:latin typeface="Times New Roman" pitchFamily="18" charset="0"/>
            </a:endParaRPr>
          </a:p>
          <a:p>
            <a:pPr algn="just" eaLnBrk="1" hangingPunct="1">
              <a:lnSpc>
                <a:spcPct val="80000"/>
              </a:lnSpc>
              <a:defRPr/>
            </a:pPr>
            <a:r>
              <a:rPr lang="en-US" sz="2400" b="1" dirty="0">
                <a:effectLst/>
                <a:latin typeface="Times New Roman" pitchFamily="18" charset="0"/>
              </a:rPr>
              <a:t>Entrepreneurs</a:t>
            </a:r>
            <a:r>
              <a:rPr lang="en-US" sz="2400" dirty="0">
                <a:effectLst/>
                <a:latin typeface="Times New Roman" pitchFamily="18" charset="0"/>
              </a:rPr>
              <a:t>: Inflation is a boon – whether manufacturers, traders, merchants and businessmen – rising prices serve as a tonic for business enterprise – experience windfall gains as the prices of their inventories (stocks) suddenly go up. Also gain as their costs (on wages, raw materials, etc) do not go up as rapidly as prices.</a:t>
            </a:r>
          </a:p>
          <a:p>
            <a:pPr algn="just" eaLnBrk="1" hangingPunct="1">
              <a:lnSpc>
                <a:spcPct val="80000"/>
              </a:lnSpc>
              <a:buFont typeface="Wingdings" pitchFamily="2" charset="2"/>
              <a:buNone/>
              <a:defRPr/>
            </a:pPr>
            <a:endParaRPr lang="en-US" sz="2400" b="1" dirty="0">
              <a:effectLst/>
              <a:latin typeface="Times New Roman" pitchFamily="18" charset="0"/>
            </a:endParaRPr>
          </a:p>
          <a:p>
            <a:pPr algn="just" eaLnBrk="1" hangingPunct="1">
              <a:lnSpc>
                <a:spcPct val="80000"/>
              </a:lnSpc>
              <a:buFont typeface="Wingdings" pitchFamily="2" charset="2"/>
              <a:buNone/>
              <a:defRPr/>
            </a:pPr>
            <a:endParaRPr lang="en-US" sz="2400" b="1" dirty="0">
              <a:effectLst/>
              <a:latin typeface="Times New Roman" pitchFamily="18" charset="0"/>
            </a:endParaRPr>
          </a:p>
          <a:p>
            <a:pPr algn="just" eaLnBrk="1" hangingPunct="1">
              <a:lnSpc>
                <a:spcPct val="80000"/>
              </a:lnSpc>
              <a:defRPr/>
            </a:pPr>
            <a:r>
              <a:rPr lang="en-US" sz="2400" b="1" dirty="0">
                <a:effectLst/>
                <a:latin typeface="Times New Roman" pitchFamily="18" charset="0"/>
              </a:rPr>
              <a:t>Investors</a:t>
            </a:r>
            <a:r>
              <a:rPr lang="en-US" sz="2400" dirty="0">
                <a:effectLst/>
                <a:latin typeface="Times New Roman" pitchFamily="18" charset="0"/>
              </a:rPr>
              <a:t>: of two types </a:t>
            </a:r>
          </a:p>
          <a:p>
            <a:pPr algn="just" eaLnBrk="1" hangingPunct="1">
              <a:lnSpc>
                <a:spcPct val="80000"/>
              </a:lnSpc>
              <a:buFont typeface="Wingdings" pitchFamily="2" charset="2"/>
              <a:buNone/>
              <a:defRPr/>
            </a:pPr>
            <a:r>
              <a:rPr lang="en-US" sz="2400" dirty="0">
                <a:effectLst/>
                <a:latin typeface="Times New Roman" pitchFamily="18" charset="0"/>
              </a:rPr>
              <a:t>	(a) Invest in equities (shares) – Dividends on equities increase with increase in prices and corporate earnings.</a:t>
            </a:r>
          </a:p>
          <a:p>
            <a:pPr algn="just" eaLnBrk="1" hangingPunct="1">
              <a:lnSpc>
                <a:spcPct val="80000"/>
              </a:lnSpc>
              <a:buFont typeface="Wingdings" pitchFamily="2" charset="2"/>
              <a:buNone/>
              <a:defRPr/>
            </a:pPr>
            <a:r>
              <a:rPr lang="en-US" sz="2400" dirty="0">
                <a:effectLst/>
                <a:latin typeface="Times New Roman" pitchFamily="18" charset="0"/>
              </a:rPr>
              <a:t>	(b) Invest in fixed interest- yielding bonds and debentures – income from bonds remain fixed and as such they have much to lose during inflation. Frequently, the value of their savings is largely, if not completely, wiped out as a result of depreciation in the value of money.</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b="0" dirty="0">
                <a:solidFill>
                  <a:srgbClr val="FFFF00"/>
                </a:solidFill>
                <a:latin typeface="Times New Roman" pitchFamily="18" charset="0"/>
              </a:rPr>
              <a:t>Measures to Control Inflation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152400"/>
            <a:ext cx="7543800" cy="685800"/>
          </a:xfrm>
        </p:spPr>
        <p:txBody>
          <a:bodyPr/>
          <a:lstStyle/>
          <a:p>
            <a:pPr algn="ctr" eaLnBrk="1" hangingPunct="1"/>
            <a:r>
              <a:rPr lang="en-US" sz="3200" dirty="0">
                <a:solidFill>
                  <a:schemeClr val="tx1"/>
                </a:solidFill>
                <a:effectLst/>
                <a:latin typeface="Times New Roman" pitchFamily="18" charset="0"/>
              </a:rPr>
              <a:t>Halting inflation</a:t>
            </a:r>
          </a:p>
        </p:txBody>
      </p:sp>
      <p:sp>
        <p:nvSpPr>
          <p:cNvPr id="35843" name="Rectangle 3"/>
          <p:cNvSpPr>
            <a:spLocks noGrp="1" noChangeArrowheads="1"/>
          </p:cNvSpPr>
          <p:nvPr>
            <p:ph idx="1"/>
          </p:nvPr>
        </p:nvSpPr>
        <p:spPr>
          <a:xfrm>
            <a:off x="304800" y="990600"/>
            <a:ext cx="8610600" cy="5638800"/>
          </a:xfrm>
        </p:spPr>
        <p:txBody>
          <a:bodyPr/>
          <a:lstStyle/>
          <a:p>
            <a:pPr eaLnBrk="1" hangingPunct="1">
              <a:lnSpc>
                <a:spcPct val="90000"/>
              </a:lnSpc>
            </a:pPr>
            <a:endParaRPr lang="en-US" sz="2400" dirty="0">
              <a:effectLst/>
            </a:endParaRPr>
          </a:p>
          <a:p>
            <a:pPr algn="just" eaLnBrk="1" hangingPunct="1">
              <a:lnSpc>
                <a:spcPct val="90000"/>
              </a:lnSpc>
              <a:buFont typeface="Wingdings" pitchFamily="2" charset="2"/>
              <a:buNone/>
            </a:pPr>
            <a:r>
              <a:rPr lang="en-US" sz="2400" dirty="0">
                <a:effectLst/>
              </a:rPr>
              <a:t>• </a:t>
            </a:r>
            <a:r>
              <a:rPr lang="en-US" sz="2400" dirty="0">
                <a:effectLst/>
                <a:latin typeface="Times New Roman" pitchFamily="18" charset="0"/>
              </a:rPr>
              <a:t>In the short run, the only ‘cure’ for inflation is to reduce expenditure – but whose? Wage contracts can be de-indexed, policy interest rates raised and public expenditure cut. But with severe political costs.</a:t>
            </a:r>
          </a:p>
          <a:p>
            <a:pPr algn="just" eaLnBrk="1" hangingPunct="1">
              <a:lnSpc>
                <a:spcPct val="90000"/>
              </a:lnSpc>
              <a:buFont typeface="Wingdings" pitchFamily="2" charset="2"/>
              <a:buNone/>
            </a:pPr>
            <a:endParaRPr lang="en-US" sz="2400" dirty="0">
              <a:effectLst/>
              <a:latin typeface="Times New Roman" pitchFamily="18" charset="0"/>
            </a:endParaRPr>
          </a:p>
          <a:p>
            <a:pPr algn="just" eaLnBrk="1" hangingPunct="1">
              <a:lnSpc>
                <a:spcPct val="90000"/>
              </a:lnSpc>
              <a:buFont typeface="Wingdings" pitchFamily="2" charset="2"/>
              <a:buNone/>
            </a:pPr>
            <a:r>
              <a:rPr lang="en-US" sz="2400" dirty="0">
                <a:effectLst/>
                <a:latin typeface="Times New Roman" pitchFamily="18" charset="0"/>
              </a:rPr>
              <a:t>• In the medium term, the only solution is increased supply. Simulated in the short run by large-scale imports (aid, debt) to reduce inertial inflation. But demand cuts in the short run reduce investment required to increase supply in the long run.</a:t>
            </a:r>
          </a:p>
          <a:p>
            <a:pPr algn="just" eaLnBrk="1" hangingPunct="1">
              <a:lnSpc>
                <a:spcPct val="90000"/>
              </a:lnSpc>
              <a:buFont typeface="Wingdings" pitchFamily="2" charset="2"/>
              <a:buNone/>
            </a:pPr>
            <a:endParaRPr lang="en-US" sz="2400" dirty="0">
              <a:effectLst/>
              <a:latin typeface="Times New Roman" pitchFamily="18" charset="0"/>
            </a:endParaRPr>
          </a:p>
          <a:p>
            <a:pPr algn="just" eaLnBrk="1" hangingPunct="1">
              <a:lnSpc>
                <a:spcPct val="90000"/>
              </a:lnSpc>
              <a:buFont typeface="Wingdings" pitchFamily="2" charset="2"/>
              <a:buNone/>
            </a:pPr>
            <a:r>
              <a:rPr lang="en-US" sz="2400" dirty="0">
                <a:effectLst/>
                <a:latin typeface="Times New Roman" pitchFamily="18" charset="0"/>
              </a:rPr>
              <a:t>• The current fashion for independent central banks (so politicians cannot monetize fiscal deficits) is an institutional approach to permanently altering market expectations.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066800" y="0"/>
            <a:ext cx="7543800" cy="990600"/>
          </a:xfrm>
        </p:spPr>
        <p:txBody>
          <a:bodyPr/>
          <a:lstStyle/>
          <a:p>
            <a:pPr algn="ctr" eaLnBrk="1" hangingPunct="1">
              <a:defRPr/>
            </a:pPr>
            <a:r>
              <a:rPr lang="en-US" sz="3600" dirty="0">
                <a:solidFill>
                  <a:schemeClr val="tx1"/>
                </a:solidFill>
                <a:effectLst/>
                <a:latin typeface="Times New Roman" pitchFamily="18" charset="0"/>
              </a:rPr>
              <a:t>Monetary Policy</a:t>
            </a:r>
            <a:r>
              <a:rPr lang="en-US" dirty="0">
                <a:solidFill>
                  <a:schemeClr val="tx1"/>
                </a:solidFill>
              </a:rPr>
              <a:t> </a:t>
            </a:r>
          </a:p>
        </p:txBody>
      </p:sp>
      <p:sp>
        <p:nvSpPr>
          <p:cNvPr id="173059" name="Rectangle 3"/>
          <p:cNvSpPr>
            <a:spLocks noGrp="1" noChangeArrowheads="1"/>
          </p:cNvSpPr>
          <p:nvPr>
            <p:ph idx="1"/>
          </p:nvPr>
        </p:nvSpPr>
        <p:spPr>
          <a:xfrm>
            <a:off x="228600" y="990600"/>
            <a:ext cx="8686800" cy="5638800"/>
          </a:xfrm>
        </p:spPr>
        <p:txBody>
          <a:bodyPr>
            <a:normAutofit lnSpcReduction="10000"/>
          </a:bodyPr>
          <a:lstStyle/>
          <a:p>
            <a:pPr marL="609600" indent="-609600" algn="just" eaLnBrk="1" hangingPunct="1">
              <a:lnSpc>
                <a:spcPct val="80000"/>
              </a:lnSpc>
              <a:buFont typeface="Wingdings" pitchFamily="2" charset="2"/>
              <a:buNone/>
              <a:defRPr/>
            </a:pPr>
            <a:r>
              <a:rPr lang="en-US" sz="2800" dirty="0">
                <a:effectLst/>
                <a:latin typeface="Times New Roman" pitchFamily="18" charset="0"/>
              </a:rPr>
              <a:t>Measures adopted by the Central Bank such as </a:t>
            </a:r>
          </a:p>
          <a:p>
            <a:pPr marL="609600" indent="-609600" algn="just" eaLnBrk="1" hangingPunct="1">
              <a:lnSpc>
                <a:spcPct val="80000"/>
              </a:lnSpc>
              <a:defRPr/>
            </a:pPr>
            <a:endParaRPr lang="en-US" sz="2800" b="1" dirty="0">
              <a:latin typeface="Times New Roman" pitchFamily="18" charset="0"/>
            </a:endParaRPr>
          </a:p>
          <a:p>
            <a:pPr marL="609600" indent="-609600" algn="just">
              <a:lnSpc>
                <a:spcPct val="80000"/>
              </a:lnSpc>
              <a:defRPr/>
            </a:pPr>
            <a:r>
              <a:rPr lang="en-US" sz="2800" b="1" dirty="0">
                <a:latin typeface="Times New Roman" pitchFamily="18" charset="0"/>
              </a:rPr>
              <a:t>Increase in reserve ratios</a:t>
            </a:r>
            <a:r>
              <a:rPr lang="en-US" sz="2800" dirty="0">
                <a:latin typeface="Times New Roman" pitchFamily="18" charset="0"/>
              </a:rPr>
              <a:t>: cash reserve ratio and statutory liquidity ratio; and</a:t>
            </a:r>
          </a:p>
          <a:p>
            <a:pPr marL="609600" indent="-609600" algn="just">
              <a:lnSpc>
                <a:spcPct val="80000"/>
              </a:lnSpc>
              <a:defRPr/>
            </a:pPr>
            <a:endParaRPr lang="en-US" sz="2800" b="1" dirty="0">
              <a:latin typeface="Times New Roman" pitchFamily="18" charset="0"/>
            </a:endParaRPr>
          </a:p>
          <a:p>
            <a:pPr marL="609600" indent="-609600" algn="just">
              <a:lnSpc>
                <a:spcPct val="80000"/>
              </a:lnSpc>
              <a:defRPr/>
            </a:pPr>
            <a:r>
              <a:rPr lang="en-US" sz="2800" b="1" dirty="0">
                <a:latin typeface="Times New Roman" pitchFamily="18" charset="0"/>
              </a:rPr>
              <a:t>Sale of government securities</a:t>
            </a:r>
            <a:r>
              <a:rPr lang="en-US" sz="2800" dirty="0">
                <a:latin typeface="Times New Roman" pitchFamily="18" charset="0"/>
              </a:rPr>
              <a:t> in the open market: mops up excessive purchasing power from the public</a:t>
            </a:r>
          </a:p>
          <a:p>
            <a:pPr marL="609600" indent="-609600" algn="just">
              <a:lnSpc>
                <a:spcPct val="80000"/>
              </a:lnSpc>
              <a:defRPr/>
            </a:pPr>
            <a:endParaRPr lang="en-US" sz="2800" dirty="0">
              <a:latin typeface="Times New Roman" pitchFamily="18" charset="0"/>
            </a:endParaRPr>
          </a:p>
          <a:p>
            <a:pPr marL="609600" indent="-609600" algn="just" eaLnBrk="1" hangingPunct="1">
              <a:lnSpc>
                <a:spcPct val="80000"/>
              </a:lnSpc>
              <a:defRPr/>
            </a:pPr>
            <a:r>
              <a:rPr lang="en-US" sz="2800" b="1" dirty="0">
                <a:latin typeface="Times New Roman" pitchFamily="18" charset="0"/>
              </a:rPr>
              <a:t>Increase in re-discount rates</a:t>
            </a:r>
            <a:r>
              <a:rPr lang="en-US" sz="2800" dirty="0">
                <a:latin typeface="Times New Roman" pitchFamily="18" charset="0"/>
              </a:rPr>
              <a:t>: increases the cost of borrowing for business and consumer spending and discourages excessive activity based on borrowed funds</a:t>
            </a:r>
          </a:p>
          <a:p>
            <a:pPr marL="609600" indent="-609600" algn="just" eaLnBrk="1" hangingPunct="1">
              <a:lnSpc>
                <a:spcPct val="80000"/>
              </a:lnSpc>
              <a:buFont typeface="Wingdings" pitchFamily="2" charset="2"/>
              <a:buNone/>
              <a:defRPr/>
            </a:pPr>
            <a:endParaRPr lang="en-US" sz="2800" dirty="0">
              <a:latin typeface="Times New Roman" pitchFamily="18" charset="0"/>
            </a:endParaRPr>
          </a:p>
          <a:p>
            <a:pPr marL="609600" indent="-609600" algn="just" eaLnBrk="1" hangingPunct="1">
              <a:lnSpc>
                <a:spcPct val="80000"/>
              </a:lnSpc>
              <a:defRPr/>
            </a:pPr>
            <a:r>
              <a:rPr lang="en-US" sz="2800" b="1" dirty="0">
                <a:latin typeface="Times New Roman" pitchFamily="18" charset="0"/>
              </a:rPr>
              <a:t>Adjustments in selective controls</a:t>
            </a:r>
            <a:r>
              <a:rPr lang="en-US" sz="2800" dirty="0">
                <a:latin typeface="Times New Roman" pitchFamily="18" charset="0"/>
              </a:rPr>
              <a:t>: consumer credit control and higher margin requirements, etc.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30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66800" y="152400"/>
            <a:ext cx="7543800" cy="533400"/>
          </a:xfrm>
        </p:spPr>
        <p:txBody>
          <a:bodyPr/>
          <a:lstStyle/>
          <a:p>
            <a:pPr algn="ctr" eaLnBrk="1" hangingPunct="1"/>
            <a:r>
              <a:rPr lang="en-US" sz="2400" u="sng">
                <a:effectLst/>
                <a:latin typeface="Times New Roman" pitchFamily="18" charset="0"/>
              </a:rPr>
              <a:t>Repo (Repurchase) Rate</a:t>
            </a:r>
          </a:p>
        </p:txBody>
      </p:sp>
      <p:sp>
        <p:nvSpPr>
          <p:cNvPr id="37891" name="Rectangle 3"/>
          <p:cNvSpPr>
            <a:spLocks noGrp="1" noChangeArrowheads="1"/>
          </p:cNvSpPr>
          <p:nvPr>
            <p:ph idx="1"/>
          </p:nvPr>
        </p:nvSpPr>
        <p:spPr>
          <a:xfrm>
            <a:off x="228600" y="838200"/>
            <a:ext cx="8763000" cy="2133600"/>
          </a:xfrm>
        </p:spPr>
        <p:txBody>
          <a:bodyPr/>
          <a:lstStyle/>
          <a:p>
            <a:pPr algn="just" eaLnBrk="1" hangingPunct="1">
              <a:lnSpc>
                <a:spcPct val="90000"/>
              </a:lnSpc>
            </a:pPr>
            <a:r>
              <a:rPr lang="en-US" sz="2000" dirty="0">
                <a:effectLst/>
                <a:latin typeface="Times New Roman" pitchFamily="18" charset="0"/>
              </a:rPr>
              <a:t>Repo rate is the rate at which banks borrow funds from the RBI to meet the gap between the demand they are facing for money (loans) and how much they have on hand to lend. </a:t>
            </a:r>
          </a:p>
          <a:p>
            <a:pPr algn="just" eaLnBrk="1" hangingPunct="1">
              <a:lnSpc>
                <a:spcPct val="90000"/>
              </a:lnSpc>
            </a:pPr>
            <a:r>
              <a:rPr lang="en-US" sz="2000" dirty="0">
                <a:effectLst/>
                <a:latin typeface="Times New Roman" pitchFamily="18" charset="0"/>
              </a:rPr>
              <a:t>If the RBI wants to make it more expensive for the banks to borrow money, it increases the repo rate; similarly, if it wants to make it cheaper for banks to borrow money, it reduces the repo rate. </a:t>
            </a:r>
            <a:endParaRPr lang="en-US" sz="2000" b="1" dirty="0">
              <a:effectLst/>
              <a:latin typeface="Times New Roman" pitchFamily="18" charset="0"/>
            </a:endParaRPr>
          </a:p>
        </p:txBody>
      </p:sp>
      <p:sp>
        <p:nvSpPr>
          <p:cNvPr id="37892" name="Rectangle 4"/>
          <p:cNvSpPr>
            <a:spLocks noChangeArrowheads="1"/>
          </p:cNvSpPr>
          <p:nvPr/>
        </p:nvSpPr>
        <p:spPr bwMode="auto">
          <a:xfrm>
            <a:off x="914400" y="3048000"/>
            <a:ext cx="7543800" cy="609600"/>
          </a:xfrm>
          <a:prstGeom prst="rect">
            <a:avLst/>
          </a:prstGeom>
          <a:noFill/>
          <a:ln w="9525">
            <a:noFill/>
            <a:miter lim="800000"/>
            <a:headEnd/>
            <a:tailEnd/>
          </a:ln>
          <a:effectLst/>
        </p:spPr>
        <p:txBody>
          <a:bodyPr anchor="ctr"/>
          <a:lstStyle/>
          <a:p>
            <a:pPr algn="ctr" eaLnBrk="1" hangingPunct="1"/>
            <a:r>
              <a:rPr lang="en-US" sz="2400" b="1" u="sng">
                <a:solidFill>
                  <a:schemeClr val="tx2"/>
                </a:solidFill>
                <a:latin typeface="Times New Roman" pitchFamily="18" charset="0"/>
              </a:rPr>
              <a:t>Reverse Repo Rate</a:t>
            </a:r>
          </a:p>
        </p:txBody>
      </p:sp>
      <p:sp>
        <p:nvSpPr>
          <p:cNvPr id="37893" name="Rectangle 5"/>
          <p:cNvSpPr>
            <a:spLocks noChangeArrowheads="1"/>
          </p:cNvSpPr>
          <p:nvPr/>
        </p:nvSpPr>
        <p:spPr bwMode="auto">
          <a:xfrm>
            <a:off x="228600" y="3810000"/>
            <a:ext cx="8686800" cy="2590800"/>
          </a:xfrm>
          <a:prstGeom prst="rect">
            <a:avLst/>
          </a:prstGeom>
          <a:noFill/>
          <a:ln w="9525">
            <a:noFill/>
            <a:miter lim="800000"/>
            <a:headEnd/>
            <a:tailEnd/>
          </a:ln>
          <a:effectLst/>
        </p:spPr>
        <p:txBody>
          <a:bodyPr/>
          <a:lstStyle/>
          <a:p>
            <a:pPr marL="342900" indent="-342900" algn="just" eaLnBrk="1" hangingPunct="1">
              <a:lnSpc>
                <a:spcPct val="80000"/>
              </a:lnSpc>
              <a:spcBef>
                <a:spcPct val="20000"/>
              </a:spcBef>
              <a:buClr>
                <a:schemeClr val="hlink"/>
              </a:buClr>
              <a:buSzPct val="70000"/>
              <a:buFont typeface="Wingdings" pitchFamily="2" charset="2"/>
              <a:buChar char="n"/>
            </a:pPr>
            <a:r>
              <a:rPr lang="en-US" sz="2000" dirty="0">
                <a:latin typeface="Times New Roman" pitchFamily="18" charset="0"/>
              </a:rPr>
              <a:t>The rate at which RBI borrows money from the banks (or banks lend money to the RBI) is termed the reverse repo rate. The RBI uses this tool when it feels there is too much money floating in the banking system</a:t>
            </a:r>
          </a:p>
          <a:p>
            <a:pPr marL="342900" indent="-342900" algn="just" eaLnBrk="1" hangingPunct="1">
              <a:lnSpc>
                <a:spcPct val="80000"/>
              </a:lnSpc>
              <a:spcBef>
                <a:spcPct val="20000"/>
              </a:spcBef>
              <a:buClr>
                <a:schemeClr val="hlink"/>
              </a:buClr>
              <a:buSzPct val="70000"/>
              <a:buFont typeface="Wingdings" pitchFamily="2" charset="2"/>
              <a:buChar char="n"/>
            </a:pPr>
            <a:r>
              <a:rPr lang="en-US" sz="2000" dirty="0">
                <a:latin typeface="Times New Roman" pitchFamily="18" charset="0"/>
              </a:rPr>
              <a:t>If the reverse repo rate is increased, it means the RBI will borrow money from the bank and offer them a lucrative rate of interest. As a result, banks would prefer to keep their money with the RBI (which is absolutely risk free) instead of lending it out (this option comes with a certain amount of risk)</a:t>
            </a:r>
          </a:p>
          <a:p>
            <a:pPr marL="342900" indent="-342900" algn="just" eaLnBrk="1" hangingPunct="1">
              <a:lnSpc>
                <a:spcPct val="80000"/>
              </a:lnSpc>
              <a:spcBef>
                <a:spcPct val="20000"/>
              </a:spcBef>
              <a:buClr>
                <a:schemeClr val="hlink"/>
              </a:buClr>
              <a:buSzPct val="70000"/>
              <a:buFont typeface="Wingdings" pitchFamily="2" charset="2"/>
              <a:buChar char="n"/>
            </a:pPr>
            <a:r>
              <a:rPr lang="en-US" sz="2000" dirty="0">
                <a:latin typeface="Times New Roman" pitchFamily="18" charset="0"/>
              </a:rPr>
              <a:t>Consequently, banks would have lesser funds to lend to their customers. This helps stem the flow of excess money into the economy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8974" y="990599"/>
            <a:ext cx="8307826" cy="5414143"/>
          </a:xfrm>
          <a:prstGeom prst="rect">
            <a:avLst/>
          </a:prstGeom>
        </p:spPr>
      </p:pic>
    </p:spTree>
    <p:extLst>
      <p:ext uri="{BB962C8B-B14F-4D97-AF65-F5344CB8AC3E}">
        <p14:creationId xmlns:p14="http://schemas.microsoft.com/office/powerpoint/2010/main" val="200695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i="1" dirty="0">
                <a:latin typeface="Times New Roman" pitchFamily="18" charset="0"/>
                <a:cs typeface="Times New Roman" pitchFamily="18" charset="0"/>
              </a:rPr>
              <a:t>Caution! </a:t>
            </a: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		Any rise in the general </a:t>
            </a:r>
            <a:r>
              <a:rPr lang="en-US" dirty="0">
                <a:latin typeface="Times New Roman" pitchFamily="18" charset="0"/>
                <a:cs typeface="Times New Roman" pitchFamily="18" charset="0"/>
              </a:rPr>
              <a:t>price level is </a:t>
            </a:r>
            <a:r>
              <a:rPr lang="en-US" i="1" dirty="0">
                <a:latin typeface="Times New Roman" pitchFamily="18" charset="0"/>
                <a:cs typeface="Times New Roman" pitchFamily="18" charset="0"/>
              </a:rPr>
              <a:t>not inflation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Inflation is </a:t>
            </a:r>
            <a:r>
              <a:rPr lang="en-US" i="1" dirty="0">
                <a:latin typeface="Times New Roman" pitchFamily="18" charset="0"/>
                <a:cs typeface="Times New Roman" pitchFamily="18" charset="0"/>
              </a:rPr>
              <a:t>rise in the general price level over and above the base year </a:t>
            </a:r>
            <a:r>
              <a:rPr lang="en-US" dirty="0">
                <a:latin typeface="Times New Roman" pitchFamily="18" charset="0"/>
                <a:cs typeface="Times New Roman" pitchFamily="18" charset="0"/>
              </a:rPr>
              <a:t>level. This is the concept of inflation which is generally used in the analysis of price behavior.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274157227"/>
              </p:ext>
            </p:extLst>
          </p:nvPr>
        </p:nvGraphicFramePr>
        <p:xfrm>
          <a:off x="304800" y="228600"/>
          <a:ext cx="8534399" cy="3276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1223853571"/>
              </p:ext>
            </p:extLst>
          </p:nvPr>
        </p:nvGraphicFramePr>
        <p:xfrm>
          <a:off x="457200" y="3429000"/>
          <a:ext cx="83058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6772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066800" y="0"/>
            <a:ext cx="7543800" cy="914400"/>
          </a:xfrm>
        </p:spPr>
        <p:txBody>
          <a:bodyPr/>
          <a:lstStyle/>
          <a:p>
            <a:pPr algn="ctr" eaLnBrk="1" hangingPunct="1">
              <a:defRPr/>
            </a:pPr>
            <a:r>
              <a:rPr lang="en-US" sz="3200" dirty="0">
                <a:solidFill>
                  <a:schemeClr val="tx1"/>
                </a:solidFill>
                <a:latin typeface="Times New Roman" pitchFamily="18" charset="0"/>
              </a:rPr>
              <a:t>Fiscal Policy</a:t>
            </a:r>
          </a:p>
        </p:txBody>
      </p:sp>
      <p:sp>
        <p:nvSpPr>
          <p:cNvPr id="175107" name="Rectangle 3"/>
          <p:cNvSpPr>
            <a:spLocks noGrp="1" noChangeArrowheads="1"/>
          </p:cNvSpPr>
          <p:nvPr>
            <p:ph idx="1"/>
          </p:nvPr>
        </p:nvSpPr>
        <p:spPr>
          <a:xfrm>
            <a:off x="304800" y="914400"/>
            <a:ext cx="8610600" cy="5638800"/>
          </a:xfrm>
        </p:spPr>
        <p:txBody>
          <a:bodyPr/>
          <a:lstStyle/>
          <a:p>
            <a:pPr algn="just" eaLnBrk="1" hangingPunct="1">
              <a:defRPr/>
            </a:pPr>
            <a:r>
              <a:rPr lang="en-US" sz="2600" b="1" dirty="0">
                <a:latin typeface="Times New Roman" pitchFamily="18" charset="0"/>
              </a:rPr>
              <a:t>Government Expenditure</a:t>
            </a:r>
            <a:r>
              <a:rPr lang="en-US" sz="2600" dirty="0">
                <a:latin typeface="Times New Roman" pitchFamily="18" charset="0"/>
              </a:rPr>
              <a:t>: during inflation, effective demand increases far too much due to unregulated private spending. To counteract this, the government should reduce its own expenditure to the minimum.</a:t>
            </a:r>
          </a:p>
          <a:p>
            <a:pPr algn="just" eaLnBrk="1" hangingPunct="1">
              <a:buFont typeface="Wingdings" pitchFamily="2" charset="2"/>
              <a:buNone/>
              <a:defRPr/>
            </a:pPr>
            <a:endParaRPr lang="en-US" sz="2600" dirty="0">
              <a:latin typeface="Times New Roman" pitchFamily="18" charset="0"/>
            </a:endParaRPr>
          </a:p>
          <a:p>
            <a:pPr algn="just" eaLnBrk="1" hangingPunct="1">
              <a:defRPr/>
            </a:pPr>
            <a:r>
              <a:rPr lang="en-US" sz="2600" b="1" dirty="0">
                <a:latin typeface="Times New Roman" pitchFamily="18" charset="0"/>
              </a:rPr>
              <a:t>Taxation</a:t>
            </a:r>
            <a:r>
              <a:rPr lang="en-US" sz="2600" dirty="0">
                <a:latin typeface="Times New Roman" pitchFamily="18" charset="0"/>
              </a:rPr>
              <a:t>: the problem is to reduce the size of the disposable income in the hands of the general public. The rates of existing taxes should be increased while new taxes should be imposed.</a:t>
            </a:r>
          </a:p>
          <a:p>
            <a:pPr algn="just" eaLnBrk="1" hangingPunct="1">
              <a:buFont typeface="Wingdings" pitchFamily="2" charset="2"/>
              <a:buNone/>
              <a:defRPr/>
            </a:pPr>
            <a:endParaRPr lang="en-US" sz="2600" dirty="0">
              <a:latin typeface="Times New Roman" pitchFamily="18" charset="0"/>
            </a:endParaRPr>
          </a:p>
          <a:p>
            <a:pPr algn="just" eaLnBrk="1" hangingPunct="1">
              <a:defRPr/>
            </a:pPr>
            <a:r>
              <a:rPr lang="en-US" sz="2600" b="1" dirty="0">
                <a:latin typeface="Times New Roman" pitchFamily="18" charset="0"/>
              </a:rPr>
              <a:t>Public Borrowing</a:t>
            </a:r>
            <a:r>
              <a:rPr lang="en-US" sz="2600" dirty="0">
                <a:latin typeface="Times New Roman" pitchFamily="18" charset="0"/>
              </a:rPr>
              <a:t>: the objective is to take away from the public excess purchasing power. Public borrowing may be </a:t>
            </a:r>
            <a:r>
              <a:rPr lang="en-US" sz="2600" i="1" dirty="0">
                <a:latin typeface="Times New Roman" pitchFamily="18" charset="0"/>
              </a:rPr>
              <a:t>voluntary</a:t>
            </a:r>
            <a:r>
              <a:rPr lang="en-US" sz="2600" dirty="0">
                <a:latin typeface="Times New Roman" pitchFamily="18" charset="0"/>
              </a:rPr>
              <a:t> or </a:t>
            </a:r>
            <a:r>
              <a:rPr lang="en-US" sz="2600" i="1" dirty="0">
                <a:latin typeface="Times New Roman" pitchFamily="18" charset="0"/>
              </a:rPr>
              <a:t>compulsory</a:t>
            </a:r>
            <a:r>
              <a:rPr lang="en-US" sz="26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62000" y="0"/>
            <a:ext cx="7793038" cy="838200"/>
          </a:xfrm>
        </p:spPr>
        <p:txBody>
          <a:bodyPr/>
          <a:lstStyle/>
          <a:p>
            <a:pPr algn="ctr" eaLnBrk="1" hangingPunct="1">
              <a:defRPr/>
            </a:pPr>
            <a:r>
              <a:rPr lang="en-US" sz="3200" dirty="0">
                <a:solidFill>
                  <a:schemeClr val="tx1"/>
                </a:solidFill>
                <a:effectLst/>
                <a:latin typeface="Times New Roman" pitchFamily="18" charset="0"/>
              </a:rPr>
              <a:t>Policy of Physical Controls</a:t>
            </a:r>
            <a:r>
              <a:rPr lang="en-US" dirty="0">
                <a:solidFill>
                  <a:schemeClr val="tx1"/>
                </a:solidFill>
              </a:rPr>
              <a:t> </a:t>
            </a:r>
          </a:p>
        </p:txBody>
      </p:sp>
      <p:sp>
        <p:nvSpPr>
          <p:cNvPr id="179203" name="Rectangle 3"/>
          <p:cNvSpPr>
            <a:spLocks noGrp="1" noChangeArrowheads="1"/>
          </p:cNvSpPr>
          <p:nvPr>
            <p:ph idx="1"/>
          </p:nvPr>
        </p:nvSpPr>
        <p:spPr>
          <a:xfrm>
            <a:off x="152400" y="1143000"/>
            <a:ext cx="8763000" cy="5562600"/>
          </a:xfrm>
        </p:spPr>
        <p:txBody>
          <a:bodyPr>
            <a:normAutofit lnSpcReduction="10000"/>
          </a:bodyPr>
          <a:lstStyle/>
          <a:p>
            <a:pPr marL="1035050" lvl="1" indent="-577850" algn="just" eaLnBrk="1" hangingPunct="1">
              <a:lnSpc>
                <a:spcPct val="90000"/>
              </a:lnSpc>
              <a:buFontTx/>
              <a:buNone/>
              <a:defRPr/>
            </a:pPr>
            <a:r>
              <a:rPr lang="en-US" sz="2400" b="1" dirty="0">
                <a:latin typeface="Times New Roman" pitchFamily="18" charset="0"/>
              </a:rPr>
              <a:t>Expansion of output: </a:t>
            </a:r>
            <a:r>
              <a:rPr lang="en-US" sz="2400" dirty="0">
                <a:latin typeface="Times New Roman" pitchFamily="18" charset="0"/>
              </a:rPr>
              <a:t>increased production is the best antidote to inflation – steps should be taken to increase output of those goods, which seem to be extremely sensitive to inflationary pressures by shifting resources.</a:t>
            </a:r>
          </a:p>
          <a:p>
            <a:pPr marL="1035050" lvl="1" indent="-577850" algn="just" eaLnBrk="1" hangingPunct="1">
              <a:lnSpc>
                <a:spcPct val="90000"/>
              </a:lnSpc>
              <a:buFontTx/>
              <a:buNone/>
              <a:defRPr/>
            </a:pPr>
            <a:endParaRPr lang="en-US" sz="2400" b="1" dirty="0">
              <a:latin typeface="Times New Roman" pitchFamily="18" charset="0"/>
            </a:endParaRPr>
          </a:p>
          <a:p>
            <a:pPr marL="1035050" lvl="1" indent="-577850" algn="just" eaLnBrk="1" hangingPunct="1">
              <a:lnSpc>
                <a:spcPct val="90000"/>
              </a:lnSpc>
              <a:buFontTx/>
              <a:buNone/>
              <a:defRPr/>
            </a:pPr>
            <a:r>
              <a:rPr lang="en-US" sz="2400" b="1" dirty="0">
                <a:latin typeface="Times New Roman" pitchFamily="18" charset="0"/>
              </a:rPr>
              <a:t>Wage Policy:</a:t>
            </a:r>
            <a:r>
              <a:rPr lang="en-US" sz="2400" dirty="0">
                <a:latin typeface="Times New Roman" pitchFamily="18" charset="0"/>
              </a:rPr>
              <a:t> wage increase has to be controlled – wages should be allowed to rise only if there is an increase in the productivity, i.e. output per worker. In such a situation, higher wages will not give rise to higher costs and hence to higher prices. </a:t>
            </a:r>
          </a:p>
          <a:p>
            <a:pPr marL="1035050" lvl="1" indent="-577850" algn="just" eaLnBrk="1" hangingPunct="1">
              <a:lnSpc>
                <a:spcPct val="90000"/>
              </a:lnSpc>
              <a:buFontTx/>
              <a:buNone/>
              <a:defRPr/>
            </a:pPr>
            <a:endParaRPr lang="en-US" sz="2400" dirty="0">
              <a:latin typeface="Times New Roman" pitchFamily="18" charset="0"/>
            </a:endParaRPr>
          </a:p>
          <a:p>
            <a:pPr marL="1035050" lvl="1" indent="-577850" algn="just" eaLnBrk="1" hangingPunct="1">
              <a:lnSpc>
                <a:spcPct val="90000"/>
              </a:lnSpc>
              <a:buFontTx/>
              <a:buNone/>
              <a:defRPr/>
            </a:pPr>
            <a:r>
              <a:rPr lang="en-US" sz="2400" b="1" dirty="0">
                <a:latin typeface="Times New Roman" pitchFamily="18" charset="0"/>
              </a:rPr>
              <a:t>Price Control and Rationing:</a:t>
            </a:r>
            <a:r>
              <a:rPr lang="en-US" sz="2400" dirty="0">
                <a:latin typeface="Times New Roman" pitchFamily="18" charset="0"/>
              </a:rPr>
              <a:t> the objective of price control is to lay down the upper limit beyond which, the price of a particular commodity will not be allowed to rise. Demand can also be controlled through rationing of essential commodities.</a:t>
            </a:r>
            <a:r>
              <a:rPr lang="en-US" sz="20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latin typeface="Times New Roman" pitchFamily="18" charset="0"/>
                <a:cs typeface="Times New Roman" pitchFamily="18" charset="0"/>
              </a:rPr>
              <a:t>What rate of inflation is desirable?</a:t>
            </a: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a:latin typeface="Times New Roman" pitchFamily="18" charset="0"/>
                <a:cs typeface="Times New Roman" pitchFamily="18" charset="0"/>
              </a:rPr>
              <a:t>Moderate rate of inflation is considered to be desirable and acceptable.</a:t>
            </a:r>
          </a:p>
          <a:p>
            <a:pPr lvl="2" algn="just"/>
            <a:r>
              <a:rPr lang="en-US" dirty="0">
                <a:latin typeface="Times New Roman" pitchFamily="18" charset="0"/>
                <a:cs typeface="Times New Roman" pitchFamily="18" charset="0"/>
              </a:rPr>
              <a:t>It keeps the economic outlook optimistic, promotes economic activity and prevents economic stagnation.</a:t>
            </a:r>
          </a:p>
          <a:p>
            <a:pPr lvl="2" algn="just"/>
            <a:r>
              <a:rPr lang="en-US" dirty="0">
                <a:latin typeface="Times New Roman" pitchFamily="18" charset="0"/>
                <a:cs typeface="Times New Roman" pitchFamily="18" charset="0"/>
              </a:rPr>
              <a:t>It is helpful in the mobilization of resources by increasing the overall rate of savings and investment—inflationary financing has, in fact, been widely used to finance economic growth of the underdeveloped countries.</a:t>
            </a:r>
          </a:p>
          <a:p>
            <a:pPr lvl="2" algn="just"/>
            <a:r>
              <a:rPr lang="en-US" dirty="0">
                <a:latin typeface="Times New Roman" pitchFamily="18" charset="0"/>
                <a:cs typeface="Times New Roman" pitchFamily="18" charset="0"/>
              </a:rPr>
              <a:t>Increase in the general price level is inevitable in a dynamic and progressive economy.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gn="just"/>
            <a:r>
              <a:rPr lang="en-US" dirty="0">
                <a:latin typeface="Times New Roman" pitchFamily="18" charset="0"/>
                <a:cs typeface="Times New Roman" pitchFamily="18" charset="0"/>
              </a:rPr>
              <a:t>As per the past experience, a price rise of 2-3 percent per annum in the developed and 4-5 percent per annum in the developing economies is generally considered as the desirable rate of inflation.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India, the </a:t>
            </a:r>
            <a:r>
              <a:rPr lang="en-US" dirty="0" err="1">
                <a:latin typeface="Times New Roman" pitchFamily="18" charset="0"/>
                <a:cs typeface="Times New Roman" pitchFamily="18" charset="0"/>
              </a:rPr>
              <a:t>Chakravarty</a:t>
            </a:r>
            <a:r>
              <a:rPr lang="en-US" dirty="0">
                <a:latin typeface="Times New Roman" pitchFamily="18" charset="0"/>
                <a:cs typeface="Times New Roman" pitchFamily="18" charset="0"/>
              </a:rPr>
              <a:t> Committee (1985), a Committee set up by the RBI to review the monetary system of the country, considered a 4% rate of inflation as socially desirable and conducive to economic growth.</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buNone/>
            </a:pPr>
            <a:r>
              <a:rPr lang="en-US" b="1" dirty="0"/>
              <a:t>	</a:t>
            </a:r>
            <a:r>
              <a:rPr lang="en-US" b="1" dirty="0">
                <a:latin typeface="Times New Roman" pitchFamily="18" charset="0"/>
                <a:cs typeface="Times New Roman" pitchFamily="18" charset="0"/>
              </a:rPr>
              <a:t>Price rise on account of the following factors cannot be taken to be inflationary:</a:t>
            </a:r>
          </a:p>
          <a:p>
            <a:pPr algn="just">
              <a:buNone/>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price rise due to change in the composition of </a:t>
            </a:r>
            <a:r>
              <a:rPr lang="en-US" i="1" dirty="0">
                <a:latin typeface="Times New Roman" pitchFamily="18" charset="0"/>
                <a:cs typeface="Times New Roman" pitchFamily="18" charset="0"/>
              </a:rPr>
              <a:t>GDP in which high-price industrial goods </a:t>
            </a:r>
            <a:r>
              <a:rPr lang="en-US" dirty="0">
                <a:latin typeface="Times New Roman" pitchFamily="18" charset="0"/>
                <a:cs typeface="Times New Roman" pitchFamily="18" charset="0"/>
              </a:rPr>
              <a:t>replace the low-price farm products;</a:t>
            </a:r>
          </a:p>
          <a:p>
            <a:pPr algn="just">
              <a:buNone/>
            </a:pPr>
            <a:r>
              <a:rPr lang="en-US" dirty="0">
                <a:latin typeface="Times New Roman" pitchFamily="18" charset="0"/>
                <a:cs typeface="Times New Roman" pitchFamily="18" charset="0"/>
              </a:rPr>
              <a:t>(ii) price rise due to qualitative change in the products across the board;</a:t>
            </a:r>
          </a:p>
          <a:p>
            <a:pPr>
              <a:buNone/>
            </a:pPr>
            <a:r>
              <a:rPr lang="en-US" dirty="0">
                <a:latin typeface="Times New Roman" pitchFamily="18" charset="0"/>
                <a:cs typeface="Times New Roman" pitchFamily="18" charset="0"/>
              </a:rPr>
              <a:t>(iii) price rise due to change in price indexing system, and</a:t>
            </a:r>
          </a:p>
          <a:p>
            <a:pPr>
              <a:buNone/>
            </a:pPr>
            <a:r>
              <a:rPr lang="en-US" dirty="0">
                <a:latin typeface="Times New Roman" pitchFamily="18" charset="0"/>
                <a:cs typeface="Times New Roman" pitchFamily="18" charset="0"/>
              </a:rPr>
              <a:t>(iv) recovery in price after recession.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458200" cy="743712"/>
          </a:xfrm>
        </p:spPr>
        <p:txBody>
          <a:bodyPr>
            <a:normAutofit fontScale="90000"/>
          </a:bodyPr>
          <a:lstStyle/>
          <a:p>
            <a:r>
              <a:rPr lang="en-US" dirty="0">
                <a:latin typeface="Times New Roman" pitchFamily="18" charset="0"/>
                <a:cs typeface="Times New Roman" pitchFamily="18" charset="0"/>
              </a:rPr>
              <a:t>Inflation, Disinflation and Deflation</a:t>
            </a:r>
          </a:p>
        </p:txBody>
      </p:sp>
      <p:sp>
        <p:nvSpPr>
          <p:cNvPr id="3" name="Content Placeholder 2"/>
          <p:cNvSpPr>
            <a:spLocks noGrp="1"/>
          </p:cNvSpPr>
          <p:nvPr>
            <p:ph idx="1"/>
          </p:nvPr>
        </p:nvSpPr>
        <p:spPr>
          <a:xfrm>
            <a:off x="381000" y="1676400"/>
            <a:ext cx="8305800" cy="4648200"/>
          </a:xfrm>
        </p:spPr>
        <p:txBody>
          <a:bodyPr/>
          <a:lstStyle/>
          <a:p>
            <a:pPr algn="just"/>
            <a:r>
              <a:rPr lang="en-US" i="1" dirty="0">
                <a:latin typeface="Times New Roman" pitchFamily="18" charset="0"/>
                <a:cs typeface="Times New Roman" pitchFamily="18" charset="0"/>
              </a:rPr>
              <a:t>Inflation</a:t>
            </a:r>
            <a:r>
              <a:rPr lang="en-US" dirty="0">
                <a:latin typeface="Times New Roman" pitchFamily="18" charset="0"/>
                <a:cs typeface="Times New Roman" pitchFamily="18" charset="0"/>
              </a:rPr>
              <a:t> refers to a persistent increase in the general price level. </a:t>
            </a:r>
          </a:p>
          <a:p>
            <a:pPr algn="just"/>
            <a:r>
              <a:rPr lang="en-US" i="1" dirty="0">
                <a:latin typeface="Times New Roman" pitchFamily="18" charset="0"/>
                <a:cs typeface="Times New Roman" pitchFamily="18" charset="0"/>
              </a:rPr>
              <a:t>Disinflation</a:t>
            </a:r>
            <a:r>
              <a:rPr lang="en-US" dirty="0">
                <a:latin typeface="Times New Roman" pitchFamily="18" charset="0"/>
                <a:cs typeface="Times New Roman" pitchFamily="18" charset="0"/>
              </a:rPr>
              <a:t> means decline in the rate of prices</a:t>
            </a:r>
          </a:p>
          <a:p>
            <a:pPr algn="just"/>
            <a:r>
              <a:rPr lang="en-US" i="1" dirty="0">
                <a:latin typeface="Times New Roman" pitchFamily="18" charset="0"/>
                <a:cs typeface="Times New Roman" pitchFamily="18" charset="0"/>
              </a:rPr>
              <a:t>Deflation</a:t>
            </a:r>
            <a:r>
              <a:rPr lang="en-US" dirty="0">
                <a:latin typeface="Times New Roman" pitchFamily="18" charset="0"/>
                <a:cs typeface="Times New Roman" pitchFamily="18" charset="0"/>
              </a:rPr>
              <a:t> means fall in the general price level below the base-year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27337BCC99FB40A8DB7C1E6D645D82" ma:contentTypeVersion="6" ma:contentTypeDescription="Create a new document." ma:contentTypeScope="" ma:versionID="5962aff9aa988b63670d88c511305e05">
  <xsd:schema xmlns:xsd="http://www.w3.org/2001/XMLSchema" xmlns:xs="http://www.w3.org/2001/XMLSchema" xmlns:p="http://schemas.microsoft.com/office/2006/metadata/properties" xmlns:ns2="4cb90f51-6fc9-4232-a9f2-1e03229df45d" targetNamespace="http://schemas.microsoft.com/office/2006/metadata/properties" ma:root="true" ma:fieldsID="458a91a1f52932ed8146cc73bb256253" ns2:_="">
    <xsd:import namespace="4cb90f51-6fc9-4232-a9f2-1e03229df4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90f51-6fc9-4232-a9f2-1e03229df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2C7AFB-95AB-4A32-B26A-564BD6D352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3C7D3D-4E0B-40C8-9E02-6590AFD33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90f51-6fc9-4232-a9f2-1e03229df4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EA5F03-EEAF-443A-A29A-A70D92CC56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0</TotalTime>
  <Words>4746</Words>
  <Application>Microsoft Office PowerPoint</Application>
  <PresentationFormat>On-screen Show (4:3)</PresentationFormat>
  <Paragraphs>627</Paragraphs>
  <Slides>52</Slides>
  <Notes>31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Inflation</vt:lpstr>
      <vt:lpstr>Inflation</vt:lpstr>
      <vt:lpstr>What is INFLATION</vt:lpstr>
      <vt:lpstr>What is INFLATION</vt:lpstr>
      <vt:lpstr>PowerPoint Presentation</vt:lpstr>
      <vt:lpstr>What rate of inflation is desirable?</vt:lpstr>
      <vt:lpstr>PowerPoint Presentation</vt:lpstr>
      <vt:lpstr>PowerPoint Presentation</vt:lpstr>
      <vt:lpstr>Inflation, Disinflation and Deflation</vt:lpstr>
      <vt:lpstr>PowerPoint Presentation</vt:lpstr>
      <vt:lpstr>Types of inflation</vt:lpstr>
      <vt:lpstr>Types of inflation</vt:lpstr>
      <vt:lpstr>PowerPoint Presentation</vt:lpstr>
      <vt:lpstr>Types of inflation</vt:lpstr>
      <vt:lpstr>Types of inflation</vt:lpstr>
      <vt:lpstr>Demand-Pull Inflation </vt:lpstr>
      <vt:lpstr>Demand Pull Inflation</vt:lpstr>
      <vt:lpstr>Cost Push Inflation </vt:lpstr>
      <vt:lpstr>PowerPoint Presentation</vt:lpstr>
      <vt:lpstr>Shifts of the Short-Run Aggregate Supply Curve</vt:lpstr>
      <vt:lpstr>Measurement of Inflation</vt:lpstr>
      <vt:lpstr>Measuring Inflation</vt:lpstr>
      <vt:lpstr>What goods and services does the CPI cover?</vt:lpstr>
      <vt:lpstr>PowerPoint Presentation</vt:lpstr>
      <vt:lpstr>PowerPoint Presentation</vt:lpstr>
      <vt:lpstr>General Price Level</vt:lpstr>
      <vt:lpstr>Example </vt:lpstr>
      <vt:lpstr>General price in 1999</vt:lpstr>
      <vt:lpstr>Weights </vt:lpstr>
      <vt:lpstr>Price Index </vt:lpstr>
      <vt:lpstr>PowerPoint Presentation</vt:lpstr>
      <vt:lpstr>Measuring the Inflation </vt:lpstr>
      <vt:lpstr>Example </vt:lpstr>
      <vt:lpstr>Worked Out Example</vt:lpstr>
      <vt:lpstr>Worked Out Example</vt:lpstr>
      <vt:lpstr>PowerPoint Presentation</vt:lpstr>
      <vt:lpstr>PowerPoint Presentation</vt:lpstr>
      <vt:lpstr>PowerPoint Presentation</vt:lpstr>
      <vt:lpstr>PowerPoint Presentation</vt:lpstr>
      <vt:lpstr>Effects of Inflation </vt:lpstr>
      <vt:lpstr>Effects on Production</vt:lpstr>
      <vt:lpstr>Consequences of high inflation</vt:lpstr>
      <vt:lpstr>Effects on Distribution</vt:lpstr>
      <vt:lpstr>PowerPoint Presentation</vt:lpstr>
      <vt:lpstr>Measures to Control Inflation</vt:lpstr>
      <vt:lpstr>Halting inflation</vt:lpstr>
      <vt:lpstr>Monetary Policy </vt:lpstr>
      <vt:lpstr>Repo (Repurchase) Rate</vt:lpstr>
      <vt:lpstr>PowerPoint Presentation</vt:lpstr>
      <vt:lpstr>PowerPoint Presentation</vt:lpstr>
      <vt:lpstr>Fiscal Policy</vt:lpstr>
      <vt:lpstr>Policy of Physical Controls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sau</dc:creator>
  <cp:lastModifiedBy>BHARAT</cp:lastModifiedBy>
  <cp:revision>107</cp:revision>
  <dcterms:created xsi:type="dcterms:W3CDTF">2013-09-17T01:22:12Z</dcterms:created>
  <dcterms:modified xsi:type="dcterms:W3CDTF">2020-10-30T10:03:20Z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0x0101009327337BCC99FB40A8DB7C1E6D645D82</vt:lpwstr>
  </property>
</Properties>
</file>