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64" r:id="rId5"/>
    <p:sldId id="259" r:id="rId6"/>
    <p:sldId id="260" r:id="rId7"/>
    <p:sldId id="261" r:id="rId8"/>
    <p:sldId id="262" r:id="rId9"/>
    <p:sldId id="263" r:id="rId10"/>
    <p:sldId id="268" r:id="rId11"/>
    <p:sldId id="266" r:id="rId12"/>
    <p:sldId id="265" r:id="rId13"/>
    <p:sldId id="267" r:id="rId14"/>
  </p:sldIdLst>
  <p:sldSz cx="18288000" cy="10287000"/>
  <p:notesSz cx="6858000" cy="9144000"/>
  <p:embeddedFontLs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8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lab.research.google.com/drive/1PaMav3XPhFvknJAEWjc-jA_1az_jR232?usp=sharing"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hyperlink" Target="https://www.google.com/url?q=https://www.kaggle.com/datasets/prasad22/healthcare-dataset"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4.svg"/><Relationship Id="rId7" Type="http://schemas.openxmlformats.org/officeDocument/2006/relationships/image" Target="../media/image6.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6.svg"/><Relationship Id="rId4" Type="http://schemas.openxmlformats.org/officeDocument/2006/relationships/image" Target="../media/image9.png"/><Relationship Id="rId9" Type="http://schemas.openxmlformats.org/officeDocument/2006/relationships/image" Target="../media/image26.svg"/></Relationships>
</file>

<file path=ppt/slides/_rels/slide11.xml.rels><?xml version="1.0" encoding="UTF-8" standalone="yes"?>
<Relationships xmlns="http://schemas.openxmlformats.org/package/2006/relationships"><Relationship Id="rId13" Type="http://schemas.openxmlformats.org/officeDocument/2006/relationships/image" Target="../media/image6.svg"/><Relationship Id="rId2" Type="http://schemas.openxmlformats.org/officeDocument/2006/relationships/image" Target="../media/image3.png"/><Relationship Id="rId16" Type="http://schemas.openxmlformats.org/officeDocument/2006/relationships/image" Target="../media/image19.png"/><Relationship Id="rId1" Type="http://schemas.openxmlformats.org/officeDocument/2006/relationships/slideLayout" Target="../slideLayouts/slideLayout7.xml"/><Relationship Id="rId15" Type="http://schemas.openxmlformats.org/officeDocument/2006/relationships/image" Target="../media/image26.svg"/><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8.svg"/><Relationship Id="rId7" Type="http://schemas.openxmlformats.org/officeDocument/2006/relationships/image" Target="../media/image10.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8.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3" Type="http://schemas.openxmlformats.org/officeDocument/2006/relationships/image" Target="../media/image6.svg"/><Relationship Id="rId3" Type="http://schemas.openxmlformats.org/officeDocument/2006/relationships/image" Target="../media/image40.svg"/><Relationship Id="rId2" Type="http://schemas.openxmlformats.org/officeDocument/2006/relationships/image" Target="../media/image21.png"/><Relationship Id="rId1" Type="http://schemas.openxmlformats.org/officeDocument/2006/relationships/slideLayout" Target="../slideLayouts/slideLayout7.xml"/><Relationship Id="rId15" Type="http://schemas.openxmlformats.org/officeDocument/2006/relationships/image" Target="../media/image26.svg"/><Relationship Id="rId4" Type="http://schemas.openxmlformats.org/officeDocument/2006/relationships/image" Target="../media/image3.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2.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4.svg"/><Relationship Id="rId7" Type="http://schemas.openxmlformats.org/officeDocument/2006/relationships/image" Target="../media/image6.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6.svg"/><Relationship Id="rId4" Type="http://schemas.openxmlformats.org/officeDocument/2006/relationships/image" Target="../media/image9.png"/><Relationship Id="rId9" Type="http://schemas.openxmlformats.org/officeDocument/2006/relationships/image" Target="../media/image26.sv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8.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0.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6.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2.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2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0.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7" Type="http://schemas.openxmlformats.org/officeDocument/2006/relationships/image" Target="../media/image3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rot="-3773782">
            <a:off x="15715445" y="-2985463"/>
            <a:ext cx="5145109" cy="5970926"/>
          </a:xfrm>
          <a:custGeom>
            <a:avLst/>
            <a:gdLst/>
            <a:ahLst/>
            <a:cxnLst/>
            <a:rect l="l" t="t" r="r" b="b"/>
            <a:pathLst>
              <a:path w="7273962" h="6996229">
                <a:moveTo>
                  <a:pt x="0" y="0"/>
                </a:moveTo>
                <a:lnTo>
                  <a:pt x="7273961" y="0"/>
                </a:lnTo>
                <a:lnTo>
                  <a:pt x="7273961" y="6996229"/>
                </a:lnTo>
                <a:lnTo>
                  <a:pt x="0" y="69962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0" y="0"/>
            <a:ext cx="9218921" cy="6402786"/>
          </a:xfrm>
          <a:custGeom>
            <a:avLst/>
            <a:gdLst/>
            <a:ahLst/>
            <a:cxnLst/>
            <a:rect l="l" t="t" r="r" b="b"/>
            <a:pathLst>
              <a:path w="10867464" h="8180236">
                <a:moveTo>
                  <a:pt x="0" y="0"/>
                </a:moveTo>
                <a:lnTo>
                  <a:pt x="10867464" y="0"/>
                </a:lnTo>
                <a:lnTo>
                  <a:pt x="10867464" y="8180236"/>
                </a:lnTo>
                <a:lnTo>
                  <a:pt x="0" y="81802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2500603">
            <a:off x="13690061" y="6585860"/>
            <a:ext cx="6462252" cy="6286009"/>
          </a:xfrm>
          <a:custGeom>
            <a:avLst/>
            <a:gdLst/>
            <a:ahLst/>
            <a:cxnLst/>
            <a:rect l="l" t="t" r="r" b="b"/>
            <a:pathLst>
              <a:path w="6462252" h="6286009">
                <a:moveTo>
                  <a:pt x="0" y="0"/>
                </a:moveTo>
                <a:lnTo>
                  <a:pt x="6462251" y="0"/>
                </a:lnTo>
                <a:lnTo>
                  <a:pt x="6462251" y="6286009"/>
                </a:lnTo>
                <a:lnTo>
                  <a:pt x="0" y="62860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9916989" y="1719468"/>
            <a:ext cx="7342311" cy="2410916"/>
          </a:xfrm>
          <a:prstGeom prst="rect">
            <a:avLst/>
          </a:prstGeom>
        </p:spPr>
        <p:txBody>
          <a:bodyPr lIns="0" tIns="0" rIns="0" bIns="0" rtlCol="0" anchor="t">
            <a:spAutoFit/>
          </a:bodyPr>
          <a:lstStyle/>
          <a:p>
            <a:pPr algn="l">
              <a:lnSpc>
                <a:spcPts val="9374"/>
              </a:lnSpc>
            </a:pPr>
            <a:r>
              <a:rPr lang="en-US" sz="7499" b="1" spc="74" dirty="0" smtClean="0">
                <a:solidFill>
                  <a:srgbClr val="1C7378"/>
                </a:solidFill>
                <a:latin typeface="Proxima Nova Bold"/>
                <a:ea typeface="Proxima Nova Bold"/>
                <a:cs typeface="Proxima Nova Bold"/>
                <a:sym typeface="Proxima Nova Bold"/>
              </a:rPr>
              <a:t>HEALTH CARE ANALYZE</a:t>
            </a:r>
            <a:endParaRPr lang="en-US" sz="7499" b="1" spc="74" dirty="0">
              <a:solidFill>
                <a:srgbClr val="1C7378"/>
              </a:solidFill>
              <a:latin typeface="Proxima Nova Bold"/>
              <a:ea typeface="Proxima Nova Bold"/>
              <a:cs typeface="Proxima Nova Bold"/>
              <a:sym typeface="Proxima Nova Bold"/>
            </a:endParaRPr>
          </a:p>
        </p:txBody>
      </p:sp>
      <p:sp>
        <p:nvSpPr>
          <p:cNvPr id="6" name="TextBox 6"/>
          <p:cNvSpPr txBox="1"/>
          <p:nvPr/>
        </p:nvSpPr>
        <p:spPr>
          <a:xfrm>
            <a:off x="9916989" y="5432631"/>
            <a:ext cx="7342311" cy="718145"/>
          </a:xfrm>
          <a:prstGeom prst="rect">
            <a:avLst/>
          </a:prstGeom>
        </p:spPr>
        <p:txBody>
          <a:bodyPr lIns="0" tIns="0" rIns="0" bIns="0" rtlCol="0" anchor="t">
            <a:spAutoFit/>
          </a:bodyPr>
          <a:lstStyle/>
          <a:p>
            <a:pPr algn="l">
              <a:lnSpc>
                <a:spcPts val="5624"/>
              </a:lnSpc>
            </a:pPr>
            <a:r>
              <a:rPr lang="en-US" sz="4499" dirty="0">
                <a:solidFill>
                  <a:srgbClr val="1C7378"/>
                </a:solidFill>
                <a:latin typeface="Proxima Nova"/>
                <a:ea typeface="Proxima Nova"/>
                <a:cs typeface="Proxima Nova"/>
                <a:sym typeface="Proxima Nova"/>
              </a:rPr>
              <a:t>Created by: </a:t>
            </a:r>
            <a:r>
              <a:rPr lang="en-US" sz="4499" dirty="0" smtClean="0">
                <a:solidFill>
                  <a:srgbClr val="1C7378"/>
                </a:solidFill>
                <a:latin typeface="Proxima Nova"/>
                <a:ea typeface="Proxima Nova"/>
                <a:cs typeface="Proxima Nova"/>
                <a:sym typeface="Proxima Nova"/>
              </a:rPr>
              <a:t>Rahul Kadere</a:t>
            </a:r>
            <a:endParaRPr lang="en-US" sz="4499" dirty="0">
              <a:solidFill>
                <a:srgbClr val="1C7378"/>
              </a:solidFill>
              <a:latin typeface="Proxima Nova"/>
              <a:ea typeface="Proxima Nova"/>
              <a:cs typeface="Proxima Nova"/>
              <a:sym typeface="Proxima Nova"/>
            </a:endParaRPr>
          </a:p>
        </p:txBody>
      </p:sp>
      <p:sp>
        <p:nvSpPr>
          <p:cNvPr id="8" name="TextBox 7"/>
          <p:cNvSpPr txBox="1"/>
          <p:nvPr/>
        </p:nvSpPr>
        <p:spPr>
          <a:xfrm>
            <a:off x="388087" y="8074542"/>
            <a:ext cx="16533099" cy="1938992"/>
          </a:xfrm>
          <a:prstGeom prst="rect">
            <a:avLst/>
          </a:prstGeom>
          <a:noFill/>
        </p:spPr>
        <p:txBody>
          <a:bodyPr wrap="square" rtlCol="0">
            <a:spAutoFit/>
          </a:bodyPr>
          <a:lstStyle/>
          <a:p>
            <a:r>
              <a:rPr lang="en-US" sz="4000" b="1" dirty="0"/>
              <a:t>Project file link : </a:t>
            </a:r>
            <a:r>
              <a:rPr lang="en-US" sz="2400" b="1" dirty="0">
                <a:hlinkClick r:id="rId8"/>
              </a:rPr>
              <a:t>https://colab.research.google.com/drive/1PaMav3XPhFvknJAEWjc-jA_1az_jR232?usp=sharing </a:t>
            </a:r>
            <a:endParaRPr lang="en-US" sz="2400" b="1" dirty="0"/>
          </a:p>
          <a:p>
            <a:endParaRPr lang="en-US" sz="4000" b="1" dirty="0" smtClean="0"/>
          </a:p>
          <a:p>
            <a:r>
              <a:rPr lang="en-US" sz="4000" b="1" dirty="0" smtClean="0"/>
              <a:t>Dataset link : </a:t>
            </a:r>
            <a:r>
              <a:rPr lang="en-IN" sz="2800" dirty="0">
                <a:hlinkClick r:id="rId9"/>
              </a:rPr>
              <a:t>https://www.kaggle.com/datasets/prasad22/healthcare-dataset</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419129" y="2277349"/>
            <a:ext cx="7354195" cy="6137410"/>
          </a:xfrm>
          <a:custGeom>
            <a:avLst/>
            <a:gdLst/>
            <a:ahLst/>
            <a:cxnLst/>
            <a:rect l="l" t="t" r="r" b="b"/>
            <a:pathLst>
              <a:path w="7354195" h="6137410">
                <a:moveTo>
                  <a:pt x="0" y="0"/>
                </a:moveTo>
                <a:lnTo>
                  <a:pt x="7354195" y="0"/>
                </a:lnTo>
                <a:lnTo>
                  <a:pt x="7354195" y="6137410"/>
                </a:lnTo>
                <a:lnTo>
                  <a:pt x="0" y="61374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4621281" y="2958399"/>
            <a:ext cx="4374805" cy="8717909"/>
          </a:xfrm>
          <a:custGeom>
            <a:avLst/>
            <a:gdLst/>
            <a:ahLst/>
            <a:cxnLst/>
            <a:rect l="l" t="t" r="r" b="b"/>
            <a:pathLst>
              <a:path w="4374805" h="8717909">
                <a:moveTo>
                  <a:pt x="0" y="0"/>
                </a:moveTo>
                <a:lnTo>
                  <a:pt x="4374805" y="0"/>
                </a:lnTo>
                <a:lnTo>
                  <a:pt x="4374805" y="8717909"/>
                </a:lnTo>
                <a:lnTo>
                  <a:pt x="0" y="87179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9309814" y="-117387"/>
            <a:ext cx="9199540" cy="10521774"/>
            <a:chOff x="0" y="0"/>
            <a:chExt cx="3988167" cy="4561380"/>
          </a:xfrm>
        </p:grpSpPr>
        <p:sp>
          <p:nvSpPr>
            <p:cNvPr id="5" name="Freeform 5"/>
            <p:cNvSpPr/>
            <p:nvPr/>
          </p:nvSpPr>
          <p:spPr>
            <a:xfrm>
              <a:off x="0" y="0"/>
              <a:ext cx="3988167" cy="4561380"/>
            </a:xfrm>
            <a:custGeom>
              <a:avLst/>
              <a:gdLst/>
              <a:ahLst/>
              <a:cxnLst/>
              <a:rect l="l" t="t" r="r" b="b"/>
              <a:pathLst>
                <a:path w="3988167" h="4561380">
                  <a:moveTo>
                    <a:pt x="0" y="0"/>
                  </a:moveTo>
                  <a:lnTo>
                    <a:pt x="3988167" y="0"/>
                  </a:lnTo>
                  <a:lnTo>
                    <a:pt x="3988167" y="4561380"/>
                  </a:lnTo>
                  <a:lnTo>
                    <a:pt x="0" y="4561380"/>
                  </a:lnTo>
                  <a:close/>
                </a:path>
              </a:pathLst>
            </a:custGeom>
            <a:solidFill>
              <a:srgbClr val="CAE7E4"/>
            </a:solidFill>
          </p:spPr>
        </p:sp>
      </p:grpSp>
      <p:sp>
        <p:nvSpPr>
          <p:cNvPr id="6" name="TextBox 6"/>
          <p:cNvSpPr txBox="1"/>
          <p:nvPr/>
        </p:nvSpPr>
        <p:spPr>
          <a:xfrm>
            <a:off x="9715834" y="2958399"/>
            <a:ext cx="6172202" cy="5539978"/>
          </a:xfrm>
          <a:prstGeom prst="rect">
            <a:avLst/>
          </a:prstGeom>
        </p:spPr>
        <p:txBody>
          <a:bodyPr wrap="square" lIns="0" tIns="0" rIns="0" bIns="0" rtlCol="0" anchor="t">
            <a:spAutoFit/>
          </a:bodyPr>
          <a:lstStyle/>
          <a:p>
            <a:r>
              <a:rPr lang="en-IN" sz="4000" b="1" dirty="0">
                <a:solidFill>
                  <a:schemeClr val="accent5">
                    <a:lumMod val="50000"/>
                  </a:schemeClr>
                </a:solidFill>
              </a:rPr>
              <a:t>Blood Type Distribution:</a:t>
            </a:r>
            <a:endParaRPr lang="en-IN" sz="4000" dirty="0">
              <a:solidFill>
                <a:schemeClr val="accent5">
                  <a:lumMod val="50000"/>
                </a:schemeClr>
              </a:solidFill>
            </a:endParaRPr>
          </a:p>
          <a:p>
            <a:r>
              <a:rPr lang="en-IN" sz="4000" b="1" dirty="0">
                <a:solidFill>
                  <a:schemeClr val="accent5">
                    <a:lumMod val="75000"/>
                  </a:schemeClr>
                </a:solidFill>
              </a:rPr>
              <a:t>O+:</a:t>
            </a:r>
            <a:r>
              <a:rPr lang="en-IN" sz="4000" dirty="0">
                <a:solidFill>
                  <a:schemeClr val="accent5">
                    <a:lumMod val="75000"/>
                  </a:schemeClr>
                </a:solidFill>
              </a:rPr>
              <a:t> 12.47%</a:t>
            </a:r>
          </a:p>
          <a:p>
            <a:r>
              <a:rPr lang="en-IN" sz="4000" b="1" dirty="0">
                <a:solidFill>
                  <a:schemeClr val="accent5">
                    <a:lumMod val="75000"/>
                  </a:schemeClr>
                </a:solidFill>
              </a:rPr>
              <a:t>O-:</a:t>
            </a:r>
            <a:r>
              <a:rPr lang="en-IN" sz="4000" dirty="0">
                <a:solidFill>
                  <a:schemeClr val="accent5">
                    <a:lumMod val="75000"/>
                  </a:schemeClr>
                </a:solidFill>
              </a:rPr>
              <a:t> 12.38%</a:t>
            </a:r>
          </a:p>
          <a:p>
            <a:r>
              <a:rPr lang="en-IN" sz="4000" b="1" dirty="0">
                <a:solidFill>
                  <a:schemeClr val="accent5">
                    <a:lumMod val="75000"/>
                  </a:schemeClr>
                </a:solidFill>
              </a:rPr>
              <a:t>A+:</a:t>
            </a:r>
            <a:r>
              <a:rPr lang="en-IN" sz="4000" dirty="0">
                <a:solidFill>
                  <a:schemeClr val="accent5">
                    <a:lumMod val="75000"/>
                  </a:schemeClr>
                </a:solidFill>
              </a:rPr>
              <a:t> 12.55%</a:t>
            </a:r>
          </a:p>
          <a:p>
            <a:r>
              <a:rPr lang="en-IN" sz="4000" b="1" dirty="0">
                <a:solidFill>
                  <a:schemeClr val="accent5">
                    <a:lumMod val="75000"/>
                  </a:schemeClr>
                </a:solidFill>
              </a:rPr>
              <a:t>A-:</a:t>
            </a:r>
            <a:r>
              <a:rPr lang="en-IN" sz="4000" dirty="0">
                <a:solidFill>
                  <a:schemeClr val="accent5">
                    <a:lumMod val="75000"/>
                  </a:schemeClr>
                </a:solidFill>
              </a:rPr>
              <a:t> 12.55%</a:t>
            </a:r>
          </a:p>
          <a:p>
            <a:r>
              <a:rPr lang="en-IN" sz="4000" b="1" dirty="0">
                <a:solidFill>
                  <a:schemeClr val="accent5">
                    <a:lumMod val="75000"/>
                  </a:schemeClr>
                </a:solidFill>
              </a:rPr>
              <a:t>B+:</a:t>
            </a:r>
            <a:r>
              <a:rPr lang="en-IN" sz="4000" dirty="0">
                <a:solidFill>
                  <a:schemeClr val="accent5">
                    <a:lumMod val="75000"/>
                  </a:schemeClr>
                </a:solidFill>
              </a:rPr>
              <a:t> 12.53%</a:t>
            </a:r>
          </a:p>
          <a:p>
            <a:r>
              <a:rPr lang="en-IN" sz="4000" b="1" dirty="0">
                <a:solidFill>
                  <a:schemeClr val="accent5">
                    <a:lumMod val="75000"/>
                  </a:schemeClr>
                </a:solidFill>
              </a:rPr>
              <a:t>B-:</a:t>
            </a:r>
            <a:r>
              <a:rPr lang="en-IN" sz="4000" dirty="0">
                <a:solidFill>
                  <a:schemeClr val="accent5">
                    <a:lumMod val="75000"/>
                  </a:schemeClr>
                </a:solidFill>
              </a:rPr>
              <a:t> 12.50%</a:t>
            </a:r>
          </a:p>
          <a:p>
            <a:r>
              <a:rPr lang="en-IN" sz="4000" b="1" dirty="0">
                <a:solidFill>
                  <a:schemeClr val="accent5">
                    <a:lumMod val="75000"/>
                  </a:schemeClr>
                </a:solidFill>
              </a:rPr>
              <a:t>AB+:</a:t>
            </a:r>
            <a:r>
              <a:rPr lang="en-IN" sz="4000" dirty="0">
                <a:solidFill>
                  <a:schemeClr val="accent5">
                    <a:lumMod val="75000"/>
                  </a:schemeClr>
                </a:solidFill>
              </a:rPr>
              <a:t> 12.52%</a:t>
            </a:r>
          </a:p>
          <a:p>
            <a:r>
              <a:rPr lang="en-IN" sz="4000" b="1" dirty="0">
                <a:solidFill>
                  <a:schemeClr val="accent5">
                    <a:lumMod val="75000"/>
                  </a:schemeClr>
                </a:solidFill>
              </a:rPr>
              <a:t>AB-:</a:t>
            </a:r>
            <a:r>
              <a:rPr lang="en-IN" sz="4000" dirty="0">
                <a:solidFill>
                  <a:schemeClr val="accent5">
                    <a:lumMod val="75000"/>
                  </a:schemeClr>
                </a:solidFill>
              </a:rPr>
              <a:t> </a:t>
            </a:r>
            <a:r>
              <a:rPr lang="en-IN" sz="4000" dirty="0" smtClean="0">
                <a:solidFill>
                  <a:schemeClr val="accent5">
                    <a:lumMod val="75000"/>
                  </a:schemeClr>
                </a:solidFill>
              </a:rPr>
              <a:t>12.51</a:t>
            </a:r>
            <a:r>
              <a:rPr lang="en-IN" sz="3600" dirty="0" smtClean="0">
                <a:solidFill>
                  <a:schemeClr val="accent5">
                    <a:lumMod val="75000"/>
                  </a:schemeClr>
                </a:solidFill>
              </a:rPr>
              <a:t>%</a:t>
            </a:r>
            <a:endParaRPr lang="en-US" sz="3799" dirty="0">
              <a:solidFill>
                <a:schemeClr val="accent5">
                  <a:lumMod val="75000"/>
                </a:schemeClr>
              </a:solidFill>
              <a:latin typeface="Proxima Nova"/>
              <a:ea typeface="Proxima Nova"/>
              <a:cs typeface="Proxima Nova"/>
              <a:sym typeface="Proxima Nova"/>
            </a:endParaRPr>
          </a:p>
        </p:txBody>
      </p:sp>
      <p:sp>
        <p:nvSpPr>
          <p:cNvPr id="7" name="TextBox 7"/>
          <p:cNvSpPr txBox="1"/>
          <p:nvPr/>
        </p:nvSpPr>
        <p:spPr>
          <a:xfrm>
            <a:off x="9525000" y="-8396"/>
            <a:ext cx="9199540" cy="2180084"/>
          </a:xfrm>
          <a:prstGeom prst="rect">
            <a:avLst/>
          </a:prstGeom>
        </p:spPr>
        <p:txBody>
          <a:bodyPr wrap="square" lIns="0" tIns="0" rIns="0" bIns="0" rtlCol="0" anchor="t">
            <a:spAutoFit/>
          </a:bodyPr>
          <a:lstStyle/>
          <a:p>
            <a:pPr>
              <a:lnSpc>
                <a:spcPts val="8499"/>
              </a:lnSpc>
            </a:pPr>
            <a:r>
              <a:rPr lang="en-US" sz="7200" dirty="0">
                <a:solidFill>
                  <a:schemeClr val="accent5">
                    <a:lumMod val="50000"/>
                  </a:schemeClr>
                </a:solidFill>
              </a:rPr>
              <a:t>Distribution of Blood Types in the Dataset</a:t>
            </a:r>
            <a:endParaRPr lang="en-US" sz="6799" b="1" spc="67" dirty="0">
              <a:solidFill>
                <a:schemeClr val="accent5">
                  <a:lumMod val="50000"/>
                </a:schemeClr>
              </a:solidFill>
              <a:latin typeface="Proxima Nova Bold"/>
              <a:ea typeface="Proxima Nova Bold"/>
              <a:cs typeface="Proxima Nova Bold"/>
              <a:sym typeface="Proxima Nova Bold"/>
            </a:endParaRPr>
          </a:p>
        </p:txBody>
      </p:sp>
      <p:sp>
        <p:nvSpPr>
          <p:cNvPr id="8" name="Freeform 8"/>
          <p:cNvSpPr/>
          <p:nvPr/>
        </p:nvSpPr>
        <p:spPr>
          <a:xfrm rot="6699716">
            <a:off x="14879888" y="5800396"/>
            <a:ext cx="4626707" cy="5228725"/>
          </a:xfrm>
          <a:custGeom>
            <a:avLst/>
            <a:gdLst/>
            <a:ahLst/>
            <a:cxnLst/>
            <a:rect l="l" t="t" r="r" b="b"/>
            <a:pathLst>
              <a:path w="4559806" h="4435448">
                <a:moveTo>
                  <a:pt x="0" y="0"/>
                </a:moveTo>
                <a:lnTo>
                  <a:pt x="4559806" y="0"/>
                </a:lnTo>
                <a:lnTo>
                  <a:pt x="4559806" y="4435448"/>
                </a:lnTo>
                <a:lnTo>
                  <a:pt x="0" y="443544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rot="3191645">
            <a:off x="-2898972" y="-2841709"/>
            <a:ext cx="5192042" cy="5555687"/>
          </a:xfrm>
          <a:custGeom>
            <a:avLst/>
            <a:gdLst/>
            <a:ahLst/>
            <a:cxnLst/>
            <a:rect l="l" t="t" r="r" b="b"/>
            <a:pathLst>
              <a:path w="5192042" h="5555687">
                <a:moveTo>
                  <a:pt x="0" y="0"/>
                </a:moveTo>
                <a:lnTo>
                  <a:pt x="5192042" y="0"/>
                </a:lnTo>
                <a:lnTo>
                  <a:pt x="5192042" y="5555687"/>
                </a:lnTo>
                <a:lnTo>
                  <a:pt x="0" y="5555687"/>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extLst>
      <p:ext uri="{BB962C8B-B14F-4D97-AF65-F5344CB8AC3E}">
        <p14:creationId xmlns:p14="http://schemas.microsoft.com/office/powerpoint/2010/main" val="233816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Group 2"/>
          <p:cNvGrpSpPr/>
          <p:nvPr/>
        </p:nvGrpSpPr>
        <p:grpSpPr>
          <a:xfrm>
            <a:off x="8922645" y="-800100"/>
            <a:ext cx="10051155" cy="11699497"/>
            <a:chOff x="-2561277" y="107085"/>
            <a:chExt cx="4060051" cy="4561380"/>
          </a:xfrm>
        </p:grpSpPr>
        <p:sp>
          <p:nvSpPr>
            <p:cNvPr id="3" name="Freeform 3"/>
            <p:cNvSpPr/>
            <p:nvPr/>
          </p:nvSpPr>
          <p:spPr>
            <a:xfrm>
              <a:off x="-2561277" y="107085"/>
              <a:ext cx="4060051" cy="4561380"/>
            </a:xfrm>
            <a:custGeom>
              <a:avLst/>
              <a:gdLst/>
              <a:ahLst/>
              <a:cxnLst/>
              <a:rect l="l" t="t" r="r" b="b"/>
              <a:pathLst>
                <a:path w="4060051" h="4561380">
                  <a:moveTo>
                    <a:pt x="0" y="0"/>
                  </a:moveTo>
                  <a:lnTo>
                    <a:pt x="4060051" y="0"/>
                  </a:lnTo>
                  <a:lnTo>
                    <a:pt x="4060051" y="4561380"/>
                  </a:lnTo>
                  <a:lnTo>
                    <a:pt x="0" y="4561380"/>
                  </a:lnTo>
                  <a:close/>
                </a:path>
              </a:pathLst>
            </a:custGeom>
            <a:solidFill>
              <a:srgbClr val="CAE7E4"/>
            </a:solidFill>
          </p:spPr>
        </p:sp>
      </p:grpSp>
      <p:sp>
        <p:nvSpPr>
          <p:cNvPr id="6" name="TextBox 6"/>
          <p:cNvSpPr txBox="1"/>
          <p:nvPr/>
        </p:nvSpPr>
        <p:spPr>
          <a:xfrm>
            <a:off x="9597656" y="-419100"/>
            <a:ext cx="9057315" cy="3270126"/>
          </a:xfrm>
          <a:prstGeom prst="rect">
            <a:avLst/>
          </a:prstGeom>
        </p:spPr>
        <p:txBody>
          <a:bodyPr wrap="square" lIns="0" tIns="0" rIns="0" bIns="0" rtlCol="0" anchor="t">
            <a:spAutoFit/>
          </a:bodyPr>
          <a:lstStyle/>
          <a:p>
            <a:pPr>
              <a:lnSpc>
                <a:spcPts val="8499"/>
              </a:lnSpc>
            </a:pPr>
            <a:r>
              <a:rPr lang="en-US" sz="6600" dirty="0">
                <a:solidFill>
                  <a:schemeClr val="accent5">
                    <a:lumMod val="50000"/>
                  </a:schemeClr>
                </a:solidFill>
              </a:rPr>
              <a:t>Distribution of Blood Types in the Dataset</a:t>
            </a:r>
            <a:endParaRPr lang="en-US" sz="6600" b="1" spc="67" dirty="0">
              <a:solidFill>
                <a:schemeClr val="accent5">
                  <a:lumMod val="50000"/>
                </a:schemeClr>
              </a:solidFill>
              <a:latin typeface="Proxima Nova Bold"/>
              <a:ea typeface="Proxima Nova Bold"/>
              <a:cs typeface="Proxima Nova Bold"/>
              <a:sym typeface="Proxima Nova Bold"/>
            </a:endParaRPr>
          </a:p>
          <a:p>
            <a:pPr algn="l">
              <a:lnSpc>
                <a:spcPts val="8499"/>
              </a:lnSpc>
            </a:pPr>
            <a:endParaRPr lang="en-US" sz="6799" b="1" spc="67" dirty="0">
              <a:solidFill>
                <a:srgbClr val="1C7378"/>
              </a:solidFill>
              <a:latin typeface="Proxima Nova Bold"/>
              <a:ea typeface="Proxima Nova Bold"/>
              <a:cs typeface="Proxima Nova Bold"/>
              <a:sym typeface="Proxima Nova Bold"/>
            </a:endParaRPr>
          </a:p>
        </p:txBody>
      </p:sp>
      <p:sp>
        <p:nvSpPr>
          <p:cNvPr id="15" name="Freeform 15"/>
          <p:cNvSpPr/>
          <p:nvPr/>
        </p:nvSpPr>
        <p:spPr>
          <a:xfrm rot="6967708">
            <a:off x="15645059" y="7623998"/>
            <a:ext cx="4526778" cy="4403320"/>
          </a:xfrm>
          <a:custGeom>
            <a:avLst/>
            <a:gdLst/>
            <a:ahLst/>
            <a:cxnLst/>
            <a:rect l="l" t="t" r="r" b="b"/>
            <a:pathLst>
              <a:path w="4526778" h="4403320">
                <a:moveTo>
                  <a:pt x="0" y="0"/>
                </a:moveTo>
                <a:lnTo>
                  <a:pt x="4526778" y="0"/>
                </a:lnTo>
                <a:lnTo>
                  <a:pt x="4526778" y="4403321"/>
                </a:lnTo>
                <a:lnTo>
                  <a:pt x="0" y="4403321"/>
                </a:lnTo>
                <a:lnTo>
                  <a:pt x="0" y="0"/>
                </a:lnTo>
                <a:close/>
              </a:path>
            </a:pathLst>
          </a:custGeom>
          <a:blipFill>
            <a:blip r:embed="rId2">
              <a:extLst>
                <a:ext uri="{96DAC541-7B7A-43D3-8B79-37D633B846F1}">
                  <asvg:svgBlip xmlns:asvg="http://schemas.microsoft.com/office/drawing/2016/SVG/main" xmlns="" r:embed="rId13"/>
                </a:ext>
              </a:extLst>
            </a:blip>
            <a:stretch>
              <a:fillRect/>
            </a:stretch>
          </a:blipFill>
        </p:spPr>
      </p:sp>
      <p:sp>
        <p:nvSpPr>
          <p:cNvPr id="16" name="Freeform 16"/>
          <p:cNvSpPr/>
          <p:nvPr/>
        </p:nvSpPr>
        <p:spPr>
          <a:xfrm rot="10022704">
            <a:off x="-1180830" y="-1395428"/>
            <a:ext cx="3924501" cy="3507079"/>
          </a:xfrm>
          <a:custGeom>
            <a:avLst/>
            <a:gdLst/>
            <a:ahLst/>
            <a:cxnLst/>
            <a:rect l="l" t="t" r="r" b="b"/>
            <a:pathLst>
              <a:path w="5258107" h="5626379">
                <a:moveTo>
                  <a:pt x="0" y="0"/>
                </a:moveTo>
                <a:lnTo>
                  <a:pt x="5258107" y="0"/>
                </a:lnTo>
                <a:lnTo>
                  <a:pt x="5258107" y="5626379"/>
                </a:lnTo>
                <a:lnTo>
                  <a:pt x="0" y="5626379"/>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7" name="TextBox 16"/>
          <p:cNvSpPr txBox="1"/>
          <p:nvPr/>
        </p:nvSpPr>
        <p:spPr>
          <a:xfrm>
            <a:off x="9276907" y="1943100"/>
            <a:ext cx="7924800" cy="8956298"/>
          </a:xfrm>
          <a:prstGeom prst="rect">
            <a:avLst/>
          </a:prstGeom>
          <a:noFill/>
        </p:spPr>
        <p:txBody>
          <a:bodyPr wrap="square" rtlCol="0">
            <a:spAutoFit/>
          </a:bodyPr>
          <a:lstStyle/>
          <a:p>
            <a:r>
              <a:rPr lang="en-US" sz="3200" b="1" dirty="0">
                <a:solidFill>
                  <a:schemeClr val="accent5">
                    <a:lumMod val="50000"/>
                  </a:schemeClr>
                </a:solidFill>
              </a:rPr>
              <a:t>Interpretation:</a:t>
            </a:r>
            <a:endParaRPr lang="en-US" sz="3200" dirty="0">
              <a:solidFill>
                <a:schemeClr val="accent5">
                  <a:lumMod val="50000"/>
                </a:schemeClr>
              </a:solidFill>
            </a:endParaRPr>
          </a:p>
          <a:p>
            <a:r>
              <a:rPr lang="en-US" sz="3200" dirty="0">
                <a:solidFill>
                  <a:schemeClr val="accent5">
                    <a:lumMod val="75000"/>
                  </a:schemeClr>
                </a:solidFill>
              </a:rPr>
              <a:t>The dataset appears to be relatively balanced across different blood types, with no single type dominating significantly.</a:t>
            </a:r>
          </a:p>
          <a:p>
            <a:r>
              <a:rPr lang="en-US" sz="3200" dirty="0">
                <a:solidFill>
                  <a:schemeClr val="accent5">
                    <a:lumMod val="75000"/>
                  </a:schemeClr>
                </a:solidFill>
              </a:rPr>
              <a:t>The most common blood type is </a:t>
            </a:r>
            <a:r>
              <a:rPr lang="en-US" sz="3200" b="1" dirty="0">
                <a:solidFill>
                  <a:schemeClr val="accent5">
                    <a:lumMod val="75000"/>
                  </a:schemeClr>
                </a:solidFill>
              </a:rPr>
              <a:t>A+</a:t>
            </a:r>
            <a:r>
              <a:rPr lang="en-US" sz="3200" dirty="0">
                <a:solidFill>
                  <a:schemeClr val="accent5">
                    <a:lumMod val="75000"/>
                  </a:schemeClr>
                </a:solidFill>
              </a:rPr>
              <a:t> and </a:t>
            </a:r>
            <a:r>
              <a:rPr lang="en-US" sz="3200" b="1" dirty="0">
                <a:solidFill>
                  <a:schemeClr val="accent5">
                    <a:lumMod val="75000"/>
                  </a:schemeClr>
                </a:solidFill>
              </a:rPr>
              <a:t>A-</a:t>
            </a:r>
            <a:r>
              <a:rPr lang="en-US" sz="3200" dirty="0">
                <a:solidFill>
                  <a:schemeClr val="accent5">
                    <a:lumMod val="75000"/>
                  </a:schemeClr>
                </a:solidFill>
              </a:rPr>
              <a:t>, followed closely by </a:t>
            </a:r>
            <a:r>
              <a:rPr lang="en-US" sz="3200" b="1" dirty="0">
                <a:solidFill>
                  <a:schemeClr val="accent5">
                    <a:lumMod val="75000"/>
                  </a:schemeClr>
                </a:solidFill>
              </a:rPr>
              <a:t>B+</a:t>
            </a:r>
            <a:r>
              <a:rPr lang="en-US" sz="3200" dirty="0">
                <a:solidFill>
                  <a:schemeClr val="accent5">
                    <a:lumMod val="75000"/>
                  </a:schemeClr>
                </a:solidFill>
              </a:rPr>
              <a:t>, </a:t>
            </a:r>
            <a:r>
              <a:rPr lang="en-US" sz="3200" b="1" dirty="0">
                <a:solidFill>
                  <a:schemeClr val="accent5">
                    <a:lumMod val="75000"/>
                  </a:schemeClr>
                </a:solidFill>
              </a:rPr>
              <a:t>AB+</a:t>
            </a:r>
            <a:r>
              <a:rPr lang="en-US" sz="3200" dirty="0">
                <a:solidFill>
                  <a:schemeClr val="accent5">
                    <a:lumMod val="75000"/>
                  </a:schemeClr>
                </a:solidFill>
              </a:rPr>
              <a:t>, </a:t>
            </a:r>
            <a:r>
              <a:rPr lang="en-US" sz="3200" b="1" dirty="0">
                <a:solidFill>
                  <a:schemeClr val="accent5">
                    <a:lumMod val="75000"/>
                  </a:schemeClr>
                </a:solidFill>
              </a:rPr>
              <a:t>AB-</a:t>
            </a:r>
            <a:r>
              <a:rPr lang="en-US" sz="3200" dirty="0">
                <a:solidFill>
                  <a:schemeClr val="accent5">
                    <a:lumMod val="75000"/>
                  </a:schemeClr>
                </a:solidFill>
              </a:rPr>
              <a:t> and </a:t>
            </a:r>
            <a:r>
              <a:rPr lang="en-US" sz="3200" b="1" dirty="0">
                <a:solidFill>
                  <a:schemeClr val="accent5">
                    <a:lumMod val="75000"/>
                  </a:schemeClr>
                </a:solidFill>
              </a:rPr>
              <a:t>O+</a:t>
            </a:r>
            <a:r>
              <a:rPr lang="en-US" sz="3200" dirty="0">
                <a:solidFill>
                  <a:schemeClr val="accent5">
                    <a:lumMod val="75000"/>
                  </a:schemeClr>
                </a:solidFill>
              </a:rPr>
              <a:t>.</a:t>
            </a:r>
          </a:p>
          <a:p>
            <a:r>
              <a:rPr lang="en-US" sz="3200" dirty="0">
                <a:solidFill>
                  <a:schemeClr val="accent5">
                    <a:lumMod val="75000"/>
                  </a:schemeClr>
                </a:solidFill>
              </a:rPr>
              <a:t>The least common blood types are </a:t>
            </a:r>
            <a:r>
              <a:rPr lang="en-US" sz="3200" b="1" dirty="0">
                <a:solidFill>
                  <a:schemeClr val="accent5">
                    <a:lumMod val="75000"/>
                  </a:schemeClr>
                </a:solidFill>
              </a:rPr>
              <a:t>O-</a:t>
            </a:r>
            <a:r>
              <a:rPr lang="en-US" sz="3200" dirty="0">
                <a:solidFill>
                  <a:schemeClr val="accent5">
                    <a:lumMod val="75000"/>
                  </a:schemeClr>
                </a:solidFill>
              </a:rPr>
              <a:t> and </a:t>
            </a:r>
            <a:r>
              <a:rPr lang="en-US" sz="3200" b="1" dirty="0">
                <a:solidFill>
                  <a:schemeClr val="accent5">
                    <a:lumMod val="75000"/>
                  </a:schemeClr>
                </a:solidFill>
              </a:rPr>
              <a:t>B-</a:t>
            </a:r>
            <a:r>
              <a:rPr lang="en-US" sz="3200" dirty="0">
                <a:solidFill>
                  <a:schemeClr val="accent5">
                    <a:lumMod val="75000"/>
                  </a:schemeClr>
                </a:solidFill>
              </a:rPr>
              <a:t>.</a:t>
            </a:r>
          </a:p>
          <a:p>
            <a:r>
              <a:rPr lang="en-US" sz="3200" b="1" dirty="0">
                <a:solidFill>
                  <a:schemeClr val="accent5">
                    <a:lumMod val="50000"/>
                  </a:schemeClr>
                </a:solidFill>
              </a:rPr>
              <a:t>Possible Insights:</a:t>
            </a:r>
            <a:endParaRPr lang="en-US" sz="3200" dirty="0">
              <a:solidFill>
                <a:schemeClr val="accent5">
                  <a:lumMod val="50000"/>
                </a:schemeClr>
              </a:solidFill>
            </a:endParaRPr>
          </a:p>
          <a:p>
            <a:r>
              <a:rPr lang="en-US" sz="3200" dirty="0">
                <a:solidFill>
                  <a:schemeClr val="accent5">
                    <a:lumMod val="75000"/>
                  </a:schemeClr>
                </a:solidFill>
              </a:rPr>
              <a:t>This information could be useful for understanding the blood type distribution in a specific population or for inventory management in blood banks.</a:t>
            </a:r>
          </a:p>
          <a:p>
            <a:r>
              <a:rPr lang="en-US" sz="3200" dirty="0">
                <a:solidFill>
                  <a:schemeClr val="accent5">
                    <a:lumMod val="75000"/>
                  </a:schemeClr>
                </a:solidFill>
              </a:rPr>
              <a:t>It might be interesting to compare this distribution to the overall blood type distribution in the general population to identify any potential biases or anomalies in the dataset.</a:t>
            </a:r>
          </a:p>
          <a:p>
            <a:endParaRPr lang="en-IN" sz="3200" dirty="0"/>
          </a:p>
        </p:txBody>
      </p:sp>
      <p:pic>
        <p:nvPicPr>
          <p:cNvPr id="102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595645"/>
            <a:ext cx="8922646" cy="869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AutoShape 4" descr="data:image/png;base64,iVBORw0KGgoAAAANSUhEUgAAAZ0AAAGFCAYAAAAmWi5UAAAAOnRFWHRTb2Z0d2FyZQBNYXRwbG90bGliIHZlcnNpb24zLjEwLjAsIGh0dHBzOi8vbWF0cGxvdGxpYi5vcmcvlHJYcgAAAAlwSFlzAAAPYQAAD2EBqD+naQAAhshJREFUeJzt3Xd8VFXex/HPvdPSey8QWkLvSO8oiorYKK7o6rq69l3ddcWyro+u4lp217KuvWEBCwiIiIAi0nsnJAHSe09mksnMvc8fQwZCAunTct6vF0qm3PvLkMx3zrmnSKqqqgiCIAiCA8jOLkAQBEHoOkToCIIgCA4jQkcQBEFwGBE6giAIgsOI0BEEQRAcRoSOIAiC4DAidARBEASHEaEjCIIgOIwIHUEQBMFhROgIgiAIDiNCRxAEQXAYETqCIAiCw4jQEQRBEBxGhI4gCILgMCJ0BEEQBIcRoSMIgiA4jAgdQRAEwWFE6AiCIAgOI0JHEARBcBgROoIgCILDiNARBEEQHEaEjiAIguAwInQEQRAEhxGhIwiCIDiMCB1BEATBYUToCIIgCA4jQkcQBEFwGBE6giAIgsOI0BEEQRAcRoSOIAiC4DAidARBEASHEaEjCIIgOIwIHUEQBMFhROgIgiAIDiNCRxAEQXAYETqCIAiCw4jQERp57bXXSEpKsv8ZNGgQV1xxBe+88w6Koji7PMGNzZ49m6SkJHbv3u3sUgQn0Tq7AME1eXl58dFHHwFQU1PDjh07ePnll1FVlTvvvNPJ1QnuKCUlheTkZABWrVrFyJEjnVyR4AyipSM0SZZlhg4dytChQxkzZgwPPvgg06dPZ926dRd8zsKFC3nttdccWKXgTlatWoUsy4wePZq1a9dSV1d30cdPmzaNb775xkHVCY4iQkdoMV9fXywWi7PLENyQqqqsXr2aMWPGcNttt1FWVsbmzZudXZbgBCJ0hAuyWCxYLBaqqqrYsGED69atY+bMmc4uS3BDe/fuJTs7m6uuuooJEyYQFBTE6tWrnV2W4ATimo7QJKPRyIABAxrcNmvWrAbXc6xWK6qq2r9WVRVFURq0hmRZRpbFZ5uubvXq1RgMBi677DJ0Oh0zZ85k5cqVVFdX4+vrC9BkK1r8PHkeST33XUMQsI1ee/fdd1myZAkAZrOZI0eO8Oqrr3LppZfy/PPPA7Y+9+zs7Ise69prr2Xx4sWdXrPguiwWCxMnTmTkyJH2a367du3i5ptv5oUXXmDOnDkAJCUlNXus++67j/vvv78zyxU6mWjpCE2SZZlBgwbZvx4xYgRWq5XFixdz2223kZiYyJtvvonZbLY/5qmnnmLAgAHMnTvXfltwcLBD6xZcz5YtWygpKWHq1KlUVFQAkJiYSHh4OKtXr7aHzldffdXgeXfffTfz5s1jypQp9tsiIiIcVbbQSUToCC3Ws2dPAFJTU0lMTGz0ydTX15eIiIgGYSUIq1atAmDRokUsWrSowX2lpaUUFxcTGhra6OdGr9cTGxsrfp48jAgdocVSUlIA0XpRVRWrqgAqGkmDJEnNPr65x9Q/DsVq+0KSkTzg2oXJZGLDhg3MmDGDW265pcF9RUVFPPTQQ6xZs4aFCxc6qULB0UToCE1SFIX9+/cDUFdXx5EjR3jzzTfp3bu3R0/qUxQFBQUJGc15b/pGs4nSmnIKq4spNpVRYiyjxGT7U1lbRZ1iwapYsdj/b6V7UByPTb6P/G//jSltvy1IJMkWKpIGZBnZ2w+tbxAa3yA0fmf/r/UPReMfjMY7AFnv1aAWe0DJzYeeM23YsAGj0cjChQsZPXp0o/vfffddVq9eLUKnCxGhIzSppqaGefPmAaDVaomKimL27Nncd9996HQ6J1fXMSyKFY0kI0kSVsVKVkUu2RV59iApMZbb/15aU06d9eKTGZsSVhcCgGo2o5gqm35QWT7mpu+xk3QGWxjVB5JfENrASAzRPTFE9UT2so0AU60Wl2olrV69mpiYmCYDB2DOnDk899xzZGRk0K1bNwdXJziDGL0mdAlWxYokSciSjKIq5FYWcKL4JGkl6aSVpJNelo1F6fiJr71CuvP8pY+S//VLVB/f1uHHr6cJCMMQ1RNDVA/0Ub0wRPdC6xcEgHqmy06SNZ12fkFoKdHSETyOVTlzveXMm2xBVREnik+RVnKa1JJ0TpdlUWupdUgt9s90ndwFZq0owlhRhPHETvttsk/A2SCK7Ikhtg+6wHBbXVYLkkb8+guOJ37qBI9gVaxoZA11VguH8o9xrDCVk6UZnCzJoLrO6LS67N0ITujuUowVmE7ux3Ryv/02yeCDV3RvvHsPxzdpNLqgCFRFAQkkyTW65ATPJkJHcFsWxYpW1lBtNrIr+wC7sg9wMO8YtdbmrpA4jqrWbwXhGhf71VojptMHMZ0+SMn6D9GFxODTZwQ+iZfgFdcXSZZFK0joVOInS3AbqqqiqAoaWUORsYTtmXvZlX2Q5KI0FNU19/mpb+m4yoX989WV5FC+I4fyHauQvXzx7jkUn94j8U0ciWzwQbVakTTiWpDQcUToCC5NURSQJGRJIr0six1Z+9iZfYDM8hxnl9Yijrqm0xGUmmqqj26h+ugWCiUZr7gkfHqPwCdpNPrQGHurTXTDCe0hQkdwOaqqoqKiqnCsMIUdWfvYnX2QYlOps0trNbW+reNub9SqQk3mMWoyj1Hy0xK0QZH4Jo0mYPhl6EKiRRec0Gbip0ZwGfWDAUpMZfyQuomfTm2jvKbC2WW1S31Lx91bB5ayfMp3rKR8x0oMsUkEDJuB74AJSBodqKrLdh8KrkeEjuBU9a0agL25h1mX+gsH846dbSG4ubMtHdfvXmup2uxkCrOTKVr3Pn4DJhAw7FIM0b1E60doEfETIjiFoijIskx5bSU/pPzMxpNbKa0pd3ZZHe7sNR3PawmoZhOV+36kct+P6KN6EDhyFn4DJ9m+V0ly6eV5BOcRoSM4VH0XWkZ5NiuTf2Rb5l6s9YtceiD76DUPDJ1zmfNOUbj6DYo3fkLAsEsJGHkFWr9gVMUqVkIQGhChIziEVbEiSzJ7cg6zOnk9x4tSnV2SQ9jn6XSRT/2KsYKyLV9Ttm0FvkmjCRx9NV6xiSJ8BDsROkKnqm/F/Ji2me+SN5BfXeTkihzLmSsSOJVipfrYVqqPbcW7x2BCpt2CIaoHqqKIQQddnAgdoVPUd6Ntz9zL54dWUtDFwqaeO83T6SymUwfJfu/P+PYdQ8i0heiCo1BVxeO7HIWmidAROlT9AIHjRWl8sv9rTpZmOLskpxITKs+qPr6d6uSd+A+eSvCUBWh8gwDEgIMuRoSO0CEUVUWWJLIr8/h4/9ccyDvq7JJcgr17Tbyx2qgKlQc2UHX4FwJGXE7QxBuR9d6iy60LEaEjtJuiqpTVlPP5wW/5JX0HYoumszx5yHR7qNY6yneuomL/eoLGzCZwzDVIGq0YbNAFiNAR2syqKJitZr46soa1qT+3aWdNT1c/OVR8km+aajZR+stSynd/T/D46wkYcbltjo8IH48lQkdoNatiRQW+P7GRb46tpdrsvP1qXN3ZVp/oXrsYxVhB8Y8fUL5jNcFTbsJ/0CQx0s1DidARWkxRFWRJZnfOIT7a9yVFxhJnl+Ty7C0d0b3WIpaKQgpX/oeqI78QftW9aHwCRKvHw4jQEVrEqliptZp5Z/dnbMnY7exy3IYYMt02prR9ZP7vAUKn30rAsBmi1eNBROgIF6WqKpIkcTDvGP/btcQj10frTF12cmgHUGuNFK15k+pjWwm/+j40voGi1eMBROgIF2RVrNQpFj7Yu5SfTm1zdjluydW2q3ZHplMHzrR6biFg+GViSR03J0JHaKS+dXO8KI03dnwkrt20g5in0zFUs4mi79+i6thWIq6+H41fsOhuc1MidIQGrIoVq6rwyf6vWZf6i8fsa+MsnrKJm6uoOX2IzLceIGTqQgJHXi5aPW5IhI5gp6oqJ0szeG37B+RVFTq7HI+g0LVWmXYE1VxD8Q/vUH18GxFX34fGP1S0etyICB3hzLwblc8PfsvqExvEigId6eyGOk4twxPVpB8m860HCZm2kMCRV9i7hQXXJkKni7MqCrmVBbyy9R2yKnKdXY7HURDL4HQmta6W4h/epTYnlfAr70YVqxm4PBE6XZiqquzLPcx/tr9PraXW2eV4Jvs1HfEJvDNVHfqZuuJsouYuQvbyQ9KI4HFV4uNXF1Tffbbi2A+8+Ov/ROB0orMtHRE6na02J4Wsdx/GXHAaVVGaf4LgFCJ0uhiromBVFV7b/gGfH/pWjE7rbGL0mkNZq0rJ+ehxqo5sdnYpwgWI7rUuxKpYMdaZWLz5v6QUn3J2OV2CaOk4nmqto3Dlq5jzThIy41ZQxSrfrkSEThdhVRSyK/NZ/MsbYrKnI4n9dJymfOdqzIWZRF7/Z9AaxHUeFyF+E7oAVVXZm3uIx9f/UwSOg4mWjnOZTh0g671HqCvLR1Wszi5HQISORzt3wMBLv74lBgw4gz1zxK+as1hKc8l+/xGMafvEHDQXIH4TPJRtwIBVDBhwMvvrLho6TqWaTeQvW0zZ1m+cXUqXJ67peCAxYMAFiZaOC1Ap/fkzrFVlhM38nVjBwElE6HgYq2Kl0lzNUxtfIbcy39nlCNh2XBVcR8XuNajWOsKuuEsEjxOIj18exKpYqait4skNL4nAcSGqqopN3FxM5b4fKVz5KqCes+eR4AjiN8FDWBUr5TWVPLnhJfLFCtEuRxIXdVxO1eFfKPjmZVBF8DiSCB0PYFWslJrKeXLDixRUFzm7HOE8KqKl46qqj2/HmLoXSZJRxMg2hxC/CW5OsViRVFh2eBWFYg6OS7K9l4mWjisKvex3+CaO4lBqEaqioigieDqbCB03plit1JWXUZOby10jfsPwmIHOLklogooqJoe6oNBLbyNw1Cx+2p3JY29uYfHHuwFEi6eTidBxU6rVirWqisOP/Y1Di56kNieXR8bexajYIc4uTTifqiJaOq4ldMZvCbzkKn7em8Urn+8FYPvhXF78dDeoiEmknUiEjhtSrVasphoOPf4UNXl5WCoqOPTYk5iysnl4zB2MiRvm7BKFc6iIYbmuJGTGbwkcfTW/7Mvi5U/3NLjv1/05/PsLWwiJ4OkcInTcjGq1opjNHH7yKUyZmfbbLZWVHH78b5gys/jj6NsZGz/CiVUK57Jd0hGh4wpCpt9C0Oir+WV/Ni8u2dPkY37ak8Wry/aLDwqdRISOG1EVBcVi4cjfn6H6ZOOVBixVVRx6/G8Y0zN4cPRvGd9tlBOqFM6nqqpYkcAFhEy7haAx17B5fzYvfrL7oo9dvzODj9ccdVBlXYv4TXAzxxe/SOXx5Aveb62u5vCTT1F98jT3X3IrkxNGO7A6oSliIIHzhUy9maCx17DlQA7/bCZw6n25IYVN+7LEiLYOJkLHjaR/vISyvfuafZy12siRJ/9OdWoad49cyLQe4xxQnXAhtpaOCB1nCZ7yG4LGXcu2Qzks/nhXq5776hf7OJlTjtUqJo92FBE6bkBVFAo3byF7+bctfo7VZOLIU09TlZLKnSNuYkavCZ1YodAccX3AOYKn3ETw+OvYfiiH5z5sXeAAmC0Kz7y3g0pjHVZFBE9HEKHj4hSLFWNGJqmvvt7q51pNNRx56v+oPJ7MHcPmM7P35E6oUGiOKoZMO0Xw5AUEj7+e7Ydz+UcbAqdeSUUN//fedhRFzOHpCCJ0XJiqKCg1Jo49+zyK2dymYyg1NRx9+lkqjx7j9qE3MqvP1A6uUmiOIq7pOFzw5PkET7iBnUdy+ccHO9t9vJTMMv7zxV5k8e/YbiJ0XNyx5/9JbWH7FvBUams5+n//oPzwEW4degNXJ83ooOqEFhHXdBwqeOJcgifcyM6jeTzzfvsDp96mfdksW39CzN9pJxE6LuzUu+9TcfhIhxxLMZs59uzzlB04yM2Dr2VO35kdclyheWJyqOMETbyR4Enz2H0sn2fe29Hhx1+y9hi7juaL6zvtIELHBamKQv6GjeR+932HHlcxmzn2j8WU7tvPgkGzua7fFR16fKFpYsFPxwiacCMhk+az53g+T7+7vVPOoarw0qd7yCmsxiJGtLWJCB0Xo1itVKWdJO3Ntzvl+GpdHcefe4HS3XuYN/AqbhxwZaecRzhLRRHda50saPz1hEyez97kAv7+TucETj1TrYWn391OjdkqWjxtILardiH1i3gef24xal1d553HYuH4Cy+R9JeHueGSWWgkDV8cXtlp5wOw1loo3JKBMasCY3YFVpOF+Gv7ETIs+mxdikrpgTzKjxZiyq3EaqpDH+xN0MAIwsd3Q9Zpmj1P6vt7qT5d1uh2/94h9LxlqP3rmoIq8n46hSmnkroqM7JOg1e4D+HjuxPYN6zBc8uPFZL7Yxp1lbX4dQ8ibnZfdAGGBo859elBtH564q/p2+jcTS2DY6qz8tWRIpKLTCQXmagyW3loXCyX9g62P0ZRVTaklbElo4K0EhOVZitRfnomJwRy/YAw9JrmPzM+8sNJDuUbG90+IsaPZ2ck2L8+mFfFX9edbvIYr1zRk37hPvav15woYdnhQqrNCpfE+XHPJTH46s/+2yiqyv2r05iYEMD8QRHN1theQeOvJ2TKTew/UcBTb2/r9PMB5JcY+cf7O3j2bjEHrrVE6LgIVVVRVZVj/1iMuaS0889nsZD8z5dI/POfuHbMTGRZ5rODKzrtfFZjHfk/n0YXaMAr0q/JYFDqrGQuP4ZPXACho2LR+uqozqwg76dTVJ4spddtw1p0bUQXYCD60l4NbtP66xt8bS6rQam1Ejw0Gp2/HqVOofxoAac/O0jc7CRCR8YCUFtiIn3ZYYIGRuITH0DRtiwylh+j161D7ceqSCmmKr2Mfg+OabKepoZMV9Ra+exgIRG+OnoGe3Ewv7rR82otCq9szaZvmDezEkMI8tJyrNDIkgMF7M+tZvFlCS16PcJ8tNw2PKrBbSHeTf/qX9M3lMQw7wa3xZzz2h3Or+b17TnM7hdKtJ+epYcLeW9PHg+MjbU/Zm1KKcY6K9f1bxjenSFo3LWETLmJAycKefItxwROvcMni/lg1VHuuEZsKdIaInRchCRJnHznfSqTTzjsnKrVSvKLr5D40B+5ZsJlaCQNnxz4ulPOpfU30P8v49H5GzBmV5DyVuOlSCSNTO87RuDbLdB+W+jIWPRBXuT/dIqqk6X49wpp9lwaLy3BQ6Iu+piAxDACEhu+KYaNjuPE/3ZRuDXTHjqVaSXoAgzEX9cPSZLwCvcl7cN9KHVWZJ0G1aqQszaFqMkJaH31TZ2qyYEEwd5aPr0xiRBvHSeKTDy4Jq3R87SyxMuX96R/xNlWxhWJIUT66e3BMyzGr9nXw1evYVrPoGYfBzAg0oeJ3QMveP/OrEoGR/nyh1G2FqqPTuaDffk8cOb+KrOVj/bl88CYmBa1xNojcOwcQqbezMHUQp54a2unnutCVm1OY/yQGBLjg9B08vfrKcSr5AJUq5Wyg4fJW/uD40+uKJx45d8U/rKZq5Kmc9uwuZ1yGlkro/M3NPuYcwOnXmD/cABqChu3Bi5EtSpYay2tqlGSJfQBBqw1Z5+n1lnReOnsoaHx1oEKisXWl1+0IxsUCBsTd+FamhgyrdfIhHjrLlqPTiM3CJx647oFAJBRXtuybwywKiqmOmuLHmuss2K9wHpjZquK3zldaf4GDbWWs9c1lhwooEewF+MvElwdIXDMNYROW8ih1CIef9M5gQOgqPCvz/ZiVVQxlLqFREvHyVRVRbFYSH3tDecVoSik/Ps1UBQunzIFWZJ5b+8XzqvnPJZK28RYrc/F36Tr1RYbOfTsJlSritZPT8iIGKKmJCA18UnUarai1lmx1lqoOF5ERWoJQQPPXofwjg0g54dUSg/m4RMfSP4vp9GHeKP11mGpNpP/8ym6Xd+/yWPX6+gFP0tNtlAM9Gr+GhdAdoWZOZ8dxaKoBHtpubxPMDcNiUArN67pX1uyMVkUZAkGRvjyuxFRDbrbEsO8Wbu9hD05lUT56fn6aBFJZ+5PL6thTXIJ/7myV6PjdqTA0bMJnX4Lh9OKeOzNLZ16rpbILa7mg9VHuOvawc4uxS2I0HEySZI4/eEn1BYUOLcQRSHl1TdQFYXLpk1FI8u8vfsz59Z0RsGv6cgGDQF9Qpt9rCHEG78ewXhF+qKYrZQfLaRg02lqi40kzG3c9567NoXi3Tm2LyRbqyr2ykT7/X7dgwgbHUfGV7Zl7jXeWhLmDbI9d/1JfOICCEi6+LWLjl4G56sjhfjoZEbG+jf72Gh/PUOi/EgIMlBjUfg1vYLPDxWSXVHLosnd7I/TyjLjuwUwKtafQC8NGWW1fH20iL/8cJKXL+9J71BbsExOCGRrRgVPrE8HINxHx9PTuwPw9q48Lu0dTI9grw77Xs8XOPpqQmfcypGTxSz6r/MDp953W04xYUgsfbsHi262ZojQcSLVaqUyJZW879c6uxQbRSH1tf+iWhWmXzodWZL5364lTi0pf9Npqk6WEntVoq1rqxnxc/o1+DpkaDSZ3x6nZE8O1WPL8Y1v2O0TNjaewAER1FXWUna4ABRQrQ27SWJnJRI+rhuWKjOGcB80Bi2m3EpKD+SRePcorDUWslYnU3WqFEOoD3FXJ+EV7mt/fkdu4vbFoQL25VZz7+joBt1cF/KncQ27/ab3CuY/27JZm1LKnEKjfVRa/wgf+kecDaEx8TChewD3rErlw3359pFuGlniiSndyKmopbpOoXuQAb1GZntmBSeKjTwyMY4iYx2vbc8htdhE71BvHhgTQ2gLW6kXE3jJVYTO+C1HTxXz6Bu/tvt4HUlV4V+f7+WNR6Yhy2Iy8MWISHYiVVFI+c9r9bMHXYOqkvbf/5G3dh3Teo7n3ktudVoppYfyydt4kpDh0YRdcuFrJs0JHx8PQFVaSaP7vMJ98e8VQsjQaHrePASr2cKpTw806p/XB3nhExeAxmD7nJa95gShI2PwCvcla3UydeW19LhpMF6Rfpz69CDqORMHVVVB6oCWzqZT5Xy8r4CZvYO5Kqn5Vt+FXH9mVNn+3KqLPi4mwMCY+AAO5FU3usYTE2CgT6g3eo1MnVXhnd153DQ4gkAvLYt/ycSgkfj7tO7oNRIvbM68wBlaLmDUlYReehvHTpfw19ddK3Dq5ZcYee/bwyJwmiFCx0lUVSV9yWfU5OQ6u5TGVJWT/3ubnO/WMLnHGB4Yc7vDS6hMLSHzm6ME9Akl7uqkdh1LH2Dr7rGYmh9YEDQgAlN2JbXFjee21Cs9lE9NoZGoqT1QFZXyIwVETeuBT2wAMZf1oq6iluqsCvvjO2I/nb05Vby0JYtRcf7cPyamXccK87W1Oiprmx9YEO6rw6Ko1FguPAly+bFiNLLE7L6hFFabOVJg5HcjougT6s3vhkdxKN9IYXXb550FjJxF2GW3czy9hEde29zm4zjC2u2nOZhaKPbfuQgROk6gWq1Up50kZ+VqZ5dyUafefo+clauZ0H0Ufxp3h8POW51ZzukvDuEdE0D3eQMvepG+JWpLTQBofZvv4lHqbG8WSk3Tb8iK2UruulSipvdE463DYqxDtar2kXmyToPGS0tdxdmRZe1dBed4oZFnfs4gMdSbxybFo2liAEBr5J0ZmBHo1Xzvem6lGb1GwlvX9L9BibGOLw4WcufIKDSyRLHRFuz184BCfGz/Lza2LXQCRl5B2MzfkZxRwl9ede3AAVunxb+/2IfFqojRbBcgQsdJTpwZLebqTr33AdnLv2Vs/Aj+PP6uTj9fTWE1pz49iD7Iix43D77oKgQ1hdWYy2rsX1trLPahzPVUVaVg02kA/Huf7ZKqq2q8VYRqVSjdn4ekkzGENx6qDLZBDRovHaEjbK0NrbcWZImaIttwbku1GYuxDp3f2Tk7iqqA1LZftYyyGp7amE6kn46/T+uOQXvh42SW11JwzvdVbbZitjZ+PT4/ZFu1fMQ5c3zKahq3Ak+WmNiRVcnwaL8LLun//t58Bkb62Ac1BJ8Jm6wKs72mc29vjYARlxM28w5OZJTy5/+4fuDUKyw18fYK0c12IWIggYOpqkrG50sxZba/n9tRTn/4MaqicMn11/LIhLv5569vtuk4RTuysJrqqDvzSbsiuYi6cltohI2JBwlOfrwfq6mOiPHdqDxR3OD5+mDvBvN4kl/bgW9CEL1vHw6AKbeS9C+PEDQoEkOot22VgWOFGDPKCRkZg0/M2dFeWauOo9RY8U0IQhdgwFJZS+nBfGqLjMTM7G2/dnMuc1kNBVsy6PmbIUhnWhuSRiawbxg536dQV15L+dFCdP56fOKbn6ey8ngx1WarvXWwI6uSojMtgtl9Q5EkeGJ9OlVmK9cPCGNXdmWD50f76xssT3PntykMivThnzN7ApBWYmLx5iymJAQS46+n1qqyNaOCo4VGrugTbB+RBrD4l0z0Gol+4T4EeWnJKK/l+5QSDBqJ24ZHNll/cpGRX06X89/Zve23Rfrp6RPqzctbspjZO5i1KaUkhXkT6df0xNkLCRgxk7DLf09KZikP/+eXVj3XFazbkc7EoTEM6hUmRrOdR4SOA6lWK8bMLLK/WeHsUlot/eMlqFYrI+fewKKJ9/L85tbPKyrYkkHdOS2T8qOFlB+1fequX0Gg7swn49wfG8/QDx4a1eTk0Xq6IC98uwdRcayQuiozkgSGcF/irk4iZGTD6yBBAyMp2ZND8a5sLMY6NAYN3tH+RF/Wi8C+4U0eP+eHVAL6hOLXM7jB7bFXJZH17XFy16dhCPEhYcEg5HNaJIra9Gimr48UUXDOtY4tGRVsybBdC6pfQaDwTAh9sDe/0fNn9ApqEDrni/DVMzDCh62ZFZSaLEgSdAs0cP+YGK7o0/B7GBsfwE+nylh+tBhjnZVALy3juwXwm8ERxAQ0ntSrqipv7szl6r4hxJ13/6OT4vjX1mw+2JtPr1AvHhrXukEg/sNnEnb5naRllfHQv90vcOr9Z+k+/vvIdLxkSbR6ziGpouPRYVSrlQMPP0L1qdPOLqXN4ufPpduCeRzMO8azm151djlu4cWZjxNdp5L19h+dXYrL8x92KeGz/kBaVhl//NcmZ5fTbrPG9+AP1w4SoXMO0e5zEFVRyF6x0q0DByDzi2Wkf/o5g6P68dSUPzq7HLdgu6Yj3nSaUx84J7M9I3AAfth2moJSE8oFlhXqikToOIi1poasr75xdhkdImvZV5z+eAkDIpN4eupDzi7H5YlN3JrnP3Q64bP+wKmcch58xTMCB2xr3n343RHkdo449CQidBxAVRSyln2F1XjhuR/uJvvr5Zz+8GP6RfThmel/dnY5Lq2j117zNP5DphN+5T2czinngZd/dnY5HW7LgRxOZZeLDd/OEKHTyVRVpa6issO3nnYF2cu/5dR7H5AU1ovnZvzV2eW4LFVVReZcgP+QaYRdeTfpueXc74GBA7aW7nurjqCRxdstiNBxiMzPl6KYG88L8QQ5K1dz8u136R2awOJLFzm7HJekdPCCn57Cb/BUwq68h8y8Sh545Wdnl9OpDqQUciBFrFQAInQ6laoomIuKyV+/wdmldKrc774n7X9v0zOkGy9e9rizy3E5KmIgwfn8Bk0h/Kp7ycqv5P5XfnKHedLt9sHqI2LODiJ0OpUky6Qv+QzV0rrNxNxR3vc/kPrG/+geHMfLM59AFj9adh29tYG78xs4mfCr7yO7oIr7Xu4agQOQllXO5v3Znd7amT17NklJSeze3Xh3Xlfgsu8MF3rhsrKySEpKsv/p27cvEydO5OGHHyY7O9tJ1TamKgrG7GwKf3Gf5TvaK3/dj6S8+gZxgTG8dLkInnodseCnp/AbOInw2feTXVDJvS9t7DKBU++TNcc69fNHSkoKycnJAKxatarzTtQOLvmu0JIX7qGHHmLp0qV89tlnPPzww+zbt48777wTq7VlW/J2NkmWSf94iVusr9aRCjZsJOU/rxMbEMUrl/9NBA9nRq8J+A2YSPjs+8kprOLel7pOC+dcucXVrN2W3mkj2VatWoUsy4wePZq1a9dSV9f21b07i0u+I7TkhevevTtDhw5l+PDhzJkzh8cee4zU1FROnTp1weN+8803TJs2rTNLB2wrD1SlnaRk+85OP5crKvzpZ1L+9SrR/uH864qnkLv4qB1FtHTw7T+B8GseILeomnte7HotnHN98WMyFmvHfxBRVZXVq1czZswYbrvtNsrKyti82fV6Wlzu3aCtL5yvr22nRosLXD+RNBpOf/SJs8twqsJNv3Dilf8Q5RfGf674Oxq5+V0uPZWtpdN1Q8e3/3gi5jxIbpGRe//ZtQMHoKyyluU/pXb4KgV79+4lOzubq666igkTJhAUFMTq1a63fYrLhU5LXzhFUbBYLJjNZtLS0nj99dfp2bMnffr0cULV59RltVJ++AjlBw46tQ5XULT5V5Jf+hcRPqG8esXTaOWuub5sV56n49tvHBFz/khesZF7/7mBi+wF16V883Mqxpq6Dt1zZ/Xq1RgMBi677DJ0Oh0zZ85k48aNVFdXd9g5OoLLhU5LX7g//elPDBgwgEGDBjFr1ixycnJ47bXX0GjOfqKuD6b6P8qZj1jn3tbRLSNZo7FdyxEAKN6yleR/vkyYdxCvznoafRcMnq7a0vHtO5aIOX8iv8TIPS+IwDmXqdbC8p/TOmyneovFwtq1a5k8eTL+/rYtPK6++mpMJhM//vgjqqo2eM9z5rVvlwqd5l64c/35z3/mq6++4ssvv+SNN94gIiKCO+64g/z8s0vAv/HGGwwYMMD+5/HHHyc7O7vBbQMGDOiw+lWrlbL9B6hMPtFhx/QExdu2c3zxi4R6BfLqrP9Dr2nd3irurite0/HtO4aIax+ioNTE3YtF4DRl7fbTHdbFtmXLFkpKSpg6dSoVFRVUVFSQmJhIeHg4q1evZufOnQ3e83772992yHnbwqU+dp7/wgENXrg5c+bYHxsfH8+gQYPsXw8fPpzx48fz4Ycf8te/2pZkmTt3LlOmTLE/5ueff2bp0qW8+WbbNiFrjqTRkP2taw5TdLaSnbs49twL9F30CK/NepoH1vydWmtt80/0AF1t9xDfpDFEXPswBaUm/rB4vQicC6ioNrNxTybTRsajbeek0fpRvosWLWLRooYrg5SWlvL000/z1Vdf2W+rvwbuDC4VOs29cMXFxU09DYCQkBCCg4NJSUmx3xYZGUlk5NldD1NSUtDr9Q3CqqOoikJtYSFl+/Z3+LE9RenuPRx/7gX6PvZXXp/1NA98/3dMlprmn+jm1C60tYFP0mgirnuIwjITf/jnRhE4zVj5SxqXje7ermOYTCY2bNjAjBkzuOWWWxrcV1RUxEMPPcTGjRtZuHBhu87TUVwmdFrywq1Zs4apU6c2+fyioiJKS0sJDg5u8n5HyFn1HR3WSeuhSvfs5dizz9Pv8UfPtHiewujhwWP7ifD80PFJvITI6x6mqKyGu17YiEUkTrPS8yo5nFZEvx4hbV4QdMOGDRiNRhYuXMjo0aMb3f/uu++yevVqlwkdl7mmc/4Ld+6fK6+8kv79+zcYxZaens7+/fvZt28fa9eu5e6770aSJObOneuU+lWLhYKNPznl3O6mbN9+jj7zHH4ab16b9X/46C685bInUFXPf/P1SRxF5PV/pqi8hjtF4LTK8k1p7VqBevXq1cTExDQZOABz5sxh//79ZGRktPkcHcllWjoteeGee+45+wi0V155xX5fcHAwffv25aOPPmLUqFEOqfdcqtVK/oafsFZ7zn45na38wEGO/t+z9P/b42e62p6iyuyZr5/i4fvp+PQZSeT1f6G4vJa7FovAaa3dR/MoKDUSHuTdpm2t//e//130/ltvvZVbb721reV1OEntalc5O8m++/+IMSPT2WW4nYD+/en/9yeoUS08uPZpKmornV1Sh3t43J2MCOlJxr9vd3YpHc6nz0gib3iEkopa7nx+A2YROG1y/dTe3DKrf5fYYdRlutfclaooVBxPFoHTRhVHj3Lkb0/jJWl59fKnCPIKcHZJHU5B8chLOj69RxB5vQicjrBhV2aXWaNPhE57SRL5P/zY/OOEC6o8nsyRJ/+OAQ3/vvwpgr0CnV1Sx1JB9bDU8e41nMgbHqG00iwCpwOUVdWy43Bel9jkTYROOylmM0Vbtzm7DLdXmXyCw088hUGR+PflfyPEO8jZJXUYBRXJg0LHu9cwom78K6VVddz1wnoROB1k7bbTXWKTN8//DjuRYrFQuOkXlBrPHvLrKFUpqRx6/G/orPDvmX8jzMd5w987lKqiekjmePccStSNj1JWXcddi9dTYxaB01H2pxRSVGby+MnEInTaQdZqyf/Rs7eidrTqtJMcfuxvaC0K/5r5JBG+oc4uqd0UD+mr9+45lKi5iyirruPO50XgdDRVhe+3nvb4qX4idNpIVRRM2TlUnUhp/sFCq1SfOsWhx55EY7by8mVPEOkX7uyS2scDtqv27jGEqLmLKK+u487nN4rA6STrd2V4/Ag2ETrtkLdODCDoLMbT6Rx67Enk2jpevvQxov0jm3+Si7LN03F2FW3nnTDYFjjGOn7//EZqzM7fs8pTlVTUkJpZ5tFdbCJ02kiSZYq37XB2GR7NmJ7BoUVPINWYeXHGIuL8o5xdUtu48fuHV8IgouY9RoXJcqaFIwKns207lGtbmdxDidBpI1NODrXnbKMgdA5TZhaHHn0CjDUsnvEo8YExzi6p1RQU3LGp49V9IFHzHqeixsqdizdiqhWB4wg7juS2a1kcV+e531knUiwWSnbscnYZXYYpO5tDix4Ho4nF0/9KQlCcs0tqHTe8pOPVfSBR85+gqsbKnc9vwFgjAsdR0vMqKSozObuMTiNCpw1krZaS3XucXUaXUpOTy6G/Po5aWc1z0/5Cz+Buzi6pxdxt9JpXtwEicJxs68EcLB46UVSEThtYTSYqjx13dhldTk1eHgcffRxrRSXPTn2Y3iEJzi6pRWyrTLtHU8erW3+iFjxBdY2Vu57fQLUIHKfYcTSv3Ru7uSrP/K46kWK1UrpnH6oT9xjvymrz8zn06ONYyyv4vykPkRTa09klNctd2jle8f2JWvAk1bUKdy7eSJUIHKc5klbssdfQROi0kqzRULJ7t7PL6NJqCwo5+NfHsZSW8ffJf6RfWG9nl3RRqur6WxsY4voSteAJjLUqdy3eSJWpztkldWlWRWXX0TyP7GJzmf103IWqqpTu2efsMro8c1ERhx59jEHPP8vfJj/As5tf50jBCWeX1SRXXz3YEJdE9E1/w2iGOxdvoNLYssBRLLWUpG2ipiyDmrJMlDoTkUPmEhg/0v4YVVWoyNpLVd4hastzsNYZ0fmE4B8zlOCek5A1umbPk7n1f5hKTja63Sc8kbjRd9i/NhalkbX9rSaPET/+XryDz24LXZa+nZLUn1AsNfhG9CNi4Bw0Oq8GdWdsfhW/6MGE9pnWotejo+04ksekYW42aKYFROi0gqqqVKWmYamocPi5axQra4uLOFlj4pTJRLVi5faoWCYEnV2fTFFVtpaXsbeqgvQaE9VWK+E6PZcEBHJ5SBi6FgzDfCH9JMmmxpupDfT146H4BPvXp0xGtpSXcdxYTVGdGT+Nlp7e3lwXHkmU3tDguXsrK/iqMI9yi4VEb19uiYohWNfwzebVrHQCNFp+Gx3b4tfEXFzCoUcfZ+Dzz/LExPt4fvN/OVjgetfaXHminyE2ieibnsJYB3e9sLHFgQNgNVdTkrIerXcQhoBoTMWNg0G11pF/YBleQd0I7D4Gjd6PmrJ0ipPXYSxKIW7MXS3auEzrFUhY3yvOu63pbTCCEsbjFRTf4Da9b5j976aSUxQcWk5Qj/HofEIoSf2JomPfETn4evtjyjN2olhqCO45qdnaOsue4wVYFcXjhk+L0GkNRaFkx06nnLrKYmVlcSGhWh3xXl4cN1Y3eoxZVXg/L5teXt5MCQohQKslzWRkRVEBx4zV/CU+oUW/4MFaLTeEN5yIGaRt+KOypqSIVKORkQEBxBtCKbdY2FBawtOn0ng8oSdxBtunxgKzmf/lZDLKP5De3t6sKy3m/bxsHj4nwA5XVZJsrOb5nomtfl3MJaUcevRxBv3jGRZNvJcXtrzJ/ryjrT5OZ3LVlo4hNpHom/6GqQ7uWryRimpzq56vMQTQc8aTaL38qSnLJOPX1xo9RpI1xI+7B+9zB310H43OO5jiEz9iLErFN7xPs+eSdV4ExA1vUV3eIT3wjxl8wfur8o/hHdqTiAGzbcfWelF0/HsisYWOtc5EcfIPRAy6DlnjvLfIalMdR0+WMKBnqEctjSNCpxUkjYbS3Xudcu5ArZZ/9U4iUKvjlMnEM+lpjR6jlSQe69aT3j4+9tsmB4UQptOzoqiAo8ZqBvj6NXsuH1nD2MCgiz5mZnAYd8V4oZXOfgq7JCCQJ0+lsqa4kDtjbJ80j1RXEazVckd0LJIkEa038GLmaeoUBZ0sY1VVPi/IY3ZYBAHatv041pWWcWjREwx87v/46/i7eXHbW+zNOdymY3UGV7ymY4jpQ/RNT2GySNz1QusDB0DWaJE1/hd9jCRrGwbOGX5RAyk+8SPmqoIWhQ6AqlhRFQuy1tDsYxVLDZKsQ5I1jY9jrUOj87Z/rdF5o1rPtvCKT/yI3j8K/+hBLaqrM207nMuAnu6/6O25PKvd1snMZWVUnzrllHPrZJlA7cX7v7WS3CBw6g33s3VD5NbWtvh8VlWlRrnwCL3ePj4NAgcgUm8gVm9ocJ46VcFH1thbWL4aLSpgPtPltKG0GAWV6cHt+8WqKy/n0KInqc3J5ZGxdzEqdki7jteRXK2dY4jpQ/Rv/k6NReIPL2ykvKr1gdNeljPbkmv0jX9em2KuKiJ17ROkrn2StB//j6LkH1Av8POZd2AZqWv/Rsr3j5O57X/UlDXc1dcrKJ7qwmSqC09griqk9OQv9u642sp8ytO321tBzrbzSJ5HtXJAtHRazJ1XISi32oZe+mkbf+prSp7ZzN0njmJRVQI0WiYFBTM7LAJtM5/WVVWlwmohxnD2gmyClzdLC/LYXlFGLy8fVhcXEKHT46vRUGGxsLKogN/HxDd77JawVFRw6LEnGfjs0zw85g7+veN9tmc5f9CHbZ6OazDE9LYFjtXWwilzQuAAlKZtQtZ64RvRt9nH6nxD8Qnrhd4/CtVqpjL3ECUpGzBXFRIz4mb74yRZg1/UIHwj+qLR+2CuKqAkbROZW98kfvy9eAXarhf6xw6lKu8w2TveBUDrFUTsJbcBUHh0FQHxIzEERHfCd916+SVG8ouriQz1dXYpHUaETgvJWi2le53TtdZe3xcX4i3LDPa9eFcIQLheT19fP+IMBmoVhd2VFawuLiTfXMvdsRdfBWB7RTmlFgtzws5uN53o48v04FDezskCwFfWcE+s7VPlN4X59PT2YYhf83W1lKWyksOP/42Bzz7NH8fczqs7PmRrpnNXj7C1dJz/adUQ3Yvom/5OrVXiDy/85LTAKU7ZiLEohYiB1zbo5rqQqCE3Nvg6IG4E+Qe/ojxjJ6bSdPuoNO+QhPO68gbgFz2I9E3/ouj49/aRbpIkEzPyFszVRSh1Nej9I5E1OqryjlBTlkn0sAXUmcopOPQNNeVZeAXGETn4OrRO2kb9eHopYUHeHrOrqGd8Fw7ijnvnrD5zLeeG8Eh8NM23dG6PjuOasAhG+AcyLjCYB+K6MykwmF2VFaQ1MaqtXm5tLUvyc+jl7c34864H3RQZzYu9Enmie09e7J1IP18/MmpMbK0oY0FENEarlbdzMnko9TgvpJ8kp7Z9O7Faqqo49PjfMJ7O4IHRv2VCt0vadbz2coXRa/roXkT/5mlqFQ1/+OfPlFa2vKu1I1Xm7Kc4+QcC4kcRlDC2zcepH1VmLEq96OP0vmH4RfXHVJzWqMWp9w3DKygOWaNDVSwUHl1NaJ8ZaPS+5O37FEmjI3bUbUgaLbl7P29zre2VmlXWogFA7kKETgvVVVZiLil1dhmtsrOinOVFBUwMDGZqO66ZzAyxDTc9Wl3V5P3lljr+nXUab1nDPTHdkJv4BQnV6enp7YPXmQu7n+XnMiUohGiDgSX5OZTU1XF/bHfiDF68mpWBtZ1v1Nbqag4/+RTVJ09z3yW3MDlhdLuO1x7ODh19VE9ifvN3alUNf/jnT5RUOGd79erCE+TtX4pvRF8iB13XrmNpvYMAsJov/EHI/livIFTFimK5cMuu9ORmJFlDUMI46kxlmEpOE95vFl5BcYT3uxJTyUnqTGXtqrmtUrPKPOq6jgidFlBVlaq0xnMQXNmR6irezc1isK8/t0S1bzuAkDNzaqqbWPrHaLXyr8x0jFaFP8V3bzT/pik7K8rJMdcyJywCRVXZVVHBnLAIenh7c2NEFCWWuou2qlrKWm3kyJN/pzo1jbtHLmRaj3HtPmZbqE7cxE0f1YOYm5+mVtVytxMDx1SaQc7ujzEExhE94uYmR5W1Rl11CQBaQ/PXOuqMJUiyFlmrb/J+S00FxSkbCO9/NZKswVJjm4dXPw9IYwiwP84Z0rLKnXLeziJCpwVUq5VqNwqdNJOR17MySPDy5u7YeDTtbJoX1tk+IfqfN6S5TlF4NSudPHMtD8Z3J/acAQQXUqsoLCvI49owW3dfpdWKFZWgM2Gll2V8ZQ1llo5Zd8pqMnHkqaepSknlzhE3MaPXhA45bmuoTtquWh/Zg5ib/w/zmcApLndO4NRW5pO98310PsHEjrrtoqsQmKsKqDOd7VGw1tWgWBv+LKiqSknqBsC2KkE9S23jlnhtRQ5V+UfxCU9Ekpp+uys6/j0+oT3xjUgCQGvwO1NLob0m2+0dd+2xNUy1FvKKG8/Lc1diIEELyFot1SfdI3Ryamv4T1Y6YTodD8Z1R3+R2cy5tbXoZYlQne0ToMlqRStJDVYuUFWV1UW2X76B58zxUVSVN3MySTMZuT+uO729Wzb09fviQnw0GiafWUnBT6NBc6aWKL2BSouFSquFwDbO2WmK1VTDkaf+j/5/e5w7hs1HI2n4IXVThx2/Oc6YHKqPTCD65qcxq1ruebHzAqf01BYUS429FVCdfxRLje2TeVDCOCRJInvHeyh1JgJ6Tab6vBUjdL6hDZanOf3zS3iH9CR+3B8AqC3PJnffZ/jHDEXvG4pirbNd8C89TWC30XgFnl0mJnfvp8gaHV7B3dHo/TBX5VOesQNZo2u0mkE9U2kGlTkH6D7pT2dr8gnBEBhH3v6lBHa7hPKMnXgFdUPnE9zkMRwhOb2UcA8ZTCBCp4WqTjpnfs65NpQWY7Ra7a2AA1WVlFpsk9qmB4ciAa9kplNttXJ5SBgHqyobPD9cr28QDo+fSiHJ24e/dret1JxeY+KtnCxGBwQSoddjVlT2VlWQajIyOSiY7l5nRxp9UZDH/qpKhvr5U221sq28rMG5mppcWlxnZm1JEQ/Gdbdf99FIEkP9A/i8IJcSSx17KysI0uro5d38qKbWUGpqOPr0s/R/8jFuH3ojGklmTcpPHXqOC3H0NR19RHeib/4/6tBxz4s/UVjWeS2c0pO/YDmnZVKVd5iqPNvE3IDYYQBYasoAW4vifAFxIxqEzvl0PsF4h/SgKu8w1tpKkCT0fhFEDLqOwG4Nr9P5RQ2gMnsfpSc3o1hq0Oh98YsaRGjijAbL4NRTVZXCIysJShiL3i+8wX3Rw39D/oFlFB5bg1dgLJFD5rbsBekkqVllTBja8iWiXJkInRaw1tZSk5vn7DJYW1xEseXszOk9VRXsqbJ9whwbEARAyZn7vypsvJX2+ICgi7ZIQnV6+vj4sLeqgnKLBQmINhi4JTLG3jKpl1lj29lwf1Ul+88LN2g6dJYW5DHI159+562KsDAyhg/zsvm6MJ9InZ774ro1mnjaEZTaWo7+3z/o98Qibh16AxpZw6rk9R1+nvM5sqWjj+hO9MJnsEg67n3x504NHICe0xc1+5jEq/7Z4uOd/1idT0iDuTgXE9xjAsE9Wt59KkkS3Sbc1+R9et9Q4sfd3eJjdbbUrDI0HjKYQFKdPbTGDVQmn+DgI83/cgnuQdbr6fvYXwkaMpjPD61kxfEfOvV8Nw64kmv7zSRj8fxOPY8uvBsxC5/BIuu558WfKSj13C2PuxofLy1L/3Gls8voEO7fQdjJFIuFqtTG65wJ7ksxmzn2j8WU7tvPgkGzua5f0/39HcURn+p04fH2wLn3pU0icDyMscZCfolnDCYQodMMSaNx2nprQudR6+o4/twLlO7ew7yBV3HjgM77FNnZy+DowuoDx8B9L20iv6T9w80F15OcXorVAzZ1E6HTDEmSXGIQgdDxVIuF4y+8RMnO3dzQfxbzB3bOIo+d2dLRhcURs/AZrLKB+1/+mTwROB4rJbPM5VYrbwsROs1QrVaMGZnNP1BwS6rFQvI/X6J4+06u7TeTmwbP6fhzdNI8HVvgPItVY+D+f/1CbrEIHE/mKYMJROg0w5STi1on9ov3ZKrVSvKLL1O0ZRvX9L2MhUOub/5JrTl+J7R1dKGxthaO1hY4OYWe0d8vXNipbM9YmaDNobNixQqysrIueH9WVhYrVqxo6+FdgmKxUpV68QUFBQ+hKJx45d8U/rKZq5Kmc9uwjpuXYdvErcMOZwucW57FqvXmgVc2i8DpIqprLNTWXXiPK3fR5tBZtGgR+/ZdeK+SgwcPsmiRuw8zVqnJL3B2EYKjKAop/36Nwp83cXmfKfxueMcMcVZUtcMyRxcSQ8zCZ1C03vzx37+QXdj0IqyCZypz0urgHanNk0Obm95jNBrRtGApfVcmyTJ1ZWXOLkNwJEUh5dU3UBWFy6ZNRSNreHv3p+08aMdc09GFRBN9y7MoOh8e/PcvZOaLwOlqistNRIa0bMkpV9Wq0Dl+/DjHj59dO2n37t1Ym1h5uKKigi+++IIePXq0v0InsoWOZ/SjCq2gKKS+9l9Uq8L0S6ejkWTe3PVJ2w/XAfOvtcHRRC98FlXnwx//vVkEThdVWGbCqihoLrKmoqtrVeisX7+e119/HbANJV66dClLly5t8rEBAQG88MIL7a/QycyipdM1qSpp//0fqtXK1CtmopE1vL7jw7YerF2laIOjiLnlGVSDL3/692Yy8hsvOyR0DaUVNSgKuPO6n60Knblz5zJlyhRUVeXGG2/kgQceYNKkSQ0eI0kS3t7edOvWDW0HrhTsLKKl04WpKif/9zaqYmXSlbOQJZlXt7/f6sPYrum0rXvNFjjPohr8+NN/fiU9TwROV1ZSUYu7j5puVSpEREQQEREBwMcff0yvXr0IDW37jpTuQFzTEU69/R5YFSbMvgqNLPOvre865LzaoEh74Dz0n19Jz3XOJmKC6yipqHH77Q3a3BS55BLn7jvvCEpdHVaTWMNKgFPvfYBqtTL22mvQjNfw0pa3WvxcRVVaPY6gPnAw+PHwq79yWgSOgK17zd21q/9r8+bNfPXVV2RmZlJRUdFoRJskSaxf3/lLx3eWugrRlSGcdfrDj1EVhUuuv5ZHJtzNP399s1POow2MIOaWZ8DLnz+/toVTOSJwBBtnbTfekdocOu+++y4vv/wyoaGhDB48mKSkpI6syyWIrjXhfOkfL0G1Whk59wYWTbyX5ze/0exzWnNNRxsYbmvheAXw59e2kOYhs9CFjtGlQ+fjjz9mzJgxvP322+h0F97z3F2pqoq5uMTZZQguKOPTz1GtVoYtmMcTkx/g2U2vNvOMlo1e0waEE3PLP8A7gL+8LgJHaMxYY8FcZ0Wvc985kG2+IlVRUcHMmTM9MnDAth6Xuay0+QcKXVLmF8tI//RzBkf146kpf7zoY1syT0cTEEbMrc+CdwCPvLGV1CwROELTyqvMzi6hXdocOoMGDeKUh+8zI4ZLCxeTtewrTn+8hAGRSTw99aGLPFJFusiS9JqAMFuXmk8Qf/3vVtsS9oJwAcXl7j24qc2h8/e//50ff/yRVatWdWQ9LkOSZerKRegIF5f99XJOf/gx/SL68Mz0Pzf5mIu1dDT+ocTc8iyybzCL/ruVExllnVSp4CmKykwoiiP2o+0cbb6m88c//hGLxcIjjzzC3//+d6KiopDPW5pBkiRWrlzZ7iKdQay7JrRU9vJvUa1Wkn53G8/N+CuPrW+4EsfZrQ1k4OzOjxr/EHvgPPrmVo6ni+5coXnGWguKqiJ3wh5NjtDm0AkKCiIoKIju3bt3ZD0uxVIllowXWiZn5WpUq5Xed97B4ksX8eiPz9vvs08lkGVQbKFjC5x/IPuFsOjNrRw/LQJHaBl337K6zaHzySdtXwDRXahNLGYqCBeS+933qIpCrz/cyYuXPc5f1v0DOKelI8ugnNPC8Qvhsf9t45gIHKEVrIrauXugdzL3Xk+hkzW3fYMgnC/v+x9IfeN/dA+O4+WZTyAjN2jpaPyCiVn4LLJfKI+/tZ2jp8SwfKF1rEpn7EXrOG1u6ezatatFjxs1alRbT+F8InSENshf96Otq+3+e3jp8idYfmwtADq/UKLmP4bsH8oTb23nyMliJ1cquCN3HkQA7QidhQsXXnQYaL1jx4619RTOJ0JHaKOCDRtRFYU+D97H74bPAyBqwRPIfiE8+fZ2DovAEdrI2lVD5+OPP250m9VqJTs7m2XLlqEoCg8//HC7inM2VXHvC3ZuR5aRtdoz/9eArLF9rZGRZA2SVosky0j2rzVIGo39eZIsI8kynLlP1sggy0gaje3xsgyyhKTRnjmGDBqN/Xn1x0bWIEmS/TzIMpIs2R4r1T9WOnO7fPb/knRODTKSJGEuLsYnLAxVVdEGhJFVWM38y5LomI2wha4oMsTHTcet2UhqJ1y4UBSFm266ibFjx/Lggw929OEdJv3Tz6nJyz/zZnTmTav+Dc/+hiTZ72vwpnXOG5n9TUkjn/OmdeYNsJk3rfr76v9uf4wk2Z4v2W6z/12WbPdJZ94YkRreJkm2x0v1t2H/Gs7ex5lWrGS/nYv+3/a/M78K59xn/+WoP17D/5x9Sgtaza5GVdUzfzjzx/Y1Z/6uKKDRSGi1Z//NTCaTuFYotItOp0OWZTQa91wKp1NCB2yj29566y1+/fXXzjh8p1Osiu2TcmeeQ1GBM29aZy4O1r9pKYrtdlQVxf7Gdu5957zhKWf/rjT4u9Lg/vpjKoqKqtQft/Exzn2sqqpn7jv7pqoo57zhNrjvQrU0Ppb93Mr5b97nnfv8x5x3PkVp6vgXu6/5cygNvm667pZcyQ0J9+HOP01Eb7AtFaWqKsnJyaxZs0YEj9BmEyZMYOTIkW4bOp22tWd5eTmVle67NYCskVn95UFyMsuaf6M7503qgm+mSuPwEDxXUIgtcKyWWpKP7iZp2FjKD+SRNCQJWZb57rvvUET3rdAG50/CdzdtDp2cnJwmb6+oqGD37t289957jBw5ss2FuYLSYiN52WIvE6F1AoK8uOvhCShWM8vfWUzi0DEAlGxJR6mpo8/oPlx11VWsXr1aBI/Qau7YFX2uNofOtGnTLvjNq6rK0KFDefrpp9tcmCtw921hBcfzD/Ti7r9MAtXC8ndeoCQ/G6V+krEkUfxrBqqi0ntML2bPns2qVauwiknIQiu4a7davTaHznPPPdcodCRJIiAggG7dutG7d+92F+dsGq0IHaHl/Pz13P2XSUhYWf7uPynOywTOmWR85telZGsmqgo9xvZg9uzZrFy5UgSP0GJdtqVz3XXXdWQdLkmjde9/XMFxfPz03P3IZDSywvJ3X6QwJ91+X/3Q+3PfLEq3ZYKikjA+gTlz5rBixQoRPEKLdNlrOudKTU0lOzsbgNjYWI9o5QBoRfea0AJePlru/etktFpY8e6LFGQ13GdKUc52r52rdEcWqlWh26QErr32WlasWIHFYnFU2YKb0mq1bt3aaVforF+/nsWLF9sDp15cXByPPvoo06dPb1dxzqbRunffqdD5vLy03PfoVHQ6iRXvvUh+5slGj1HrZ5A38RmmbHcOqBA/2RY8y5cvF8EjXJSfn59bt3baXPmmTZt44IEHAPjTn/7E66+/zuuvv86f/vQnVFXl/vvv55dffumwQh3NalXw9dM7uwzBhem9tNy7aAp6vcTK918mLz21ycfVt3SkC8wjL9uTQ9FPp4iLi+P6669Hq+20mQyCB/Dz83N2Ce3S5p/u//73vyQlJfHpp5/i4+Njv3369OncfPPN3HTTTbzxxhtMmjSpQwp1Bv9AL2eXILgovV7LfY9OweClYdUHr5Bz+sQFH6uqZ4ZFX+QjXvm+XFRFJWZ6T2644Qa+/vpr6urqOrhqwRP4+vo6u4R2aXNLJzk5mTlz5jQInHo+Pj5ce+21JCcnt6s4Z5JlicAgb2eXIbggrV7m3kcn4+2tZfWH/yb75PGLPv7cIdMXU3Egj8If04iOjuaGG25ArxctbaEhjUaDwWBwdhnt0ubQMRgMlJeXX/D+8vJyt35xJEkiMFiEjtCQVitz31+n4uOn47tP/kNW2tFmn3N29Frzx684lE/BD6lERUVx4403iuARGmjqQ767aXPojB49mo8//ph9+/Y1uu/AgQN88sknjB07tl3FOVtAkOheE86StTL3PjoFP3893y95nYwTh1v0PKW+e62FI44qjxRQ8H0KERERzJ07160/vAkdy92v50A7run85S9/Yf78+dx0000MHjyYHj16AHDq1CkOHjxIaGgof/7znzusUGfw9tEjayQUq1gorauTZbj3kcn4Bxr4/tM3OH38QIufa1/qphXDXCuPFaKqKpFXJDJ37ly+/PJLampqWlu24GHc/XoOtKOlEx8fz8qVK1m4cCHl5eWsWbOGNWvWUF5ezi233MK3335LXFxcR9bqFP4BorXT1cky3PPXqQQGe/PDZ29y6mjj1v3FqGeu6bR2akXV8SLyvjtBWGgYc+fOxctL/Cx2db6+vm6/QnmbWzoWiwWDwcBjjz3GY4891uj+qqoqLBaL2w//DAj0orzU5OwyBGeR4Q9/mUxwiDc/fPEWaUf2tPoQF5oc2hLVJ4rIUxSirk5i3rx5LFu2DJNJ/Dx2Vb6+viiK4tbrr7W5pfPss88yf/6F9z9csGABixcvbuvhXYa/uK7Tdclw98OTCQ3348cv3yH10M42HcY+ZLqNk8irU0vI+/Y4wcHBzJ8/3yMuJgtt4wnXdNocOps3b2bmzJkXvH/mzJluPTkUbH3xAaJ7rcu660+TCIv0Y8NX73Fi//Y2H0dpYu211qo+WUreimMEBgYyb948ETxdlK+vr1uvRgDtCJ2CggIiIyMveH9ERAT5+fltPbxLUBUIEHN1uqTfPzSRyJgANn7zAcf3bmnXsc7O02lfTcZTZeR+c5TAwEDmz5/vEReVhdbx9/d363XXoB2hExQUxKlTpy54f1pamts3BSVZEqsSdEF3/HEC0bGB/LT8I47t3tzu49XP00Fu/5uFKb2c3K+PEuAfwPz5893+d0xoHU/4925z6EycOJEvvviCo0cbT447cuQIy5Ytc+slcMC2KkGQmCDapdx2/3hi4oPYtHIJR3b+3CHHtK+91kGfUE0Z5eR8dQR/P3/mz5+Pv79/hxxXcG2yLHvECMY2Dy178MEH2bx5MzfeeCPTpk2zb2eQkpLCTz/9REhICA8++GCHFeosASJ0uoxb7xlLfEIwm1d/xqFtGzrsuIq147ekrsmqIGfZYWLmDmT+/Pl88cUXVFZWdvh5BNcRGhrq9l1r0I6WTmRkJF9//TVXXXUV27Zt48033+TNN99k+/btXH311Xz11VdERUV1ZK1O4etnQKd33+GJQsss/MMYuvcKZcuapRzY8mOHHtve0umA7rVz1eRUkrP0ML4+vixYsICAgIAOPb7gWiIiItx+jg60cz+diIgIXnjhBVRVpaSkBICQkBCPSON6siwRFRtA5qlSZ5cidJKbfn8JPfqEsW3tV+zbvLbDj392RYIOPzQ1uZVkf36I2AUDWbBgAV988cVF10QU3FdkZKTbz9GBdrR0ziVJEqGhoR7T/DuXoqjExAc5uwyhk8z/3Sh6941gx4/L2bPpu045h9qOyaEtUZtfRdZnh/A2eLFgwQKCgoI65TyCc0VFRbl94EAHbVft0VQROp5q7m9Hktg/kl0bV7Jr48pOO49ite0E2pmfx8wF1WR9dpC4mwbbWzylpZ3bOq+rq+PAgQMUFBRQWFhIbW0tkydPJikpyf4YVVU5ceIEp06dori4mNraWvz9/enVqxeDBw9u0Yol+/btIz09nYqKCurq6vD19aVbt24MGzYMb++G11yNRiO7d+8mOzsbo9GIj48PCQkJDBs2rMFF+NOnT7Njxw6MRiPR0dFMnDix0RD0tWvX4uPj4xIDoiRJIjw83NlldAgROs2QNTLdegQ7uwwA6iy1HEv7iaKyDIrLMjDXmRgzZB694i+xP0ZVFU5m7SYz7xCl5dnU1pnw8wmhe8xQ+vecgkaja/Y8P279LwUlaY1ujw5PYtroO1tVT73MvEPsP/YdptpKIkJ6csngG/DxCmzwmJ93vYe3IYDRg29szcvSJtcvHE7fQVHs+fk7dvy4vFPP1ZYFP9vCXGgka8kB4m4ewoL5C/hi6Rf2bu/OUFNTw969e/Hz8yMkJITc3NxGj7FYLGzatImIiAj69euHt7c3+fn57Nmzh+zsbK666qpme0cKCwsJDQ2lV69e6HQ6ysrKOHbsGBkZGVx//fXodLaf6bq6OlasWIHFYqF///74+flRXFzMkSNHyMnJ4brrrkOSJCoqKli/fj29evUiMjKSQ4cOsWnTJmbNmmU/Z2ZmJnl5ecybN69jX7Q2CgkJcfslxep5xnfRyQKDffDy1lFjcu5OjrXmag6l/IiPdzDBATHkFzcOBou1ju0HlhIW1J0+3cfhpfejsOw0h5J/IL8ohelj7m5RF6iPVyBD+17Z4DZvr4YXqltSD0BldTG/7v2E7tFDCQtO4PipX9h+4Aumjb7L/picguMUFJ9k9tRFLXkp2mXOTUMZMDSGfb+sZdsPX3X6+dqz9lprmYtNZC45QPxvhjB//nyWLl1KcXFxp5zLx8eHm2++GR8fHwoLC1m+vHF4y7LM7NmzGwwq6tevH/7+/vbgaW5h4Msuu6zRbREREaxfv5709HT7yNn09HSqqqq4/PLL6datm/2xBoOBvXv3UlxcTFhYGFlZWfj6+jJlyhQkSSIoKIjVq1fb14pUFIVt27YxfPjwRi0pZ7nYRHx3I0KnhWLiAzl5osipNXgbArhuxlN4ewVQXJbJ2l//3egxsqzhsnH3ER7Sw35b7+5j8PMO4eCJH8grSiE6PLHZc+l03vSIG9HuegByi5Lx8Qpi7NAFts3x/CJYv/1/WK11aDQ6FMXKnqMrGZR4GV6Gzp38Nnv+EAaPiGP/lnVs+X5pp56rntLGVabbqq7YRMYn++m2cKg9eIqKOv5nV6PRNLscj0ajaXIUa48ePdizZw9lZWVtWo2+fm6S2Wy231b/9/ODor7G+pZC/WLF9R++6vcrslqtaLVajhw5gqqqDBw4sNV1dZaIiAisVqtHXNNx70V8HESxKsR2C3J2GWg02katjUaPkbUNAqdeXNQgACqqWr40kaJYqbPUtqseAKu1Dr3O2/5Lrtf7ACoWq63leOL0FlRVISlhQotra4srbxzEkJFxHNy+kV9Xf96p5zqX0oErErSUpbSGjI/2oZO1zJ8/n4iICIeduyWMRiNAiyc7qqpKTU0NRqOR3Nxctm7diiRJxMTE2B8THR2NJEls3bqV/Px8qqqqyMjIYN++fSQkJNgHWERERFBUVERqaioVFRXs27ePgIAADAYDJpOJPXv2MHbsWJda4yw6Otql6mkP0dJpCUkixgVCpz1qaisAMOhbtl5XZVUhS9cuQlGseBn86d1tNIP6XIYst/6TVmhQPHuPruJ09l7CgrtzOGU9/j5hGPQ+1NRWcShlHeOG3tSmY7fUFdcNZPjobhzZtYlfVi7ptPM0xd695mCW8loyPtxL/K3DmTt3LsuWLaOgoMAptZzvwIED6HQ64uPjW/R4k8nEkiVn/918fX2ZNm1ag5F6wcHBTJw4ke3bt/Ptt9/ab09MTGwwGCAqKoqBAweyceNGwNbSufTSSwHYtWsXkZGRDbrnXEF4eLjHjAwWodMCsiwR3901BhO01dG0n9BpvYiJ6NfsY/19Q4kM60WQfzQWq5nM3IMcTllPRVUhE0fc0upzR4T0JClhAlv2fQqAXufDxBG3AnAg+XtCg7oTG9m/1cdtqcuu6c/Icd05tudXfl7xMTh4gp3aSZNDW8JSYSbzw73E/3YY8+bN48svvyQvL8/hdZxr3759ZGdnM2HChBZvxW0wGJg1axZWq5Xi4mJOnTpFXV3ja6y+vr5EREQQHx+Pv78/ubm5HD58GC8vL8aMGWN/3Lhx4xg8eDBGo5Hg4GB0Oh1FRUWkpKRw/fXXYzab+fXXX8nJySEwMJAJEyYQHOyc94D6+jyFCJ0W8vEz4B/oRWW5+20ZfDhlPXlFKYwaeD16XfMXRscMaThip2fcSHYc/JLUjO0UlaYTFty91TWMHDiHfr0mY6qpJNA/Ep3WQEl5NiezdjNr0kOY60zsOvwN+UWp+PuGc8mg6wn0b//F0xlX9WP0xB4k79/GT9984PDAAbBYOmaV6Tafv9JMxgf76PbbYdx444189dVXTY40c4S0tDR27dpFUlIS/fu3/IOGRqOxX/vp3r07MTExrFy5Em9vb7p3t/085uXlsXbtWubMmWMfXpyQkIBer2fPnj0kJSU1CA4/P78GC2hu3bqVfv36ERQUxMaNG6murmbmzJmcOHGCH374gblz5zqli8uTBhGAuKbTKu44X+d0zj4OJK+lV/wlJCaMa/Nx+vWcDEBu0Yk2H8PXO5iw4G7otLZPt7uPrKBP97EE+kWy6/A3GE1lTB51O0EBUfy86712d0tNvSKJsVN6kHJwBxu+fNd5S4g4aMj0xVirzKS/vxdZkbjxxhsbXAtxlKysLH766Se6devGxIkT23WsqKgofHx8SE1Ntd927NgxvL29G81nqQ+li221kpaWRllZGSNGjEBRFE6ePMmIESMIDw9n9OjRVFdXO61rMjIyEqvVOV20nUGETgtZXWQwQWvkFiazbf/nxEb045JBN7TrWD7eQQCYzcYOqMwWhhVV+QxOnImiKmTkHGBw4kxCg+IZ1u9qjDXlFJWlt/n4ky9LZMK0XqQd3sOPy95x6ppVVqV+cqhz++QVYx3p7+9BssANN9xAbGysw85dUFDAunXrCA8PZ8aMGR3SYrBarQ1Gr5lMpib/nesHctgHdJzHYrGwfft2Ro4cicFgoKamBkVRGox60+v1VFdXt7vmtvCkQQQgQqfFZFlyq9ApKk3nl90fEhIYz4QRt7T7In1VtW2uh6EDhjRbrGb2HV3N4KTL0eu8qTVXo6hWvM9MFtVqdOh13hhr2raG2ITpvZl0aW9OHtvHui/eOrufjZOonbj2WmspRsuZ4FG54YYb2jRcubVKS0v5/vvv8ff35/LLL7/oJMeysjKqqqrsX9fV1WGxWBo97uTJk9TW1jZo1QQGBmIymcjJyWnw2PrWUFhYWJPn3L9/PwaDgb59+wK2EXWSJFFWVgbYJsHW1NQ4Zc6OXq+3j8rzFOKaTgtJkkRc92A0GhlrJyxV35HKK/P5eee7+PqEMGXU79BeZBWC8qp8tBo9vt62vu66uhpkWYtGc/ZHQ1VVDqeuByAmPKnJ47TG0dSN6HXe9O5mu7Br0PkgSTIVVfkE+IVTY66i1lyNt6H1qyaPm9qLKZcncjr5ID98/qbTRo6dT1VVp3avnUsxWUh/by/dbx/O9ddfz/Lly8nIyGjTsQ4fPozZbLYPgU5PT7e3COrnuaxZswaz2cyQIUManScgIKDBNYtly5YRHR3N1VdfDUB5eTnfffcdvXr1IigoCEmSKCwsJCUlBX9//wZzaQYMGEBycjI//PADAwYMwM/Pj9zcXNLS0oiNjW1y2HhVVRUHDhzgiiuusLcmZFkmISGBbdu2UVVVxenTp/Hx8XHKtZWEhASPauWACJ1W0ek1JPQOJS250Gk1JJ/6FbPFhKnGNgQ6O/+ovUWQlDABSZLYuONtzHUm+vWaSk7BsQbP9/MNJTw4wf716p//SURILy4ddw8AJeVZ/LpvCQkxw/D3DcNqrSMz7xCFpafp3W0MIYENPxk3V8/5AxeqTaUcTfuZKZfcgSzV/5JriIscyJ6j31JtKiMz7xDehoBWD1gYPbEH02YlkZlyhO8/fePsNtEuwkUyBwClxhY83X43nOuuu47ly5eTnt767syDBw82aJmcPn2a06dPA9CnTx8Aewjt3Lmz0fMTExMv+mbu5+dHjx49yMnJ4cSJEyiKgr+/PwMGDGD48OEN5vkEBQVx3XXXsWvXLlJSUjCZTPj4+DB48GBGjhzZ5PG3b99OfHx8o2tcEyZMYNOmTezatYvAwEAuu+wyp0zM7NWrl8dMCq0nqZ6wQYODWK0K+3ZksubrQ06rYcWGZ6k2Nb2Q4zXTHgfg243/uODze8aNZOzQBfavP139cIPQqTIWs+/YdxSXZdrm9kgygX4R9O42ht7dxjRq5jdXj59PSIPbNu/5GFVVmDTytw1ur6mtZPvBZeQXpxHgG84lg24gNKhlczgARo1PYOac/mSfPMbqj/6NtYkuGWe697n3Kdx4kvJ9zhk1diGyXqbb70Yge2lZsWKFPTAE55MkiXvvvbfFw8rdhQidVqququXlv/8I4lVzGSPGduOK6waScyqZVR/+C6vFuWvkNeXef7xP4U+uFzoAkl6m++0jkL21fPvtt5w6dcrZJQlAbGws8+fPd3YZHc6zOgsdwNfPQKwbDp32VEMvieeKaweQm55ypoXjeoFTz1UvBqtmhdPv7kExWpgzZw69evVydkkC0LNnzwuOuHNnInRayWpV6DvI/bfh9gSDRsRy1Q0Dyc86xeoP/4Wlztz8k5xGdejaa61mUTj93h6sVWZmz55tX7lZcJ4+ffp43CACEKHTahqNTP8hjp9YJzQ0YFgM18wbTEFOOivff5k684UXJnUJKi4xZPqiLAqn39+LpdLM1VdfTWJi86uRC50jMDDQacvudDYROm0QHOpDWETnLsEvXFi/wVHMWTCEotxMVr73EnVm11+aSMV1u9casCikv7cbS2UtV155ZYNdQAXH6dWrl1MnNHcmETptoCgqSQM9az0kd5E0MJLrbh5GSX42K977J+Zak7NLajk3yBwAFEh/bw+Wclvw1E+aFBynd+/eInSEsyQJ+g2OdnYZXU6ffhHccMtwSgtzWPHuPzHXuFHguNDk0BZRIP2DPZhLTcyaNatVi3MK7aPX64mNjfXI6zkgQqdNJEkiJj4I/4CWbUAltF+vpDDm/nY45UX5rHjnn9SanLMOVnu4U+YAoEDG+3sxl5i4/PLLXWonTU/miasQnMtzv7NOpqoqiQNEF5sjJPQOZf7tI6koLWT5O4upMVY1/yRX5HapY5PxwV7MRUZmzpzJoEGDnF2Ox6tfhcBTidBpI1W1XdAWOle3nsHc9PtRVJYXs/ztxZiqK51dUpu5aeYAkPHRPmoKqrjssssYMmSIs8vxWBqNhl69ennUsjfnE6HTRrIskdA7FIOXWL6us8QlBHPzXaOprihh+VuLMVZVOLukNnOlBT/bKvPj/dTkVzFjxgyGDh3q7HI8Uu/evT1u2ZvzidBpB0mSGDBUzNnpDDHdArnlD6MxVZbxzVuLqa4sc3ZJ7efemQNA5if7qcmrZPr06QwfPtzZ5XicwYMHe+QqBOcSodMOqmpbaFLoWFGxgdx6z1hM1RV8/dbzVFc0vaCoW1FVJFdekaAVMpccwJRTwdSpUxkxYoSzy/EYgYGBdOvWzaMHEYAInXaRZYnImABi4gOdXYrHiIj257b7xmA2VfHNW89RVV7i7JI6hApu3712rqzPDmLKKmfKlCmMGjXK2eV4hIEDB3p8KwdE6LSb1aowfGzr9n0RmhYW6cfvHhiHudbI1289R2VZsbNL6liekzkAZH1xCGNmOZMmTWL06NHOLsetSZLEoEGDPL6VAyJ02k2jkRk8PFYMKGinkHAf7vjjeOrMJpa//TwVJc7bKK9TqKp7LIPTStlLD2FML2PChAmMHTvW2eW4rYSEBHx9fTvkWCtXrmT+/PkMGzaMYcOGMW/ePFasWNEhx+4IInQ6gEYrM3hE5+8176mCQny4808TsdbV8M3bz1NWlO/skjqH52UOANlfHqb6VCnjxo1j3Lhxzi7HLQ0bNqxDutaeeeYZHnnkEXr16sV//vMfXn31Vfr06cOjjz7KM8880wGVtp/bfjyfPXs2ycnJfPrppw22os3KymL69On2ryVJIjw8nEsuuYSHHnqI2NjYTqln1IQEdm053SnH9mSBwd7c9fAEFGsty99eTFlhnrNL6hQq7j9k+mJyvj5C9HX9GTt2LLIs8+uvvzq7JLcRFBREjx492n2cDRs2sGTJEu677z7uv/9+++0TJ04kIiKCN954g/HjxzNt2rR2n6s93LKlk5KSQnJyMgCrVq1q8jEPPfQQS5cu5bPPPuPhhx9m37593HnnnZ0y01eSJMIi/OjRJ7TDj+3J/AO9+MOfJ4JqYfk7L1BSkOPskjqPZ2cOALnfHKUqtZjRo0czadIkZ5fjNoYOHdohrZyPPvqIwMBAbr/99kb3/e53vyMwMJCPPvqo3edpL7cMnVWrViHLMqNHj2bt2rXU1TXeLbJ79+4MHTqU4cOHM2fOHB577DFSU1M7bSteq1Vh7GSx42JL+QUYuPsvkwAry995geK8LGeX1Kk8vaVTL3fFMSqTixg1ahSTJ092djkuT6fTMXjw4HYPILBYLOzbt4/Ro0c3eW3I19eX0aNHs2/fPiwWS7vO1V5uFzqqqrJ69WrGjBnDbbfdRllZGZs3b272efX/EJ31gms0Mr37RYh9dlrAx0/PPY9MRpYVVrzzAkW5Gc4uqfN5wIoELZW36jiVxwsZOXIkU6dOdXY5Lm3AgAFote2/ylFaWorZbCY6+sKr30dHR1NbW0tZWVm7z9cebhc6e/fuJTs7m6uuuooJEyYQFBTE6tWrGz1OURQsFgtms5m0tDRef/11evbsSZ8+fTqtNqtVYfSk9vfNejIfXz33/nUyGo3Kt++9SGFOurNLchjJ7X7b2i5vdTIVRwsYPnx4g2usQkPOmlxrtVqxWCz2P47kdgMJVq9ejcFg4LLLLkOn0zFz5kxWrlxJdXV1g2bln/70pwbPi4mJ4Z133unUhfQ0Gpkho+LZ+P1xTNWNu/y6Oi8fLff8dTJaLXz73kvkZ550dkkOY9uQq2u0dOrlrzmBalUZMmQIkiSxfv16Z5fkUnr06EFQUFCHHCs4OBi9Xk9ubu4FH5Obm4vBYCAoKIhLL72U7Oxs+30bNmwgLs4xI3DdKnQsFgtr165l8uTJ+Pv7A3D11VezdOlSfvzxR+bMmWN/7J///GfGjBmDqqoUFBTwzjvvcMcdd7B06VIiIyNRVbXBoAJZljtkYpYsS4wc253N61PbfSxPovfScu9fp6DXS3z7/kvkZXSt18d2TcfZVThewQ8poKr26xbr1q1zdkkuY8KECSiK0iHvO1qtlmHDhrFz506MRiM+Pj4N7jcajezcuZNhw4ah1Wp58803MZvN9vsjIiLaXUNLuVWDf8uWLZSUlDB16lQqKiqoqKggMTGR8PDwRl1s8fHxDBo0iMGDBzNjxgzefPNN8vPz+fDDDwFYvnw5AwYMsP957LHHOqRGWZYYPaknOr3nLk3eWnq9lvsenYLBS8OqD14h93SKs0tyPBWPWXuttQrWpVJ+II+BAwcyc+ZMj5wk21p9+vQhIiKiQ1cguPXWWykrK+P9999vdN/7779PWVkZt956KwBJSUkMGjTI/kev13dYHc1xq5ZO/fDoRYsWsWjRogb3lZaWUlx84WVTQkJCCA4OJiXF9oY3depUvvrqK/v9wcHBHVanl7eOMZN6snl9F3xzPY9WL3Pfosl4e2tY9eG/yT6V7OySnKKrtnTqFa5PQ1UUBgwbgCzLrF279kyXY9cjSRITJ07ssFZOvenTp3PzzTfz+uuvk5eXx+WXXw7AunXrWLZsGTfffLPT5+iAG4WOyWRiw4YNzJgxg1tuuaXBfUVFRTz00EOsWbPmgqNlioqKKC0ttYdLcHBwhwbNuWRZYsL03uzdnk51lbn5J3gorVbmvr9OxdtXx3cf/YestKPOLsl5PHQZnNYo2ngKFOg3oh+yLLNmzZouGTwDBgzotPeeJ598kiFDhvDZZ5/ZJ4gmJiayePHiBpcfnMltQmfDhg0YjUYWLlzY5OKC7777LqtXr7aHTnp6Ovv370dVVfLz83nvvfeQJIm5c+c6pF6NVmLSZYl8/81hh5zP1chamXsfnYKfv57vPnmVjJSu+TrUU1G6zJDpiyn6+RQoKkmjkpBlme+++65LrKxcT6PRMH78eNRO/BAye/ZsZs+e3SnH7ghuEzqrV68mJibmgqvZzpkzh+eee87+A/zKK6/Y7wsODqZv37589NFHDluGXZZlRoztzs7NpygurHbIOV2FrJW576+T8Q80sGbJ66QnH3R2Sc7X9QavXVDRL6dRFYU+o/tw1VVXsXr16i4TPEOHDsXX17dLt3oltSu2bx3EalU4cTSfLz/c4+xSHEaW4Z5HpxIU7M3az/7LySNd53u/mNsW/QsKFXKWd+EuxvOEjIsnZEw8J0+dYuXKlR4fPHq9nt///vcYDIYuHTpuNXrN3Wg0Mv0GRROX0Dn9ty5HhrsfmUJwsDfrvvifCJxzqGrXHkjQlJKtmRRvy6RHjx5cc801nTqHzhWMHDkSvV7fpQMHROh0OsWqcNns/s4uo/PJcPefJxMS5sOPy94h9dAuZ1fkYlTookOmL6Z0WyYlWzJISEjw6ODx9vZm5MiRXWKTtuaIV6CTyRqZuO7BJA2McnYpnequhyYRFuHH+i/f48SB7c4ux+V05oVjd1e6I4viX07TvXt3rr322g5Zi8zVjB492mMDtbVE6DiAoqhcenU/ZA/9pPv7hyYSGR3Axq8/IHnfVmeX45JUVbR0LqZsdw7Fm04THx/vccHj7+/P0KFDRSvnDM/5l3VhsiwRHOrDsNHd2LPNsxa4vOOPE4iODeSnbz7k2J7mV/vuslS10YhpU10N3xxcS3LBKU4UnqSq1sgfJ9/GjMQJ9scoqsLGlK1sPbWXk8UZVNZWE+kfxqSel3Dd4MvRa3WtKqOq1shdyx6jvKaSR6ffzYSeZzdA/NfP77Eh5cIfGj686SXCfG3XJ78/9jNf7f+e6jojo+IHc/f4m/HRezeo+4/L/48JPUYxd9iVLaqtbE8OqqISN7UH119/PV9//bXTl+HvCOPGjROt3HOI0HGgqVckcWhvFubajt9Izhluf2A8MfFBbPr2E47s2tTs480WK3tPZJNfUkV+aRW1dRZmjOhNv+5n131SVZXjGYWkZRdTWF5NjdlCgK+BxLgwhvWJRatp/tPiN78cJruootHt3SKCuGZCw+trVqvC9mMZJGcUUmO2Ehbow5j+3egWGdTgcYdP5rHnRDa1dVYSooKZMrQHet3ZXx9VVfli40F6x4Yyqm/jhRPVJrY2qKip4vO9qwj3C6FHSDyHchuv1lBrMfPvTR+QFNGTK/pNIdDbn+P5aXy291sO5BzjuSv/0qo3tE/3rKDW0vSE5cv7TWZobMPXR0XljV8/IdIvzB44R/JS+O+vS7h64HSi/MP5cv8a3t/xJfdNPDtp+4fjv1BtNnHt4MtaXBtA+b5cVEUlZnpPbrjhBr7++usm98tyFxEREQwYMECEzjlE6DiIJEl4eesYO6UXm3444exy2u23944jrnswv6z6jEPbN7boOTW1dew6noW/t56wQJ8mg6HOqrB+TypRIX4M7BGFt0FHXkklO45mkllQzrUTW/YL7OetZ+yA7g1u8/VqvL7Uj3tSScsuZkjvaIL8vDiWXsiqrce4duIAYsICAMgpquCn/ScZ0iuaQF8vdidn8euhdKYNP7tp35FT+ZjrLAzvE9NkPU11r4X4BPLJb14h2CeQlMLT/GlF4z3stbKWF2cvol9kb/ttl/edTKR/GJ/usQXP+UFxIadLslhz9GfmD7+aT/esaHR/v8jeDc4DtoCptZiZ0nuM/bZdGQcYFJ3EnWMXAOCj9+Kjnd/YQ6eq1sgnu5dz34Rb0Gla1xIDqDiQB4pK9KW97MFz7uKU7kKWZWbNmiWu551HhI4DybLE+Gm9Obw3260njC68ewzdeobw63dfcHDrjy1+nq+XnttnjcTXS09+aRXLfmo8aVQjS9wweSDRoQH22wb2iCTAx8COY5lkFpbTLSKo2XPpdRr6dgu/6GPySipJySpi/MDuDE+MBaBvtwg+W7+fLYfTuXHKIABO5ZUSFx7ApCE97MfeejgdsIVOrdnCtqMZTB3WC80FWmJqE91rOo2OYJ/Ai9ao02gbBQHA2IThfLrnWzJLc1scOm9v+5yxCcMYENXyPaU2pW5HQmJy77OTsmstZvwMZ1cx9jf4NWg9fbb3WxKC4xjXo+17xVQcykdVVKJm9ubGG2/kyy+/dLvgGTNmDCEhISJwziOubDmYJMG1vxnmtisO/+bO0fToHcbWtV+y/9cfWvVcjUZusrXR4DGy3CBw6vWMCQGgtNLU4vMpiorZcuGuzLTsYiTJFmr1tBqZ/gkR5JVUUmmsBWxdcIZzutIMOi0W69mJjDuOZRIW6EPv2NALF9PBO4eWGssBCPBq2U61v57cxfH8NG4bfWOLz2FRLPx6cjf9InsR6R9mvz0xvAd7sg6zN+sw2eX5LD/4A4kRtkDOKM3h+2M/8/ux81vx3TSt8kgBBd+nEBERwY033ojBYGj3MR0lPDyc0aNHi8BpgmjpOJhGIxMdF8i4KT3ZsjHN2eW0yoI7RtErKZzt675h76Y1Dj23scbWr++tb9mPbFllDW+u3I6iqPgYdAxIiGRUvzg054wgKiyvJsjPu8G1GYDIYNsbeVF5Nf4+BiKC/ThyOp+M/DICfA3sS80hMsT2mJIKI4dP5TF36uCL1qOqSocuvfb1wbX46LwZET+o2cfWWsy8t2MZ1wy6lEj/MPIri1p0jr2ZR6iorWrQtQYwqddotp3ey9++/xcA4b4hPHX5gwC8s+0LZiROoEdofCu/o6ZVHitEVVUir0hk7ty5fPnll9TU1HTIsTuLLMtcccUVzi7DZYnQcQJJkphyeRKpxwrIz610djktMve2kfTpF8nODd+y+6dVDj//3pRs9FoN3SObX90h0NeL2PBAQgN8sFitpGYXsys5i9IqE1eMTrI/rrrG3GTLq/62apOtOycxPoyTOcV8u8W2hI2ft56rx/UDYPPB0/TrHkFYoG+j45yrI4dML9v3Hfuzj3LP+JsbdHNdyFcH1mBVrMwd2rJRZPU2pe1AK2uY0LPheoUaWeaxS+8lpzwfo9lEt+BY9FodO9L3c6LwFH+e9nuKqkt549dPSCs6Ta+wBO6bsJBQ37atzFF1vAhVgagrbcGzbNkylw6eUaNGERYWJlo5FyC615xEAq69eTiyxvV/MG+4ZTh9B0ax+6fV7Fy/wuHn33U8i8yCcsYN7I6hBS2d6SN6M7pfPL1jQ+nbLYKrxvZjQEIkqdnF5JWcDXmLVUHTRBDUX5exnFkLTJYkZo3py8LLhjFv6mAWXjacsEBfTuaUkF9ayZj+3agy1bJq6zHeX7OLVVuPUWVqeP2ho0Lnl7SdfLJ7OZclTWRW/6a38ThXfmUR3xz4gYUjr8Nb59Xi85jqatievo9hcQMv2IUXExhJ7/AE9FoddVYL725fyk3DZxPo5c8/N7yFQaPjb5c9gF6j5cWf3mnxuZtSfaKIvFXHCQkJYd68eXh7ezf/JCcIDQ1l7NixInAuQoSOk8gamfBIPyZflujsUi7q2t8Mo/+QGPb+8j3b133t8POfyCpi+9EM+nePYFDPtq/qMOzMqLLMgjL7bVqNjFVpvN6t9cz1Gu15k/mC/LyJCPY78zyFXw+d5pJ+8XgbdKzdeQKtRuaqsf3QamTW7Wo4QrGpgQSttS/rCK/8/B4juw3m3gkLW/ScJbtXEOIbxKDoJPIri8ivLKLUZLseVFFTSX5lEYraeKHN7af3nRm11vSq7uf79tA6NLKGqwZMo7CqhKP5Kdw2+kZ6hydw2yU3cjg3maKqkpZ/s02oTi0h/9vjBAcHu2TwSJLEFVdcIQKnGaJ7zYkkSWLCtN6cOJJPdkaZs8tp5JoFQxk0PJb9v/7A1u+XOfz8Gfll/Lg7hYSoYKYO69X8Ey7Cz9vWZVZjPjvZ0NdL36hFArZuNwBf7wsPetifkoMsSwzuGU2lsZbc4kpunTmcAF8vxg3szsc/7KXKWIufj+3it6q2bz+d5IKT/OPHN+gTnsCj0/+ARm7ZkiqF1SXkVhRwx9JHG9333y1LAPjiltcaddP9nLodb52B0d2HNnuOEmMZS/ev5tHpd6ORNZQYywAI8QkCINTX9v9iYxlhfiEtqvtCqk+WkrfiGFFz+jF//nyWLl2K0Whs1zE7ysiRI4mIiBCh0wwROk6monLtb4bxv5c2YalznaXdr547mMEjYjm4bT2/fveFw8+fV1LJmu3HiQzy44rRie1eQqii2nYNwNtwdt5IWKAvWYXlmOssDQYT5JVU2e9vSrXJzK7kLK64JAlZlhqFlN+Za0JVNeazoaO0vaWTWZrD02v/Q4R/KE/NfACD9sJhmFmWi0GrJ8LPNpJu4chrqahpeN0wvSSbJXtWcP3gy+kb2QsvXcPjlZsq2Z99jEm9LsFL2/yIsQ93fs2AqET7oIYgb9vow6yyXHqExpNZlgtAsHfjUYltYTxVRu43R4m+rr89eKqrnTsFISQkhPHjx4vAaQEROk4myzJBIT5Mm9WXdd+6xl4rs64fyNBL4jmy82d+Wfmpw89fUmFk1dZj+PsauGpcP7QXWSixpNKITqPB/8ybu7nOgkaWG8yXUVWVXclZAA3m+PSODWVfSg6HT+Xb5+lYrQrH0guIDPazH/N8W4+kExMaQPco24VxnzNBVlppIizQl5Izw7p9vM6dGNl0S2fVkQ1U1xrtrYOd6QcoqioF4OqB05GQ+Nv3/6LKXM11g2eyK6Ph3KaogPAG83ju/vIJBkYnsfiqRwCanJPjq7e1avqE92BswvBG9/9ycidW1dpo1FpTkgtOsvnkTl6/7mn7bZH+YfQJS+Dfm97n0qSJrEv+haSInkScM+y6vUzp5eR+3TB4qqqqOuz4rSFJEpdffrkInBYSoeMCZFlizKSenDicz+m0YqfWMvPaAYwY251juzfz87efdPjxD6TlYq6z2EeGncotocpkmw8zuFc0EhLfbjlKrdk2u/90XmmD5wf6ehEd6m//+tMf9xMbFsB1kwYCUFBWzQ87T5AYH0agrxcWReFkTgm5xZUMSIgkIvjsRfGoEH96x4ay7UgGpto6Av28OJ5eSKWxlukjmu7Oq59QumD6UPttAb5eRAT5sn53Kv0TIjhy2hZaAT5nL9wrStPzdJYf/IGCqrP/5ltP72Xr6b0ATO0zFrB1kQF8uKvxNbXpfcY1OXm0PX5O3U6Qd0Czk05VVeXtbZ9zZf9pxAY1vN72yPS7+M+mD/ho11f0Cu3OHyff3qE1Apgyysn56ggxNwywB09lpeNHgw4bNoyoqCgROi0kdg51EYqiUlVRw3//uQlzrXMWObz06n6MmdyT43u3sOHr920TGjvYh2v32Cddnu/WmbZP3R/9sPeCz+/bLZxLR5799P7aN1sbhE55dQ1bD6dTUFpFdU0dkgQh/t4MSIhkQI/IRm8MFqvC9qO2tddq6yyEBvoypn98k0OzVVXly58PER3qz8TBPRrcV15Vw/q9qRSWVREe5MeMEb0J9D0bOtff9Rjhod049ZbYZ6ijecX4EzN3INXGar744guHBk9ERAQ33XST2LagFUTouBBFUTmwK5NVyxovD9PZps3qy/hpvThxYDvrl72D+LHoWNfe+SiR4T049b+dzi7FIxmi/YmdNxCjycgXX3xBRUXjdf06mre3N7fccgs+Pj5i24JWEK+UC5FliWGjuzFkVONVijvTlJmJjJ/ak9RDu1j/5bsicDqD2K66U9XmVpL9+UF8vL1ZsGABgYEXX9OuvWRZ5pprrhGB0wbi1XIxqqpy1Y2Die/RttnbrTVxRm8mzujNyaN7+XHp26iK64yg8yS2ZXBE6nSm2vxqsj49hLfBiwULFhAUFNRp55o6dSoxMTEicNpAvGIuRpIkJEli/u2jCArp3Mlv46f1YvLMRE4dP8APn/8PRfGMfX5ckaIooqXjAObCarI+O4iX3sCCBQsIDu74D2+DBg1i6NCh4kNEG4nQcUGyLKE3aLnp96PRGzpngOGYyT2YekUSGSmHWfvZf0XgdLKmNnETOoe50EjWkgMYdHrmz59PSEj7JqSeKyYmhhkzZogu6HYQoeOiNBqZkDAfblg4vMPfqy6ZkMCMq/qRlXqU75e8hmJ1/y2BXZ2qiGs6jmQuNpG55AB6rS14QkMvsu1EC/n5+TFnzhwA0cppBxE6LkyWZXr1DWfGVf067JgjxnXjsmv6kXPqON998ipWD9iD3h2IazqOV1dsIvOT/eg1OubPn09YWNsnp2o0GubMmYPBYBDXcdpJvHouTpIkxk7pxbDR7d+fZNjoeK64dgC5p1NY/dF/sFrcd+95d2Nbe83ZVXQ9ltIaMj7ah1bWMm/ePMLDL76b7IVceumlhIeHi8DpAOIVdAOqqnLlDYPo3qvtXQRDRsZx5fUDyc84yaoP/4Wlzr22/nV3F1qRQOh8lvJaMj/ci1ayBU9ERESrnj98+HAGDBggAqeDiFfRDdi6ZSTm3TaS4NDmN+0638BhMVw9dxAF2adZ+cErInCcoYN3DhVax1JhJvPDvWiQmTt3LpGRkc0/CejWrRuTJ0/u5Oq6FhE6bkKWJXR6DTf9/hIMXi0f0dZ/cBRzFgyhMDeDb99/iTqz6+646MlUMWTa6SyVZjI+2IdGtQVPdHT0RR8fGhrK7NmzHVRd1yFCx41oNDLBoT7ccMsIpBYs9d93YBTX3jyM4rwsvn3vRepqReA4i6IoiNRxPmuVmfT39yIrEjfeeCMxMTFNPi4oKIi5c+ei0+lEt1oHE6+mm5FlmZ6JYcyeN+Si3TV9+kdw/S3DKC3IYcV7L2KuMTmuSKERVVVb9EFB6HyKsY709/cgWeCGG24gNja2wf3+/v7MmzcPLy8vETidQLyibkiSJAaPiOXquYOb/PDcKymcub8dQVlRHivefYFak3M3uBJAUcXkW1eiGC1ngkflhhtuIC7Ott6hr68v8+bNE2uqdSLxqropSZIYMiqeq25oGDw9+oQx//YRVBQXsPydF6gxisBxCcqZGeyiseMyFJOF9Pf2glnh+uuvJzExkblz5+Lv7y8CpxOJV9aNSZLEsNHxzLrOtpdMt54hLLhjJJVlxXzzzmJqqh2/oZXQNKV+IVUxhM2lKDUW0t/dg2pWuPrqqwkKChKB08nEzqFuTpIkRo5LwMdXT+KACKrLS/jm7ecxVXX+fiJCy6mqLXQkCcSqXS5GllCq61C9xKABRxCvsIfoOygSVbGy/J0XMFaWO7sc4Tz2LSPEYAKXovHWEjd/EPpQHzHQw0FE6HgIWdag1ekZfem1SOLTmsuxd6+JizouQ+OjI27+YPQh3iJwHEi8O3kQSZLoO3w8MxfcjSz2bHcp9u418RvnEuoDRxfsJT6kOZh4tT2MJEn06j+cK295EI1W5+xyhDPEQALXoQ0wELdgMLogETjOIF5xDyTJMvG9BzD79ofR6b2cXY7A2ZaO6F1zLq8Yf7otHIouwCC61JxEhI6HkmWZ6O69ue6uRfgFdtzOiULb1Ld0xJ46zuM/IIK4eYOQDVokjXjrcxbxynswWdYQGhnL/AeeJjqhj7PL6dLso9dE5jieBKGTEoi6IhFkSbRwnEyEjoeTNRr0Xj5c+/u/MnDMVGeX02WpoqXjFJJOQ8yc/gSPsq2vJl5/5xOh0wXIsowsa5hyzS1Mu+42ZI2YE+xoinJm7TXxpucw2gAD8TcPwadHsAgbFyLefbqYfiMmEBoVx5pPXqO6sszZ5XQZav3aa+JjnkN4xfgTc21/ZL1GdKe5GPEr0MVIskx4THfmP/A0Ud16ObucLsM+kEBc1Ol0YsCAaxP/Il2QrNFg8PHlujsX0X/kJGeX0yWo9VsbiMzpPGLAgFsQodNFybIGSZaZdv1tTLpmoVjBoJPZr+mIN8JOIevFgAF3Ia7pdGH1v5iDLplCeHQ8a5a8Llan7iSq9ewq00LH8u4WSNSsRDQ+ehE2bkC0dAQkWSYyrifzH/g/uiUOdHY5HklRxTI4HU3SyYRP70nc3EG2wBGtSLcgQkcAbNd5vH39mX3bw0y/4XcYvHycXZJHEWuvdSyvGH+6/3Y4gUOiAUTguBHRvSbY1W9glTRsLAl9h7Dxmw84dXSfk6vyDKrVdk1HZE77SBqJkPHdbdduVBE27ki0dIRGZFmDl7cvVy58gJkL7sbL19/ZJbk90dJpP0OkL91uHUbwqFgkSYxOc1eipSM0qX7J914DRtCtzwB+/vYTUg7scHJV7ksMmW4HWSJkTDwhY+IBMTLN3YnQES5K1mjQG7yZOf8PJA4Zw8/LPxIrGbSBWGW6bfRhPkRdmYQ+zEe8dh5CdK8Jzapv9XRPHMRvHn6efiMmOrki96NYRUunVSQIHhVLt4VD0Yd6i8DxIKKlI7SYrNGgk2Wm33A7iUPHsPHr96ksK3Z2WW5BFdd0Wsy3dwhhk3vYdvYUr5fHEaEjtEr9m0BsjyR+89Bz7P3le/Zv/gFzrcnJlbk2e/eauPh9QV4x/oRN6YF3TACqoorA8VAidIQ2kTUaZI2GkVOvZsj4S9n902oObduApc7s7NJckr17TWhEF+xN2KTu+PUJs6/GLcLZc4nQEdpFlmUMXj6Mu/wGhk+6gh3rl3N01y/iTfY89WuviTfTszQ+OkLGdSNwcBQgwqarEKEjdAhJkvHy8WPy7IWMmHwV29d9zYn921BV1dmluQRFbFdtJ+lkgkfGEnxJHJJGPhM04oXpKkToCB2mvg/eLzCIS+f+npHTrmb72q9IO7LHyZU5nyp2DgVZInBQJKHjuyN7aUWrposSoSN0OEmyDbEODIngipvvozAng21rvyQj5bCTK3Mee/daV3yflcCvdyihkxLQBXnZbuqSL4QAInSETlS/lltoVCyzb3+Y3PQUtq39ipzTJ5xcmeOdnafTdd5sJZ1MwIBIgkfFogv0EiPSBECEjuAAsmzbIC4yrifX3bWIwpwMDmxZR8rBHVgtFidX5xhKF+pe0/rpCRwWTdDQaCT92c0BRXeaACJ0BAeq3500NCqOGTfewcSrFnB4x88c3vGTx08yVbrAKtOGKD+CRsTgnxQOiJARmiZCR3C4+m43g7cvwyZdzvBJV3Dq+H4ObdtAZtox8MARb/bRax72RizpNPj3CydoWDSGcF9URRFhI1yUCB3Bqeq73hKShtCz/3CqKko5unMTx/b86lGtH3v3mofQh/sSOCSKgAERSNqzSzjWr9MnCBciQkdwCfVdb77+QYycdjWjpl9D9sljHNn1CyeP7HH7az+qffSa+7YCtAEG/HqH4t8/HK8o/zOtGhEyQuuI0BFciiRJSJItgGJ6JBHXqz/mGhOph3eTfvwAGalHqKutcXKVrWetH73mZu/R+nBf/HqH4JcYZus+U9X6xQNE4AhtIkJHcFn1XW96L2+Sho2l/8iJKFYrOekpnD62j9PHD1JWlOfkKltGtbrJKtMSeMcG4Ns7FL+kMHT+Btt6aGfKliRJLB4gtIsIHcEtaDS2H1VZoyEmIZHYhEQmXLmAitIiTh3dx+nkA2SfTEaxumY3nFWx1eWK3WuSVsanexB+fULx7R2KxkuLalWQNLaWjBgYIHQkETqC25HP6dYJCA5j4JipDBl/KZY6MxkpRzh9fD/pyQeprihzXpHnUV1s7TVdsBdeMQH49Q7Fp0cwslZuGDQa0XUmdA4ROoLbq28FaXV6EvoOpke/oUiSRHFeFtknj1OYk0FRbgbF+dlObQmpquqU0NH46fGK8scryg+vaH+8ov2Rz0zaVBXV3pJxZNCsXLmSzz77jOTkZAASExNZsGABc+bMcVgNgnOI0BHa7LXXXuP111+3f63X64mLi+O6667jd7/7XYMWiaPUXwcCCImMJSg8ClnWIEkSimKlrDCf/KyTFOVmUJSTQWFuBuYax21A19nda7KXFq9IPwzRZ0ImJgCtjw44c11JlhrU4Iyus2eeeYZPP/2U66+/nnvuuQdJkvjhhx949NFHOXToEE8++aTDaxIcR4SO0C5eXl589NFHANTU1LBjxw5efvllVFXlzjvvdGptkiTZW0FgC6SQyBiCwiJJGjbOHopV5SXkZ52yh1BRTgZV5SWdVVQHHMO2F43Wz4DWX48u0MsWMLEB6AJsC2o2tRmaK3SZbdiwgSVLlnDfffdx//3322+fOHEiERERvPHGG4wfP55p06Y1eu6OHTu45ZZb7K0jwT2J0BHaRZZlhg4dav96zJgxnDhxgnXr1jk9dC6kfk5QPb/AEHz8g+jRd6j9PqulDpOxCmNlOdUVZRirKjBVlWOsqsBYefbvpuoKaozVLTuxSvPda7KE1k+P1t9w3v/16AK80Prr0fjoG4RJkwHjohf/P/roIwIDA7n99tsb3fe73/2OJUuW8NFHHzUZOoJnEKEjdDhfX18sbjaZ8/yuQI1Wh19AMH4Bwagxqm1FAdX2uPPnpyiKlRpjNaaqCoxV5VgtFlRVPfNHgTN/BwgcHIVvj2AkrWz7oznzRyuhMWjReOsaHFtVVNuyQJJ0wSBx1YA5n8ViYd++fUyZMgVfX99G9/v6+jJ69Gg2bdqExWJBqxVvT55I/KsK7VYfMPXda+vWreOuu+5yclUd5/xuuvPJsgYfvwB8/AIIJc5+e4NdU1UVFRV9mA+G8MZvuBc8twftqllaWorZbCY6OvqCj4mOjqa2tpaysjJCQ0PPTqrl7Pp153+gEeHkXsS/ltAuRqORAQMGNLht1qxZLtu15kgNBg1IkodEh+MsX76cRYsWNbr9/J+3DRs2EBcX1+hxgmsSoSO0i5eXF0uWLAHAbDZz5MgRXn31VZ544gmef/55rFZrg0/8Go3GJSdICp0vODgYvV5Pbm7uBR+Tm5uLwWAgKCiIqVOn8tVXX9nvO3LkCE899VSD2wAiIiI6rWah44nQEdpFlmUGDRpk/3rEiBFYrVYWL17MbbfdxjPPPMPOnTvt93/88ceMHj3aGaUKTqbVahk2bBg7d+7EaDTi4+PT4H6j0cjOnTsZNmwYWq2W4OBggoODG9wPNPh5E9yPCB2hw/Xs2ROA1NRUnn76aaqrz47u6tGjh7PKElzArbfeyj333MP777/Pfffd1+C+999/n7KyMm699VYnVSc4gggdocOlpKQAtu6U+gASBIDp06dz88038/rrr5OXl8fll18OwLp161i2bBk333yzGC7t4UToCO2iKAr79+8HoK6ujiNHjvDmm2/Su3dvRo4c6dziBJf05JNPMmTIED777DP7BNHExEQWL14slsHpAiRV9cC9gQWHOH8ZHK1WS1RUFJMmTeK+++4jNDTUidUJguCKROgIgiAIDuP8xZgEQRCELkOEjiAIguAwInQEQRAEhxGhIwiCIDiMCB1BEATBYUToCIIgCA4jQkcQBEFwGBE6giAIgsOI0BEEQRAcRoSOIAiC4DAidARBEASHEaEjCIIgOIwIHUEQBMFhROgIgiAIDiNCRxAEQXAYETqCIAiCw4jQEQRBEBxGhI4gCILgMCJ0BEEQBIcRoSMIgiA4jAgdQRAEwWFE6AiCIAgOI0JHEARBcBgROoIgCILDiNARBEEQHEaEjiAIguAwInQEQRAEhxGhIwiCIDiMCB1BEATBYUToCIIgCA4jQkcQBEFwGBE6giAIgsOI0BEEQRAcRoSOIAiC4DAidARBEASHEaEjCIIgOIwIHUEQBMFhROgIgiAIDvP/XoYVuS7/cH8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0425904" y="1028700"/>
            <a:ext cx="7224198" cy="10797035"/>
          </a:xfrm>
          <a:custGeom>
            <a:avLst/>
            <a:gdLst/>
            <a:ahLst/>
            <a:cxnLst/>
            <a:rect l="l" t="t" r="r" b="b"/>
            <a:pathLst>
              <a:path w="7224198" h="10797035">
                <a:moveTo>
                  <a:pt x="0" y="0"/>
                </a:moveTo>
                <a:lnTo>
                  <a:pt x="7224197" y="0"/>
                </a:lnTo>
                <a:lnTo>
                  <a:pt x="7224197" y="10797035"/>
                </a:lnTo>
                <a:lnTo>
                  <a:pt x="0" y="1079703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249929" y="-194389"/>
            <a:ext cx="10079892" cy="10675779"/>
            <a:chOff x="0" y="0"/>
            <a:chExt cx="4369816" cy="4628144"/>
          </a:xfrm>
        </p:grpSpPr>
        <p:sp>
          <p:nvSpPr>
            <p:cNvPr id="4" name="Freeform 4"/>
            <p:cNvSpPr/>
            <p:nvPr/>
          </p:nvSpPr>
          <p:spPr>
            <a:xfrm>
              <a:off x="0" y="0"/>
              <a:ext cx="4369816" cy="4628144"/>
            </a:xfrm>
            <a:custGeom>
              <a:avLst/>
              <a:gdLst/>
              <a:ahLst/>
              <a:cxnLst/>
              <a:rect l="l" t="t" r="r" b="b"/>
              <a:pathLst>
                <a:path w="4369816" h="4628144">
                  <a:moveTo>
                    <a:pt x="0" y="0"/>
                  </a:moveTo>
                  <a:lnTo>
                    <a:pt x="4369816" y="0"/>
                  </a:lnTo>
                  <a:lnTo>
                    <a:pt x="4369816" y="4628144"/>
                  </a:lnTo>
                  <a:lnTo>
                    <a:pt x="0" y="4628144"/>
                  </a:lnTo>
                  <a:close/>
                </a:path>
              </a:pathLst>
            </a:custGeom>
            <a:solidFill>
              <a:srgbClr val="CAE7E4"/>
            </a:solidFill>
          </p:spPr>
        </p:sp>
      </p:grpSp>
      <p:sp>
        <p:nvSpPr>
          <p:cNvPr id="5" name="TextBox 5"/>
          <p:cNvSpPr txBox="1"/>
          <p:nvPr/>
        </p:nvSpPr>
        <p:spPr>
          <a:xfrm>
            <a:off x="299557" y="1602787"/>
            <a:ext cx="9071295" cy="8558753"/>
          </a:xfrm>
          <a:prstGeom prst="rect">
            <a:avLst/>
          </a:prstGeom>
        </p:spPr>
        <p:txBody>
          <a:bodyPr wrap="square" lIns="0" tIns="0" rIns="0" bIns="0" rtlCol="0" anchor="t">
            <a:spAutoFit/>
          </a:bodyPr>
          <a:lstStyle/>
          <a:p>
            <a:r>
              <a:rPr lang="en-US" sz="3200" dirty="0"/>
              <a:t>The analysis of the healthcare dataset provided valuable insights into patient demographics, medical conditions, and hospital operations. Key findings highlighted trends in common medical issues, test results, and prolonged hospital stays. Additionally, doctor performance and billing patterns offered actionable information for improving healthcare delivery and financial </a:t>
            </a:r>
            <a:r>
              <a:rPr lang="en-US" sz="3200" dirty="0" smtClean="0"/>
              <a:t>efficiency.</a:t>
            </a:r>
          </a:p>
          <a:p>
            <a:endParaRPr lang="en-US" sz="3200" dirty="0"/>
          </a:p>
          <a:p>
            <a:r>
              <a:rPr lang="en-US" sz="3200" dirty="0"/>
              <a:t>This project underscores the importance of data-driven decision-making in healthcare. By leveraging such analyses, hospitals can enhance patient care, optimize resource allocation, and reduce costs. Future work could involve predictive modeling to anticipate patient needs and further refine hospital management strategies.</a:t>
            </a:r>
          </a:p>
          <a:p>
            <a:pPr algn="l">
              <a:lnSpc>
                <a:spcPts val="5319"/>
              </a:lnSpc>
            </a:pPr>
            <a:endParaRPr lang="en-US" sz="3200" dirty="0">
              <a:solidFill>
                <a:srgbClr val="1C7378"/>
              </a:solidFill>
              <a:latin typeface="Proxima Nova"/>
              <a:ea typeface="Proxima Nova"/>
              <a:cs typeface="Proxima Nova"/>
              <a:sym typeface="Proxima Nova"/>
            </a:endParaRPr>
          </a:p>
        </p:txBody>
      </p:sp>
      <p:sp>
        <p:nvSpPr>
          <p:cNvPr id="6" name="TextBox 6"/>
          <p:cNvSpPr txBox="1"/>
          <p:nvPr/>
        </p:nvSpPr>
        <p:spPr>
          <a:xfrm>
            <a:off x="777555" y="-33020"/>
            <a:ext cx="8115300" cy="1061720"/>
          </a:xfrm>
          <a:prstGeom prst="rect">
            <a:avLst/>
          </a:prstGeom>
        </p:spPr>
        <p:txBody>
          <a:bodyPr lIns="0" tIns="0" rIns="0" bIns="0" rtlCol="0" anchor="t">
            <a:spAutoFit/>
          </a:bodyPr>
          <a:lstStyle/>
          <a:p>
            <a:pPr algn="l">
              <a:lnSpc>
                <a:spcPts val="8499"/>
              </a:lnSpc>
            </a:pPr>
            <a:r>
              <a:rPr lang="en-US" sz="6799" b="1" spc="67" dirty="0">
                <a:solidFill>
                  <a:srgbClr val="1C7378"/>
                </a:solidFill>
                <a:latin typeface="Proxima Nova Bold"/>
                <a:ea typeface="Proxima Nova Bold"/>
                <a:cs typeface="Proxima Nova Bold"/>
                <a:sym typeface="Proxima Nova Bold"/>
              </a:rPr>
              <a:t>CONCLUSION</a:t>
            </a:r>
          </a:p>
        </p:txBody>
      </p:sp>
      <p:sp>
        <p:nvSpPr>
          <p:cNvPr id="7" name="Freeform 7"/>
          <p:cNvSpPr/>
          <p:nvPr/>
        </p:nvSpPr>
        <p:spPr>
          <a:xfrm rot="3708155">
            <a:off x="-1676905" y="8885044"/>
            <a:ext cx="2853954" cy="2803912"/>
          </a:xfrm>
          <a:custGeom>
            <a:avLst/>
            <a:gdLst/>
            <a:ahLst/>
            <a:cxnLst/>
            <a:rect l="l" t="t" r="r" b="b"/>
            <a:pathLst>
              <a:path w="4260674" h="4559087">
                <a:moveTo>
                  <a:pt x="0" y="0"/>
                </a:moveTo>
                <a:lnTo>
                  <a:pt x="4260674" y="0"/>
                </a:lnTo>
                <a:lnTo>
                  <a:pt x="4260674" y="4559087"/>
                </a:lnTo>
                <a:lnTo>
                  <a:pt x="0" y="455908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rot="7624047">
            <a:off x="16119257" y="-2568520"/>
            <a:ext cx="4948140" cy="4813191"/>
          </a:xfrm>
          <a:custGeom>
            <a:avLst/>
            <a:gdLst/>
            <a:ahLst/>
            <a:cxnLst/>
            <a:rect l="l" t="t" r="r" b="b"/>
            <a:pathLst>
              <a:path w="4948140" h="4813191">
                <a:moveTo>
                  <a:pt x="0" y="0"/>
                </a:moveTo>
                <a:lnTo>
                  <a:pt x="4948140" y="0"/>
                </a:lnTo>
                <a:lnTo>
                  <a:pt x="4948140" y="4813190"/>
                </a:lnTo>
                <a:lnTo>
                  <a:pt x="0" y="481319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Group 2"/>
          <p:cNvGrpSpPr/>
          <p:nvPr/>
        </p:nvGrpSpPr>
        <p:grpSpPr>
          <a:xfrm>
            <a:off x="8896065" y="0"/>
            <a:ext cx="9365354" cy="10521774"/>
            <a:chOff x="0" y="0"/>
            <a:chExt cx="4060051" cy="4561380"/>
          </a:xfrm>
        </p:grpSpPr>
        <p:sp>
          <p:nvSpPr>
            <p:cNvPr id="3" name="Freeform 3"/>
            <p:cNvSpPr/>
            <p:nvPr/>
          </p:nvSpPr>
          <p:spPr>
            <a:xfrm>
              <a:off x="0" y="0"/>
              <a:ext cx="4060051" cy="4561380"/>
            </a:xfrm>
            <a:custGeom>
              <a:avLst/>
              <a:gdLst/>
              <a:ahLst/>
              <a:cxnLst/>
              <a:rect l="l" t="t" r="r" b="b"/>
              <a:pathLst>
                <a:path w="4060051" h="4561380">
                  <a:moveTo>
                    <a:pt x="0" y="0"/>
                  </a:moveTo>
                  <a:lnTo>
                    <a:pt x="4060051" y="0"/>
                  </a:lnTo>
                  <a:lnTo>
                    <a:pt x="4060051" y="4561380"/>
                  </a:lnTo>
                  <a:lnTo>
                    <a:pt x="0" y="4561380"/>
                  </a:lnTo>
                  <a:close/>
                </a:path>
              </a:pathLst>
            </a:custGeom>
            <a:solidFill>
              <a:srgbClr val="CAE7E4"/>
            </a:solidFill>
          </p:spPr>
        </p:sp>
      </p:grpSp>
      <p:sp>
        <p:nvSpPr>
          <p:cNvPr id="4" name="Freeform 4"/>
          <p:cNvSpPr/>
          <p:nvPr/>
        </p:nvSpPr>
        <p:spPr>
          <a:xfrm rot="78320">
            <a:off x="461369" y="2439953"/>
            <a:ext cx="8446998" cy="8324132"/>
          </a:xfrm>
          <a:custGeom>
            <a:avLst/>
            <a:gdLst/>
            <a:ahLst/>
            <a:cxnLst/>
            <a:rect l="l" t="t" r="r" b="b"/>
            <a:pathLst>
              <a:path w="8446998" h="8324132">
                <a:moveTo>
                  <a:pt x="0" y="0"/>
                </a:moveTo>
                <a:lnTo>
                  <a:pt x="8446998" y="0"/>
                </a:lnTo>
                <a:lnTo>
                  <a:pt x="8446998" y="8324132"/>
                </a:lnTo>
                <a:lnTo>
                  <a:pt x="0" y="83241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9906000" y="2009417"/>
            <a:ext cx="8382000" cy="4616648"/>
          </a:xfrm>
          <a:prstGeom prst="rect">
            <a:avLst/>
          </a:prstGeom>
        </p:spPr>
        <p:txBody>
          <a:bodyPr wrap="square" lIns="0" tIns="0" rIns="0" bIns="0" rtlCol="0" anchor="t">
            <a:spAutoFit/>
          </a:bodyPr>
          <a:lstStyle/>
          <a:p>
            <a:pPr algn="l"/>
            <a:r>
              <a:rPr lang="en-US" sz="15000" b="1" spc="67" dirty="0" smtClean="0">
                <a:solidFill>
                  <a:srgbClr val="1C7378"/>
                </a:solidFill>
                <a:latin typeface="Proxima Nova Bold"/>
                <a:ea typeface="Proxima Nova Bold"/>
                <a:cs typeface="Proxima Nova Bold"/>
                <a:sym typeface="Proxima Nova Bold"/>
              </a:rPr>
              <a:t>THANK </a:t>
            </a:r>
          </a:p>
          <a:p>
            <a:pPr algn="l"/>
            <a:r>
              <a:rPr lang="en-US" sz="15000" b="1" spc="67" dirty="0" smtClean="0">
                <a:solidFill>
                  <a:srgbClr val="1C7378"/>
                </a:solidFill>
                <a:latin typeface="Proxima Nova Bold"/>
                <a:ea typeface="Proxima Nova Bold"/>
                <a:cs typeface="Proxima Nova Bold"/>
                <a:sym typeface="Proxima Nova Bold"/>
              </a:rPr>
              <a:t>YOU</a:t>
            </a:r>
            <a:endParaRPr lang="en-US" sz="15000" b="1" spc="67" dirty="0">
              <a:solidFill>
                <a:srgbClr val="1C7378"/>
              </a:solidFill>
              <a:latin typeface="Proxima Nova Bold"/>
              <a:ea typeface="Proxima Nova Bold"/>
              <a:cs typeface="Proxima Nova Bold"/>
              <a:sym typeface="Proxima Nova Bold"/>
            </a:endParaRPr>
          </a:p>
        </p:txBody>
      </p:sp>
      <p:sp>
        <p:nvSpPr>
          <p:cNvPr id="15" name="Freeform 15"/>
          <p:cNvSpPr/>
          <p:nvPr/>
        </p:nvSpPr>
        <p:spPr>
          <a:xfrm rot="6967708">
            <a:off x="13003406" y="5993591"/>
            <a:ext cx="5924255" cy="5839675"/>
          </a:xfrm>
          <a:custGeom>
            <a:avLst/>
            <a:gdLst/>
            <a:ahLst/>
            <a:cxnLst/>
            <a:rect l="l" t="t" r="r" b="b"/>
            <a:pathLst>
              <a:path w="4526778" h="4403320">
                <a:moveTo>
                  <a:pt x="0" y="0"/>
                </a:moveTo>
                <a:lnTo>
                  <a:pt x="4526778" y="0"/>
                </a:lnTo>
                <a:lnTo>
                  <a:pt x="4526778" y="4403321"/>
                </a:lnTo>
                <a:lnTo>
                  <a:pt x="0" y="4403321"/>
                </a:lnTo>
                <a:lnTo>
                  <a:pt x="0" y="0"/>
                </a:lnTo>
                <a:close/>
              </a:path>
            </a:pathLst>
          </a:custGeom>
          <a:blipFill>
            <a:blip r:embed="rId4">
              <a:extLst>
                <a:ext uri="{96DAC541-7B7A-43D3-8B79-37D633B846F1}">
                  <asvg:svgBlip xmlns:asvg="http://schemas.microsoft.com/office/drawing/2016/SVG/main" xmlns="" r:embed="rId13"/>
                </a:ext>
              </a:extLst>
            </a:blip>
            <a:stretch>
              <a:fillRect/>
            </a:stretch>
          </a:blipFill>
        </p:spPr>
      </p:sp>
      <p:sp>
        <p:nvSpPr>
          <p:cNvPr id="16" name="Freeform 16"/>
          <p:cNvSpPr/>
          <p:nvPr/>
        </p:nvSpPr>
        <p:spPr>
          <a:xfrm rot="10022704">
            <a:off x="-2588938" y="-2903536"/>
            <a:ext cx="5258107" cy="5626379"/>
          </a:xfrm>
          <a:custGeom>
            <a:avLst/>
            <a:gdLst/>
            <a:ahLst/>
            <a:cxnLst/>
            <a:rect l="l" t="t" r="r" b="b"/>
            <a:pathLst>
              <a:path w="5258107" h="5626379">
                <a:moveTo>
                  <a:pt x="0" y="0"/>
                </a:moveTo>
                <a:lnTo>
                  <a:pt x="5258107" y="0"/>
                </a:lnTo>
                <a:lnTo>
                  <a:pt x="5258107" y="5626379"/>
                </a:lnTo>
                <a:lnTo>
                  <a:pt x="0" y="5626379"/>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Tree>
    <p:extLst>
      <p:ext uri="{BB962C8B-B14F-4D97-AF65-F5344CB8AC3E}">
        <p14:creationId xmlns:p14="http://schemas.microsoft.com/office/powerpoint/2010/main" val="404435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852776" y="1028700"/>
            <a:ext cx="7817064" cy="8348320"/>
          </a:xfrm>
          <a:custGeom>
            <a:avLst/>
            <a:gdLst/>
            <a:ahLst/>
            <a:cxnLst/>
            <a:rect l="l" t="t" r="r" b="b"/>
            <a:pathLst>
              <a:path w="7817064" h="8348320">
                <a:moveTo>
                  <a:pt x="0" y="0"/>
                </a:moveTo>
                <a:lnTo>
                  <a:pt x="7817064" y="0"/>
                </a:lnTo>
                <a:lnTo>
                  <a:pt x="7817064" y="8348320"/>
                </a:lnTo>
                <a:lnTo>
                  <a:pt x="0" y="834832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9473440" y="-263814"/>
            <a:ext cx="9092259" cy="10814628"/>
            <a:chOff x="0" y="0"/>
            <a:chExt cx="3941659" cy="4688338"/>
          </a:xfrm>
        </p:grpSpPr>
        <p:sp>
          <p:nvSpPr>
            <p:cNvPr id="4" name="Freeform 4"/>
            <p:cNvSpPr/>
            <p:nvPr/>
          </p:nvSpPr>
          <p:spPr>
            <a:xfrm>
              <a:off x="0" y="0"/>
              <a:ext cx="3941659" cy="4688337"/>
            </a:xfrm>
            <a:custGeom>
              <a:avLst/>
              <a:gdLst/>
              <a:ahLst/>
              <a:cxnLst/>
              <a:rect l="l" t="t" r="r" b="b"/>
              <a:pathLst>
                <a:path w="3941659" h="4688337">
                  <a:moveTo>
                    <a:pt x="0" y="0"/>
                  </a:moveTo>
                  <a:lnTo>
                    <a:pt x="3941659" y="0"/>
                  </a:lnTo>
                  <a:lnTo>
                    <a:pt x="3941659" y="4688337"/>
                  </a:lnTo>
                  <a:lnTo>
                    <a:pt x="0" y="4688337"/>
                  </a:lnTo>
                  <a:close/>
                </a:path>
              </a:pathLst>
            </a:custGeom>
            <a:solidFill>
              <a:srgbClr val="CAE7E4"/>
            </a:solidFill>
          </p:spPr>
        </p:sp>
      </p:grpSp>
      <p:sp>
        <p:nvSpPr>
          <p:cNvPr id="5" name="TextBox 5"/>
          <p:cNvSpPr txBox="1"/>
          <p:nvPr/>
        </p:nvSpPr>
        <p:spPr>
          <a:xfrm>
            <a:off x="10470275" y="1000125"/>
            <a:ext cx="6931969" cy="1061720"/>
          </a:xfrm>
          <a:prstGeom prst="rect">
            <a:avLst/>
          </a:prstGeom>
        </p:spPr>
        <p:txBody>
          <a:bodyPr lIns="0" tIns="0" rIns="0" bIns="0" rtlCol="0" anchor="t">
            <a:spAutoFit/>
          </a:bodyPr>
          <a:lstStyle/>
          <a:p>
            <a:pPr algn="l">
              <a:lnSpc>
                <a:spcPts val="8499"/>
              </a:lnSpc>
            </a:pPr>
            <a:r>
              <a:rPr lang="en-US" sz="6799" b="1" spc="67">
                <a:solidFill>
                  <a:srgbClr val="1C7378"/>
                </a:solidFill>
                <a:latin typeface="Proxima Nova Bold"/>
                <a:ea typeface="Proxima Nova Bold"/>
                <a:cs typeface="Proxima Nova Bold"/>
                <a:sym typeface="Proxima Nova Bold"/>
              </a:rPr>
              <a:t>INTRODUCTION</a:t>
            </a:r>
          </a:p>
        </p:txBody>
      </p:sp>
      <p:sp>
        <p:nvSpPr>
          <p:cNvPr id="6" name="TextBox 6"/>
          <p:cNvSpPr txBox="1"/>
          <p:nvPr/>
        </p:nvSpPr>
        <p:spPr>
          <a:xfrm>
            <a:off x="10470275" y="2310352"/>
            <a:ext cx="6931969" cy="7495450"/>
          </a:xfrm>
          <a:prstGeom prst="rect">
            <a:avLst/>
          </a:prstGeom>
        </p:spPr>
        <p:txBody>
          <a:bodyPr lIns="0" tIns="0" rIns="0" bIns="0" rtlCol="0" anchor="t">
            <a:spAutoFit/>
          </a:bodyPr>
          <a:lstStyle/>
          <a:p>
            <a:r>
              <a:rPr lang="en-US" sz="3200" dirty="0" smtClean="0"/>
              <a:t>This </a:t>
            </a:r>
            <a:r>
              <a:rPr lang="en-US" sz="3200" dirty="0"/>
              <a:t>project focuses on analyzing a healthcare dataset to uncover valuable insights into patient demographics, medical conditions, test results, and hospital operations. The dataset, sourced from Kaggle, provides comprehensive information, including patient details, medical records, and billing data. Using Python and libraries like Pandas, Matplotlib, and Seaborn, the analysis aims to identify trends and patterns that can enhance healthcare management and inform decision-making processes.</a:t>
            </a:r>
          </a:p>
          <a:p>
            <a:r>
              <a:rPr lang="en-US" sz="3200" dirty="0"/>
              <a:t>4o</a:t>
            </a:r>
          </a:p>
          <a:p>
            <a:pPr algn="l">
              <a:lnSpc>
                <a:spcPts val="5319"/>
              </a:lnSpc>
            </a:pPr>
            <a:endParaRPr lang="en-US" sz="3200" dirty="0">
              <a:solidFill>
                <a:srgbClr val="1C7378"/>
              </a:solidFill>
              <a:latin typeface="Proxima Nova"/>
              <a:ea typeface="Proxima Nova"/>
              <a:cs typeface="Proxima Nova"/>
              <a:sym typeface="Proxima Nova"/>
            </a:endParaRPr>
          </a:p>
        </p:txBody>
      </p:sp>
      <p:sp>
        <p:nvSpPr>
          <p:cNvPr id="7" name="Freeform 7"/>
          <p:cNvSpPr/>
          <p:nvPr/>
        </p:nvSpPr>
        <p:spPr>
          <a:xfrm rot="7998369">
            <a:off x="-2068242" y="-2362414"/>
            <a:ext cx="4857299" cy="4724827"/>
          </a:xfrm>
          <a:custGeom>
            <a:avLst/>
            <a:gdLst/>
            <a:ahLst/>
            <a:cxnLst/>
            <a:rect l="l" t="t" r="r" b="b"/>
            <a:pathLst>
              <a:path w="4857299" h="4724827">
                <a:moveTo>
                  <a:pt x="0" y="0"/>
                </a:moveTo>
                <a:lnTo>
                  <a:pt x="4857299" y="0"/>
                </a:lnTo>
                <a:lnTo>
                  <a:pt x="4857299" y="4724828"/>
                </a:lnTo>
                <a:lnTo>
                  <a:pt x="0" y="472482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rot="5400000">
            <a:off x="15336184" y="7559290"/>
            <a:ext cx="5134853" cy="4938795"/>
          </a:xfrm>
          <a:custGeom>
            <a:avLst/>
            <a:gdLst/>
            <a:ahLst/>
            <a:cxnLst/>
            <a:rect l="l" t="t" r="r" b="b"/>
            <a:pathLst>
              <a:path w="5134853" h="4938795">
                <a:moveTo>
                  <a:pt x="0" y="0"/>
                </a:moveTo>
                <a:lnTo>
                  <a:pt x="5134854" y="0"/>
                </a:lnTo>
                <a:lnTo>
                  <a:pt x="5134854" y="4938795"/>
                </a:lnTo>
                <a:lnTo>
                  <a:pt x="0" y="493879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flipH="1">
            <a:off x="10224899" y="628415"/>
            <a:ext cx="6364003" cy="9186881"/>
          </a:xfrm>
          <a:custGeom>
            <a:avLst/>
            <a:gdLst/>
            <a:ahLst/>
            <a:cxnLst/>
            <a:rect l="l" t="t" r="r" b="b"/>
            <a:pathLst>
              <a:path w="6364003" h="9186881">
                <a:moveTo>
                  <a:pt x="6364003" y="0"/>
                </a:moveTo>
                <a:lnTo>
                  <a:pt x="0" y="0"/>
                </a:lnTo>
                <a:lnTo>
                  <a:pt x="0" y="9186881"/>
                </a:lnTo>
                <a:lnTo>
                  <a:pt x="6364003" y="9186881"/>
                </a:lnTo>
                <a:lnTo>
                  <a:pt x="6364003"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0" y="-487194"/>
            <a:ext cx="9851465" cy="10648009"/>
            <a:chOff x="0" y="0"/>
            <a:chExt cx="4270789" cy="4616105"/>
          </a:xfrm>
        </p:grpSpPr>
        <p:sp>
          <p:nvSpPr>
            <p:cNvPr id="4" name="Freeform 4"/>
            <p:cNvSpPr/>
            <p:nvPr/>
          </p:nvSpPr>
          <p:spPr>
            <a:xfrm>
              <a:off x="0" y="0"/>
              <a:ext cx="4270789" cy="4616105"/>
            </a:xfrm>
            <a:custGeom>
              <a:avLst/>
              <a:gdLst/>
              <a:ahLst/>
              <a:cxnLst/>
              <a:rect l="l" t="t" r="r" b="b"/>
              <a:pathLst>
                <a:path w="4270789" h="4616105">
                  <a:moveTo>
                    <a:pt x="0" y="0"/>
                  </a:moveTo>
                  <a:lnTo>
                    <a:pt x="4270789" y="0"/>
                  </a:lnTo>
                  <a:lnTo>
                    <a:pt x="4270789" y="4616105"/>
                  </a:lnTo>
                  <a:lnTo>
                    <a:pt x="0" y="4616105"/>
                  </a:lnTo>
                  <a:close/>
                </a:path>
              </a:pathLst>
            </a:custGeom>
            <a:solidFill>
              <a:srgbClr val="CAE7E4"/>
            </a:solidFill>
          </p:spPr>
        </p:sp>
      </p:grpSp>
      <p:sp>
        <p:nvSpPr>
          <p:cNvPr id="5" name="TextBox 5"/>
          <p:cNvSpPr txBox="1"/>
          <p:nvPr/>
        </p:nvSpPr>
        <p:spPr>
          <a:xfrm>
            <a:off x="100447" y="-86391"/>
            <a:ext cx="10149261" cy="1090042"/>
          </a:xfrm>
          <a:prstGeom prst="rect">
            <a:avLst/>
          </a:prstGeom>
        </p:spPr>
        <p:txBody>
          <a:bodyPr wrap="square" lIns="0" tIns="0" rIns="0" bIns="0" rtlCol="0" anchor="t">
            <a:spAutoFit/>
          </a:bodyPr>
          <a:lstStyle/>
          <a:p>
            <a:pPr algn="l">
              <a:lnSpc>
                <a:spcPts val="8499"/>
              </a:lnSpc>
            </a:pPr>
            <a:r>
              <a:rPr lang="en-US" sz="6000" b="1" spc="67" dirty="0" smtClean="0">
                <a:solidFill>
                  <a:srgbClr val="1C7378"/>
                </a:solidFill>
                <a:latin typeface="Proxima Nova Bold"/>
                <a:ea typeface="Proxima Nova Bold"/>
                <a:cs typeface="Proxima Nova Bold"/>
                <a:sym typeface="Proxima Nova Bold"/>
              </a:rPr>
              <a:t>Steps taken in the project</a:t>
            </a:r>
            <a:endParaRPr lang="en-US" sz="6000" b="1" spc="67" dirty="0">
              <a:solidFill>
                <a:srgbClr val="1C7378"/>
              </a:solidFill>
              <a:latin typeface="Proxima Nova Bold"/>
              <a:ea typeface="Proxima Nova Bold"/>
              <a:cs typeface="Proxima Nova Bold"/>
              <a:sym typeface="Proxima Nova Bold"/>
            </a:endParaRPr>
          </a:p>
        </p:txBody>
      </p:sp>
      <p:sp>
        <p:nvSpPr>
          <p:cNvPr id="6" name="TextBox 6"/>
          <p:cNvSpPr txBox="1"/>
          <p:nvPr/>
        </p:nvSpPr>
        <p:spPr>
          <a:xfrm>
            <a:off x="0" y="1430860"/>
            <a:ext cx="9858561" cy="6796732"/>
          </a:xfrm>
          <a:prstGeom prst="rect">
            <a:avLst/>
          </a:prstGeom>
        </p:spPr>
        <p:txBody>
          <a:bodyPr wrap="square" lIns="0" tIns="0" rIns="0" bIns="0" rtlCol="0" anchor="t">
            <a:spAutoFit/>
          </a:bodyPr>
          <a:lstStyle/>
          <a:p>
            <a:pPr marL="820419" lvl="1" indent="-410209">
              <a:lnSpc>
                <a:spcPts val="5319"/>
              </a:lnSpc>
              <a:buFont typeface="Arial"/>
              <a:buChar char="•"/>
            </a:pPr>
            <a:r>
              <a:rPr lang="en-US" sz="2400" b="1" dirty="0"/>
              <a:t>Dataset Understanding</a:t>
            </a:r>
            <a:r>
              <a:rPr lang="en-US" sz="2400" dirty="0"/>
              <a:t>: Reviewed the structure, shape, and features of the dataset to familiarize with the data</a:t>
            </a:r>
            <a:r>
              <a:rPr lang="en-US" sz="2400" dirty="0" smtClean="0"/>
              <a:t>.</a:t>
            </a:r>
          </a:p>
          <a:p>
            <a:pPr marL="820419" lvl="1" indent="-410209">
              <a:lnSpc>
                <a:spcPts val="5319"/>
              </a:lnSpc>
              <a:buFont typeface="Arial"/>
              <a:buChar char="•"/>
            </a:pPr>
            <a:r>
              <a:rPr lang="en-US" sz="2400" b="1" dirty="0" smtClean="0"/>
              <a:t>Feature </a:t>
            </a:r>
            <a:r>
              <a:rPr lang="en-US" sz="2400" b="1" dirty="0"/>
              <a:t>Analysis</a:t>
            </a:r>
            <a:r>
              <a:rPr lang="en-US" sz="2400" dirty="0"/>
              <a:t>: Investigated column relationships, unique values, and significant attributes like test results and medical conditions</a:t>
            </a:r>
            <a:r>
              <a:rPr lang="en-US" sz="2400" dirty="0" smtClean="0"/>
              <a:t>.</a:t>
            </a:r>
          </a:p>
          <a:p>
            <a:pPr marL="820419" lvl="1" indent="-410209">
              <a:lnSpc>
                <a:spcPts val="5319"/>
              </a:lnSpc>
              <a:buFont typeface="Arial"/>
              <a:buChar char="•"/>
            </a:pPr>
            <a:r>
              <a:rPr lang="en-US" sz="2400" b="1" dirty="0" smtClean="0"/>
              <a:t>Outlier </a:t>
            </a:r>
            <a:r>
              <a:rPr lang="en-US" sz="2400" b="1" dirty="0"/>
              <a:t>Detection</a:t>
            </a:r>
            <a:r>
              <a:rPr lang="en-US" sz="2400" dirty="0"/>
              <a:t>: Identified and addressed anomalies in the data to improve accuracy</a:t>
            </a:r>
            <a:r>
              <a:rPr lang="en-US" sz="2400" dirty="0" smtClean="0"/>
              <a:t>.</a:t>
            </a:r>
          </a:p>
          <a:p>
            <a:pPr marL="820419" lvl="1" indent="-410209">
              <a:lnSpc>
                <a:spcPts val="5319"/>
              </a:lnSpc>
              <a:buFont typeface="Arial"/>
              <a:buChar char="•"/>
            </a:pPr>
            <a:r>
              <a:rPr lang="en-US" sz="2400" b="1" dirty="0" smtClean="0"/>
              <a:t>Trend </a:t>
            </a:r>
            <a:r>
              <a:rPr lang="en-US" sz="2400" b="1" dirty="0"/>
              <a:t>Identification</a:t>
            </a:r>
            <a:r>
              <a:rPr lang="en-US" sz="2400" dirty="0"/>
              <a:t>: Grouped data to analyze patterns, such as the distribution of medical conditions and patient demographics</a:t>
            </a:r>
            <a:r>
              <a:rPr lang="en-US" sz="2400" dirty="0" smtClean="0"/>
              <a:t>.</a:t>
            </a:r>
          </a:p>
          <a:p>
            <a:pPr marL="820419" lvl="1" indent="-410209">
              <a:lnSpc>
                <a:spcPts val="5319"/>
              </a:lnSpc>
              <a:buFont typeface="Arial"/>
              <a:buChar char="•"/>
            </a:pPr>
            <a:r>
              <a:rPr lang="en-US" sz="2400" b="1" dirty="0" smtClean="0"/>
              <a:t>Result </a:t>
            </a:r>
            <a:r>
              <a:rPr lang="en-US" sz="2400" b="1" dirty="0"/>
              <a:t>Compilation</a:t>
            </a:r>
            <a:r>
              <a:rPr lang="en-US" sz="2400" dirty="0"/>
              <a:t>: Summarized insights and findings for key areas like hospital stays, doctor performance, and financial trends.</a:t>
            </a:r>
            <a:endParaRPr lang="en-US" sz="2400" dirty="0">
              <a:solidFill>
                <a:srgbClr val="1C7378"/>
              </a:solidFill>
              <a:latin typeface="Proxima Nova"/>
              <a:ea typeface="Proxima Nova"/>
              <a:cs typeface="Proxima Nova"/>
              <a:sym typeface="Proxima Nova"/>
            </a:endParaRPr>
          </a:p>
        </p:txBody>
      </p:sp>
      <p:sp>
        <p:nvSpPr>
          <p:cNvPr id="7" name="Freeform 7"/>
          <p:cNvSpPr/>
          <p:nvPr/>
        </p:nvSpPr>
        <p:spPr>
          <a:xfrm rot="8245086">
            <a:off x="16504259" y="-2151092"/>
            <a:ext cx="4857299" cy="4724827"/>
          </a:xfrm>
          <a:custGeom>
            <a:avLst/>
            <a:gdLst/>
            <a:ahLst/>
            <a:cxnLst/>
            <a:rect l="l" t="t" r="r" b="b"/>
            <a:pathLst>
              <a:path w="4857299" h="4724827">
                <a:moveTo>
                  <a:pt x="0" y="0"/>
                </a:moveTo>
                <a:lnTo>
                  <a:pt x="4857299" y="0"/>
                </a:lnTo>
                <a:lnTo>
                  <a:pt x="4857299" y="4724827"/>
                </a:lnTo>
                <a:lnTo>
                  <a:pt x="0" y="472482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rot="-10800000">
            <a:off x="-1720299" y="8394107"/>
            <a:ext cx="4761888" cy="4580071"/>
          </a:xfrm>
          <a:custGeom>
            <a:avLst/>
            <a:gdLst/>
            <a:ahLst/>
            <a:cxnLst/>
            <a:rect l="l" t="t" r="r" b="b"/>
            <a:pathLst>
              <a:path w="4761888" h="4580071">
                <a:moveTo>
                  <a:pt x="0" y="0"/>
                </a:moveTo>
                <a:lnTo>
                  <a:pt x="4761888" y="0"/>
                </a:lnTo>
                <a:lnTo>
                  <a:pt x="4761888" y="4580070"/>
                </a:lnTo>
                <a:lnTo>
                  <a:pt x="0" y="458007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419129" y="2277349"/>
            <a:ext cx="7354195" cy="6137410"/>
          </a:xfrm>
          <a:custGeom>
            <a:avLst/>
            <a:gdLst/>
            <a:ahLst/>
            <a:cxnLst/>
            <a:rect l="l" t="t" r="r" b="b"/>
            <a:pathLst>
              <a:path w="7354195" h="6137410">
                <a:moveTo>
                  <a:pt x="0" y="0"/>
                </a:moveTo>
                <a:lnTo>
                  <a:pt x="7354195" y="0"/>
                </a:lnTo>
                <a:lnTo>
                  <a:pt x="7354195" y="6137410"/>
                </a:lnTo>
                <a:lnTo>
                  <a:pt x="0" y="613741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4621281" y="2958399"/>
            <a:ext cx="4374805" cy="8717909"/>
          </a:xfrm>
          <a:custGeom>
            <a:avLst/>
            <a:gdLst/>
            <a:ahLst/>
            <a:cxnLst/>
            <a:rect l="l" t="t" r="r" b="b"/>
            <a:pathLst>
              <a:path w="4374805" h="8717909">
                <a:moveTo>
                  <a:pt x="0" y="0"/>
                </a:moveTo>
                <a:lnTo>
                  <a:pt x="4374805" y="0"/>
                </a:lnTo>
                <a:lnTo>
                  <a:pt x="4374805" y="8717909"/>
                </a:lnTo>
                <a:lnTo>
                  <a:pt x="0" y="87179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9070739" y="-120475"/>
            <a:ext cx="9199540" cy="10521774"/>
            <a:chOff x="0" y="-24541"/>
            <a:chExt cx="3988167" cy="4561380"/>
          </a:xfrm>
        </p:grpSpPr>
        <p:sp>
          <p:nvSpPr>
            <p:cNvPr id="5" name="Freeform 5"/>
            <p:cNvSpPr/>
            <p:nvPr/>
          </p:nvSpPr>
          <p:spPr>
            <a:xfrm>
              <a:off x="0" y="-24541"/>
              <a:ext cx="3988167" cy="4561380"/>
            </a:xfrm>
            <a:custGeom>
              <a:avLst/>
              <a:gdLst/>
              <a:ahLst/>
              <a:cxnLst/>
              <a:rect l="l" t="t" r="r" b="b"/>
              <a:pathLst>
                <a:path w="3988167" h="4561380">
                  <a:moveTo>
                    <a:pt x="0" y="0"/>
                  </a:moveTo>
                  <a:lnTo>
                    <a:pt x="3988167" y="0"/>
                  </a:lnTo>
                  <a:lnTo>
                    <a:pt x="3988167" y="4561380"/>
                  </a:lnTo>
                  <a:lnTo>
                    <a:pt x="0" y="4561380"/>
                  </a:lnTo>
                  <a:close/>
                </a:path>
              </a:pathLst>
            </a:custGeom>
            <a:solidFill>
              <a:srgbClr val="CAE7E4"/>
            </a:solidFill>
          </p:spPr>
        </p:sp>
      </p:grpSp>
      <p:sp>
        <p:nvSpPr>
          <p:cNvPr id="6" name="TextBox 6"/>
          <p:cNvSpPr txBox="1"/>
          <p:nvPr/>
        </p:nvSpPr>
        <p:spPr>
          <a:xfrm>
            <a:off x="9393286" y="1416315"/>
            <a:ext cx="8554445" cy="7448193"/>
          </a:xfrm>
          <a:prstGeom prst="rect">
            <a:avLst/>
          </a:prstGeom>
        </p:spPr>
        <p:txBody>
          <a:bodyPr wrap="square" lIns="0" tIns="0" rIns="0" bIns="0" rtlCol="0" anchor="t">
            <a:spAutoFit/>
          </a:bodyPr>
          <a:lstStyle/>
          <a:p>
            <a:r>
              <a:rPr lang="en-US" sz="4400" dirty="0">
                <a:solidFill>
                  <a:schemeClr val="accent5">
                    <a:lumMod val="50000"/>
                  </a:schemeClr>
                </a:solidFill>
              </a:rPr>
              <a:t>q 1: what is the average age of patients </a:t>
            </a:r>
            <a:r>
              <a:rPr lang="en-US" sz="4400" dirty="0" smtClean="0">
                <a:solidFill>
                  <a:schemeClr val="accent5">
                    <a:lumMod val="50000"/>
                  </a:schemeClr>
                </a:solidFill>
              </a:rPr>
              <a:t>admitted?2022</a:t>
            </a:r>
          </a:p>
          <a:p>
            <a:r>
              <a:rPr lang="en-US" sz="4400" dirty="0" smtClean="0">
                <a:solidFill>
                  <a:schemeClr val="accent5">
                    <a:lumMod val="50000"/>
                  </a:schemeClr>
                </a:solidFill>
              </a:rPr>
              <a:t>Q </a:t>
            </a:r>
            <a:r>
              <a:rPr lang="en-US" sz="4400" dirty="0">
                <a:solidFill>
                  <a:schemeClr val="accent5">
                    <a:lumMod val="50000"/>
                  </a:schemeClr>
                </a:solidFill>
              </a:rPr>
              <a:t>2: Which medical condition has the highest number of admissions</a:t>
            </a:r>
            <a:r>
              <a:rPr lang="en-US" sz="4400" dirty="0" smtClean="0">
                <a:solidFill>
                  <a:schemeClr val="accent5">
                    <a:lumMod val="50000"/>
                  </a:schemeClr>
                </a:solidFill>
              </a:rPr>
              <a:t>?</a:t>
            </a:r>
          </a:p>
          <a:p>
            <a:r>
              <a:rPr lang="en-US" sz="4400" dirty="0" smtClean="0">
                <a:solidFill>
                  <a:schemeClr val="accent5">
                    <a:lumMod val="50000"/>
                  </a:schemeClr>
                </a:solidFill>
              </a:rPr>
              <a:t>Q </a:t>
            </a:r>
            <a:r>
              <a:rPr lang="en-US" sz="4400" dirty="0">
                <a:solidFill>
                  <a:schemeClr val="accent5">
                    <a:lumMod val="50000"/>
                  </a:schemeClr>
                </a:solidFill>
              </a:rPr>
              <a:t>3: What is the average billing amount for patients with different insurance providers</a:t>
            </a:r>
            <a:r>
              <a:rPr lang="en-US" sz="4400" dirty="0" smtClean="0">
                <a:solidFill>
                  <a:schemeClr val="accent5">
                    <a:lumMod val="50000"/>
                  </a:schemeClr>
                </a:solidFill>
              </a:rPr>
              <a:t>?</a:t>
            </a:r>
          </a:p>
          <a:p>
            <a:r>
              <a:rPr lang="en-US" sz="4400" dirty="0" smtClean="0">
                <a:solidFill>
                  <a:schemeClr val="accent5">
                    <a:lumMod val="50000"/>
                  </a:schemeClr>
                </a:solidFill>
              </a:rPr>
              <a:t>Q </a:t>
            </a:r>
            <a:r>
              <a:rPr lang="en-US" sz="4400" dirty="0">
                <a:solidFill>
                  <a:schemeClr val="accent5">
                    <a:lumMod val="50000"/>
                  </a:schemeClr>
                </a:solidFill>
              </a:rPr>
              <a:t>4: How many patients stayed in the hospital for more than 7 days</a:t>
            </a:r>
            <a:r>
              <a:rPr lang="en-US" sz="4400" dirty="0" smtClean="0">
                <a:solidFill>
                  <a:schemeClr val="accent5">
                    <a:lumMod val="50000"/>
                  </a:schemeClr>
                </a:solidFill>
              </a:rPr>
              <a:t>?</a:t>
            </a:r>
          </a:p>
          <a:p>
            <a:r>
              <a:rPr lang="en-US" sz="4400" dirty="0" smtClean="0">
                <a:solidFill>
                  <a:schemeClr val="accent5">
                    <a:lumMod val="50000"/>
                  </a:schemeClr>
                </a:solidFill>
              </a:rPr>
              <a:t>Q </a:t>
            </a:r>
            <a:r>
              <a:rPr lang="en-US" sz="4400" dirty="0">
                <a:solidFill>
                  <a:schemeClr val="accent5">
                    <a:lumMod val="50000"/>
                  </a:schemeClr>
                </a:solidFill>
              </a:rPr>
              <a:t>5: Which doctor has treated the highest number of patients?</a:t>
            </a:r>
            <a:endParaRPr lang="en-IN" sz="4400" dirty="0">
              <a:solidFill>
                <a:schemeClr val="accent5">
                  <a:lumMod val="50000"/>
                </a:schemeClr>
              </a:solidFill>
            </a:endParaRPr>
          </a:p>
        </p:txBody>
      </p:sp>
      <p:sp>
        <p:nvSpPr>
          <p:cNvPr id="7" name="TextBox 7"/>
          <p:cNvSpPr txBox="1"/>
          <p:nvPr/>
        </p:nvSpPr>
        <p:spPr>
          <a:xfrm>
            <a:off x="10744200" y="5521"/>
            <a:ext cx="9199540" cy="1090042"/>
          </a:xfrm>
          <a:prstGeom prst="rect">
            <a:avLst/>
          </a:prstGeom>
        </p:spPr>
        <p:txBody>
          <a:bodyPr wrap="square" lIns="0" tIns="0" rIns="0" bIns="0" rtlCol="0" anchor="t">
            <a:spAutoFit/>
          </a:bodyPr>
          <a:lstStyle/>
          <a:p>
            <a:pPr>
              <a:lnSpc>
                <a:spcPts val="8499"/>
              </a:lnSpc>
            </a:pPr>
            <a:r>
              <a:rPr lang="en-US" sz="7200" dirty="0" smtClean="0">
                <a:solidFill>
                  <a:schemeClr val="accent5">
                    <a:lumMod val="50000"/>
                  </a:schemeClr>
                </a:solidFill>
                <a:sym typeface="Proxima Nova Bold"/>
              </a:rPr>
              <a:t>QUESTIONS</a:t>
            </a:r>
            <a:endParaRPr lang="en-US" sz="6799" b="1" spc="67" dirty="0">
              <a:solidFill>
                <a:schemeClr val="accent5">
                  <a:lumMod val="50000"/>
                </a:schemeClr>
              </a:solidFill>
              <a:latin typeface="Proxima Nova Bold"/>
              <a:ea typeface="Proxima Nova Bold"/>
              <a:cs typeface="Proxima Nova Bold"/>
              <a:sym typeface="Proxima Nova Bold"/>
            </a:endParaRPr>
          </a:p>
        </p:txBody>
      </p:sp>
      <p:sp>
        <p:nvSpPr>
          <p:cNvPr id="8" name="Freeform 8"/>
          <p:cNvSpPr/>
          <p:nvPr/>
        </p:nvSpPr>
        <p:spPr>
          <a:xfrm rot="6699716">
            <a:off x="15818580" y="8100866"/>
            <a:ext cx="2915027" cy="3551799"/>
          </a:xfrm>
          <a:custGeom>
            <a:avLst/>
            <a:gdLst/>
            <a:ahLst/>
            <a:cxnLst/>
            <a:rect l="l" t="t" r="r" b="b"/>
            <a:pathLst>
              <a:path w="4559806" h="4435448">
                <a:moveTo>
                  <a:pt x="0" y="0"/>
                </a:moveTo>
                <a:lnTo>
                  <a:pt x="4559806" y="0"/>
                </a:lnTo>
                <a:lnTo>
                  <a:pt x="4559806" y="4435448"/>
                </a:lnTo>
                <a:lnTo>
                  <a:pt x="0" y="443544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rot="3191645">
            <a:off x="-2898972" y="-2841709"/>
            <a:ext cx="5192042" cy="5555687"/>
          </a:xfrm>
          <a:custGeom>
            <a:avLst/>
            <a:gdLst/>
            <a:ahLst/>
            <a:cxnLst/>
            <a:rect l="l" t="t" r="r" b="b"/>
            <a:pathLst>
              <a:path w="5192042" h="5555687">
                <a:moveTo>
                  <a:pt x="0" y="0"/>
                </a:moveTo>
                <a:lnTo>
                  <a:pt x="5192042" y="0"/>
                </a:lnTo>
                <a:lnTo>
                  <a:pt x="5192042" y="5555687"/>
                </a:lnTo>
                <a:lnTo>
                  <a:pt x="0" y="5555687"/>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1140803" y="540941"/>
            <a:ext cx="5656618" cy="9286985"/>
          </a:xfrm>
          <a:custGeom>
            <a:avLst/>
            <a:gdLst/>
            <a:ahLst/>
            <a:cxnLst/>
            <a:rect l="l" t="t" r="r" b="b"/>
            <a:pathLst>
              <a:path w="5656618" h="9286985">
                <a:moveTo>
                  <a:pt x="0" y="0"/>
                </a:moveTo>
                <a:lnTo>
                  <a:pt x="5656618" y="0"/>
                </a:lnTo>
                <a:lnTo>
                  <a:pt x="5656618" y="9286985"/>
                </a:lnTo>
                <a:lnTo>
                  <a:pt x="0" y="928698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94391" y="-7974"/>
            <a:ext cx="10041243" cy="10731318"/>
            <a:chOff x="0" y="0"/>
            <a:chExt cx="4353061" cy="4652221"/>
          </a:xfrm>
        </p:grpSpPr>
        <p:sp>
          <p:nvSpPr>
            <p:cNvPr id="4" name="Freeform 4"/>
            <p:cNvSpPr/>
            <p:nvPr/>
          </p:nvSpPr>
          <p:spPr>
            <a:xfrm>
              <a:off x="0" y="0"/>
              <a:ext cx="4353061" cy="4652221"/>
            </a:xfrm>
            <a:custGeom>
              <a:avLst/>
              <a:gdLst/>
              <a:ahLst/>
              <a:cxnLst/>
              <a:rect l="l" t="t" r="r" b="b"/>
              <a:pathLst>
                <a:path w="4353061" h="4652221">
                  <a:moveTo>
                    <a:pt x="0" y="0"/>
                  </a:moveTo>
                  <a:lnTo>
                    <a:pt x="4353061" y="0"/>
                  </a:lnTo>
                  <a:lnTo>
                    <a:pt x="4353061" y="4652221"/>
                  </a:lnTo>
                  <a:lnTo>
                    <a:pt x="0" y="4652221"/>
                  </a:lnTo>
                  <a:close/>
                </a:path>
              </a:pathLst>
            </a:custGeom>
            <a:solidFill>
              <a:srgbClr val="CAE7E4"/>
            </a:solidFill>
          </p:spPr>
        </p:sp>
      </p:grpSp>
      <p:sp>
        <p:nvSpPr>
          <p:cNvPr id="5" name="Freeform 5"/>
          <p:cNvSpPr/>
          <p:nvPr/>
        </p:nvSpPr>
        <p:spPr>
          <a:xfrm rot="8100000">
            <a:off x="16215002" y="-2267293"/>
            <a:ext cx="5565859" cy="5414063"/>
          </a:xfrm>
          <a:custGeom>
            <a:avLst/>
            <a:gdLst/>
            <a:ahLst/>
            <a:cxnLst/>
            <a:rect l="l" t="t" r="r" b="b"/>
            <a:pathLst>
              <a:path w="5565859" h="5414063">
                <a:moveTo>
                  <a:pt x="0" y="0"/>
                </a:moveTo>
                <a:lnTo>
                  <a:pt x="5565859" y="0"/>
                </a:lnTo>
                <a:lnTo>
                  <a:pt x="5565859" y="5414063"/>
                </a:lnTo>
                <a:lnTo>
                  <a:pt x="0" y="541406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rot="1132809">
            <a:off x="-894034" y="7979877"/>
            <a:ext cx="3845468" cy="4114800"/>
          </a:xfrm>
          <a:custGeom>
            <a:avLst/>
            <a:gdLst/>
            <a:ahLst/>
            <a:cxnLst/>
            <a:rect l="l" t="t" r="r" b="b"/>
            <a:pathLst>
              <a:path w="3845468" h="4114800">
                <a:moveTo>
                  <a:pt x="0" y="0"/>
                </a:moveTo>
                <a:lnTo>
                  <a:pt x="3845468" y="0"/>
                </a:lnTo>
                <a:lnTo>
                  <a:pt x="3845468"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TextBox 7"/>
          <p:cNvSpPr txBox="1"/>
          <p:nvPr/>
        </p:nvSpPr>
        <p:spPr>
          <a:xfrm>
            <a:off x="1005663" y="541606"/>
            <a:ext cx="8403939" cy="1012008"/>
          </a:xfrm>
          <a:prstGeom prst="rect">
            <a:avLst/>
          </a:prstGeom>
        </p:spPr>
        <p:txBody>
          <a:bodyPr lIns="0" tIns="0" rIns="0" bIns="0" rtlCol="0" anchor="t">
            <a:spAutoFit/>
          </a:bodyPr>
          <a:lstStyle/>
          <a:p>
            <a:pPr algn="l">
              <a:lnSpc>
                <a:spcPts val="8499"/>
              </a:lnSpc>
            </a:pPr>
            <a:r>
              <a:rPr lang="en-US" sz="6799" b="1" spc="67" dirty="0" smtClean="0">
                <a:solidFill>
                  <a:srgbClr val="1C7378"/>
                </a:solidFill>
                <a:latin typeface="Proxima Nova Bold"/>
                <a:ea typeface="Proxima Nova Bold"/>
                <a:cs typeface="Proxima Nova Bold"/>
                <a:sym typeface="Proxima Nova Bold"/>
              </a:rPr>
              <a:t>Project Objective</a:t>
            </a:r>
            <a:endParaRPr lang="en-US" sz="6799" b="1" spc="67" dirty="0">
              <a:solidFill>
                <a:srgbClr val="1C7378"/>
              </a:solidFill>
              <a:latin typeface="Proxima Nova Bold"/>
              <a:ea typeface="Proxima Nova Bold"/>
              <a:cs typeface="Proxima Nova Bold"/>
              <a:sym typeface="Proxima Nova Bold"/>
            </a:endParaRPr>
          </a:p>
        </p:txBody>
      </p:sp>
      <p:sp>
        <p:nvSpPr>
          <p:cNvPr id="8" name="TextBox 8"/>
          <p:cNvSpPr txBox="1"/>
          <p:nvPr/>
        </p:nvSpPr>
        <p:spPr>
          <a:xfrm>
            <a:off x="740060" y="1866900"/>
            <a:ext cx="9106793" cy="6796732"/>
          </a:xfrm>
          <a:prstGeom prst="rect">
            <a:avLst/>
          </a:prstGeom>
        </p:spPr>
        <p:txBody>
          <a:bodyPr wrap="square" lIns="0" tIns="0" rIns="0" bIns="0" rtlCol="0" anchor="t">
            <a:spAutoFit/>
          </a:bodyPr>
          <a:lstStyle/>
          <a:p>
            <a:pPr marL="410210" lvl="1" algn="l">
              <a:lnSpc>
                <a:spcPts val="5319"/>
              </a:lnSpc>
            </a:pPr>
            <a:r>
              <a:rPr lang="en-US" sz="2400" b="1" dirty="0" smtClean="0"/>
              <a:t>Understand </a:t>
            </a:r>
            <a:r>
              <a:rPr lang="en-US" sz="2400" b="1" dirty="0"/>
              <a:t>Patient Demographics</a:t>
            </a:r>
            <a:r>
              <a:rPr lang="en-US" sz="2400" dirty="0"/>
              <a:t>: Analyze age, gender, and blood type distributions to gain insights into patient profiles</a:t>
            </a:r>
            <a:r>
              <a:rPr lang="en-US" sz="2400" dirty="0" smtClean="0"/>
              <a:t>.</a:t>
            </a:r>
          </a:p>
          <a:p>
            <a:pPr marL="410210" lvl="1" algn="l">
              <a:lnSpc>
                <a:spcPts val="5319"/>
              </a:lnSpc>
            </a:pPr>
            <a:r>
              <a:rPr lang="en-US" sz="2400" b="1" dirty="0" smtClean="0"/>
              <a:t>Identify </a:t>
            </a:r>
            <a:r>
              <a:rPr lang="en-US" sz="2400" b="1" dirty="0"/>
              <a:t>Common Medical Conditions</a:t>
            </a:r>
            <a:r>
              <a:rPr lang="en-US" sz="2400" dirty="0"/>
              <a:t>: Determine the most frequently occurring medical conditions and their trends</a:t>
            </a:r>
            <a:r>
              <a:rPr lang="en-US" sz="2400" dirty="0" smtClean="0"/>
              <a:t>.</a:t>
            </a:r>
          </a:p>
          <a:p>
            <a:pPr marL="410210" lvl="1" algn="l">
              <a:lnSpc>
                <a:spcPts val="5319"/>
              </a:lnSpc>
            </a:pPr>
            <a:r>
              <a:rPr lang="en-US" sz="2400" b="1" dirty="0" smtClean="0"/>
              <a:t>Examine </a:t>
            </a:r>
            <a:r>
              <a:rPr lang="en-US" sz="2400" b="1" dirty="0"/>
              <a:t>Test Results</a:t>
            </a:r>
            <a:r>
              <a:rPr lang="en-US" sz="2400" dirty="0"/>
              <a:t>: Explore patterns in normal and abnormal test results across various medical conditions</a:t>
            </a:r>
            <a:r>
              <a:rPr lang="en-US" sz="2400" dirty="0" smtClean="0"/>
              <a:t>.</a:t>
            </a:r>
          </a:p>
          <a:p>
            <a:pPr marL="410210" lvl="1" algn="l">
              <a:lnSpc>
                <a:spcPts val="5319"/>
              </a:lnSpc>
            </a:pPr>
            <a:r>
              <a:rPr lang="en-US" sz="2400" b="1" dirty="0" smtClean="0"/>
              <a:t>Evaluate </a:t>
            </a:r>
            <a:r>
              <a:rPr lang="en-US" sz="2400" b="1" dirty="0"/>
              <a:t>Hospital Operations</a:t>
            </a:r>
            <a:r>
              <a:rPr lang="en-US" sz="2400" dirty="0"/>
              <a:t>: Assess metrics such as doctor performance, hospital stays, and room utilization</a:t>
            </a:r>
            <a:r>
              <a:rPr lang="en-US" sz="2400" dirty="0" smtClean="0"/>
              <a:t>.</a:t>
            </a:r>
          </a:p>
          <a:p>
            <a:pPr marL="410210" lvl="1" algn="l">
              <a:lnSpc>
                <a:spcPts val="5319"/>
              </a:lnSpc>
            </a:pPr>
            <a:r>
              <a:rPr lang="en-US" sz="2400" b="1" dirty="0" smtClean="0"/>
              <a:t>Analyze </a:t>
            </a:r>
            <a:r>
              <a:rPr lang="en-US" sz="2400" b="1" dirty="0"/>
              <a:t>Financial Trends</a:t>
            </a:r>
            <a:r>
              <a:rPr lang="en-US" sz="2400" dirty="0"/>
              <a:t>: Investigate billing patterns based on insurance providers and patient categories.</a:t>
            </a:r>
            <a:endParaRPr lang="en-US" sz="2400" dirty="0">
              <a:solidFill>
                <a:srgbClr val="1C7378"/>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028700" y="1717499"/>
            <a:ext cx="11353191" cy="9990808"/>
          </a:xfrm>
          <a:custGeom>
            <a:avLst/>
            <a:gdLst/>
            <a:ahLst/>
            <a:cxnLst/>
            <a:rect l="l" t="t" r="r" b="b"/>
            <a:pathLst>
              <a:path w="11353191" h="9990808">
                <a:moveTo>
                  <a:pt x="0" y="0"/>
                </a:moveTo>
                <a:lnTo>
                  <a:pt x="11353191" y="0"/>
                </a:lnTo>
                <a:lnTo>
                  <a:pt x="11353191" y="9990808"/>
                </a:lnTo>
                <a:lnTo>
                  <a:pt x="0" y="999080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9584518" y="-647700"/>
            <a:ext cx="9541682" cy="11429999"/>
            <a:chOff x="0" y="0"/>
            <a:chExt cx="3869427" cy="4616105"/>
          </a:xfrm>
        </p:grpSpPr>
        <p:sp>
          <p:nvSpPr>
            <p:cNvPr id="4" name="Freeform 4"/>
            <p:cNvSpPr/>
            <p:nvPr/>
          </p:nvSpPr>
          <p:spPr>
            <a:xfrm>
              <a:off x="0" y="0"/>
              <a:ext cx="3869427" cy="4616105"/>
            </a:xfrm>
            <a:custGeom>
              <a:avLst/>
              <a:gdLst/>
              <a:ahLst/>
              <a:cxnLst/>
              <a:rect l="l" t="t" r="r" b="b"/>
              <a:pathLst>
                <a:path w="3869427" h="4616105">
                  <a:moveTo>
                    <a:pt x="0" y="0"/>
                  </a:moveTo>
                  <a:lnTo>
                    <a:pt x="3869427" y="0"/>
                  </a:lnTo>
                  <a:lnTo>
                    <a:pt x="3869427" y="4616105"/>
                  </a:lnTo>
                  <a:lnTo>
                    <a:pt x="0" y="4616105"/>
                  </a:lnTo>
                  <a:close/>
                </a:path>
              </a:pathLst>
            </a:custGeom>
            <a:solidFill>
              <a:srgbClr val="CAE7E4"/>
            </a:solidFill>
          </p:spPr>
        </p:sp>
      </p:grpSp>
      <p:sp>
        <p:nvSpPr>
          <p:cNvPr id="5" name="Freeform 5"/>
          <p:cNvSpPr/>
          <p:nvPr/>
        </p:nvSpPr>
        <p:spPr>
          <a:xfrm rot="-5233657">
            <a:off x="-2636638" y="-2904084"/>
            <a:ext cx="4533662" cy="4997022"/>
          </a:xfrm>
          <a:custGeom>
            <a:avLst/>
            <a:gdLst/>
            <a:ahLst/>
            <a:cxnLst/>
            <a:rect l="l" t="t" r="r" b="b"/>
            <a:pathLst>
              <a:path w="4533662" h="4997022">
                <a:moveTo>
                  <a:pt x="0" y="0"/>
                </a:moveTo>
                <a:lnTo>
                  <a:pt x="4533662" y="0"/>
                </a:lnTo>
                <a:lnTo>
                  <a:pt x="4533662" y="4997022"/>
                </a:lnTo>
                <a:lnTo>
                  <a:pt x="0" y="499702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9721489" y="21930"/>
            <a:ext cx="8788670" cy="1090042"/>
          </a:xfrm>
          <a:prstGeom prst="rect">
            <a:avLst/>
          </a:prstGeom>
        </p:spPr>
        <p:txBody>
          <a:bodyPr wrap="square" lIns="0" tIns="0" rIns="0" bIns="0" rtlCol="0" anchor="t">
            <a:spAutoFit/>
          </a:bodyPr>
          <a:lstStyle/>
          <a:p>
            <a:pPr algn="l">
              <a:lnSpc>
                <a:spcPts val="8499"/>
              </a:lnSpc>
            </a:pPr>
            <a:r>
              <a:rPr lang="en-US" sz="6799" b="1" spc="67" dirty="0" smtClean="0">
                <a:solidFill>
                  <a:srgbClr val="1C7378"/>
                </a:solidFill>
                <a:latin typeface="Proxima Nova Bold"/>
                <a:ea typeface="Proxima Nova Bold"/>
                <a:cs typeface="Proxima Nova Bold"/>
                <a:sym typeface="Proxima Nova Bold"/>
              </a:rPr>
              <a:t>Insight and Findings</a:t>
            </a:r>
            <a:endParaRPr lang="en-US" sz="6799" b="1" spc="67" dirty="0">
              <a:solidFill>
                <a:srgbClr val="1C7378"/>
              </a:solidFill>
              <a:latin typeface="Proxima Nova Bold"/>
              <a:ea typeface="Proxima Nova Bold"/>
              <a:cs typeface="Proxima Nova Bold"/>
              <a:sym typeface="Proxima Nova Bold"/>
            </a:endParaRPr>
          </a:p>
        </p:txBody>
      </p:sp>
      <p:sp>
        <p:nvSpPr>
          <p:cNvPr id="7" name="TextBox 7"/>
          <p:cNvSpPr txBox="1"/>
          <p:nvPr/>
        </p:nvSpPr>
        <p:spPr>
          <a:xfrm>
            <a:off x="9721489" y="1111972"/>
            <a:ext cx="8566511" cy="7385355"/>
          </a:xfrm>
          <a:prstGeom prst="rect">
            <a:avLst/>
          </a:prstGeom>
        </p:spPr>
        <p:txBody>
          <a:bodyPr wrap="square" lIns="0" tIns="0" rIns="0" bIns="0" rtlCol="0" anchor="t">
            <a:spAutoFit/>
          </a:bodyPr>
          <a:lstStyle/>
          <a:p>
            <a:pPr>
              <a:lnSpc>
                <a:spcPts val="5319"/>
              </a:lnSpc>
            </a:pPr>
            <a:r>
              <a:rPr lang="en-US" sz="2400" b="1" dirty="0"/>
              <a:t>Patient Demographics</a:t>
            </a:r>
            <a:r>
              <a:rPr lang="en-US" sz="2400" dirty="0"/>
              <a:t>: The average age of patients is approximately X years, with a balanced gender distribution. Blood type A+ is the most common among patients</a:t>
            </a:r>
            <a:r>
              <a:rPr lang="en-US" sz="2400" dirty="0" smtClean="0"/>
              <a:t>.</a:t>
            </a:r>
          </a:p>
          <a:p>
            <a:pPr>
              <a:lnSpc>
                <a:spcPts val="5319"/>
              </a:lnSpc>
            </a:pPr>
            <a:r>
              <a:rPr lang="en-US" sz="2400" b="1" dirty="0" smtClean="0"/>
              <a:t>Common </a:t>
            </a:r>
            <a:r>
              <a:rPr lang="en-US" sz="2400" b="1" dirty="0"/>
              <a:t>Medical Conditions</a:t>
            </a:r>
            <a:r>
              <a:rPr lang="en-US" sz="2400" dirty="0"/>
              <a:t>: Conditions such as hypertension and diabetes are the leading causes of hospital admissions</a:t>
            </a:r>
            <a:r>
              <a:rPr lang="en-US" sz="2400" dirty="0" smtClean="0"/>
              <a:t>.</a:t>
            </a:r>
          </a:p>
          <a:p>
            <a:pPr>
              <a:lnSpc>
                <a:spcPts val="5319"/>
              </a:lnSpc>
            </a:pPr>
            <a:r>
              <a:rPr lang="en-US" sz="2400" b="1" dirty="0" smtClean="0"/>
              <a:t>Hospital </a:t>
            </a:r>
            <a:r>
              <a:rPr lang="en-US" sz="2400" b="1" dirty="0"/>
              <a:t>Stays</a:t>
            </a:r>
            <a:r>
              <a:rPr lang="en-US" sz="2400" dirty="0"/>
              <a:t>: X% of patients had hospital stays longer than 7 days, indicating prolonged treatments for specific conditions</a:t>
            </a:r>
            <a:r>
              <a:rPr lang="en-US" sz="2400" dirty="0" smtClean="0"/>
              <a:t>.</a:t>
            </a:r>
          </a:p>
          <a:p>
            <a:pPr>
              <a:lnSpc>
                <a:spcPts val="5319"/>
              </a:lnSpc>
            </a:pPr>
            <a:r>
              <a:rPr lang="en-US" sz="2400" b="1" dirty="0" smtClean="0"/>
              <a:t>Doctor </a:t>
            </a:r>
            <a:r>
              <a:rPr lang="en-US" sz="2400" b="1" dirty="0"/>
              <a:t>Performance</a:t>
            </a:r>
            <a:r>
              <a:rPr lang="en-US" sz="2400" dirty="0"/>
              <a:t>: Dr. [Name] treated the highest number of patients, showcasing expertise in managing critical cases</a:t>
            </a:r>
            <a:r>
              <a:rPr lang="en-US" sz="2400" dirty="0" smtClean="0"/>
              <a:t>.</a:t>
            </a:r>
          </a:p>
          <a:p>
            <a:pPr>
              <a:lnSpc>
                <a:spcPts val="5319"/>
              </a:lnSpc>
            </a:pPr>
            <a:r>
              <a:rPr lang="en-US" sz="2400" b="1" dirty="0" smtClean="0"/>
              <a:t>Billing </a:t>
            </a:r>
            <a:r>
              <a:rPr lang="en-US" sz="2400" b="1" dirty="0"/>
              <a:t>Insights</a:t>
            </a:r>
            <a:r>
              <a:rPr lang="en-US" sz="2400" dirty="0"/>
              <a:t>: Average billing varies significantly by insurance provider, highlighting the need for cost optimization strategies.</a:t>
            </a:r>
            <a:endParaRPr lang="en-US" sz="2400" dirty="0">
              <a:solidFill>
                <a:srgbClr val="1C7378"/>
              </a:solidFill>
              <a:latin typeface="Proxima Nova"/>
              <a:ea typeface="Proxima Nova"/>
              <a:cs typeface="Proxima Nova"/>
              <a:sym typeface="Proxima Nova"/>
            </a:endParaRPr>
          </a:p>
        </p:txBody>
      </p:sp>
      <p:sp>
        <p:nvSpPr>
          <p:cNvPr id="8" name="Freeform 8"/>
          <p:cNvSpPr/>
          <p:nvPr/>
        </p:nvSpPr>
        <p:spPr>
          <a:xfrm rot="-2932786">
            <a:off x="15427711" y="8069276"/>
            <a:ext cx="4559806" cy="4435448"/>
          </a:xfrm>
          <a:custGeom>
            <a:avLst/>
            <a:gdLst/>
            <a:ahLst/>
            <a:cxnLst/>
            <a:rect l="l" t="t" r="r" b="b"/>
            <a:pathLst>
              <a:path w="4559806" h="4435448">
                <a:moveTo>
                  <a:pt x="0" y="0"/>
                </a:moveTo>
                <a:lnTo>
                  <a:pt x="4559806" y="0"/>
                </a:lnTo>
                <a:lnTo>
                  <a:pt x="4559806" y="4435448"/>
                </a:lnTo>
                <a:lnTo>
                  <a:pt x="0" y="443544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3" name="Group 3"/>
          <p:cNvGrpSpPr/>
          <p:nvPr/>
        </p:nvGrpSpPr>
        <p:grpSpPr>
          <a:xfrm>
            <a:off x="-1295400" y="-186270"/>
            <a:ext cx="10809913" cy="10675779"/>
            <a:chOff x="-400913" y="0"/>
            <a:chExt cx="4573374" cy="4628144"/>
          </a:xfrm>
        </p:grpSpPr>
        <p:sp>
          <p:nvSpPr>
            <p:cNvPr id="4" name="Freeform 4"/>
            <p:cNvSpPr/>
            <p:nvPr/>
          </p:nvSpPr>
          <p:spPr>
            <a:xfrm>
              <a:off x="-400913" y="0"/>
              <a:ext cx="4573374" cy="4628144"/>
            </a:xfrm>
            <a:custGeom>
              <a:avLst/>
              <a:gdLst/>
              <a:ahLst/>
              <a:cxnLst/>
              <a:rect l="l" t="t" r="r" b="b"/>
              <a:pathLst>
                <a:path w="4573374" h="4628144">
                  <a:moveTo>
                    <a:pt x="0" y="0"/>
                  </a:moveTo>
                  <a:lnTo>
                    <a:pt x="4573374" y="0"/>
                  </a:lnTo>
                  <a:lnTo>
                    <a:pt x="4573374" y="4628144"/>
                  </a:lnTo>
                  <a:lnTo>
                    <a:pt x="0" y="4628144"/>
                  </a:lnTo>
                  <a:close/>
                </a:path>
              </a:pathLst>
            </a:custGeom>
            <a:solidFill>
              <a:srgbClr val="CAE7E4"/>
            </a:solidFill>
          </p:spPr>
        </p:sp>
      </p:grpSp>
      <p:sp>
        <p:nvSpPr>
          <p:cNvPr id="5" name="TextBox 5"/>
          <p:cNvSpPr txBox="1"/>
          <p:nvPr/>
        </p:nvSpPr>
        <p:spPr>
          <a:xfrm>
            <a:off x="-685800" y="266700"/>
            <a:ext cx="12714913" cy="1013932"/>
          </a:xfrm>
          <a:prstGeom prst="rect">
            <a:avLst/>
          </a:prstGeom>
        </p:spPr>
        <p:txBody>
          <a:bodyPr wrap="square" lIns="0" tIns="0" rIns="0" bIns="0" rtlCol="0" anchor="t">
            <a:spAutoFit/>
          </a:bodyPr>
          <a:lstStyle/>
          <a:p>
            <a:pPr>
              <a:lnSpc>
                <a:spcPts val="8499"/>
              </a:lnSpc>
            </a:pPr>
            <a:r>
              <a:rPr lang="en-US" sz="6000" b="1" dirty="0" smtClean="0">
                <a:solidFill>
                  <a:schemeClr val="accent5">
                    <a:lumMod val="50000"/>
                  </a:schemeClr>
                </a:solidFill>
              </a:rPr>
              <a:t>Number </a:t>
            </a:r>
            <a:r>
              <a:rPr lang="en-US" sz="6000" b="1" dirty="0">
                <a:solidFill>
                  <a:schemeClr val="accent5">
                    <a:lumMod val="50000"/>
                  </a:schemeClr>
                </a:solidFill>
              </a:rPr>
              <a:t>of Admissions per Year</a:t>
            </a:r>
            <a:endParaRPr lang="en-US" sz="6000" b="1" spc="67" dirty="0">
              <a:solidFill>
                <a:schemeClr val="accent5">
                  <a:lumMod val="50000"/>
                </a:schemeClr>
              </a:solidFill>
              <a:latin typeface="Proxima Nova Bold"/>
              <a:ea typeface="Proxima Nova Bold"/>
              <a:cs typeface="Proxima Nova Bold"/>
              <a:sym typeface="Proxima Nova Bold"/>
            </a:endParaRPr>
          </a:p>
        </p:txBody>
      </p:sp>
      <p:sp>
        <p:nvSpPr>
          <p:cNvPr id="6" name="TextBox 6"/>
          <p:cNvSpPr txBox="1"/>
          <p:nvPr/>
        </p:nvSpPr>
        <p:spPr>
          <a:xfrm>
            <a:off x="-696287" y="1605135"/>
            <a:ext cx="10210800" cy="8066311"/>
          </a:xfrm>
          <a:prstGeom prst="rect">
            <a:avLst/>
          </a:prstGeom>
        </p:spPr>
        <p:txBody>
          <a:bodyPr wrap="square" lIns="0" tIns="0" rIns="0" bIns="0" rtlCol="0" anchor="t">
            <a:spAutoFit/>
          </a:bodyPr>
          <a:lstStyle/>
          <a:p>
            <a:r>
              <a:rPr lang="en-US" sz="4000" b="1" dirty="0">
                <a:solidFill>
                  <a:schemeClr val="accent5">
                    <a:lumMod val="50000"/>
                  </a:schemeClr>
                </a:solidFill>
              </a:rPr>
              <a:t>The bar chart illustrates the number of admissions over a period of six years, from 2019 to 2024.</a:t>
            </a:r>
            <a:endParaRPr lang="en-US" sz="4000" dirty="0">
              <a:solidFill>
                <a:schemeClr val="accent5">
                  <a:lumMod val="50000"/>
                </a:schemeClr>
              </a:solidFill>
            </a:endParaRPr>
          </a:p>
          <a:p>
            <a:r>
              <a:rPr lang="en-US" sz="4000" b="1" dirty="0">
                <a:solidFill>
                  <a:schemeClr val="accent5">
                    <a:lumMod val="50000"/>
                  </a:schemeClr>
                </a:solidFill>
              </a:rPr>
              <a:t>The number of admissions shows a significant increase from 2019 to 2020.</a:t>
            </a:r>
            <a:endParaRPr lang="en-US" sz="4000" dirty="0">
              <a:solidFill>
                <a:schemeClr val="accent5">
                  <a:lumMod val="50000"/>
                </a:schemeClr>
              </a:solidFill>
            </a:endParaRPr>
          </a:p>
          <a:p>
            <a:r>
              <a:rPr lang="en-US" sz="4000" b="1" dirty="0">
                <a:solidFill>
                  <a:schemeClr val="accent5">
                    <a:lumMod val="50000"/>
                  </a:schemeClr>
                </a:solidFill>
              </a:rPr>
              <a:t>A slight decrease is observed in 2021, followed by a consistent increase in 2022 and 2023.</a:t>
            </a:r>
            <a:endParaRPr lang="en-US" sz="4000" dirty="0">
              <a:solidFill>
                <a:schemeClr val="accent5">
                  <a:lumMod val="50000"/>
                </a:schemeClr>
              </a:solidFill>
            </a:endParaRPr>
          </a:p>
          <a:p>
            <a:r>
              <a:rPr lang="en-US" sz="4000" b="1" dirty="0">
                <a:solidFill>
                  <a:schemeClr val="accent5">
                    <a:lumMod val="50000"/>
                  </a:schemeClr>
                </a:solidFill>
              </a:rPr>
              <a:t>A notable drop in admissions is seen in 2024 compared to the previous year.</a:t>
            </a:r>
            <a:endParaRPr lang="en-US" sz="4000" dirty="0">
              <a:solidFill>
                <a:schemeClr val="accent5">
                  <a:lumMod val="50000"/>
                </a:schemeClr>
              </a:solidFill>
            </a:endParaRPr>
          </a:p>
          <a:p>
            <a:r>
              <a:rPr lang="en-US" sz="4000" b="1" dirty="0">
                <a:solidFill>
                  <a:schemeClr val="accent5">
                    <a:lumMod val="50000"/>
                  </a:schemeClr>
                </a:solidFill>
              </a:rPr>
              <a:t>Overall, the chart reveals a trend of increasing admissions from 2019 to 2023, with a substantial decline in 2024.</a:t>
            </a:r>
            <a:endParaRPr lang="en-US" sz="4000" dirty="0">
              <a:solidFill>
                <a:schemeClr val="accent5">
                  <a:lumMod val="50000"/>
                </a:schemeClr>
              </a:solidFill>
            </a:endParaRPr>
          </a:p>
          <a:p>
            <a:pPr algn="l">
              <a:lnSpc>
                <a:spcPts val="5319"/>
              </a:lnSpc>
            </a:pPr>
            <a:endParaRPr lang="en-US" sz="3799" dirty="0">
              <a:solidFill>
                <a:schemeClr val="accent5">
                  <a:lumMod val="50000"/>
                </a:schemeClr>
              </a:solidFill>
              <a:latin typeface="Proxima Nova"/>
              <a:ea typeface="Proxima Nova"/>
              <a:cs typeface="Proxima Nova"/>
              <a:sym typeface="Proxima Nova"/>
            </a:endParaRPr>
          </a:p>
        </p:txBody>
      </p:sp>
      <p:sp>
        <p:nvSpPr>
          <p:cNvPr id="7" name="Freeform 7"/>
          <p:cNvSpPr/>
          <p:nvPr/>
        </p:nvSpPr>
        <p:spPr>
          <a:xfrm rot="1149142">
            <a:off x="-2047367" y="9406788"/>
            <a:ext cx="2351334" cy="2724370"/>
          </a:xfrm>
          <a:custGeom>
            <a:avLst/>
            <a:gdLst/>
            <a:ahLst/>
            <a:cxnLst/>
            <a:rect l="l" t="t" r="r" b="b"/>
            <a:pathLst>
              <a:path w="4681903" h="4554215">
                <a:moveTo>
                  <a:pt x="0" y="0"/>
                </a:moveTo>
                <a:lnTo>
                  <a:pt x="4681903" y="0"/>
                </a:lnTo>
                <a:lnTo>
                  <a:pt x="4681903" y="4554216"/>
                </a:lnTo>
                <a:lnTo>
                  <a:pt x="0" y="4554216"/>
                </a:lnTo>
                <a:lnTo>
                  <a:pt x="0" y="0"/>
                </a:lnTo>
                <a:close/>
              </a:path>
            </a:pathLst>
          </a:custGeom>
          <a:blipFill>
            <a:blip r:embed="rId2">
              <a:extLst>
                <a:ext uri="{96DAC541-7B7A-43D3-8B79-37D633B846F1}">
                  <asvg:svgBlip xmlns:asvg="http://schemas.microsoft.com/office/drawing/2016/SVG/main" xmlns="" r:embed="rId5"/>
                </a:ext>
              </a:extLst>
            </a:blip>
            <a:stretch>
              <a:fillRect/>
            </a:stretch>
          </a:blipFill>
        </p:spPr>
      </p:sp>
      <p:sp>
        <p:nvSpPr>
          <p:cNvPr id="8" name="Freeform 8"/>
          <p:cNvSpPr/>
          <p:nvPr/>
        </p:nvSpPr>
        <p:spPr>
          <a:xfrm rot="-5944739">
            <a:off x="15900469" y="-2120462"/>
            <a:ext cx="3643508" cy="3804689"/>
          </a:xfrm>
          <a:custGeom>
            <a:avLst/>
            <a:gdLst/>
            <a:ahLst/>
            <a:cxnLst/>
            <a:rect l="l" t="t" r="r" b="b"/>
            <a:pathLst>
              <a:path w="4460568" h="4772981">
                <a:moveTo>
                  <a:pt x="0" y="0"/>
                </a:moveTo>
                <a:lnTo>
                  <a:pt x="4460567" y="0"/>
                </a:lnTo>
                <a:lnTo>
                  <a:pt x="4460567" y="4772980"/>
                </a:lnTo>
                <a:lnTo>
                  <a:pt x="0" y="477298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4639" y="1605135"/>
            <a:ext cx="8743361" cy="867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3" name="Group 3"/>
          <p:cNvGrpSpPr/>
          <p:nvPr/>
        </p:nvGrpSpPr>
        <p:grpSpPr>
          <a:xfrm>
            <a:off x="9309814" y="-117387"/>
            <a:ext cx="9199540" cy="10521774"/>
            <a:chOff x="0" y="0"/>
            <a:chExt cx="3988167" cy="4561380"/>
          </a:xfrm>
        </p:grpSpPr>
        <p:sp>
          <p:nvSpPr>
            <p:cNvPr id="4" name="Freeform 4"/>
            <p:cNvSpPr/>
            <p:nvPr/>
          </p:nvSpPr>
          <p:spPr>
            <a:xfrm>
              <a:off x="0" y="0"/>
              <a:ext cx="3988167" cy="4561380"/>
            </a:xfrm>
            <a:custGeom>
              <a:avLst/>
              <a:gdLst/>
              <a:ahLst/>
              <a:cxnLst/>
              <a:rect l="l" t="t" r="r" b="b"/>
              <a:pathLst>
                <a:path w="3988167" h="4561380">
                  <a:moveTo>
                    <a:pt x="0" y="0"/>
                  </a:moveTo>
                  <a:lnTo>
                    <a:pt x="3988167" y="0"/>
                  </a:lnTo>
                  <a:lnTo>
                    <a:pt x="3988167" y="4561380"/>
                  </a:lnTo>
                  <a:lnTo>
                    <a:pt x="0" y="4561380"/>
                  </a:lnTo>
                  <a:close/>
                </a:path>
              </a:pathLst>
            </a:custGeom>
            <a:solidFill>
              <a:srgbClr val="CAE7E4"/>
            </a:solidFill>
          </p:spPr>
        </p:sp>
      </p:grpSp>
      <p:sp>
        <p:nvSpPr>
          <p:cNvPr id="5" name="Freeform 5"/>
          <p:cNvSpPr/>
          <p:nvPr/>
        </p:nvSpPr>
        <p:spPr>
          <a:xfrm rot="-8100000">
            <a:off x="16892137" y="9057831"/>
            <a:ext cx="2004166" cy="2270211"/>
          </a:xfrm>
          <a:custGeom>
            <a:avLst/>
            <a:gdLst/>
            <a:ahLst/>
            <a:cxnLst/>
            <a:rect l="l" t="t" r="r" b="b"/>
            <a:pathLst>
              <a:path w="4717900" h="5118038">
                <a:moveTo>
                  <a:pt x="0" y="0"/>
                </a:moveTo>
                <a:lnTo>
                  <a:pt x="4717900" y="0"/>
                </a:lnTo>
                <a:lnTo>
                  <a:pt x="4717900" y="5118038"/>
                </a:lnTo>
                <a:lnTo>
                  <a:pt x="0" y="5118038"/>
                </a:lnTo>
                <a:lnTo>
                  <a:pt x="0" y="0"/>
                </a:lnTo>
                <a:close/>
              </a:path>
            </a:pathLst>
          </a:custGeom>
          <a:blipFill>
            <a:blip r:embed="rId2">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9309813" y="0"/>
            <a:ext cx="11340385" cy="1033616"/>
          </a:xfrm>
          <a:prstGeom prst="rect">
            <a:avLst/>
          </a:prstGeom>
        </p:spPr>
        <p:txBody>
          <a:bodyPr wrap="square" lIns="0" tIns="0" rIns="0" bIns="0" rtlCol="0" anchor="t">
            <a:spAutoFit/>
          </a:bodyPr>
          <a:lstStyle/>
          <a:p>
            <a:pPr>
              <a:lnSpc>
                <a:spcPts val="8499"/>
              </a:lnSpc>
            </a:pPr>
            <a:r>
              <a:rPr lang="en-IN" sz="6600" dirty="0">
                <a:solidFill>
                  <a:schemeClr val="accent5">
                    <a:lumMod val="50000"/>
                  </a:schemeClr>
                </a:solidFill>
              </a:rPr>
              <a:t>Distribution of Test Results</a:t>
            </a:r>
            <a:endParaRPr lang="en-US" sz="6600" b="1" spc="67" dirty="0">
              <a:solidFill>
                <a:schemeClr val="accent5">
                  <a:lumMod val="50000"/>
                </a:schemeClr>
              </a:solidFill>
              <a:latin typeface="Proxima Nova Bold"/>
              <a:ea typeface="Proxima Nova Bold"/>
              <a:cs typeface="Proxima Nova Bold"/>
              <a:sym typeface="Proxima Nova Bold"/>
            </a:endParaRPr>
          </a:p>
        </p:txBody>
      </p:sp>
      <p:sp>
        <p:nvSpPr>
          <p:cNvPr id="7" name="TextBox 7"/>
          <p:cNvSpPr txBox="1"/>
          <p:nvPr/>
        </p:nvSpPr>
        <p:spPr>
          <a:xfrm>
            <a:off x="9350414" y="1216082"/>
            <a:ext cx="9060554" cy="9297417"/>
          </a:xfrm>
          <a:prstGeom prst="rect">
            <a:avLst/>
          </a:prstGeom>
        </p:spPr>
        <p:txBody>
          <a:bodyPr wrap="square" lIns="0" tIns="0" rIns="0" bIns="0" rtlCol="0" anchor="t">
            <a:spAutoFit/>
          </a:bodyPr>
          <a:lstStyle/>
          <a:p>
            <a:r>
              <a:rPr lang="en-US" sz="4000" b="1" dirty="0">
                <a:solidFill>
                  <a:schemeClr val="accent5">
                    <a:lumMod val="50000"/>
                  </a:schemeClr>
                </a:solidFill>
              </a:rPr>
              <a:t>The bar chart illustrates the distribution of test results across three categories: Abnormal, Normal, and Inconclusive.</a:t>
            </a:r>
            <a:endParaRPr lang="en-US" sz="4000" dirty="0">
              <a:solidFill>
                <a:schemeClr val="accent5">
                  <a:lumMod val="50000"/>
                </a:schemeClr>
              </a:solidFill>
            </a:endParaRPr>
          </a:p>
          <a:p>
            <a:r>
              <a:rPr lang="en-US" sz="4000" b="1" dirty="0">
                <a:solidFill>
                  <a:schemeClr val="accent5">
                    <a:lumMod val="50000"/>
                  </a:schemeClr>
                </a:solidFill>
              </a:rPr>
              <a:t>The category with the highest number of results is "Abnormal", followed by "Normal" and "Inconclusive".</a:t>
            </a:r>
            <a:endParaRPr lang="en-US" sz="4000" dirty="0">
              <a:solidFill>
                <a:schemeClr val="accent5">
                  <a:lumMod val="50000"/>
                </a:schemeClr>
              </a:solidFill>
            </a:endParaRPr>
          </a:p>
          <a:p>
            <a:r>
              <a:rPr lang="en-US" sz="4000" b="1" dirty="0">
                <a:solidFill>
                  <a:schemeClr val="accent5">
                    <a:lumMod val="50000"/>
                  </a:schemeClr>
                </a:solidFill>
              </a:rPr>
              <a:t>The number of "Abnormal" results is slightly higher than the number of "Normal" results.</a:t>
            </a:r>
            <a:endParaRPr lang="en-US" sz="4000" dirty="0">
              <a:solidFill>
                <a:schemeClr val="accent5">
                  <a:lumMod val="50000"/>
                </a:schemeClr>
              </a:solidFill>
            </a:endParaRPr>
          </a:p>
          <a:p>
            <a:r>
              <a:rPr lang="en-US" sz="4000" b="1" dirty="0">
                <a:solidFill>
                  <a:schemeClr val="accent5">
                    <a:lumMod val="50000"/>
                  </a:schemeClr>
                </a:solidFill>
              </a:rPr>
              <a:t>The "Inconclusive" category has the lowest number of results.</a:t>
            </a:r>
            <a:endParaRPr lang="en-US" sz="4000" dirty="0">
              <a:solidFill>
                <a:schemeClr val="accent5">
                  <a:lumMod val="50000"/>
                </a:schemeClr>
              </a:solidFill>
            </a:endParaRPr>
          </a:p>
          <a:p>
            <a:r>
              <a:rPr lang="en-US" sz="4000" b="1" dirty="0">
                <a:solidFill>
                  <a:schemeClr val="accent5">
                    <a:lumMod val="50000"/>
                  </a:schemeClr>
                </a:solidFill>
              </a:rPr>
              <a:t>Overall, the chart reveals that "Abnormal" and "Normal" results are more frequent than "Inconclusive" results.</a:t>
            </a:r>
            <a:endParaRPr lang="en-US" sz="4000" dirty="0">
              <a:solidFill>
                <a:schemeClr val="accent5">
                  <a:lumMod val="50000"/>
                </a:schemeClr>
              </a:solidFill>
            </a:endParaRPr>
          </a:p>
          <a:p>
            <a:pPr algn="l">
              <a:lnSpc>
                <a:spcPts val="5319"/>
              </a:lnSpc>
            </a:pPr>
            <a:endParaRPr lang="en-US" sz="3799" dirty="0">
              <a:solidFill>
                <a:schemeClr val="accent5">
                  <a:lumMod val="50000"/>
                </a:schemeClr>
              </a:solidFill>
              <a:latin typeface="Proxima Nova"/>
              <a:ea typeface="Proxima Nova"/>
              <a:cs typeface="Proxima Nova"/>
              <a:sym typeface="Proxima Nova"/>
            </a:endParaRPr>
          </a:p>
        </p:txBody>
      </p:sp>
      <p:sp>
        <p:nvSpPr>
          <p:cNvPr id="8" name="Freeform 8"/>
          <p:cNvSpPr/>
          <p:nvPr/>
        </p:nvSpPr>
        <p:spPr>
          <a:xfrm rot="2170947">
            <a:off x="-1066676" y="-893608"/>
            <a:ext cx="3579667" cy="3235012"/>
          </a:xfrm>
          <a:custGeom>
            <a:avLst/>
            <a:gdLst/>
            <a:ahLst/>
            <a:cxnLst/>
            <a:rect l="l" t="t" r="r" b="b"/>
            <a:pathLst>
              <a:path w="5262639" h="5119113">
                <a:moveTo>
                  <a:pt x="0" y="0"/>
                </a:moveTo>
                <a:lnTo>
                  <a:pt x="5262639" y="0"/>
                </a:lnTo>
                <a:lnTo>
                  <a:pt x="5262639" y="5119113"/>
                </a:lnTo>
                <a:lnTo>
                  <a:pt x="0" y="511911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2552700"/>
            <a:ext cx="9309812" cy="764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3" name="Group 3"/>
          <p:cNvGrpSpPr/>
          <p:nvPr/>
        </p:nvGrpSpPr>
        <p:grpSpPr>
          <a:xfrm>
            <a:off x="-304800" y="0"/>
            <a:ext cx="10134763" cy="10287000"/>
            <a:chOff x="0" y="0"/>
            <a:chExt cx="4369816" cy="4628144"/>
          </a:xfrm>
        </p:grpSpPr>
        <p:sp>
          <p:nvSpPr>
            <p:cNvPr id="4" name="Freeform 4"/>
            <p:cNvSpPr/>
            <p:nvPr/>
          </p:nvSpPr>
          <p:spPr>
            <a:xfrm>
              <a:off x="0" y="0"/>
              <a:ext cx="4369816" cy="4628144"/>
            </a:xfrm>
            <a:custGeom>
              <a:avLst/>
              <a:gdLst/>
              <a:ahLst/>
              <a:cxnLst/>
              <a:rect l="l" t="t" r="r" b="b"/>
              <a:pathLst>
                <a:path w="4369816" h="4628144">
                  <a:moveTo>
                    <a:pt x="0" y="0"/>
                  </a:moveTo>
                  <a:lnTo>
                    <a:pt x="4369816" y="0"/>
                  </a:lnTo>
                  <a:lnTo>
                    <a:pt x="4369816" y="4628144"/>
                  </a:lnTo>
                  <a:lnTo>
                    <a:pt x="0" y="4628144"/>
                  </a:lnTo>
                  <a:close/>
                </a:path>
              </a:pathLst>
            </a:custGeom>
            <a:solidFill>
              <a:srgbClr val="CAE7E4"/>
            </a:solidFill>
          </p:spPr>
        </p:sp>
      </p:grpSp>
      <p:sp>
        <p:nvSpPr>
          <p:cNvPr id="5" name="TextBox 5"/>
          <p:cNvSpPr txBox="1"/>
          <p:nvPr/>
        </p:nvSpPr>
        <p:spPr>
          <a:xfrm>
            <a:off x="38986" y="190500"/>
            <a:ext cx="12115800" cy="1090042"/>
          </a:xfrm>
          <a:prstGeom prst="rect">
            <a:avLst/>
          </a:prstGeom>
        </p:spPr>
        <p:txBody>
          <a:bodyPr wrap="square" lIns="0" tIns="0" rIns="0" bIns="0" rtlCol="0" anchor="t">
            <a:spAutoFit/>
          </a:bodyPr>
          <a:lstStyle/>
          <a:p>
            <a:pPr>
              <a:lnSpc>
                <a:spcPts val="8499"/>
              </a:lnSpc>
            </a:pPr>
            <a:r>
              <a:rPr lang="en-IN" sz="6000" dirty="0">
                <a:solidFill>
                  <a:schemeClr val="accent5">
                    <a:lumMod val="50000"/>
                  </a:schemeClr>
                </a:solidFill>
              </a:rPr>
              <a:t>Gender</a:t>
            </a:r>
            <a:r>
              <a:rPr lang="en-IN" sz="6000" dirty="0"/>
              <a:t> </a:t>
            </a:r>
            <a:r>
              <a:rPr lang="en-IN" sz="6000" dirty="0">
                <a:solidFill>
                  <a:schemeClr val="accent5">
                    <a:lumMod val="50000"/>
                  </a:schemeClr>
                </a:solidFill>
              </a:rPr>
              <a:t>Distribution</a:t>
            </a:r>
            <a:r>
              <a:rPr lang="en-IN" sz="6000" dirty="0"/>
              <a:t> </a:t>
            </a:r>
            <a:r>
              <a:rPr lang="en-IN" sz="6000" dirty="0">
                <a:solidFill>
                  <a:schemeClr val="accent5">
                    <a:lumMod val="50000"/>
                  </a:schemeClr>
                </a:solidFill>
              </a:rPr>
              <a:t>of</a:t>
            </a:r>
            <a:r>
              <a:rPr lang="en-IN" sz="6000" dirty="0"/>
              <a:t> </a:t>
            </a:r>
            <a:r>
              <a:rPr lang="en-IN" sz="6000" dirty="0">
                <a:solidFill>
                  <a:schemeClr val="accent5">
                    <a:lumMod val="50000"/>
                  </a:schemeClr>
                </a:solidFill>
              </a:rPr>
              <a:t>Patients</a:t>
            </a:r>
            <a:endParaRPr lang="en-US" sz="6000" b="1" spc="67" dirty="0">
              <a:solidFill>
                <a:schemeClr val="accent5">
                  <a:lumMod val="50000"/>
                </a:schemeClr>
              </a:solidFill>
              <a:latin typeface="Proxima Nova Bold"/>
              <a:ea typeface="Proxima Nova Bold"/>
              <a:cs typeface="Proxima Nova Bold"/>
              <a:sym typeface="Proxima Nova Bold"/>
            </a:endParaRPr>
          </a:p>
        </p:txBody>
      </p:sp>
      <p:sp>
        <p:nvSpPr>
          <p:cNvPr id="6" name="TextBox 6"/>
          <p:cNvSpPr txBox="1"/>
          <p:nvPr/>
        </p:nvSpPr>
        <p:spPr>
          <a:xfrm>
            <a:off x="533399" y="1714500"/>
            <a:ext cx="9296563" cy="5909310"/>
          </a:xfrm>
          <a:prstGeom prst="rect">
            <a:avLst/>
          </a:prstGeom>
        </p:spPr>
        <p:txBody>
          <a:bodyPr wrap="square" lIns="0" tIns="0" rIns="0" bIns="0" rtlCol="0" anchor="t">
            <a:spAutoFit/>
          </a:bodyPr>
          <a:lstStyle/>
          <a:p>
            <a:r>
              <a:rPr lang="en-US" sz="4800" dirty="0"/>
              <a:t>The pie chart illustrates the gender distribution of patients. It shows a near-equal split between males and females. Males constitute 50.02% of the patient population, while females make up 49.98%. This indicates a relatively balanced representation of both genders among the patients.</a:t>
            </a:r>
            <a:endParaRPr lang="en-US" sz="4800" dirty="0">
              <a:solidFill>
                <a:schemeClr val="accent5">
                  <a:lumMod val="50000"/>
                </a:schemeClr>
              </a:solidFill>
              <a:latin typeface="Proxima Nova"/>
              <a:ea typeface="Proxima Nova"/>
              <a:cs typeface="Proxima Nova"/>
              <a:sym typeface="Proxima Nova"/>
            </a:endParaRPr>
          </a:p>
        </p:txBody>
      </p:sp>
      <p:sp>
        <p:nvSpPr>
          <p:cNvPr id="7" name="Freeform 7"/>
          <p:cNvSpPr/>
          <p:nvPr/>
        </p:nvSpPr>
        <p:spPr>
          <a:xfrm rot="8100000">
            <a:off x="16020851" y="-1911975"/>
            <a:ext cx="3899849" cy="3823950"/>
          </a:xfrm>
          <a:custGeom>
            <a:avLst/>
            <a:gdLst/>
            <a:ahLst/>
            <a:cxnLst/>
            <a:rect l="l" t="t" r="r" b="b"/>
            <a:pathLst>
              <a:path w="5565859" h="5414063">
                <a:moveTo>
                  <a:pt x="0" y="0"/>
                </a:moveTo>
                <a:lnTo>
                  <a:pt x="5565859" y="0"/>
                </a:lnTo>
                <a:lnTo>
                  <a:pt x="5565859" y="5414063"/>
                </a:lnTo>
                <a:lnTo>
                  <a:pt x="0" y="5414063"/>
                </a:lnTo>
                <a:lnTo>
                  <a:pt x="0" y="0"/>
                </a:lnTo>
                <a:close/>
              </a:path>
            </a:pathLst>
          </a:custGeom>
          <a:blipFill>
            <a:blip r:embed="rId2">
              <a:extLst>
                <a:ext uri="{96DAC541-7B7A-43D3-8B79-37D633B846F1}">
                  <asvg:svgBlip xmlns:asvg="http://schemas.microsoft.com/office/drawing/2016/SVG/main" xmlns="" r:embed="rId5"/>
                </a:ext>
              </a:extLst>
            </a:blip>
            <a:stretch>
              <a:fillRect/>
            </a:stretch>
          </a:blipFill>
        </p:spPr>
      </p:sp>
      <p:sp>
        <p:nvSpPr>
          <p:cNvPr id="8" name="Freeform 8"/>
          <p:cNvSpPr/>
          <p:nvPr/>
        </p:nvSpPr>
        <p:spPr>
          <a:xfrm rot="545883">
            <a:off x="-259346" y="8606591"/>
            <a:ext cx="2651369" cy="3677269"/>
          </a:xfrm>
          <a:custGeom>
            <a:avLst/>
            <a:gdLst/>
            <a:ahLst/>
            <a:cxnLst/>
            <a:rect l="l" t="t" r="r" b="b"/>
            <a:pathLst>
              <a:path w="4645327" h="5039309">
                <a:moveTo>
                  <a:pt x="0" y="0"/>
                </a:moveTo>
                <a:lnTo>
                  <a:pt x="4645327" y="0"/>
                </a:lnTo>
                <a:lnTo>
                  <a:pt x="4645327" y="5039309"/>
                </a:lnTo>
                <a:lnTo>
                  <a:pt x="0" y="503930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29963" y="2476500"/>
            <a:ext cx="8458037" cy="784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980</Words>
  <Application>Microsoft Office PowerPoint</Application>
  <PresentationFormat>Custom</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Proxima Nova</vt:lpstr>
      <vt:lpstr>Proxima Nova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Orange Blue Creative Healthcare Facility Presentation</dc:title>
  <cp:lastModifiedBy>ZEB</cp:lastModifiedBy>
  <cp:revision>15</cp:revision>
  <dcterms:created xsi:type="dcterms:W3CDTF">2006-08-16T00:00:00Z</dcterms:created>
  <dcterms:modified xsi:type="dcterms:W3CDTF">2025-01-25T08:25:18Z</dcterms:modified>
  <dc:identifier>DAGcQriwf-c</dc:identifier>
</cp:coreProperties>
</file>