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70" r:id="rId9"/>
  </p:sldIdLst>
  <p:sldSz cx="18288000" cy="10287000"/>
  <p:notesSz cx="6858000" cy="9144000"/>
  <p:embeddedFontLst>
    <p:embeddedFont>
      <p:font typeface="Alatsi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42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4805421" y="4402480"/>
            <a:ext cx="12625348" cy="694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36"/>
              </a:lnSpc>
            </a:pPr>
            <a:r>
              <a:rPr lang="en-US" sz="5501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LIBRARY MANAGEMENT SYSTEM </a:t>
            </a:r>
          </a:p>
        </p:txBody>
      </p:sp>
      <p:sp>
        <p:nvSpPr>
          <p:cNvPr id="13" name="Freeform 13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42625" y="3207377"/>
            <a:ext cx="8267060" cy="6001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97299" lvl="1" algn="l">
              <a:lnSpc>
                <a:spcPts val="5152"/>
              </a:lnSpc>
            </a:pPr>
            <a:r>
              <a:rPr lang="en-US" sz="44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Library Management System is a website to manage library operations such as borrowing and returning books, maintaining user records, and tracking transactions.</a:t>
            </a:r>
          </a:p>
          <a:p>
            <a:pPr algn="l">
              <a:lnSpc>
                <a:spcPts val="5152"/>
              </a:lnSpc>
            </a:pPr>
            <a:endParaRPr lang="en-US" sz="4400" dirty="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  <a:p>
            <a:pPr algn="l">
              <a:lnSpc>
                <a:spcPts val="5152"/>
              </a:lnSpc>
            </a:pPr>
            <a:endParaRPr lang="en-US" sz="4400" dirty="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  <a:p>
            <a:pPr algn="l">
              <a:lnSpc>
                <a:spcPts val="5152"/>
              </a:lnSpc>
            </a:pPr>
            <a:endParaRPr lang="en-US" sz="4400" dirty="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-2514600" y="1829490"/>
            <a:ext cx="13180039" cy="6464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INTRODUCTION </a:t>
            </a:r>
          </a:p>
        </p:txBody>
      </p:sp>
      <p:sp>
        <p:nvSpPr>
          <p:cNvPr id="7" name="Freeform 7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AutoShape 8"/>
          <p:cNvSpPr/>
          <p:nvPr/>
        </p:nvSpPr>
        <p:spPr>
          <a:xfrm>
            <a:off x="-260599" y="9061267"/>
            <a:ext cx="12273508" cy="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12273508" cy="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OBJECTIVE</a:t>
            </a:r>
          </a:p>
        </p:txBody>
      </p:sp>
      <p:sp>
        <p:nvSpPr>
          <p:cNvPr id="6" name="Freeform 6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06089" y="3340071"/>
            <a:ext cx="14857290" cy="3734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805091" lvl="2" indent="-601697" algn="l">
              <a:lnSpc>
                <a:spcPts val="5852"/>
              </a:lnSpc>
              <a:buFont typeface="Arial"/>
              <a:buChar char="⚬"/>
            </a:pPr>
            <a:r>
              <a:rPr lang="en-US" sz="418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Simplify managing library resources such as books and user accounts.</a:t>
            </a:r>
          </a:p>
          <a:p>
            <a:pPr marL="1805091" lvl="2" indent="-601697" algn="l">
              <a:lnSpc>
                <a:spcPts val="5852"/>
              </a:lnSpc>
              <a:buFont typeface="Arial"/>
              <a:buChar char="⚬"/>
            </a:pPr>
            <a:r>
              <a:rPr lang="en-US" sz="418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Increase efficiency by automating repetitive tasks.</a:t>
            </a:r>
          </a:p>
          <a:p>
            <a:pPr marL="1203394" lvl="2" algn="l">
              <a:lnSpc>
                <a:spcPts val="5852"/>
              </a:lnSpc>
            </a:pPr>
            <a:endParaRPr lang="en-US" sz="4180" dirty="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  <a:p>
            <a:pPr algn="l">
              <a:lnSpc>
                <a:spcPts val="5852"/>
              </a:lnSpc>
            </a:pPr>
            <a:endParaRPr lang="en-US" sz="4180" dirty="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18390" y="933450"/>
            <a:ext cx="10451219" cy="1775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40"/>
              </a:lnSpc>
            </a:pPr>
            <a:r>
              <a:rPr lang="en-US" sz="51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SOFTWARE ARCHITECTURE</a:t>
            </a:r>
          </a:p>
          <a:p>
            <a:pPr algn="ctr">
              <a:lnSpc>
                <a:spcPts val="7140"/>
              </a:lnSpc>
            </a:pPr>
            <a:endParaRPr lang="en-US" sz="510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452253" y="2883406"/>
            <a:ext cx="14188208" cy="5220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92"/>
              </a:lnSpc>
            </a:pPr>
            <a:r>
              <a:rPr lang="en-US" sz="37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The system follows a layered architecture:</a:t>
            </a:r>
          </a:p>
          <a:p>
            <a:pPr marL="1601649" lvl="2" indent="-533883" algn="l">
              <a:lnSpc>
                <a:spcPts val="5192"/>
              </a:lnSpc>
              <a:buAutoNum type="alphaLcPeriod"/>
            </a:pPr>
            <a:r>
              <a:rPr lang="en-US" sz="37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Presentation Layer: Interface for users to interact with the system (e.g., GUI or console-based).</a:t>
            </a:r>
          </a:p>
          <a:p>
            <a:pPr marL="1601649" lvl="2" indent="-533883" algn="l">
              <a:lnSpc>
                <a:spcPts val="5192"/>
              </a:lnSpc>
              <a:buAutoNum type="alphaLcPeriod"/>
            </a:pPr>
            <a:r>
              <a:rPr lang="en-US" sz="37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Business Logic Layer: Handles the main operations and design patterns.</a:t>
            </a:r>
          </a:p>
          <a:p>
            <a:pPr marL="1601649" lvl="2" indent="-533883" algn="l">
              <a:lnSpc>
                <a:spcPts val="5192"/>
              </a:lnSpc>
              <a:buAutoNum type="alphaLcPeriod"/>
            </a:pPr>
            <a:r>
              <a:rPr lang="en-US" sz="37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 Access Layer: Communicates with the database for storing and retrieving data.</a:t>
            </a:r>
          </a:p>
          <a:p>
            <a:pPr algn="l">
              <a:lnSpc>
                <a:spcPts val="5192"/>
              </a:lnSpc>
            </a:pPr>
            <a:endParaRPr lang="en-US" sz="3709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4" name="AutoShape 4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flipH="1" flipV="1">
            <a:off x="1090490" y="2940556"/>
            <a:ext cx="762" cy="7346341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7512165" y="-155385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92058" y="904810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42975"/>
            <a:ext cx="16230600" cy="778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FEATURES</a:t>
            </a:r>
          </a:p>
        </p:txBody>
      </p:sp>
      <p:sp>
        <p:nvSpPr>
          <p:cNvPr id="3" name="Freeform 3"/>
          <p:cNvSpPr/>
          <p:nvPr/>
        </p:nvSpPr>
        <p:spPr>
          <a:xfrm>
            <a:off x="13417488" y="6142174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-260599" y="9061267"/>
            <a:ext cx="11690768" cy="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-224313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821208" y="1963545"/>
            <a:ext cx="14645584" cy="7097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6049" lvl="1" indent="-398025" algn="l">
              <a:lnSpc>
                <a:spcPts val="5161"/>
              </a:lnSpc>
              <a:buFont typeface="Arial"/>
              <a:buChar char="•"/>
            </a:pPr>
            <a:r>
              <a:rPr lang="en-US" sz="368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Main Modules in the project:</a:t>
            </a:r>
          </a:p>
          <a:p>
            <a:pPr marL="1592098" lvl="2" indent="-530699" algn="l">
              <a:lnSpc>
                <a:spcPts val="5161"/>
              </a:lnSpc>
              <a:buFont typeface="Arial"/>
              <a:buChar char="⚬"/>
            </a:pPr>
            <a:r>
              <a:rPr lang="en-US" sz="368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User Management: Adding and managing Admin, Librarian, and Member accounts.</a:t>
            </a:r>
          </a:p>
          <a:p>
            <a:pPr marL="1592098" lvl="2" indent="-530699" algn="l">
              <a:lnSpc>
                <a:spcPts val="5161"/>
              </a:lnSpc>
              <a:buFont typeface="Arial"/>
              <a:buChar char="⚬"/>
            </a:pPr>
            <a:r>
              <a:rPr lang="en-US" sz="368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Book Management: Adding, updating, and deleting books.</a:t>
            </a:r>
          </a:p>
          <a:p>
            <a:pPr marL="1592098" lvl="2" indent="-530699" algn="l">
              <a:lnSpc>
                <a:spcPts val="5161"/>
              </a:lnSpc>
              <a:buFont typeface="Arial"/>
              <a:buChar char="⚬"/>
            </a:pPr>
            <a:r>
              <a:rPr lang="en-US" sz="368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Transactions: Issuing and returning books, maintaining logs.</a:t>
            </a:r>
          </a:p>
          <a:p>
            <a:pPr marL="796049" lvl="1" indent="-398025" algn="l">
              <a:lnSpc>
                <a:spcPts val="5161"/>
              </a:lnSpc>
              <a:buFont typeface="Arial"/>
              <a:buChar char="•"/>
            </a:pPr>
            <a:r>
              <a:rPr lang="en-US" sz="368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Database Schema:</a:t>
            </a:r>
          </a:p>
          <a:p>
            <a:pPr marL="1592098" lvl="2" indent="-530699" algn="l">
              <a:lnSpc>
                <a:spcPts val="5161"/>
              </a:lnSpc>
              <a:buFont typeface="Arial"/>
              <a:buChar char="⚬"/>
            </a:pPr>
            <a:r>
              <a:rPr lang="en-US" sz="368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Tables for Users, Books, and Transactions.</a:t>
            </a:r>
          </a:p>
          <a:p>
            <a:pPr marL="1592098" lvl="2" indent="-530699" algn="l">
              <a:lnSpc>
                <a:spcPts val="5161"/>
              </a:lnSpc>
              <a:buFont typeface="Arial"/>
              <a:buChar char="⚬"/>
            </a:pPr>
            <a:r>
              <a:rPr lang="en-US" sz="368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Relationships:</a:t>
            </a:r>
          </a:p>
          <a:p>
            <a:pPr marL="2388148" lvl="3" indent="-597037" algn="l">
              <a:lnSpc>
                <a:spcPts val="5161"/>
              </a:lnSpc>
              <a:buFont typeface="Arial"/>
              <a:buChar char="￭"/>
            </a:pPr>
            <a:r>
              <a:rPr lang="en-US" sz="368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One-to-Many: Users and Transactions.</a:t>
            </a:r>
          </a:p>
          <a:p>
            <a:pPr marL="2388148" lvl="3" indent="-597037" algn="l">
              <a:lnSpc>
                <a:spcPts val="5161"/>
              </a:lnSpc>
              <a:buFont typeface="Arial"/>
              <a:buChar char="￭"/>
            </a:pPr>
            <a:r>
              <a:rPr lang="en-US" sz="368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Many-to-Many: Books and Transactions.</a:t>
            </a:r>
          </a:p>
          <a:p>
            <a:pPr algn="l">
              <a:lnSpc>
                <a:spcPts val="5161"/>
              </a:lnSpc>
            </a:pPr>
            <a:endParaRPr lang="en-US" sz="3687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2553980" y="904875"/>
            <a:ext cx="13180039" cy="2228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</a:pPr>
            <a:r>
              <a:rPr lang="en-US" sz="64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FEATURES AND FUNCTIONALITIES</a:t>
            </a:r>
          </a:p>
          <a:p>
            <a:pPr algn="ctr">
              <a:lnSpc>
                <a:spcPts val="8960"/>
              </a:lnSpc>
            </a:pPr>
            <a:endParaRPr lang="en-US" sz="6400" dirty="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4982801" y="637964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2970923"/>
            <a:ext cx="16609832" cy="6594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2546" lvl="1" indent="-451273" algn="l">
              <a:lnSpc>
                <a:spcPts val="5852"/>
              </a:lnSpc>
              <a:buFont typeface="Arial"/>
              <a:buChar char="•"/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Different user roles and their functionalities:</a:t>
            </a:r>
          </a:p>
          <a:p>
            <a:pPr marL="1805091" lvl="2" indent="-601697" algn="l">
              <a:lnSpc>
                <a:spcPts val="5852"/>
              </a:lnSpc>
              <a:buFont typeface="Arial"/>
              <a:buChar char="⚬"/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Admin: Add or remove users and books, view reports.</a:t>
            </a:r>
          </a:p>
          <a:p>
            <a:pPr marL="1805091" lvl="2" indent="-601697" algn="l">
              <a:lnSpc>
                <a:spcPts val="5852"/>
              </a:lnSpc>
              <a:buFont typeface="Arial"/>
              <a:buChar char="⚬"/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Librarian: Issue or return books.</a:t>
            </a:r>
          </a:p>
          <a:p>
            <a:pPr marL="1805091" lvl="2" indent="-601697" algn="l">
              <a:lnSpc>
                <a:spcPts val="5852"/>
              </a:lnSpc>
              <a:buFont typeface="Arial"/>
              <a:buChar char="⚬"/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Member: Search and borrow books.</a:t>
            </a:r>
          </a:p>
          <a:p>
            <a:pPr marL="902546" lvl="1" indent="-451273" algn="l">
              <a:lnSpc>
                <a:spcPts val="5852"/>
              </a:lnSpc>
              <a:buFont typeface="Arial"/>
              <a:buChar char="•"/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System Features:</a:t>
            </a:r>
          </a:p>
          <a:p>
            <a:pPr marL="1805091" lvl="2" indent="-601697" algn="l">
              <a:lnSpc>
                <a:spcPts val="5852"/>
              </a:lnSpc>
              <a:buFont typeface="Arial"/>
              <a:buChar char="⚬"/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Overdue book tracking.</a:t>
            </a:r>
          </a:p>
          <a:p>
            <a:pPr marL="1805091" lvl="2" indent="-601697" algn="l">
              <a:lnSpc>
                <a:spcPts val="5852"/>
              </a:lnSpc>
              <a:buFont typeface="Arial"/>
              <a:buChar char="⚬"/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Borrowing history for each user.</a:t>
            </a:r>
          </a:p>
          <a:p>
            <a:pPr marL="1805091" lvl="2" indent="-601697" algn="l">
              <a:lnSpc>
                <a:spcPts val="5852"/>
              </a:lnSpc>
              <a:buFont typeface="Arial"/>
              <a:buChar char="⚬"/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Extending functionalities using the Decorator Pattern.</a:t>
            </a:r>
          </a:p>
          <a:p>
            <a:pPr algn="l">
              <a:lnSpc>
                <a:spcPts val="5292"/>
              </a:lnSpc>
            </a:pPr>
            <a:endParaRPr lang="en-US" sz="418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-3918199" y="-27564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AutoShape 8"/>
          <p:cNvSpPr/>
          <p:nvPr/>
        </p:nvSpPr>
        <p:spPr>
          <a:xfrm>
            <a:off x="-260599" y="9061267"/>
            <a:ext cx="12273508" cy="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11690768" cy="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2982861" y="594556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679044" y="866775"/>
            <a:ext cx="10929913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CONCLUSION</a:t>
            </a:r>
          </a:p>
        </p:txBody>
      </p:sp>
      <p:sp>
        <p:nvSpPr>
          <p:cNvPr id="7" name="Freeform 7"/>
          <p:cNvSpPr/>
          <p:nvPr/>
        </p:nvSpPr>
        <p:spPr>
          <a:xfrm>
            <a:off x="-3009325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486676-B18A-0613-8A90-25CE6A831B3D}"/>
              </a:ext>
            </a:extLst>
          </p:cNvPr>
          <p:cNvSpPr txBox="1"/>
          <p:nvPr/>
        </p:nvSpPr>
        <p:spPr>
          <a:xfrm>
            <a:off x="1981200" y="2713425"/>
            <a:ext cx="1165528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000000"/>
                </a:solidFill>
                <a:effectLst/>
              </a:rPr>
              <a:t>Simplify managing library resources such as books and user accounts.</a:t>
            </a:r>
            <a:endParaRPr lang="en-US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000000"/>
                </a:solidFill>
                <a:effectLst/>
              </a:rPr>
              <a:t>Increase efficiency by automating repetitive tasks.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54977" y="3748035"/>
            <a:ext cx="11627497" cy="2514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4" name="Group 4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3" name="Freeform 13"/>
          <p:cNvSpPr/>
          <p:nvPr/>
        </p:nvSpPr>
        <p:spPr>
          <a:xfrm>
            <a:off x="12412831" y="802621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1413653" y="-57369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249</Words>
  <Application>Microsoft Office PowerPoint</Application>
  <PresentationFormat>Custom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Alatsi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Keshamoni Rahul</dc:creator>
  <cp:lastModifiedBy>Rahul Mudhiraj</cp:lastModifiedBy>
  <cp:revision>4</cp:revision>
  <dcterms:created xsi:type="dcterms:W3CDTF">2006-08-16T00:00:00Z</dcterms:created>
  <dcterms:modified xsi:type="dcterms:W3CDTF">2025-02-07T15:29:05Z</dcterms:modified>
  <dc:identifier>DAGbiPymxzs</dc:identifier>
</cp:coreProperties>
</file>