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8288000" cy="10287000"/>
  <p:notesSz cx="6858000" cy="9144000"/>
  <p:embeddedFontLst>
    <p:embeddedFont>
      <p:font typeface="Alatsi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120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9CD6C-65B7-4CBE-8FBD-E6E4DDD70C8B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9F288-60B8-47A5-BFB1-5912D63F9B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614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9F288-60B8-47A5-BFB1-5912D63F9B32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813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3" name="Group 3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2" name="TextBox 12"/>
          <p:cNvSpPr txBox="1"/>
          <p:nvPr/>
        </p:nvSpPr>
        <p:spPr>
          <a:xfrm>
            <a:off x="4805421" y="4402480"/>
            <a:ext cx="12625348" cy="713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36"/>
              </a:lnSpc>
            </a:pPr>
            <a:r>
              <a:rPr lang="en-US" sz="550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LIBRARY MANAGEMENT SYSTEM </a:t>
            </a:r>
          </a:p>
        </p:txBody>
      </p:sp>
      <p:sp>
        <p:nvSpPr>
          <p:cNvPr id="13" name="Freeform 13"/>
          <p:cNvSpPr/>
          <p:nvPr/>
        </p:nvSpPr>
        <p:spPr>
          <a:xfrm>
            <a:off x="12646898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1118095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42975"/>
            <a:ext cx="16230600" cy="778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46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FEATURES OF OUR SYSTEM</a:t>
            </a:r>
          </a:p>
        </p:txBody>
      </p:sp>
      <p:sp>
        <p:nvSpPr>
          <p:cNvPr id="3" name="Freeform 3"/>
          <p:cNvSpPr/>
          <p:nvPr/>
        </p:nvSpPr>
        <p:spPr>
          <a:xfrm>
            <a:off x="13417488" y="6142174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>
            <a:off x="-260599" y="9061267"/>
            <a:ext cx="11690768" cy="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-2243137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821208" y="1963545"/>
            <a:ext cx="13471295" cy="44817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49"/>
              </a:lnSpc>
            </a:pPr>
            <a:endParaRPr lang="en-US" sz="3178" dirty="0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  <a:p>
            <a:pPr algn="l">
              <a:lnSpc>
                <a:spcPts val="4449"/>
              </a:lnSpc>
            </a:pPr>
            <a:endParaRPr lang="en-US" sz="3178" dirty="0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  <a:p>
            <a:pPr marL="686235" lvl="1" indent="-343117" algn="l">
              <a:lnSpc>
                <a:spcPts val="4449"/>
              </a:lnSpc>
              <a:buFont typeface="Arial"/>
              <a:buChar char="•"/>
            </a:pPr>
            <a:r>
              <a:rPr lang="en-US" sz="3178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Late Fee System (Using Decorator Pattern).</a:t>
            </a:r>
          </a:p>
          <a:p>
            <a:pPr algn="l">
              <a:lnSpc>
                <a:spcPts val="4449"/>
              </a:lnSpc>
            </a:pPr>
            <a:endParaRPr lang="en-US" sz="3178" dirty="0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  <a:p>
            <a:pPr marL="686235" lvl="1" indent="-343117" algn="l">
              <a:lnSpc>
                <a:spcPts val="4449"/>
              </a:lnSpc>
              <a:buFont typeface="Arial"/>
              <a:buChar char="•"/>
            </a:pPr>
            <a:r>
              <a:rPr lang="en-US" sz="3178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User Account Creation (Using Factory Pattern).</a:t>
            </a:r>
          </a:p>
          <a:p>
            <a:pPr algn="l">
              <a:lnSpc>
                <a:spcPts val="4449"/>
              </a:lnSpc>
            </a:pPr>
            <a:endParaRPr lang="en-US" sz="3178" dirty="0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  <a:p>
            <a:pPr marL="686235" lvl="1" indent="-343117" algn="l">
              <a:lnSpc>
                <a:spcPts val="4449"/>
              </a:lnSpc>
              <a:buFont typeface="Arial"/>
              <a:buChar char="•"/>
            </a:pPr>
            <a:r>
              <a:rPr lang="en-US" sz="3178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Secure Database (Using Encapsulation in Java).</a:t>
            </a:r>
          </a:p>
          <a:p>
            <a:pPr algn="l">
              <a:lnSpc>
                <a:spcPts val="4449"/>
              </a:lnSpc>
            </a:pPr>
            <a:endParaRPr lang="en-US" sz="3178" dirty="0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27362" y="0"/>
            <a:ext cx="937061" cy="10287000"/>
            <a:chOff x="0" y="0"/>
            <a:chExt cx="24679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6798" cy="2709333"/>
            </a:xfrm>
            <a:custGeom>
              <a:avLst/>
              <a:gdLst/>
              <a:ahLst/>
              <a:cxnLst/>
              <a:rect l="l" t="t" r="r" b="b"/>
              <a:pathLst>
                <a:path w="246798" h="2709333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H="1" flipV="1">
            <a:off x="1090490" y="2940556"/>
            <a:ext cx="762" cy="7346341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>
            <a:off x="9697545" y="878816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64423" y="-164117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3701126" y="1747134"/>
            <a:ext cx="10885748" cy="7511166"/>
          </a:xfrm>
          <a:custGeom>
            <a:avLst/>
            <a:gdLst/>
            <a:ahLst/>
            <a:cxnLst/>
            <a:rect l="l" t="t" r="r" b="b"/>
            <a:pathLst>
              <a:path w="10885748" h="7511166">
                <a:moveTo>
                  <a:pt x="0" y="0"/>
                </a:moveTo>
                <a:lnTo>
                  <a:pt x="10885748" y="0"/>
                </a:lnTo>
                <a:lnTo>
                  <a:pt x="10885748" y="7511166"/>
                </a:lnTo>
                <a:lnTo>
                  <a:pt x="0" y="75111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2553980" y="904875"/>
            <a:ext cx="13180039" cy="10947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60"/>
              </a:lnSpc>
            </a:pPr>
            <a:r>
              <a:rPr lang="en-US" sz="64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TEAM ROLES &amp; RESPONSIBILITIES</a:t>
            </a:r>
          </a:p>
        </p:txBody>
      </p:sp>
      <p:sp>
        <p:nvSpPr>
          <p:cNvPr id="5" name="Freeform 5"/>
          <p:cNvSpPr/>
          <p:nvPr/>
        </p:nvSpPr>
        <p:spPr>
          <a:xfrm>
            <a:off x="14982801" y="637964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19175" y="2980448"/>
            <a:ext cx="16609832" cy="7023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59367" lvl="1" indent="-429683" algn="l">
              <a:lnSpc>
                <a:spcPts val="5572"/>
              </a:lnSpc>
              <a:buFont typeface="Arial"/>
              <a:buChar char="•"/>
            </a:pPr>
            <a:r>
              <a:rPr lang="en-US" sz="39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Team Leader:</a:t>
            </a:r>
          </a:p>
          <a:p>
            <a:pPr algn="l">
              <a:lnSpc>
                <a:spcPts val="5572"/>
              </a:lnSpc>
            </a:pPr>
            <a:r>
              <a:rPr lang="en-US" sz="39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        2310030411-manage the project timeline and assign tasks.</a:t>
            </a:r>
          </a:p>
          <a:p>
            <a:pPr marL="859367" lvl="1" indent="-429683" algn="l">
              <a:lnSpc>
                <a:spcPts val="5572"/>
              </a:lnSpc>
              <a:buFont typeface="Arial"/>
              <a:buChar char="•"/>
            </a:pPr>
            <a:r>
              <a:rPr lang="en-US" sz="39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Backend Developer: </a:t>
            </a:r>
          </a:p>
          <a:p>
            <a:pPr algn="l">
              <a:lnSpc>
                <a:spcPts val="5572"/>
              </a:lnSpc>
            </a:pPr>
            <a:r>
              <a:rPr lang="en-US" sz="39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      124,247:Will develop the core logic using Java.</a:t>
            </a:r>
          </a:p>
          <a:p>
            <a:pPr marL="859367" lvl="1" indent="-429683" algn="l">
              <a:lnSpc>
                <a:spcPts val="5572"/>
              </a:lnSpc>
              <a:buFont typeface="Arial"/>
              <a:buChar char="•"/>
            </a:pPr>
            <a:r>
              <a:rPr lang="en-US" sz="39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Frontend Developer: </a:t>
            </a:r>
          </a:p>
          <a:p>
            <a:pPr algn="l">
              <a:lnSpc>
                <a:spcPts val="5572"/>
              </a:lnSpc>
            </a:pPr>
            <a:r>
              <a:rPr lang="en-US" sz="39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       411,129Will design the UI and connect it to the backend.</a:t>
            </a:r>
          </a:p>
          <a:p>
            <a:pPr marL="859367" lvl="1" indent="-429683" algn="l">
              <a:lnSpc>
                <a:spcPts val="5572"/>
              </a:lnSpc>
              <a:buFont typeface="Arial"/>
              <a:buChar char="•"/>
            </a:pPr>
            <a:r>
              <a:rPr lang="en-US" sz="39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Tester &amp; Debugger:</a:t>
            </a:r>
          </a:p>
          <a:p>
            <a:pPr algn="l">
              <a:lnSpc>
                <a:spcPts val="5572"/>
              </a:lnSpc>
            </a:pPr>
            <a:r>
              <a:rPr lang="en-US" sz="39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       125: Will test the system and fix errors.</a:t>
            </a:r>
          </a:p>
          <a:p>
            <a:pPr algn="l">
              <a:lnSpc>
                <a:spcPts val="5572"/>
              </a:lnSpc>
            </a:pPr>
            <a:endParaRPr lang="en-US" sz="3980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  <a:p>
            <a:pPr algn="l">
              <a:lnSpc>
                <a:spcPts val="5572"/>
              </a:lnSpc>
            </a:pPr>
            <a:endParaRPr lang="en-US" sz="3980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-1648907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AutoShape 8"/>
          <p:cNvSpPr/>
          <p:nvPr/>
        </p:nvSpPr>
        <p:spPr>
          <a:xfrm>
            <a:off x="-260599" y="9061267"/>
            <a:ext cx="12273508" cy="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11690768" cy="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2982861" y="594556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679044" y="866775"/>
            <a:ext cx="10929913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CONCLUSION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09670" y="2571323"/>
            <a:ext cx="15430791" cy="28802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2546" lvl="1" indent="-451273" algn="l">
              <a:lnSpc>
                <a:spcPts val="5852"/>
              </a:lnSpc>
              <a:buFont typeface="Arial"/>
              <a:buChar char="•"/>
            </a:pPr>
            <a:r>
              <a:rPr lang="en-US" sz="4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What We Aim to Achieve:</a:t>
            </a:r>
          </a:p>
          <a:p>
            <a:pPr algn="just">
              <a:lnSpc>
                <a:spcPts val="5852"/>
              </a:lnSpc>
            </a:pPr>
            <a:r>
              <a:rPr lang="en-US" sz="4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     Apply OOP concepts and design patterns effectively.</a:t>
            </a:r>
          </a:p>
          <a:p>
            <a:pPr algn="just">
              <a:lnSpc>
                <a:spcPts val="5852"/>
              </a:lnSpc>
            </a:pPr>
            <a:r>
              <a:rPr lang="en-US" sz="4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     Develop a well-organized and user-friendly library system.</a:t>
            </a:r>
          </a:p>
          <a:p>
            <a:pPr algn="just">
              <a:lnSpc>
                <a:spcPts val="5292"/>
              </a:lnSpc>
            </a:pPr>
            <a:endParaRPr lang="en-US" sz="4180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-3009325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54977" y="3748035"/>
            <a:ext cx="11627497" cy="2514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3"/>
              </a:lnSpc>
            </a:pPr>
            <a:r>
              <a:rPr lang="en-US" sz="146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THANK YOU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4" name="Group 4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3" name="Freeform 13"/>
          <p:cNvSpPr/>
          <p:nvPr/>
        </p:nvSpPr>
        <p:spPr>
          <a:xfrm>
            <a:off x="12412831" y="802621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1413653" y="-57369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91340" y="2915030"/>
            <a:ext cx="14705320" cy="2624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4598" lvl="1" indent="-397299" algn="l">
              <a:lnSpc>
                <a:spcPts val="5152"/>
              </a:lnSpc>
              <a:buFont typeface="Arial"/>
              <a:buChar char="•"/>
            </a:pPr>
            <a:r>
              <a:rPr lang="en-US" sz="368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This project is about managing library books and users digitally.</a:t>
            </a:r>
          </a:p>
          <a:p>
            <a:pPr marL="794598" lvl="1" indent="-397299" algn="l">
              <a:lnSpc>
                <a:spcPts val="5152"/>
              </a:lnSpc>
              <a:buFont typeface="Arial"/>
              <a:buChar char="•"/>
            </a:pPr>
            <a:r>
              <a:rPr lang="en-US" sz="368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Uses Advanced Object-Oriented Programming (OOP) to make the system easy to update and expand.</a:t>
            </a:r>
          </a:p>
          <a:p>
            <a:pPr algn="l">
              <a:lnSpc>
                <a:spcPts val="5152"/>
              </a:lnSpc>
            </a:pPr>
            <a:endParaRPr lang="en-US" sz="3680" dirty="0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2553980" y="1597025"/>
            <a:ext cx="13180039" cy="6464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INTRODUCTION </a:t>
            </a:r>
          </a:p>
        </p:txBody>
      </p:sp>
      <p:sp>
        <p:nvSpPr>
          <p:cNvPr id="7" name="Freeform 7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AutoShape 8"/>
          <p:cNvSpPr/>
          <p:nvPr/>
        </p:nvSpPr>
        <p:spPr>
          <a:xfrm>
            <a:off x="-260599" y="9061267"/>
            <a:ext cx="12273508" cy="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12273508" cy="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OBJECTIVE</a:t>
            </a:r>
          </a:p>
        </p:txBody>
      </p:sp>
      <p:sp>
        <p:nvSpPr>
          <p:cNvPr id="6" name="Freeform 6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06089" y="3340071"/>
            <a:ext cx="14857290" cy="4409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805091" lvl="2" indent="-601697" algn="l">
              <a:lnSpc>
                <a:spcPts val="5852"/>
              </a:lnSpc>
              <a:buFont typeface="Arial"/>
              <a:buChar char="⚬"/>
            </a:pPr>
            <a:r>
              <a:rPr lang="en-US" sz="4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Simplify managing library resources such as books and user accounts.</a:t>
            </a:r>
          </a:p>
          <a:p>
            <a:pPr marL="1805091" lvl="2" indent="-601697" algn="l">
              <a:lnSpc>
                <a:spcPts val="5852"/>
              </a:lnSpc>
              <a:buFont typeface="Arial"/>
              <a:buChar char="⚬"/>
            </a:pPr>
            <a:r>
              <a:rPr lang="en-US" sz="4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Increase efficiency by automating repetitive tasks.</a:t>
            </a:r>
          </a:p>
          <a:p>
            <a:pPr marL="1805091" lvl="2" indent="-601697" algn="l">
              <a:lnSpc>
                <a:spcPts val="5852"/>
              </a:lnSpc>
              <a:buFont typeface="Arial"/>
              <a:buChar char="⚬"/>
            </a:pPr>
            <a:r>
              <a:rPr lang="en-US" sz="4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Use design patterns to demonstrate better coding practices and problem-solving techniques.</a:t>
            </a:r>
          </a:p>
          <a:p>
            <a:pPr algn="l">
              <a:lnSpc>
                <a:spcPts val="5852"/>
              </a:lnSpc>
            </a:pPr>
            <a:endParaRPr lang="en-US" sz="4180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18390" y="933450"/>
            <a:ext cx="10451219" cy="1775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40"/>
              </a:lnSpc>
            </a:pPr>
            <a:r>
              <a:rPr lang="en-US" sz="51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SURVEY OF EXISTING LIBRARY SYSTEMS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589843" y="2470598"/>
            <a:ext cx="15050618" cy="6250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08"/>
              </a:lnSpc>
            </a:pPr>
            <a:r>
              <a:rPr lang="en-US" sz="3934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1. Koha (Open-Source Library System)</a:t>
            </a:r>
          </a:p>
          <a:p>
            <a:pPr algn="l">
              <a:lnSpc>
                <a:spcPts val="5508"/>
              </a:lnSpc>
            </a:pPr>
            <a:r>
              <a:rPr lang="en-US" sz="3934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        Features:</a:t>
            </a:r>
          </a:p>
          <a:p>
            <a:pPr marL="849501" lvl="1" indent="-424751" algn="l">
              <a:lnSpc>
                <a:spcPts val="5508"/>
              </a:lnSpc>
              <a:buFont typeface="Arial"/>
              <a:buChar char="•"/>
            </a:pPr>
            <a:r>
              <a:rPr lang="en-US" sz="3934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Manages books, users, and transactions.</a:t>
            </a:r>
          </a:p>
          <a:p>
            <a:pPr marL="849501" lvl="1" indent="-424751" algn="l">
              <a:lnSpc>
                <a:spcPts val="5508"/>
              </a:lnSpc>
              <a:buFont typeface="Arial"/>
              <a:buChar char="•"/>
            </a:pPr>
            <a:r>
              <a:rPr lang="en-US" sz="3934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Supports book issuing, returning, and fines.</a:t>
            </a:r>
          </a:p>
          <a:p>
            <a:pPr marL="849501" lvl="1" indent="-424751" algn="l">
              <a:lnSpc>
                <a:spcPts val="5508"/>
              </a:lnSpc>
              <a:buFont typeface="Arial"/>
              <a:buChar char="•"/>
            </a:pPr>
            <a:r>
              <a:rPr lang="en-US" sz="3934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Provides reports and search functionality.</a:t>
            </a:r>
          </a:p>
          <a:p>
            <a:pPr algn="l">
              <a:lnSpc>
                <a:spcPts val="5508"/>
              </a:lnSpc>
            </a:pPr>
            <a:r>
              <a:rPr lang="en-US" sz="3934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       Limitations:</a:t>
            </a:r>
          </a:p>
          <a:p>
            <a:pPr marL="849501" lvl="1" indent="-424751" algn="l">
              <a:lnSpc>
                <a:spcPts val="5508"/>
              </a:lnSpc>
              <a:buFont typeface="Arial"/>
              <a:buChar char="•"/>
            </a:pPr>
            <a:r>
              <a:rPr lang="en-US" sz="3934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Difficult to set up and requires technical expertise.</a:t>
            </a:r>
          </a:p>
          <a:p>
            <a:pPr marL="849501" lvl="1" indent="-424751" algn="l">
              <a:lnSpc>
                <a:spcPts val="5508"/>
              </a:lnSpc>
              <a:buFont typeface="Arial"/>
              <a:buChar char="•"/>
            </a:pPr>
            <a:r>
              <a:rPr lang="en-US" sz="3934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Not very user-friendly for beginners.</a:t>
            </a:r>
          </a:p>
          <a:p>
            <a:pPr algn="l">
              <a:lnSpc>
                <a:spcPts val="5508"/>
              </a:lnSpc>
            </a:pPr>
            <a:endParaRPr lang="en-US" sz="3934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4" name="AutoShape 4"/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flipH="1" flipV="1">
            <a:off x="1090490" y="2940556"/>
            <a:ext cx="762" cy="7346341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7512165" y="-155385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892058" y="904810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18390" y="933450"/>
            <a:ext cx="10451219" cy="1775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40"/>
              </a:lnSpc>
            </a:pPr>
            <a:r>
              <a:rPr lang="en-US" sz="51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SURVEY OF EXISTING LIBRARY SYSTEMS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589843" y="2470598"/>
            <a:ext cx="15050618" cy="6250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08"/>
              </a:lnSpc>
            </a:pPr>
            <a:r>
              <a:rPr lang="en-US" sz="3934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2. Libib</a:t>
            </a:r>
          </a:p>
          <a:p>
            <a:pPr algn="l">
              <a:lnSpc>
                <a:spcPts val="5508"/>
              </a:lnSpc>
            </a:pPr>
            <a:r>
              <a:rPr lang="en-US" sz="3934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      Features:</a:t>
            </a:r>
          </a:p>
          <a:p>
            <a:pPr marL="849501" lvl="1" indent="-424751" algn="l">
              <a:lnSpc>
                <a:spcPts val="5508"/>
              </a:lnSpc>
              <a:buFont typeface="Arial"/>
              <a:buChar char="•"/>
            </a:pPr>
            <a:r>
              <a:rPr lang="en-US" sz="3934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Allows book cataloging and barcode scanning.</a:t>
            </a:r>
          </a:p>
          <a:p>
            <a:pPr marL="849501" lvl="1" indent="-424751" algn="l">
              <a:lnSpc>
                <a:spcPts val="5508"/>
              </a:lnSpc>
              <a:buFont typeface="Arial"/>
              <a:buChar char="•"/>
            </a:pPr>
            <a:r>
              <a:rPr lang="en-US" sz="3934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Helps track lending history.</a:t>
            </a:r>
          </a:p>
          <a:p>
            <a:pPr marL="849501" lvl="1" indent="-424751" algn="l">
              <a:lnSpc>
                <a:spcPts val="5508"/>
              </a:lnSpc>
              <a:buFont typeface="Arial"/>
              <a:buChar char="•"/>
            </a:pPr>
            <a:r>
              <a:rPr lang="en-US" sz="3934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Stores data in the cloud for easy access.</a:t>
            </a:r>
          </a:p>
          <a:p>
            <a:pPr algn="l">
              <a:lnSpc>
                <a:spcPts val="5508"/>
              </a:lnSpc>
            </a:pPr>
            <a:r>
              <a:rPr lang="en-US" sz="3934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      Limitations:</a:t>
            </a:r>
          </a:p>
          <a:p>
            <a:pPr marL="849501" lvl="1" indent="-424751" algn="l">
              <a:lnSpc>
                <a:spcPts val="5508"/>
              </a:lnSpc>
              <a:buFont typeface="Arial"/>
              <a:buChar char="•"/>
            </a:pPr>
            <a:r>
              <a:rPr lang="en-US" sz="3934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Does not have advanced library management features.</a:t>
            </a:r>
          </a:p>
          <a:p>
            <a:pPr marL="849501" lvl="1" indent="-424751" algn="l">
              <a:lnSpc>
                <a:spcPts val="5508"/>
              </a:lnSpc>
              <a:buFont typeface="Arial"/>
              <a:buChar char="•"/>
            </a:pPr>
            <a:r>
              <a:rPr lang="en-US" sz="3934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No proper role-based access (Admin, Librarian, Member).</a:t>
            </a:r>
          </a:p>
          <a:p>
            <a:pPr algn="l">
              <a:lnSpc>
                <a:spcPts val="5508"/>
              </a:lnSpc>
            </a:pPr>
            <a:endParaRPr lang="en-US" sz="3934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4" name="AutoShape 4"/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flipH="1" flipV="1">
            <a:off x="1090490" y="2940556"/>
            <a:ext cx="762" cy="7346341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7512165" y="-155385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892058" y="904810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14400"/>
            <a:ext cx="16230600" cy="1035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40"/>
              </a:lnSpc>
            </a:pPr>
            <a:r>
              <a:rPr lang="en-US" sz="61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TECHNOLOGY STACK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627362" y="0"/>
            <a:ext cx="937061" cy="10287000"/>
            <a:chOff x="0" y="0"/>
            <a:chExt cx="246798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6798" cy="2709333"/>
            </a:xfrm>
            <a:custGeom>
              <a:avLst/>
              <a:gdLst/>
              <a:ahLst/>
              <a:cxnLst/>
              <a:rect l="l" t="t" r="r" b="b"/>
              <a:pathLst>
                <a:path w="246798" h="2709333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 flipH="1" flipV="1">
            <a:off x="1090490" y="2940556"/>
            <a:ext cx="762" cy="7346341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>
            <a:off x="9697545" y="878816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564423" y="-164117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285796" y="2083428"/>
            <a:ext cx="14188208" cy="6535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92"/>
              </a:lnSpc>
            </a:pPr>
            <a:r>
              <a:rPr lang="en-US" sz="370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Programming Language:</a:t>
            </a:r>
          </a:p>
          <a:p>
            <a:pPr marL="800824" lvl="1" indent="-400412" algn="l">
              <a:lnSpc>
                <a:spcPts val="5192"/>
              </a:lnSpc>
              <a:buFont typeface="Arial"/>
              <a:buChar char="•"/>
            </a:pPr>
            <a:r>
              <a:rPr lang="en-US" sz="370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Java → For backend logic &amp; OOP concepts.</a:t>
            </a:r>
          </a:p>
          <a:p>
            <a:pPr algn="l">
              <a:lnSpc>
                <a:spcPts val="5192"/>
              </a:lnSpc>
            </a:pPr>
            <a:endParaRPr lang="en-US" sz="3709" dirty="0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  <a:p>
            <a:pPr algn="l">
              <a:lnSpc>
                <a:spcPts val="5192"/>
              </a:lnSpc>
            </a:pPr>
            <a:r>
              <a:rPr lang="en-US" sz="370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Frameworks &amp; Libraries:</a:t>
            </a:r>
          </a:p>
          <a:p>
            <a:pPr marL="800824" lvl="1" indent="-400412" algn="l">
              <a:lnSpc>
                <a:spcPts val="5192"/>
              </a:lnSpc>
              <a:buFont typeface="Arial"/>
              <a:buChar char="•"/>
            </a:pPr>
            <a:r>
              <a:rPr lang="en-US" sz="370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JavaFX / Swing → For building the user interface.</a:t>
            </a:r>
          </a:p>
          <a:p>
            <a:pPr marL="800824" lvl="1" indent="-400412" algn="l">
              <a:lnSpc>
                <a:spcPts val="5192"/>
              </a:lnSpc>
              <a:buFont typeface="Arial"/>
              <a:buChar char="•"/>
            </a:pPr>
            <a:r>
              <a:rPr lang="en-US" sz="370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JUnit → For testing code.</a:t>
            </a:r>
          </a:p>
          <a:p>
            <a:pPr algn="l">
              <a:lnSpc>
                <a:spcPts val="5192"/>
              </a:lnSpc>
            </a:pPr>
            <a:endParaRPr lang="en-US" sz="3709" dirty="0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  <a:p>
            <a:pPr algn="l">
              <a:lnSpc>
                <a:spcPts val="5192"/>
              </a:lnSpc>
            </a:pPr>
            <a:r>
              <a:rPr lang="en-US" sz="370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Database:</a:t>
            </a:r>
          </a:p>
          <a:p>
            <a:pPr marL="800824" lvl="1" indent="-400412" algn="l">
              <a:lnSpc>
                <a:spcPts val="5192"/>
              </a:lnSpc>
              <a:buFont typeface="Arial"/>
              <a:buChar char="•"/>
            </a:pPr>
            <a:r>
              <a:rPr lang="en-US" sz="370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MySQL → Stores books, users, and transactions.</a:t>
            </a:r>
          </a:p>
          <a:p>
            <a:pPr algn="l">
              <a:lnSpc>
                <a:spcPts val="5192"/>
              </a:lnSpc>
            </a:pPr>
            <a:endParaRPr lang="en-US" sz="3709" dirty="0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6230600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SYSTEM DESIGN (MVC PATTERN)</a:t>
            </a:r>
          </a:p>
        </p:txBody>
      </p:sp>
      <p:sp>
        <p:nvSpPr>
          <p:cNvPr id="3" name="Freeform 3"/>
          <p:cNvSpPr/>
          <p:nvPr/>
        </p:nvSpPr>
        <p:spPr>
          <a:xfrm>
            <a:off x="13764167" y="582762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>
            <a:off x="-260599" y="9061267"/>
            <a:ext cx="11690768" cy="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-2628900" y="-144908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049896" y="2526082"/>
            <a:ext cx="14188208" cy="7849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92"/>
              </a:lnSpc>
            </a:pPr>
            <a:r>
              <a:rPr lang="en-US" sz="370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Our system follows the Model-View-Controller (MVC) design:</a:t>
            </a:r>
          </a:p>
          <a:p>
            <a:pPr marL="800824" lvl="1" indent="-400412" algn="l">
              <a:lnSpc>
                <a:spcPts val="5192"/>
              </a:lnSpc>
              <a:buFont typeface="Arial"/>
              <a:buChar char="•"/>
            </a:pPr>
            <a:r>
              <a:rPr lang="en-US" sz="370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Model: </a:t>
            </a:r>
          </a:p>
          <a:p>
            <a:pPr algn="l">
              <a:lnSpc>
                <a:spcPts val="5192"/>
              </a:lnSpc>
            </a:pPr>
            <a:r>
              <a:rPr lang="en-US" sz="370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                         Handles data (Books, Users, Transactions).</a:t>
            </a:r>
          </a:p>
          <a:p>
            <a:pPr algn="l">
              <a:lnSpc>
                <a:spcPts val="5192"/>
              </a:lnSpc>
            </a:pPr>
            <a:endParaRPr lang="en-US" sz="3709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  <a:p>
            <a:pPr marL="800824" lvl="1" indent="-400412" algn="l">
              <a:lnSpc>
                <a:spcPts val="5192"/>
              </a:lnSpc>
              <a:buFont typeface="Arial"/>
              <a:buChar char="•"/>
            </a:pPr>
            <a:r>
              <a:rPr lang="en-US" sz="370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View: </a:t>
            </a:r>
          </a:p>
          <a:p>
            <a:pPr algn="l">
              <a:lnSpc>
                <a:spcPts val="5192"/>
              </a:lnSpc>
            </a:pPr>
            <a:r>
              <a:rPr lang="en-US" sz="370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                        User interface (Screens for Admin, Librarian, and Member).</a:t>
            </a:r>
          </a:p>
          <a:p>
            <a:pPr algn="l">
              <a:lnSpc>
                <a:spcPts val="5192"/>
              </a:lnSpc>
            </a:pPr>
            <a:endParaRPr lang="en-US" sz="3709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  <a:p>
            <a:pPr marL="800824" lvl="1" indent="-400412" algn="l">
              <a:lnSpc>
                <a:spcPts val="5192"/>
              </a:lnSpc>
              <a:buFont typeface="Arial"/>
              <a:buChar char="•"/>
            </a:pPr>
            <a:r>
              <a:rPr lang="en-US" sz="370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Controller: </a:t>
            </a:r>
          </a:p>
          <a:p>
            <a:pPr algn="l">
              <a:lnSpc>
                <a:spcPts val="5192"/>
              </a:lnSpc>
            </a:pPr>
            <a:r>
              <a:rPr lang="en-US" sz="370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                         Connects the UI with the database and logic.</a:t>
            </a:r>
          </a:p>
          <a:p>
            <a:pPr algn="l">
              <a:lnSpc>
                <a:spcPts val="5192"/>
              </a:lnSpc>
            </a:pPr>
            <a:endParaRPr lang="en-US" sz="3709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  <a:p>
            <a:pPr algn="l">
              <a:lnSpc>
                <a:spcPts val="5192"/>
              </a:lnSpc>
            </a:pPr>
            <a:endParaRPr lang="en-US" sz="3709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  <a:p>
            <a:pPr algn="l">
              <a:lnSpc>
                <a:spcPts val="5192"/>
              </a:lnSpc>
            </a:pPr>
            <a:endParaRPr lang="en-US" sz="3709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27362" y="0"/>
            <a:ext cx="937061" cy="10287000"/>
            <a:chOff x="0" y="0"/>
            <a:chExt cx="24679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6798" cy="2709333"/>
            </a:xfrm>
            <a:custGeom>
              <a:avLst/>
              <a:gdLst/>
              <a:ahLst/>
              <a:cxnLst/>
              <a:rect l="l" t="t" r="r" b="b"/>
              <a:pathLst>
                <a:path w="246798" h="2709333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H="1" flipV="1">
            <a:off x="1090490" y="2940556"/>
            <a:ext cx="762" cy="7346341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>
            <a:off x="9697545" y="878816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64423" y="-164117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3079182" y="1317999"/>
            <a:ext cx="12129637" cy="7651002"/>
          </a:xfrm>
          <a:custGeom>
            <a:avLst/>
            <a:gdLst/>
            <a:ahLst/>
            <a:cxnLst/>
            <a:rect l="l" t="t" r="r" b="b"/>
            <a:pathLst>
              <a:path w="12129637" h="7651002">
                <a:moveTo>
                  <a:pt x="0" y="0"/>
                </a:moveTo>
                <a:lnTo>
                  <a:pt x="12129636" y="0"/>
                </a:lnTo>
                <a:lnTo>
                  <a:pt x="12129636" y="7651002"/>
                </a:lnTo>
                <a:lnTo>
                  <a:pt x="0" y="76510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42975"/>
            <a:ext cx="16230600" cy="778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46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FEATURES OF OUR SYSTEM</a:t>
            </a:r>
          </a:p>
        </p:txBody>
      </p:sp>
      <p:sp>
        <p:nvSpPr>
          <p:cNvPr id="3" name="Freeform 3"/>
          <p:cNvSpPr/>
          <p:nvPr/>
        </p:nvSpPr>
        <p:spPr>
          <a:xfrm>
            <a:off x="13417488" y="6142174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>
            <a:off x="-260599" y="9061267"/>
            <a:ext cx="11690768" cy="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-2243137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821208" y="1973070"/>
            <a:ext cx="13471295" cy="6267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69"/>
              </a:lnSpc>
            </a:pPr>
            <a:r>
              <a:rPr lang="en-US" sz="297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1. Admin:</a:t>
            </a:r>
          </a:p>
          <a:p>
            <a:pPr marL="643056" lvl="1" indent="-321528" algn="l">
              <a:lnSpc>
                <a:spcPts val="4169"/>
              </a:lnSpc>
              <a:buFont typeface="Arial"/>
              <a:buChar char="•"/>
            </a:pPr>
            <a:r>
              <a:rPr lang="en-US" sz="297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Adds &amp; removes users and books.</a:t>
            </a:r>
          </a:p>
          <a:p>
            <a:pPr marL="643056" lvl="1" indent="-321528" algn="l">
              <a:lnSpc>
                <a:spcPts val="4169"/>
              </a:lnSpc>
              <a:buFont typeface="Arial"/>
              <a:buChar char="•"/>
            </a:pPr>
            <a:r>
              <a:rPr lang="en-US" sz="297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Views reports and system logs.</a:t>
            </a:r>
          </a:p>
          <a:p>
            <a:pPr algn="l">
              <a:lnSpc>
                <a:spcPts val="4169"/>
              </a:lnSpc>
            </a:pPr>
            <a:endParaRPr lang="en-US" sz="2978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  <a:p>
            <a:pPr algn="l">
              <a:lnSpc>
                <a:spcPts val="4169"/>
              </a:lnSpc>
            </a:pPr>
            <a:r>
              <a:rPr lang="en-US" sz="297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2. Librarian:</a:t>
            </a:r>
          </a:p>
          <a:p>
            <a:pPr marL="643056" lvl="1" indent="-321528" algn="l">
              <a:lnSpc>
                <a:spcPts val="4169"/>
              </a:lnSpc>
              <a:buFont typeface="Arial"/>
              <a:buChar char="•"/>
            </a:pPr>
            <a:r>
              <a:rPr lang="en-US" sz="297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Issues &amp; returns books.</a:t>
            </a:r>
          </a:p>
          <a:p>
            <a:pPr marL="643056" lvl="1" indent="-321528" algn="l">
              <a:lnSpc>
                <a:spcPts val="4169"/>
              </a:lnSpc>
              <a:buFont typeface="Arial"/>
              <a:buChar char="•"/>
            </a:pPr>
            <a:r>
              <a:rPr lang="en-US" sz="297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Manages the book catalog.</a:t>
            </a:r>
          </a:p>
          <a:p>
            <a:pPr algn="l">
              <a:lnSpc>
                <a:spcPts val="4169"/>
              </a:lnSpc>
            </a:pPr>
            <a:endParaRPr lang="en-US" sz="2978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  <a:p>
            <a:pPr algn="l">
              <a:lnSpc>
                <a:spcPts val="4169"/>
              </a:lnSpc>
            </a:pPr>
            <a:r>
              <a:rPr lang="en-US" sz="297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3. Member:</a:t>
            </a:r>
          </a:p>
          <a:p>
            <a:pPr marL="643056" lvl="1" indent="-321528" algn="l">
              <a:lnSpc>
                <a:spcPts val="4169"/>
              </a:lnSpc>
              <a:buFont typeface="Arial"/>
              <a:buChar char="•"/>
            </a:pPr>
            <a:r>
              <a:rPr lang="en-US" sz="297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Searches and borrows books.</a:t>
            </a:r>
          </a:p>
          <a:p>
            <a:pPr marL="643056" lvl="1" indent="-321528" algn="l">
              <a:lnSpc>
                <a:spcPts val="4169"/>
              </a:lnSpc>
              <a:buFont typeface="Arial"/>
              <a:buChar char="•"/>
            </a:pPr>
            <a:r>
              <a:rPr lang="en-US" sz="297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Checks due dates and borrowing history.</a:t>
            </a:r>
          </a:p>
          <a:p>
            <a:pPr algn="l">
              <a:lnSpc>
                <a:spcPts val="4169"/>
              </a:lnSpc>
            </a:pPr>
            <a:endParaRPr lang="en-US" sz="2978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443</Words>
  <Application>Microsoft Office PowerPoint</Application>
  <PresentationFormat>Custom</PresentationFormat>
  <Paragraphs>82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Alatsi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2</dc:title>
  <cp:lastModifiedBy>Rahul Mudhiraj</cp:lastModifiedBy>
  <cp:revision>6</cp:revision>
  <dcterms:created xsi:type="dcterms:W3CDTF">2006-08-16T00:00:00Z</dcterms:created>
  <dcterms:modified xsi:type="dcterms:W3CDTF">2025-02-07T15:21:11Z</dcterms:modified>
  <dc:identifier>DAGduszEqL0</dc:identifier>
</cp:coreProperties>
</file>