
<file path=[Content_Types].xml><?xml version="1.0" encoding="utf-8"?>
<Types xmlns="http://schemas.openxmlformats.org/package/2006/content-types">
  <Default Extension="2"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9" r:id="rId5"/>
    <p:sldId id="268" r:id="rId6"/>
    <p:sldId id="261" r:id="rId7"/>
    <p:sldId id="271" r:id="rId8"/>
    <p:sldId id="272" r:id="rId9"/>
    <p:sldId id="273" r:id="rId10"/>
    <p:sldId id="274" r:id="rId11"/>
    <p:sldId id="262" r:id="rId12"/>
    <p:sldId id="263" r:id="rId13"/>
    <p:sldId id="264" r:id="rId14"/>
    <p:sldId id="265" r:id="rId15"/>
    <p:sldId id="267" r:id="rId1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EAD2-3EAE-4141-9E67-DC6939E7E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2B949C79-4B76-6D47-BA3D-910ECD969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0600358C-B74F-7D48-BC36-129B75DDBDCC}"/>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5" name="Footer Placeholder 4">
            <a:extLst>
              <a:ext uri="{FF2B5EF4-FFF2-40B4-BE49-F238E27FC236}">
                <a16:creationId xmlns:a16="http://schemas.microsoft.com/office/drawing/2014/main" id="{F78087C9-93D1-E143-B655-83DF76A24A2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FD911CB-8322-5B48-B8B2-E4E833E0B1F8}"/>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111233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33B7-47A6-4944-8CC7-C443C8D5CC38}"/>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2C21C59-0CE5-5540-B6D1-17E50F4D4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2129244-8598-0B4E-B4D6-9322AF29FD3E}"/>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5" name="Footer Placeholder 4">
            <a:extLst>
              <a:ext uri="{FF2B5EF4-FFF2-40B4-BE49-F238E27FC236}">
                <a16:creationId xmlns:a16="http://schemas.microsoft.com/office/drawing/2014/main" id="{3EA93D25-F120-FE4C-9E8C-82B80D6B805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30E0C44-572D-1649-9C8D-762F3D4F1784}"/>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152010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6F723-565E-BE47-966D-422A10668A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C07B89A-BFED-3145-A72B-1EA313DBCB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A9CF38-0ACD-5641-9915-384DC8F63B04}"/>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5" name="Footer Placeholder 4">
            <a:extLst>
              <a:ext uri="{FF2B5EF4-FFF2-40B4-BE49-F238E27FC236}">
                <a16:creationId xmlns:a16="http://schemas.microsoft.com/office/drawing/2014/main" id="{96F9C839-4447-7F49-A5D9-C793C4D3D83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1543887-F27B-2941-B70C-4B26AEE23CD7}"/>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13494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BF7F-406B-224F-80E6-FCE0D5480D1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F8A792C-6D73-1C4A-9B10-EB75BCF82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8FBD357-9593-0141-B305-263DF0E797F3}"/>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5" name="Footer Placeholder 4">
            <a:extLst>
              <a:ext uri="{FF2B5EF4-FFF2-40B4-BE49-F238E27FC236}">
                <a16:creationId xmlns:a16="http://schemas.microsoft.com/office/drawing/2014/main" id="{FFDECADC-2E34-F746-A362-568CC2E9564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66304A2-539C-D348-9D56-3DB0D4040ED4}"/>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63715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B25C-3F7D-FA46-88DF-AAAA3673F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A49F7F37-4D99-C048-AB19-B2774AE2D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A0B31-019C-0D42-8302-E48D47770FD4}"/>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5" name="Footer Placeholder 4">
            <a:extLst>
              <a:ext uri="{FF2B5EF4-FFF2-40B4-BE49-F238E27FC236}">
                <a16:creationId xmlns:a16="http://schemas.microsoft.com/office/drawing/2014/main" id="{E7003441-2673-794E-9F2F-8BF65871DDF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88ECFFC-BAC2-124F-BDC5-9F2FC40696DA}"/>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120264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CE52-F1CD-6047-A4F7-142255E3B23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82E297D5-AC0A-9341-84C6-E25B58B2D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F3588A4-BD3D-4E48-8FB4-E00B68E31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779A480B-D131-A542-9CAE-F9B8E4286C8A}"/>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6" name="Footer Placeholder 5">
            <a:extLst>
              <a:ext uri="{FF2B5EF4-FFF2-40B4-BE49-F238E27FC236}">
                <a16:creationId xmlns:a16="http://schemas.microsoft.com/office/drawing/2014/main" id="{6985CEBD-3ED1-5742-BAED-0B3CF2366D2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B64EBFC-8784-9249-84ED-A9A25145CEB3}"/>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107980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CE26-E326-9140-BA0D-83904FE5A749}"/>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B18A691B-2D16-BC4C-86B5-6E200A0F5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9E13E-DD15-564E-AFF5-7841786E1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77C2D42A-01CE-C94C-A8FE-DDE649002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0D5E7-4C18-084D-A69D-8657AC2FC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FBDAE624-1F2C-AE4A-B845-C4DD7558204B}"/>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8" name="Footer Placeholder 7">
            <a:extLst>
              <a:ext uri="{FF2B5EF4-FFF2-40B4-BE49-F238E27FC236}">
                <a16:creationId xmlns:a16="http://schemas.microsoft.com/office/drawing/2014/main" id="{01C479EC-13C2-9648-982B-D0F5F5C5F551}"/>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5AFD8964-304A-3A4B-BE6D-32D364A2B43E}"/>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322803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243B-D49B-A740-B6D7-147B6D2B8AF6}"/>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6E18A0A-B652-1146-B3AF-21D9387F3D09}"/>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4" name="Footer Placeholder 3">
            <a:extLst>
              <a:ext uri="{FF2B5EF4-FFF2-40B4-BE49-F238E27FC236}">
                <a16:creationId xmlns:a16="http://schemas.microsoft.com/office/drawing/2014/main" id="{94060CF3-2B17-2643-BC9F-9F24B491D57B}"/>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CECFFF5-37D8-5D45-97C6-A6377C995AEF}"/>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182989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3A88D-D7B5-1146-AFDE-CF58D5DA61DC}"/>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3" name="Footer Placeholder 2">
            <a:extLst>
              <a:ext uri="{FF2B5EF4-FFF2-40B4-BE49-F238E27FC236}">
                <a16:creationId xmlns:a16="http://schemas.microsoft.com/office/drawing/2014/main" id="{143A809D-B959-4541-8082-7D086CB8CC62}"/>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AE46035-60D2-564C-82F3-187224377A1D}"/>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242769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86AF-2F0A-E44F-9C1F-417E96405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D8D6523-C88D-A24C-AEA6-286DB713B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95392E16-20F3-654B-810C-D888B58D9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13530-80A4-A84D-8AE8-4006A57CA9D5}"/>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6" name="Footer Placeholder 5">
            <a:extLst>
              <a:ext uri="{FF2B5EF4-FFF2-40B4-BE49-F238E27FC236}">
                <a16:creationId xmlns:a16="http://schemas.microsoft.com/office/drawing/2014/main" id="{647BEA08-400F-F246-BB42-33F19D59835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4C4A772-D8C0-CD4B-A5B7-0CC3BC16C471}"/>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229450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1DC-0E7B-A341-B9AE-F0726BED6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54A958BA-FDC0-804D-89A0-310851016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1EB232F6-FD86-E545-8135-30B02879E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724F7-6BFC-9B4E-AF58-592DCED8E49F}"/>
              </a:ext>
            </a:extLst>
          </p:cNvPr>
          <p:cNvSpPr>
            <a:spLocks noGrp="1"/>
          </p:cNvSpPr>
          <p:nvPr>
            <p:ph type="dt" sz="half" idx="10"/>
          </p:nvPr>
        </p:nvSpPr>
        <p:spPr/>
        <p:txBody>
          <a:bodyPr/>
          <a:lstStyle/>
          <a:p>
            <a:fld id="{75CAC0FF-5DA5-C346-817D-C0F0C42EC8D9}" type="datetimeFigureOut">
              <a:rPr lang="en-CN" smtClean="0"/>
              <a:t>08/02/2022</a:t>
            </a:fld>
            <a:endParaRPr lang="en-CN"/>
          </a:p>
        </p:txBody>
      </p:sp>
      <p:sp>
        <p:nvSpPr>
          <p:cNvPr id="6" name="Footer Placeholder 5">
            <a:extLst>
              <a:ext uri="{FF2B5EF4-FFF2-40B4-BE49-F238E27FC236}">
                <a16:creationId xmlns:a16="http://schemas.microsoft.com/office/drawing/2014/main" id="{A1DE8107-CD48-A941-9A96-887382A7AB7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700369D4-311B-1547-9DCD-497D32019AEB}"/>
              </a:ext>
            </a:extLst>
          </p:cNvPr>
          <p:cNvSpPr>
            <a:spLocks noGrp="1"/>
          </p:cNvSpPr>
          <p:nvPr>
            <p:ph type="sldNum" sz="quarter" idx="12"/>
          </p:nvPr>
        </p:nvSpPr>
        <p:spPr/>
        <p:txBody>
          <a:bodyPr/>
          <a:lstStyle/>
          <a:p>
            <a:fld id="{51EBBE77-F388-D244-A416-7CF9071A5855}" type="slidenum">
              <a:rPr lang="en-CN" smtClean="0"/>
              <a:t>‹#›</a:t>
            </a:fld>
            <a:endParaRPr lang="en-CN"/>
          </a:p>
        </p:txBody>
      </p:sp>
    </p:spTree>
    <p:extLst>
      <p:ext uri="{BB962C8B-B14F-4D97-AF65-F5344CB8AC3E}">
        <p14:creationId xmlns:p14="http://schemas.microsoft.com/office/powerpoint/2010/main" val="66350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561EC-9CC2-A34D-AD4E-0B84CF841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F841C47-B4B8-2241-BC6C-A79B7CAEA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B0B3BA4-59F5-844A-9E78-2D1B109E3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AC0FF-5DA5-C346-817D-C0F0C42EC8D9}" type="datetimeFigureOut">
              <a:rPr lang="en-CN" smtClean="0"/>
              <a:t>08/02/2022</a:t>
            </a:fld>
            <a:endParaRPr lang="en-CN"/>
          </a:p>
        </p:txBody>
      </p:sp>
      <p:sp>
        <p:nvSpPr>
          <p:cNvPr id="5" name="Footer Placeholder 4">
            <a:extLst>
              <a:ext uri="{FF2B5EF4-FFF2-40B4-BE49-F238E27FC236}">
                <a16:creationId xmlns:a16="http://schemas.microsoft.com/office/drawing/2014/main" id="{8C82293F-A640-A542-BC76-A5FEB0C0F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C5CEBA7B-51EF-764F-A632-8135579B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BBE77-F388-D244-A416-7CF9071A5855}" type="slidenum">
              <a:rPr lang="en-CN" smtClean="0"/>
              <a:t>‹#›</a:t>
            </a:fld>
            <a:endParaRPr lang="en-CN"/>
          </a:p>
        </p:txBody>
      </p:sp>
    </p:spTree>
    <p:extLst>
      <p:ext uri="{BB962C8B-B14F-4D97-AF65-F5344CB8AC3E}">
        <p14:creationId xmlns:p14="http://schemas.microsoft.com/office/powerpoint/2010/main" val="230345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04DE3-B73C-AE49-A87E-C3EDC0041574}"/>
              </a:ext>
            </a:extLst>
          </p:cNvPr>
          <p:cNvSpPr>
            <a:spLocks noGrp="1"/>
          </p:cNvSpPr>
          <p:nvPr>
            <p:ph type="title"/>
          </p:nvPr>
        </p:nvSpPr>
        <p:spPr>
          <a:xfrm>
            <a:off x="2438396" y="4031357"/>
            <a:ext cx="9144000" cy="2291096"/>
          </a:xfrm>
        </p:spPr>
        <p:txBody>
          <a:bodyPr vert="horz" lIns="91440" tIns="45720" rIns="91440" bIns="45720" rtlCol="0" anchor="ctr">
            <a:normAutofit fontScale="90000"/>
          </a:bodyPr>
          <a:lstStyle/>
          <a:p>
            <a:pPr algn="r"/>
            <a:br>
              <a:rPr lang="en-US" sz="2300" kern="1200" dirty="0">
                <a:solidFill>
                  <a:schemeClr val="tx1"/>
                </a:solidFill>
                <a:effectLst/>
                <a:latin typeface="+mj-lt"/>
                <a:ea typeface="+mj-ea"/>
                <a:cs typeface="+mj-cs"/>
              </a:rPr>
            </a:br>
            <a:br>
              <a:rPr lang="en-US" sz="2300" kern="1200" dirty="0">
                <a:solidFill>
                  <a:schemeClr val="tx1"/>
                </a:solidFill>
                <a:effectLst/>
                <a:latin typeface="+mj-lt"/>
                <a:ea typeface="+mj-ea"/>
                <a:cs typeface="+mj-cs"/>
              </a:rPr>
            </a:br>
            <a:br>
              <a:rPr lang="en-US" sz="2300" kern="1200" dirty="0">
                <a:solidFill>
                  <a:schemeClr val="tx1"/>
                </a:solidFill>
                <a:effectLst/>
                <a:latin typeface="+mj-lt"/>
                <a:ea typeface="+mj-ea"/>
                <a:cs typeface="+mj-cs"/>
              </a:rPr>
            </a:br>
            <a:br>
              <a:rPr lang="en-US" sz="2300" kern="1200" dirty="0">
                <a:solidFill>
                  <a:schemeClr val="tx1"/>
                </a:solidFill>
                <a:effectLst/>
                <a:latin typeface="+mj-lt"/>
                <a:ea typeface="+mj-ea"/>
                <a:cs typeface="+mj-cs"/>
              </a:rPr>
            </a:br>
            <a:br>
              <a:rPr lang="en-US" sz="2300" kern="1200" dirty="0">
                <a:solidFill>
                  <a:schemeClr val="tx1"/>
                </a:solidFill>
                <a:effectLst/>
                <a:latin typeface="+mj-lt"/>
                <a:ea typeface="+mj-ea"/>
                <a:cs typeface="+mj-cs"/>
              </a:rPr>
            </a:br>
            <a:br>
              <a:rPr lang="en-US" sz="2300" kern="1200" dirty="0">
                <a:solidFill>
                  <a:schemeClr val="tx1"/>
                </a:solidFill>
                <a:effectLst/>
                <a:latin typeface="+mj-lt"/>
                <a:ea typeface="+mj-ea"/>
                <a:cs typeface="+mj-cs"/>
              </a:rPr>
            </a:br>
            <a:r>
              <a:rPr lang="en-US" sz="1800" kern="1200" dirty="0">
                <a:solidFill>
                  <a:schemeClr val="tx1"/>
                </a:solidFill>
                <a:effectLst/>
                <a:latin typeface="+mj-lt"/>
                <a:ea typeface="+mj-ea"/>
                <a:cs typeface="+mj-cs"/>
              </a:rPr>
              <a:t>Group 10</a:t>
            </a:r>
            <a:br>
              <a:rPr lang="en-US" sz="1800" kern="1200" dirty="0">
                <a:solidFill>
                  <a:schemeClr val="tx1"/>
                </a:solidFill>
                <a:effectLst/>
                <a:latin typeface="+mj-lt"/>
                <a:ea typeface="+mj-ea"/>
                <a:cs typeface="+mj-cs"/>
              </a:rPr>
            </a:br>
            <a:r>
              <a:rPr lang="en-US" sz="1800" kern="1200" dirty="0">
                <a:solidFill>
                  <a:schemeClr val="tx1"/>
                </a:solidFill>
                <a:latin typeface="+mj-lt"/>
                <a:ea typeface="+mj-ea"/>
                <a:cs typeface="+mj-cs"/>
              </a:rPr>
              <a:t>Rahul </a:t>
            </a:r>
            <a:r>
              <a:rPr lang="en-US" sz="1800" kern="1200" dirty="0" err="1">
                <a:solidFill>
                  <a:schemeClr val="tx1"/>
                </a:solidFill>
                <a:latin typeface="+mj-lt"/>
                <a:ea typeface="+mj-ea"/>
                <a:cs typeface="+mj-cs"/>
              </a:rPr>
              <a:t>Kevadia</a:t>
            </a:r>
            <a:r>
              <a:rPr lang="en-US" sz="1800" kern="1200" dirty="0">
                <a:solidFill>
                  <a:schemeClr val="tx1"/>
                </a:solidFill>
                <a:latin typeface="+mj-lt"/>
                <a:ea typeface="+mj-ea"/>
                <a:cs typeface="+mj-cs"/>
              </a:rPr>
              <a:t> 0702769</a:t>
            </a:r>
            <a:br>
              <a:rPr lang="en-US" sz="1800" dirty="0"/>
            </a:br>
            <a:r>
              <a:rPr lang="en-US" sz="1800" kern="1200" dirty="0">
                <a:solidFill>
                  <a:schemeClr val="tx1"/>
                </a:solidFill>
                <a:latin typeface="+mj-lt"/>
                <a:ea typeface="+mj-ea"/>
                <a:cs typeface="+mj-cs"/>
              </a:rPr>
              <a:t> </a:t>
            </a:r>
            <a:r>
              <a:rPr lang="en-US" sz="1800" kern="1200" dirty="0" err="1">
                <a:solidFill>
                  <a:schemeClr val="tx1"/>
                </a:solidFill>
                <a:latin typeface="+mj-lt"/>
                <a:ea typeface="+mj-ea"/>
                <a:cs typeface="+mj-cs"/>
              </a:rPr>
              <a:t>Amriteshwar</a:t>
            </a:r>
            <a:r>
              <a:rPr lang="en-US" sz="1800" kern="1200" dirty="0">
                <a:solidFill>
                  <a:schemeClr val="tx1"/>
                </a:solidFill>
                <a:latin typeface="+mj-lt"/>
                <a:ea typeface="+mj-ea"/>
                <a:cs typeface="+mj-cs"/>
              </a:rPr>
              <a:t> Singh 0720042</a:t>
            </a:r>
            <a:br>
              <a:rPr lang="en-US" sz="1800" kern="1200" dirty="0">
                <a:solidFill>
                  <a:schemeClr val="tx1"/>
                </a:solidFill>
                <a:latin typeface="+mj-lt"/>
                <a:ea typeface="+mj-ea"/>
                <a:cs typeface="+mj-cs"/>
              </a:rPr>
            </a:br>
            <a:r>
              <a:rPr lang="en-US" sz="1800" kern="1200" dirty="0" err="1">
                <a:solidFill>
                  <a:schemeClr val="tx1"/>
                </a:solidFill>
                <a:latin typeface="+mj-lt"/>
                <a:ea typeface="+mj-ea"/>
                <a:cs typeface="+mj-cs"/>
              </a:rPr>
              <a:t>Kaining</a:t>
            </a:r>
            <a:r>
              <a:rPr lang="en-US" sz="1800" kern="1200" dirty="0">
                <a:solidFill>
                  <a:schemeClr val="tx1"/>
                </a:solidFill>
                <a:latin typeface="+mj-lt"/>
                <a:ea typeface="+mj-ea"/>
                <a:cs typeface="+mj-cs"/>
              </a:rPr>
              <a:t> Huang 0690090</a:t>
            </a:r>
            <a:br>
              <a:rPr lang="en-US" sz="1800" dirty="0"/>
            </a:br>
            <a:r>
              <a:rPr lang="en-US" sz="1800" dirty="0"/>
              <a:t>Guided by </a:t>
            </a:r>
            <a:r>
              <a:rPr lang="en-US" sz="1800" dirty="0" err="1"/>
              <a:t>Fadi</a:t>
            </a:r>
            <a:r>
              <a:rPr lang="en-US" sz="1800" dirty="0"/>
              <a:t> </a:t>
            </a:r>
            <a:r>
              <a:rPr lang="en-US" sz="1800" dirty="0" err="1"/>
              <a:t>Alzhouri</a:t>
            </a:r>
            <a:br>
              <a:rPr lang="en-US" sz="2300" kern="1200" dirty="0">
                <a:solidFill>
                  <a:schemeClr val="tx1"/>
                </a:solidFill>
                <a:latin typeface="+mj-lt"/>
                <a:ea typeface="+mj-ea"/>
                <a:cs typeface="+mj-cs"/>
              </a:rPr>
            </a:br>
            <a:br>
              <a:rPr lang="en-US" sz="2300" kern="1200" dirty="0">
                <a:solidFill>
                  <a:schemeClr val="tx1"/>
                </a:solidFill>
                <a:effectLst/>
                <a:latin typeface="+mj-lt"/>
                <a:ea typeface="+mj-ea"/>
                <a:cs typeface="+mj-cs"/>
              </a:rPr>
            </a:br>
            <a:endParaRPr lang="en-US" sz="2300" kern="1200" dirty="0">
              <a:solidFill>
                <a:schemeClr val="tx1"/>
              </a:solidFill>
              <a:latin typeface="+mj-lt"/>
              <a:ea typeface="+mj-ea"/>
              <a:cs typeface="+mj-cs"/>
            </a:endParaRPr>
          </a:p>
        </p:txBody>
      </p:sp>
      <p:cxnSp>
        <p:nvCxnSpPr>
          <p:cNvPr id="38" name="Straight Connector 3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id="{A2D48428-CA27-BD44-9A43-79F2BE084C61}"/>
              </a:ext>
            </a:extLst>
          </p:cNvPr>
          <p:cNvPicPr>
            <a:picLocks noChangeAspect="1"/>
          </p:cNvPicPr>
          <p:nvPr/>
        </p:nvPicPr>
        <p:blipFill>
          <a:blip r:embed="rId2"/>
          <a:stretch>
            <a:fillRect/>
          </a:stretch>
        </p:blipFill>
        <p:spPr>
          <a:xfrm>
            <a:off x="169863" y="5507214"/>
            <a:ext cx="2459037" cy="762301"/>
          </a:xfrm>
          <a:prstGeom prst="rect">
            <a:avLst/>
          </a:prstGeom>
        </p:spPr>
      </p:pic>
      <p:sp>
        <p:nvSpPr>
          <p:cNvPr id="3" name="TextBox 2">
            <a:extLst>
              <a:ext uri="{FF2B5EF4-FFF2-40B4-BE49-F238E27FC236}">
                <a16:creationId xmlns:a16="http://schemas.microsoft.com/office/drawing/2014/main" id="{BCA67BE9-067C-ED41-8EAB-EE87432216E1}"/>
              </a:ext>
            </a:extLst>
          </p:cNvPr>
          <p:cNvSpPr txBox="1"/>
          <p:nvPr/>
        </p:nvSpPr>
        <p:spPr>
          <a:xfrm>
            <a:off x="2150840" y="1836849"/>
            <a:ext cx="7861465" cy="2831544"/>
          </a:xfrm>
          <a:prstGeom prst="rect">
            <a:avLst/>
          </a:prstGeom>
          <a:noFill/>
        </p:spPr>
        <p:txBody>
          <a:bodyPr wrap="square" rtlCol="0">
            <a:spAutoFit/>
          </a:bodyPr>
          <a:lstStyle/>
          <a:p>
            <a:pPr algn="ctr"/>
            <a:r>
              <a:rPr lang="en-US" sz="4000" dirty="0"/>
              <a:t>Comparative Study of English and Russian Language Tweets in Ukraine-Russian Special Military Operation Dataset </a:t>
            </a:r>
          </a:p>
          <a:p>
            <a:endParaRPr lang="en-CN" dirty="0"/>
          </a:p>
        </p:txBody>
      </p:sp>
    </p:spTree>
    <p:extLst>
      <p:ext uri="{BB962C8B-B14F-4D97-AF65-F5344CB8AC3E}">
        <p14:creationId xmlns:p14="http://schemas.microsoft.com/office/powerpoint/2010/main" val="372743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E5E098-7159-5F47-A91C-BE31BD1C5948}"/>
              </a:ext>
            </a:extLst>
          </p:cNvPr>
          <p:cNvSpPr>
            <a:spLocks noGrp="1"/>
          </p:cNvSpPr>
          <p:nvPr>
            <p:ph type="title"/>
          </p:nvPr>
        </p:nvSpPr>
        <p:spPr>
          <a:xfrm>
            <a:off x="643467" y="321734"/>
            <a:ext cx="10905066" cy="1135737"/>
          </a:xfrm>
        </p:spPr>
        <p:txBody>
          <a:bodyPr>
            <a:normAutofit/>
          </a:bodyPr>
          <a:lstStyle/>
          <a:p>
            <a:pPr algn="ctr"/>
            <a:r>
              <a:rPr lang="en-US" sz="3600" b="1" dirty="0"/>
              <a:t>Sentiment Analysis of Russian Text using RuBERT model </a:t>
            </a:r>
            <a:br>
              <a:rPr lang="en-US" sz="3600" b="1" dirty="0"/>
            </a:br>
            <a:endParaRPr lang="en-CN" sz="3600" b="1" dirty="0"/>
          </a:p>
        </p:txBody>
      </p:sp>
      <p:sp>
        <p:nvSpPr>
          <p:cNvPr id="3" name="Content Placeholder 2">
            <a:extLst>
              <a:ext uri="{FF2B5EF4-FFF2-40B4-BE49-F238E27FC236}">
                <a16:creationId xmlns:a16="http://schemas.microsoft.com/office/drawing/2014/main" id="{FE5E93B7-25E3-8340-AE39-00166EB82F28}"/>
              </a:ext>
            </a:extLst>
          </p:cNvPr>
          <p:cNvSpPr>
            <a:spLocks noGrp="1"/>
          </p:cNvSpPr>
          <p:nvPr>
            <p:ph idx="1"/>
          </p:nvPr>
        </p:nvSpPr>
        <p:spPr>
          <a:xfrm>
            <a:off x="643469" y="1782981"/>
            <a:ext cx="4008384" cy="4393982"/>
          </a:xfrm>
        </p:spPr>
        <p:txBody>
          <a:bodyPr>
            <a:normAutofit lnSpcReduction="10000"/>
          </a:bodyPr>
          <a:lstStyle/>
          <a:p>
            <a:pPr marL="0" indent="0" algn="just">
              <a:buNone/>
            </a:pPr>
            <a:r>
              <a:rPr lang="en-US" sz="2400" dirty="0"/>
              <a:t>Finally, the RuBERT model was performed in the sentiment analysis. As presented in Fig. 5, we found negative tweets take the majority, which was similar with the result of translating Russian to English. In addition, such a result is consistent with English Tweets sentiment analysis. Thus, the outcome produced by performing RuBERT transformer model was the most ideal for our sentiment analysis. </a:t>
            </a:r>
          </a:p>
          <a:p>
            <a:pPr marL="0" indent="0" algn="just">
              <a:buNone/>
            </a:pPr>
            <a:endParaRPr lang="en-CN" sz="17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A51041F2-B8D7-4F4C-9BA4-6E226B0ECED9}"/>
              </a:ext>
            </a:extLst>
          </p:cNvPr>
          <p:cNvPicPr>
            <a:picLocks noChangeAspect="1"/>
          </p:cNvPicPr>
          <p:nvPr/>
        </p:nvPicPr>
        <p:blipFill>
          <a:blip r:embed="rId2"/>
          <a:stretch>
            <a:fillRect/>
          </a:stretch>
        </p:blipFill>
        <p:spPr>
          <a:xfrm>
            <a:off x="5306289" y="1782981"/>
            <a:ext cx="6231274"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B41D76B1-E3ED-2141-B5A3-C8D64F6E0D00}"/>
              </a:ext>
            </a:extLst>
          </p:cNvPr>
          <p:cNvSpPr txBox="1"/>
          <p:nvPr/>
        </p:nvSpPr>
        <p:spPr>
          <a:xfrm>
            <a:off x="5835089" y="5829569"/>
            <a:ext cx="5732889" cy="923330"/>
          </a:xfrm>
          <a:prstGeom prst="rect">
            <a:avLst/>
          </a:prstGeom>
          <a:noFill/>
        </p:spPr>
        <p:txBody>
          <a:bodyPr wrap="square" rtlCol="0">
            <a:spAutoFit/>
          </a:bodyPr>
          <a:lstStyle/>
          <a:p>
            <a:r>
              <a:rPr lang="en-US" dirty="0"/>
              <a:t>Fig. 5. </a:t>
            </a:r>
          </a:p>
          <a:p>
            <a:r>
              <a:rPr lang="en-US" dirty="0"/>
              <a:t>Sentiment Analysis of Russian Text using RuBERT transformer model </a:t>
            </a:r>
          </a:p>
        </p:txBody>
      </p:sp>
      <p:pic>
        <p:nvPicPr>
          <p:cNvPr id="8" name="Picture 7" descr="Text&#10;&#10;Description automatically generated">
            <a:extLst>
              <a:ext uri="{FF2B5EF4-FFF2-40B4-BE49-F238E27FC236}">
                <a16:creationId xmlns:a16="http://schemas.microsoft.com/office/drawing/2014/main" id="{C8D7197B-187D-B042-9D2A-805CD010F769}"/>
              </a:ext>
            </a:extLst>
          </p:cNvPr>
          <p:cNvPicPr>
            <a:picLocks noChangeAspect="1"/>
          </p:cNvPicPr>
          <p:nvPr/>
        </p:nvPicPr>
        <p:blipFill>
          <a:blip r:embed="rId3"/>
          <a:stretch>
            <a:fillRect/>
          </a:stretch>
        </p:blipFill>
        <p:spPr>
          <a:xfrm>
            <a:off x="96888" y="6055378"/>
            <a:ext cx="2458367" cy="762094"/>
          </a:xfrm>
          <a:prstGeom prst="rect">
            <a:avLst/>
          </a:prstGeom>
        </p:spPr>
      </p:pic>
    </p:spTree>
    <p:extLst>
      <p:ext uri="{BB962C8B-B14F-4D97-AF65-F5344CB8AC3E}">
        <p14:creationId xmlns:p14="http://schemas.microsoft.com/office/powerpoint/2010/main" val="258817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44E242-A428-FA40-95B9-934A99DC2F89}"/>
              </a:ext>
            </a:extLst>
          </p:cNvPr>
          <p:cNvSpPr>
            <a:spLocks noGrp="1"/>
          </p:cNvSpPr>
          <p:nvPr>
            <p:ph type="title"/>
          </p:nvPr>
        </p:nvSpPr>
        <p:spPr>
          <a:xfrm>
            <a:off x="643467" y="321734"/>
            <a:ext cx="10905066" cy="1135737"/>
          </a:xfrm>
        </p:spPr>
        <p:txBody>
          <a:bodyPr>
            <a:normAutofit/>
          </a:bodyPr>
          <a:lstStyle/>
          <a:p>
            <a:pPr algn="ctr"/>
            <a:r>
              <a:rPr lang="en-CN" sz="3600" b="1" dirty="0"/>
              <a:t>Challenges</a:t>
            </a:r>
          </a:p>
        </p:txBody>
      </p:sp>
      <p:sp>
        <p:nvSpPr>
          <p:cNvPr id="3" name="Content Placeholder 2">
            <a:extLst>
              <a:ext uri="{FF2B5EF4-FFF2-40B4-BE49-F238E27FC236}">
                <a16:creationId xmlns:a16="http://schemas.microsoft.com/office/drawing/2014/main" id="{8E9AEB7B-E599-0D4D-B4C5-B1DCBBBC5808}"/>
              </a:ext>
            </a:extLst>
          </p:cNvPr>
          <p:cNvSpPr>
            <a:spLocks noGrp="1"/>
          </p:cNvSpPr>
          <p:nvPr>
            <p:ph idx="1"/>
          </p:nvPr>
        </p:nvSpPr>
        <p:spPr>
          <a:xfrm>
            <a:off x="643467" y="1782981"/>
            <a:ext cx="10905066" cy="4393982"/>
          </a:xfrm>
        </p:spPr>
        <p:txBody>
          <a:bodyPr>
            <a:normAutofit lnSpcReduction="10000"/>
          </a:bodyPr>
          <a:lstStyle/>
          <a:p>
            <a:pPr algn="just"/>
            <a:r>
              <a:rPr lang="en-CN" sz="2400" dirty="0"/>
              <a:t>Computational cost:</a:t>
            </a:r>
          </a:p>
          <a:p>
            <a:pPr marL="0" indent="0" algn="just">
              <a:buNone/>
            </a:pPr>
            <a:r>
              <a:rPr lang="en-CN" sz="2400" dirty="0"/>
              <a:t>The computational cost starts with downloading the 11 Gigabytes Ukraine Russia Conflict dataset from Kaggle, which requires </a:t>
            </a:r>
            <a:r>
              <a:rPr lang="en-US" sz="2400" dirty="0"/>
              <a:t>a </a:t>
            </a:r>
            <a:r>
              <a:rPr lang="en-CN" sz="2400" dirty="0"/>
              <a:t>good </a:t>
            </a:r>
            <a:r>
              <a:rPr lang="en-US" sz="2400" dirty="0"/>
              <a:t>internet</a:t>
            </a:r>
            <a:r>
              <a:rPr lang="en-CN" sz="2400" dirty="0"/>
              <a:t> connection and storage space on the disk. Additionally, the dataset contains a collection of gzip files, accessed using a for loop and decompressed simultaneously.</a:t>
            </a:r>
          </a:p>
          <a:p>
            <a:pPr marL="0" indent="0" algn="just">
              <a:buNone/>
            </a:pPr>
            <a:endParaRPr lang="en-US" sz="2400" dirty="0"/>
          </a:p>
          <a:p>
            <a:pPr marL="0" indent="0" algn="just">
              <a:buNone/>
            </a:pPr>
            <a:r>
              <a:rPr lang="en-CN" sz="2400" dirty="0"/>
              <a:t>• Implementing the Dostoevsky package:</a:t>
            </a:r>
          </a:p>
          <a:p>
            <a:pPr marL="0" indent="0" algn="just">
              <a:buNone/>
            </a:pPr>
            <a:r>
              <a:rPr lang="en-CN" sz="2400" dirty="0"/>
              <a:t>The main challenge is to install its dependencies. It </a:t>
            </a:r>
            <a:r>
              <a:rPr lang="en-US" sz="2400" dirty="0"/>
              <a:t>requires</a:t>
            </a:r>
            <a:r>
              <a:rPr lang="en-CN" sz="2400" dirty="0"/>
              <a:t> the C++ build tools to install all dependencies of this package. Therefore, we installed 25 Gigabytes tools in the system.</a:t>
            </a:r>
          </a:p>
          <a:p>
            <a:pPr marL="0" indent="0" algn="just">
              <a:buNone/>
            </a:pPr>
            <a:r>
              <a:rPr lang="en-CN" sz="2400" dirty="0"/>
              <a:t>• Converting VADER lexicon word into Russian:</a:t>
            </a:r>
          </a:p>
          <a:p>
            <a:pPr marL="0" indent="0" algn="just">
              <a:buNone/>
            </a:pPr>
            <a:r>
              <a:rPr lang="en-CN" sz="2400" dirty="0"/>
              <a:t>We have to translate all the English words </a:t>
            </a:r>
            <a:r>
              <a:rPr lang="en-US" sz="2400" dirty="0"/>
              <a:t>available</a:t>
            </a:r>
            <a:r>
              <a:rPr lang="en-CN" sz="2400" dirty="0"/>
              <a:t> in </a:t>
            </a:r>
            <a:r>
              <a:rPr lang="en-US" sz="2400" dirty="0"/>
              <a:t>the </a:t>
            </a:r>
            <a:r>
              <a:rPr lang="en-CN" sz="2400" dirty="0"/>
              <a:t>VAD</a:t>
            </a:r>
            <a:r>
              <a:rPr lang="en-US" sz="2400" dirty="0"/>
              <a:t>E</a:t>
            </a:r>
            <a:r>
              <a:rPr lang="en-CN" sz="2400" dirty="0"/>
              <a:t>R lexicon.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5E452483-C4F6-E642-8811-BB52EA5CAE54}"/>
              </a:ext>
            </a:extLst>
          </p:cNvPr>
          <p:cNvPicPr>
            <a:picLocks noChangeAspect="1"/>
          </p:cNvPicPr>
          <p:nvPr/>
        </p:nvPicPr>
        <p:blipFill>
          <a:blip r:embed="rId2"/>
          <a:stretch>
            <a:fillRect/>
          </a:stretch>
        </p:blipFill>
        <p:spPr>
          <a:xfrm>
            <a:off x="0" y="6105049"/>
            <a:ext cx="2428875" cy="752951"/>
          </a:xfrm>
          <a:prstGeom prst="rect">
            <a:avLst/>
          </a:prstGeom>
        </p:spPr>
      </p:pic>
    </p:spTree>
    <p:extLst>
      <p:ext uri="{BB962C8B-B14F-4D97-AF65-F5344CB8AC3E}">
        <p14:creationId xmlns:p14="http://schemas.microsoft.com/office/powerpoint/2010/main" val="191529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360721-377B-9E45-A191-3EC4E80E70B3}"/>
              </a:ext>
            </a:extLst>
          </p:cNvPr>
          <p:cNvSpPr>
            <a:spLocks noGrp="1"/>
          </p:cNvSpPr>
          <p:nvPr>
            <p:ph type="title"/>
          </p:nvPr>
        </p:nvSpPr>
        <p:spPr>
          <a:xfrm>
            <a:off x="643467" y="321734"/>
            <a:ext cx="10905066" cy="1135737"/>
          </a:xfrm>
        </p:spPr>
        <p:txBody>
          <a:bodyPr>
            <a:normAutofit/>
          </a:bodyPr>
          <a:lstStyle/>
          <a:p>
            <a:pPr algn="ctr"/>
            <a:r>
              <a:rPr lang="en-CN" sz="3600" b="1" dirty="0"/>
              <a:t>Simulation results</a:t>
            </a:r>
          </a:p>
        </p:txBody>
      </p:sp>
      <p:sp>
        <p:nvSpPr>
          <p:cNvPr id="3" name="Content Placeholder 2">
            <a:extLst>
              <a:ext uri="{FF2B5EF4-FFF2-40B4-BE49-F238E27FC236}">
                <a16:creationId xmlns:a16="http://schemas.microsoft.com/office/drawing/2014/main" id="{547AA5EC-48AE-FF48-8900-06D81389481F}"/>
              </a:ext>
            </a:extLst>
          </p:cNvPr>
          <p:cNvSpPr>
            <a:spLocks noGrp="1"/>
          </p:cNvSpPr>
          <p:nvPr>
            <p:ph idx="1"/>
          </p:nvPr>
        </p:nvSpPr>
        <p:spPr>
          <a:xfrm>
            <a:off x="643469" y="1782981"/>
            <a:ext cx="4008384" cy="4393982"/>
          </a:xfrm>
        </p:spPr>
        <p:txBody>
          <a:bodyPr>
            <a:normAutofit/>
          </a:bodyPr>
          <a:lstStyle/>
          <a:p>
            <a:pPr marL="0" indent="0" algn="just">
              <a:buNone/>
            </a:pPr>
            <a:r>
              <a:rPr lang="en-CN" sz="2400" dirty="0"/>
              <a:t>The results indicate that the sentiment analysis performed in </a:t>
            </a:r>
            <a:r>
              <a:rPr lang="en-US" sz="2400" dirty="0"/>
              <a:t>the </a:t>
            </a:r>
            <a:r>
              <a:rPr lang="en-CN" sz="2400" dirty="0"/>
              <a:t>Russian language using </a:t>
            </a:r>
            <a:r>
              <a:rPr lang="en-US" sz="2400" dirty="0"/>
              <a:t>the </a:t>
            </a:r>
            <a:r>
              <a:rPr lang="en-CN" sz="2400" dirty="0"/>
              <a:t>RuBERT model </a:t>
            </a:r>
            <a:r>
              <a:rPr lang="en-US" sz="2400" dirty="0"/>
              <a:t>shows</a:t>
            </a:r>
            <a:r>
              <a:rPr lang="en-CN" sz="2400" dirty="0"/>
              <a:t> the same pattern as the VADER sentiment in English as shown in comparison. Thus, the RuBERT Transformer gives the best solution because the pattern of classification matches with the VADER classification, performing the best among all the methods.</a:t>
            </a:r>
          </a:p>
        </p:txBody>
      </p:sp>
      <p:grpSp>
        <p:nvGrpSpPr>
          <p:cNvPr id="23" name="Group 2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2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2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A2A233D4-CB60-C546-A599-F51024EC496B}"/>
              </a:ext>
            </a:extLst>
          </p:cNvPr>
          <p:cNvPicPr>
            <a:picLocks noChangeAspect="1"/>
          </p:cNvPicPr>
          <p:nvPr/>
        </p:nvPicPr>
        <p:blipFill>
          <a:blip r:embed="rId2"/>
          <a:stretch>
            <a:fillRect/>
          </a:stretch>
        </p:blipFill>
        <p:spPr>
          <a:xfrm>
            <a:off x="6096001" y="1784950"/>
            <a:ext cx="5123288" cy="3853982"/>
          </a:xfrm>
          <a:prstGeom prst="rect">
            <a:avLst/>
          </a:prstGeom>
        </p:spPr>
      </p:pic>
      <p:pic>
        <p:nvPicPr>
          <p:cNvPr id="7" name="Picture 6" descr="Text&#10;&#10;Description automatically generated">
            <a:extLst>
              <a:ext uri="{FF2B5EF4-FFF2-40B4-BE49-F238E27FC236}">
                <a16:creationId xmlns:a16="http://schemas.microsoft.com/office/drawing/2014/main" id="{0C245C22-1AC3-824B-B69A-92A00B8B4BEF}"/>
              </a:ext>
            </a:extLst>
          </p:cNvPr>
          <p:cNvPicPr>
            <a:picLocks noChangeAspect="1"/>
          </p:cNvPicPr>
          <p:nvPr/>
        </p:nvPicPr>
        <p:blipFill>
          <a:blip r:embed="rId3"/>
          <a:stretch>
            <a:fillRect/>
          </a:stretch>
        </p:blipFill>
        <p:spPr>
          <a:xfrm>
            <a:off x="0" y="6100618"/>
            <a:ext cx="2443163" cy="757381"/>
          </a:xfrm>
          <a:prstGeom prst="rect">
            <a:avLst/>
          </a:prstGeom>
        </p:spPr>
      </p:pic>
    </p:spTree>
    <p:extLst>
      <p:ext uri="{BB962C8B-B14F-4D97-AF65-F5344CB8AC3E}">
        <p14:creationId xmlns:p14="http://schemas.microsoft.com/office/powerpoint/2010/main" val="132461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376A4-00EE-424A-BC09-D28CA4070E8F}"/>
              </a:ext>
            </a:extLst>
          </p:cNvPr>
          <p:cNvSpPr>
            <a:spLocks noGrp="1"/>
          </p:cNvSpPr>
          <p:nvPr>
            <p:ph type="title"/>
          </p:nvPr>
        </p:nvSpPr>
        <p:spPr>
          <a:xfrm>
            <a:off x="643467" y="321734"/>
            <a:ext cx="10905066" cy="1135737"/>
          </a:xfrm>
        </p:spPr>
        <p:txBody>
          <a:bodyPr>
            <a:normAutofit/>
          </a:bodyPr>
          <a:lstStyle/>
          <a:p>
            <a:pPr algn="ctr"/>
            <a:r>
              <a:rPr lang="en-CN" sz="3600" b="1" dirty="0"/>
              <a:t>Discussion</a:t>
            </a:r>
          </a:p>
        </p:txBody>
      </p:sp>
      <p:sp>
        <p:nvSpPr>
          <p:cNvPr id="3" name="Content Placeholder 2">
            <a:extLst>
              <a:ext uri="{FF2B5EF4-FFF2-40B4-BE49-F238E27FC236}">
                <a16:creationId xmlns:a16="http://schemas.microsoft.com/office/drawing/2014/main" id="{2F7EB853-0811-2341-8A08-2897621E45CE}"/>
              </a:ext>
            </a:extLst>
          </p:cNvPr>
          <p:cNvSpPr>
            <a:spLocks noGrp="1"/>
          </p:cNvSpPr>
          <p:nvPr>
            <p:ph idx="1"/>
          </p:nvPr>
        </p:nvSpPr>
        <p:spPr>
          <a:xfrm>
            <a:off x="643467" y="1782981"/>
            <a:ext cx="10905066" cy="4393982"/>
          </a:xfrm>
        </p:spPr>
        <p:txBody>
          <a:bodyPr>
            <a:normAutofit/>
          </a:bodyPr>
          <a:lstStyle/>
          <a:p>
            <a:pPr marL="0" indent="0" algn="just">
              <a:buNone/>
            </a:pPr>
            <a:r>
              <a:rPr lang="en-CN" sz="2400" dirty="0"/>
              <a:t>The results of sentiment analysis using VADER lexicon after translation and RuBERT model are still dissimilar in counts of positive and neutral tweets. Opposition claims might argue the results are inconsistent. However, in both methods, the counts of negative tweets take the majority. In addition, the result of RuBERT model is consistent with that of English sentiment analysis.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B2965D0C-3E20-3A4C-A965-C1DACDD88411}"/>
              </a:ext>
            </a:extLst>
          </p:cNvPr>
          <p:cNvPicPr>
            <a:picLocks noChangeAspect="1"/>
          </p:cNvPicPr>
          <p:nvPr/>
        </p:nvPicPr>
        <p:blipFill>
          <a:blip r:embed="rId2"/>
          <a:stretch>
            <a:fillRect/>
          </a:stretch>
        </p:blipFill>
        <p:spPr>
          <a:xfrm>
            <a:off x="157162" y="5928649"/>
            <a:ext cx="2414588" cy="748522"/>
          </a:xfrm>
          <a:prstGeom prst="rect">
            <a:avLst/>
          </a:prstGeom>
        </p:spPr>
      </p:pic>
    </p:spTree>
    <p:extLst>
      <p:ext uri="{BB962C8B-B14F-4D97-AF65-F5344CB8AC3E}">
        <p14:creationId xmlns:p14="http://schemas.microsoft.com/office/powerpoint/2010/main" val="66889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0F502B-5BFD-0E4B-BE3E-878235C7F13A}"/>
              </a:ext>
            </a:extLst>
          </p:cNvPr>
          <p:cNvSpPr>
            <a:spLocks noGrp="1"/>
          </p:cNvSpPr>
          <p:nvPr>
            <p:ph type="title"/>
          </p:nvPr>
        </p:nvSpPr>
        <p:spPr>
          <a:xfrm>
            <a:off x="643467" y="321734"/>
            <a:ext cx="10905066" cy="1135737"/>
          </a:xfrm>
        </p:spPr>
        <p:txBody>
          <a:bodyPr>
            <a:normAutofit/>
          </a:bodyPr>
          <a:lstStyle/>
          <a:p>
            <a:pPr algn="ctr"/>
            <a:r>
              <a:rPr lang="en-CN" sz="3600" b="1" dirty="0"/>
              <a:t>Conclusion</a:t>
            </a:r>
          </a:p>
        </p:txBody>
      </p:sp>
      <p:sp>
        <p:nvSpPr>
          <p:cNvPr id="32" name="Content Placeholder 2">
            <a:extLst>
              <a:ext uri="{FF2B5EF4-FFF2-40B4-BE49-F238E27FC236}">
                <a16:creationId xmlns:a16="http://schemas.microsoft.com/office/drawing/2014/main" id="{D7DBA4F6-0E19-0246-9A2F-7C62DDAD2D71}"/>
              </a:ext>
            </a:extLst>
          </p:cNvPr>
          <p:cNvSpPr>
            <a:spLocks noGrp="1"/>
          </p:cNvSpPr>
          <p:nvPr>
            <p:ph idx="1"/>
          </p:nvPr>
        </p:nvSpPr>
        <p:spPr>
          <a:xfrm>
            <a:off x="643467" y="1782981"/>
            <a:ext cx="10905066" cy="4393982"/>
          </a:xfrm>
        </p:spPr>
        <p:txBody>
          <a:bodyPr>
            <a:normAutofit fontScale="92500" lnSpcReduction="10000"/>
          </a:bodyPr>
          <a:lstStyle/>
          <a:p>
            <a:pPr marL="0" indent="0" algn="just">
              <a:buNone/>
            </a:pPr>
            <a:r>
              <a:rPr lang="en-CN" sz="2600" dirty="0"/>
              <a:t>The military conflict between Russia and Ukraine becomes the centroid of social media after eruption, attracting people to post and comment about this event. Our research includes:</a:t>
            </a:r>
          </a:p>
          <a:p>
            <a:pPr marL="0" indent="0" algn="just">
              <a:buNone/>
            </a:pPr>
            <a:r>
              <a:rPr lang="en-CN" sz="2600" dirty="0"/>
              <a:t>• Extract and gather multilingual tweets into the dataset.</a:t>
            </a:r>
          </a:p>
          <a:p>
            <a:pPr marL="0" indent="0" algn="just">
              <a:buNone/>
            </a:pPr>
            <a:r>
              <a:rPr lang="en-CN" sz="2600" dirty="0"/>
              <a:t>• Process data to be in the state that a machine can interpret.</a:t>
            </a:r>
          </a:p>
          <a:p>
            <a:pPr marL="0" indent="0" algn="just">
              <a:buNone/>
            </a:pPr>
            <a:r>
              <a:rPr lang="en-CN" sz="2600" dirty="0"/>
              <a:t>• Conduct sentiment analysis on English tweets.</a:t>
            </a:r>
          </a:p>
          <a:p>
            <a:pPr marL="0" indent="0" algn="just">
              <a:buNone/>
            </a:pPr>
            <a:r>
              <a:rPr lang="en-CN" sz="2600" dirty="0"/>
              <a:t>• Conduct sentiment analysis on tweets in Russian languages by VADER lexicon after translating into English, Dostoevsky package, VADER for Russian, and RuBERT model.</a:t>
            </a:r>
          </a:p>
          <a:p>
            <a:pPr marL="0" indent="0" algn="just">
              <a:buNone/>
            </a:pPr>
            <a:r>
              <a:rPr lang="en-CN" sz="2600" dirty="0"/>
              <a:t>• Compare the results of sentiment analysis using these methods.</a:t>
            </a:r>
          </a:p>
          <a:p>
            <a:pPr marL="0" indent="0" algn="just">
              <a:buNone/>
            </a:pPr>
            <a:r>
              <a:rPr lang="en-CN" sz="2600" dirty="0"/>
              <a:t>In the future, research can be done to decrease the dissimilarity of results by performing VADER lexicon after translation and RuBERT model.</a:t>
            </a:r>
          </a:p>
          <a:p>
            <a:pPr marL="0" indent="0" algn="just">
              <a:buNone/>
            </a:pPr>
            <a:endParaRPr lang="en-CN" sz="2000" dirty="0"/>
          </a:p>
        </p:txBody>
      </p:sp>
      <p:sp>
        <p:nvSpPr>
          <p:cNvPr id="65" name="Rectangle 6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A86840B0-C694-C249-B334-2951C0A92BC0}"/>
              </a:ext>
            </a:extLst>
          </p:cNvPr>
          <p:cNvPicPr>
            <a:picLocks noChangeAspect="1"/>
          </p:cNvPicPr>
          <p:nvPr/>
        </p:nvPicPr>
        <p:blipFill>
          <a:blip r:embed="rId2"/>
          <a:stretch>
            <a:fillRect/>
          </a:stretch>
        </p:blipFill>
        <p:spPr>
          <a:xfrm>
            <a:off x="106540" y="5878337"/>
            <a:ext cx="2508074" cy="777503"/>
          </a:xfrm>
          <a:prstGeom prst="rect">
            <a:avLst/>
          </a:prstGeom>
        </p:spPr>
      </p:pic>
    </p:spTree>
    <p:extLst>
      <p:ext uri="{BB962C8B-B14F-4D97-AF65-F5344CB8AC3E}">
        <p14:creationId xmlns:p14="http://schemas.microsoft.com/office/powerpoint/2010/main" val="306980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2781-B246-D042-B56D-C277AAC4CB6B}"/>
              </a:ext>
            </a:extLst>
          </p:cNvPr>
          <p:cNvSpPr>
            <a:spLocks noGrp="1"/>
          </p:cNvSpPr>
          <p:nvPr>
            <p:ph type="title"/>
          </p:nvPr>
        </p:nvSpPr>
        <p:spPr/>
        <p:txBody>
          <a:bodyPr>
            <a:normAutofit/>
          </a:bodyPr>
          <a:lstStyle/>
          <a:p>
            <a:pPr algn="ctr"/>
            <a:r>
              <a:rPr lang="en-CN" sz="3600" b="1" dirty="0"/>
              <a:t>Reference</a:t>
            </a:r>
            <a:r>
              <a:rPr lang="en-US" sz="3600" dirty="0"/>
              <a:t>s</a:t>
            </a:r>
            <a:r>
              <a:rPr lang="en-CN" sz="3600" dirty="0"/>
              <a:t>:</a:t>
            </a:r>
          </a:p>
        </p:txBody>
      </p:sp>
      <p:sp>
        <p:nvSpPr>
          <p:cNvPr id="3" name="Content Placeholder 2">
            <a:extLst>
              <a:ext uri="{FF2B5EF4-FFF2-40B4-BE49-F238E27FC236}">
                <a16:creationId xmlns:a16="http://schemas.microsoft.com/office/drawing/2014/main" id="{41F5A70E-E901-A141-853F-70C7FA984247}"/>
              </a:ext>
            </a:extLst>
          </p:cNvPr>
          <p:cNvSpPr>
            <a:spLocks noGrp="1"/>
          </p:cNvSpPr>
          <p:nvPr>
            <p:ph idx="1"/>
          </p:nvPr>
        </p:nvSpPr>
        <p:spPr/>
        <p:txBody>
          <a:bodyPr>
            <a:normAutofit fontScale="47500" lnSpcReduction="20000"/>
          </a:bodyPr>
          <a:lstStyle/>
          <a:p>
            <a:pPr marL="0" indent="0">
              <a:buNone/>
            </a:pPr>
            <a:r>
              <a:rPr lang="en-US" sz="3300" dirty="0"/>
              <a:t>[1]  ”Multitask Learning for Fine-Grained Twitter Sentiment Analysis”, Georgios </a:t>
            </a:r>
            <a:r>
              <a:rPr lang="en-US" sz="3300" dirty="0" err="1"/>
              <a:t>Balikas</a:t>
            </a:r>
            <a:r>
              <a:rPr lang="en-US" sz="3300" dirty="0"/>
              <a:t>, Simon Moura, </a:t>
            </a:r>
            <a:r>
              <a:rPr lang="en-US" sz="3300" dirty="0" err="1"/>
              <a:t>Massih</a:t>
            </a:r>
            <a:r>
              <a:rPr lang="en-US" sz="3300" dirty="0"/>
              <a:t>-Reza </a:t>
            </a:r>
            <a:r>
              <a:rPr lang="en-US" sz="3300" dirty="0" err="1"/>
              <a:t>Amini</a:t>
            </a:r>
            <a:r>
              <a:rPr lang="en-US" sz="3300" dirty="0"/>
              <a:t> (Issue 2017) </a:t>
            </a:r>
            <a:endParaRPr lang="en-US" sz="3300" dirty="0">
              <a:effectLst/>
            </a:endParaRPr>
          </a:p>
          <a:p>
            <a:pPr marL="0" indent="0">
              <a:buNone/>
            </a:pPr>
            <a:r>
              <a:rPr lang="en-US" sz="3300" dirty="0"/>
              <a:t>[2]  Sentiment Analysis of Twitter Data for Predicting Stock Market Movements”, Venkata </a:t>
            </a:r>
            <a:r>
              <a:rPr lang="en-US" sz="3300" dirty="0" err="1"/>
              <a:t>Sasank</a:t>
            </a:r>
            <a:r>
              <a:rPr lang="en-US" sz="3300" dirty="0"/>
              <a:t> </a:t>
            </a:r>
            <a:r>
              <a:rPr lang="en-US" sz="3300" dirty="0" err="1"/>
              <a:t>Pagolu</a:t>
            </a:r>
            <a:r>
              <a:rPr lang="en-US" sz="3300" dirty="0"/>
              <a:t>, Kamal </a:t>
            </a:r>
            <a:r>
              <a:rPr lang="en-US" sz="3300" dirty="0" err="1"/>
              <a:t>Nayan</a:t>
            </a:r>
            <a:r>
              <a:rPr lang="en-US" sz="3300" dirty="0"/>
              <a:t> Reddy </a:t>
            </a:r>
            <a:r>
              <a:rPr lang="en-US" sz="3300" dirty="0" err="1"/>
              <a:t>Challa</a:t>
            </a:r>
            <a:r>
              <a:rPr lang="en-US" sz="3300" dirty="0"/>
              <a:t>, Ganapati Panda, </a:t>
            </a:r>
            <a:r>
              <a:rPr lang="en-US" sz="3300" dirty="0" err="1"/>
              <a:t>Babita</a:t>
            </a:r>
            <a:r>
              <a:rPr lang="en-US" sz="3300" dirty="0"/>
              <a:t> Majhi (Issue 2016) </a:t>
            </a:r>
            <a:endParaRPr lang="en-US" sz="3300" dirty="0">
              <a:effectLst/>
            </a:endParaRPr>
          </a:p>
          <a:p>
            <a:pPr marL="0" indent="0">
              <a:buNone/>
            </a:pPr>
            <a:r>
              <a:rPr lang="en-US" sz="3300" dirty="0"/>
              <a:t>[3]  ”VADER: A Parsimonious Rule-based Model for Sentiment Analysis of Social Media Text”, C.J. Hutto Eric Gilbert (Issue 2015) </a:t>
            </a:r>
            <a:endParaRPr lang="en-US" sz="3300" dirty="0">
              <a:effectLst/>
            </a:endParaRPr>
          </a:p>
          <a:p>
            <a:pPr marL="0" indent="0">
              <a:buNone/>
            </a:pPr>
            <a:r>
              <a:rPr lang="en-US" sz="3300" dirty="0"/>
              <a:t>[4]  ”Transformer Based Multi-Grained Attention Network for Aspect-Based Sentiment Analysis”, JIAHUI SUN 1, PING HAN 2, ZHENG CHENG 1, ENMING WU 1, AND WENQING WANG (Issue 2020) </a:t>
            </a:r>
            <a:endParaRPr lang="en-US" sz="3300" dirty="0">
              <a:effectLst/>
            </a:endParaRPr>
          </a:p>
          <a:p>
            <a:pPr marL="0" indent="0">
              <a:buNone/>
            </a:pPr>
            <a:r>
              <a:rPr lang="en-US" sz="3300" dirty="0"/>
              <a:t>[5]  ”Distributed Real-Time Sentiment Analysis for Big Data Social Stream.”, Amir Hossein </a:t>
            </a:r>
            <a:r>
              <a:rPr lang="en-US" sz="3300" dirty="0" err="1"/>
              <a:t>Akhavan</a:t>
            </a:r>
            <a:r>
              <a:rPr lang="en-US" sz="3300" dirty="0"/>
              <a:t> </a:t>
            </a:r>
            <a:r>
              <a:rPr lang="en-US" sz="3300" dirty="0" err="1"/>
              <a:t>Rahnama</a:t>
            </a:r>
            <a:r>
              <a:rPr lang="en-US" sz="3300" dirty="0"/>
              <a:t>. (Issue 2016) </a:t>
            </a:r>
            <a:endParaRPr lang="en-US" sz="3300" dirty="0">
              <a:effectLst/>
            </a:endParaRPr>
          </a:p>
          <a:p>
            <a:pPr marL="0" indent="0">
              <a:buNone/>
            </a:pPr>
            <a:r>
              <a:rPr lang="en-US" sz="3300" dirty="0"/>
              <a:t>[6]  ”Integrated Real-Time Big Data Stream Sentiment Analysis Service.”, Sun </a:t>
            </a:r>
            <a:r>
              <a:rPr lang="en-US" sz="3300" dirty="0" err="1"/>
              <a:t>Sunnie</a:t>
            </a:r>
            <a:r>
              <a:rPr lang="en-US" sz="3300" dirty="0"/>
              <a:t> Chung, Danielle </a:t>
            </a:r>
            <a:r>
              <a:rPr lang="en-US" sz="3300" dirty="0" err="1"/>
              <a:t>Aring</a:t>
            </a:r>
            <a:r>
              <a:rPr lang="en-US" sz="3300" dirty="0"/>
              <a:t>, (Issue 2018) </a:t>
            </a:r>
            <a:endParaRPr lang="en-US" sz="3300" dirty="0">
              <a:effectLst/>
            </a:endParaRPr>
          </a:p>
          <a:p>
            <a:pPr marL="0" indent="0">
              <a:buNone/>
            </a:pPr>
            <a:r>
              <a:rPr lang="en-US" sz="3300" dirty="0"/>
              <a:t>[7]  https://</a:t>
            </a:r>
            <a:r>
              <a:rPr lang="en-US" sz="3300" dirty="0" err="1"/>
              <a:t>www.kaggle.com</a:t>
            </a:r>
            <a:r>
              <a:rPr lang="en-US" sz="3300" dirty="0"/>
              <a:t>/datasets/</a:t>
            </a:r>
            <a:r>
              <a:rPr lang="en-US" sz="3300" dirty="0" err="1"/>
              <a:t>bwandowando</a:t>
            </a:r>
            <a:r>
              <a:rPr lang="en-US" sz="3300" dirty="0"/>
              <a:t>/</a:t>
            </a:r>
            <a:r>
              <a:rPr lang="en-US" sz="3300" dirty="0" err="1"/>
              <a:t>ukraine</a:t>
            </a:r>
            <a:r>
              <a:rPr lang="en-US" sz="3300" dirty="0"/>
              <a:t>-</a:t>
            </a:r>
            <a:r>
              <a:rPr lang="en-US" sz="3300" dirty="0" err="1"/>
              <a:t>russian</a:t>
            </a:r>
            <a:r>
              <a:rPr lang="en-US" sz="3300" dirty="0"/>
              <a:t>-crisis- twitter-dataset-1-2-m-rows </a:t>
            </a:r>
            <a:endParaRPr lang="en-US" sz="3300" dirty="0">
              <a:effectLst/>
            </a:endParaRPr>
          </a:p>
          <a:p>
            <a:pPr marL="0" indent="0">
              <a:buNone/>
            </a:pPr>
            <a:r>
              <a:rPr lang="en-US" sz="3300" dirty="0"/>
              <a:t>[8]  “Identifying top sellers in underground economy using deep learning- based sentiment analysis,” in Proc. IEEE Joint </a:t>
            </a:r>
            <a:r>
              <a:rPr lang="en-US" sz="3300" dirty="0" err="1"/>
              <a:t>Intell</a:t>
            </a:r>
            <a:r>
              <a:rPr lang="en-US" sz="3300" dirty="0"/>
              <a:t>. </a:t>
            </a:r>
            <a:r>
              <a:rPr lang="en-US" sz="3300" dirty="0" err="1"/>
              <a:t>Secur</a:t>
            </a:r>
            <a:r>
              <a:rPr lang="en-US" sz="3300" dirty="0"/>
              <a:t>. </a:t>
            </a:r>
            <a:r>
              <a:rPr lang="en-US" sz="3300" dirty="0" err="1"/>
              <a:t>Informat</a:t>
            </a:r>
            <a:r>
              <a:rPr lang="en-US" sz="3300" dirty="0"/>
              <a:t>. Conf., W. Li and H. Chen (Issue 2014) </a:t>
            </a:r>
            <a:endParaRPr lang="en-US" sz="3300" dirty="0">
              <a:effectLst/>
            </a:endParaRPr>
          </a:p>
          <a:p>
            <a:pPr marL="0" indent="0">
              <a:buNone/>
            </a:pPr>
            <a:r>
              <a:rPr lang="en-US" sz="3300" dirty="0"/>
              <a:t>[9]  “Sentiment-analysis-in-</a:t>
            </a:r>
            <a:r>
              <a:rPr lang="en-US" sz="3300" dirty="0" err="1"/>
              <a:t>russian</a:t>
            </a:r>
            <a:r>
              <a:rPr lang="en-US" sz="3300" dirty="0"/>
              <a:t>: Fine-tuned multilingual Bert and multilingual use for sentiment analysis in Russian. </a:t>
            </a:r>
            <a:r>
              <a:rPr lang="en-US" sz="3300" dirty="0" err="1"/>
              <a:t>Rureviews</a:t>
            </a:r>
            <a:r>
              <a:rPr lang="en-US" sz="3300" dirty="0"/>
              <a:t>, </a:t>
            </a:r>
            <a:r>
              <a:rPr lang="en-US" sz="3300" dirty="0" err="1"/>
              <a:t>Rusentiment</a:t>
            </a:r>
            <a:r>
              <a:rPr lang="en-US" sz="3300" dirty="0"/>
              <a:t>, Kaggle Russian news dataset, LINIS crowd, and </a:t>
            </a:r>
            <a:r>
              <a:rPr lang="en-US" sz="3300" dirty="0" err="1"/>
              <a:t>RuTweetCorp</a:t>
            </a:r>
            <a:r>
              <a:rPr lang="en-US" sz="3300" dirty="0"/>
              <a:t> were utilized as training data.” </a:t>
            </a:r>
            <a:r>
              <a:rPr lang="en-US" sz="3300" dirty="0" err="1"/>
              <a:t>Sismetanin</a:t>
            </a:r>
            <a:r>
              <a:rPr lang="en-US" sz="3300" dirty="0"/>
              <a:t>. (Issue 2021). </a:t>
            </a:r>
            <a:endParaRPr lang="en-US" sz="3300" dirty="0">
              <a:effectLst/>
            </a:endParaRPr>
          </a:p>
          <a:p>
            <a:pPr marL="0" indent="0">
              <a:buNone/>
            </a:pPr>
            <a:endParaRPr lang="en-CN" dirty="0"/>
          </a:p>
        </p:txBody>
      </p:sp>
      <p:pic>
        <p:nvPicPr>
          <p:cNvPr id="5" name="Picture 4" descr="Text&#10;&#10;Description automatically generated">
            <a:extLst>
              <a:ext uri="{FF2B5EF4-FFF2-40B4-BE49-F238E27FC236}">
                <a16:creationId xmlns:a16="http://schemas.microsoft.com/office/drawing/2014/main" id="{393A2F74-D98F-F040-B023-F63E0FC82C4E}"/>
              </a:ext>
            </a:extLst>
          </p:cNvPr>
          <p:cNvPicPr>
            <a:picLocks noChangeAspect="1"/>
          </p:cNvPicPr>
          <p:nvPr/>
        </p:nvPicPr>
        <p:blipFill>
          <a:blip r:embed="rId2"/>
          <a:stretch>
            <a:fillRect/>
          </a:stretch>
        </p:blipFill>
        <p:spPr>
          <a:xfrm>
            <a:off x="100013" y="5930995"/>
            <a:ext cx="2457450" cy="761810"/>
          </a:xfrm>
          <a:prstGeom prst="rect">
            <a:avLst/>
          </a:prstGeom>
        </p:spPr>
      </p:pic>
    </p:spTree>
    <p:extLst>
      <p:ext uri="{BB962C8B-B14F-4D97-AF65-F5344CB8AC3E}">
        <p14:creationId xmlns:p14="http://schemas.microsoft.com/office/powerpoint/2010/main" val="94868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F1E0FE-D742-C94A-AF78-D74804933E30}"/>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sz="3600" b="1" dirty="0"/>
              <a:t>Abstract</a:t>
            </a:r>
            <a:endParaRPr lang="en-US" sz="3600" b="1"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994BA6B2-1358-F843-992A-0F2104E10C31}"/>
              </a:ext>
            </a:extLst>
          </p:cNvPr>
          <p:cNvSpPr txBox="1"/>
          <p:nvPr/>
        </p:nvSpPr>
        <p:spPr>
          <a:xfrm>
            <a:off x="643467" y="1782981"/>
            <a:ext cx="10905066" cy="4393982"/>
          </a:xfrm>
          <a:prstGeom prst="rect">
            <a:avLst/>
          </a:prstGeom>
        </p:spPr>
        <p:txBody>
          <a:bodyPr vert="horz" lIns="91440" tIns="45720" rIns="91440" bIns="45720" rtlCol="0">
            <a:normAutofit/>
          </a:bodyPr>
          <a:lstStyle/>
          <a:p>
            <a:pPr marL="342900" indent="-342900" algn="just">
              <a:lnSpc>
                <a:spcPct val="90000"/>
              </a:lnSpc>
              <a:spcAft>
                <a:spcPts val="600"/>
              </a:spcAft>
              <a:buFont typeface="Arial" panose="020B0604020202020204" pitchFamily="34" charset="0"/>
              <a:buChar char="•"/>
            </a:pPr>
            <a:r>
              <a:rPr lang="en-US" sz="2400" dirty="0"/>
              <a:t>Social media has become a significant tool for disseminating information and influencing opinions and decisions. </a:t>
            </a:r>
          </a:p>
          <a:p>
            <a:pPr marL="342900" indent="-342900" algn="just">
              <a:lnSpc>
                <a:spcPct val="90000"/>
              </a:lnSpc>
              <a:spcAft>
                <a:spcPts val="600"/>
              </a:spcAft>
              <a:buFont typeface="Arial" panose="020B0604020202020204" pitchFamily="34" charset="0"/>
              <a:buChar char="•"/>
            </a:pPr>
            <a:r>
              <a:rPr lang="en-US" sz="2400" dirty="0"/>
              <a:t>Social media is having an increasing impact on political discourse allowing institutions and citizens to connect directly and participate actively in political decision-making processes. </a:t>
            </a:r>
          </a:p>
          <a:p>
            <a:pPr marL="342900" indent="-342900" algn="just">
              <a:lnSpc>
                <a:spcPct val="90000"/>
              </a:lnSpc>
              <a:spcAft>
                <a:spcPts val="600"/>
              </a:spcAft>
              <a:buFont typeface="Arial" panose="020B0604020202020204" pitchFamily="34" charset="0"/>
              <a:buChar char="•"/>
            </a:pPr>
            <a:r>
              <a:rPr lang="en-US" sz="2400" dirty="0"/>
              <a:t>In this paper, we presented methods to improve the quality of the applied sentiment analysis studies. We are trying to compare the sentiment of the Russian Language Tweets with the same tweets translated into English. Moreover, we have also performed sentiment analysis of Russian language tweets and tried multiple techniques to improve the quality of the sentiment lexicon in the Russian Language. </a:t>
            </a:r>
          </a:p>
          <a:p>
            <a:pPr algn="just">
              <a:lnSpc>
                <a:spcPct val="90000"/>
              </a:lnSpc>
              <a:spcAft>
                <a:spcPts val="600"/>
              </a:spcAft>
            </a:pPr>
            <a:endParaRPr lang="en-US" sz="24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Text&#10;&#10;Description automatically generated">
            <a:extLst>
              <a:ext uri="{FF2B5EF4-FFF2-40B4-BE49-F238E27FC236}">
                <a16:creationId xmlns:a16="http://schemas.microsoft.com/office/drawing/2014/main" id="{C710F401-4C86-B94D-8875-167273712CDC}"/>
              </a:ext>
            </a:extLst>
          </p:cNvPr>
          <p:cNvPicPr>
            <a:picLocks noChangeAspect="1"/>
          </p:cNvPicPr>
          <p:nvPr/>
        </p:nvPicPr>
        <p:blipFill>
          <a:blip r:embed="rId2"/>
          <a:stretch>
            <a:fillRect/>
          </a:stretch>
        </p:blipFill>
        <p:spPr>
          <a:xfrm>
            <a:off x="100659" y="5900647"/>
            <a:ext cx="2459038" cy="762302"/>
          </a:xfrm>
          <a:prstGeom prst="rect">
            <a:avLst/>
          </a:prstGeom>
        </p:spPr>
      </p:pic>
    </p:spTree>
    <p:extLst>
      <p:ext uri="{BB962C8B-B14F-4D97-AF65-F5344CB8AC3E}">
        <p14:creationId xmlns:p14="http://schemas.microsoft.com/office/powerpoint/2010/main" val="196893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DA7095-A64E-6045-A131-13C362AA34E3}"/>
              </a:ext>
            </a:extLst>
          </p:cNvPr>
          <p:cNvSpPr>
            <a:spLocks noGrp="1"/>
          </p:cNvSpPr>
          <p:nvPr>
            <p:ph type="title"/>
          </p:nvPr>
        </p:nvSpPr>
        <p:spPr>
          <a:xfrm>
            <a:off x="643467" y="321734"/>
            <a:ext cx="10905066" cy="1135737"/>
          </a:xfrm>
        </p:spPr>
        <p:txBody>
          <a:bodyPr>
            <a:normAutofit/>
          </a:bodyPr>
          <a:lstStyle/>
          <a:p>
            <a:pPr algn="ctr"/>
            <a:r>
              <a:rPr lang="en-CN" sz="3600" b="1" dirty="0"/>
              <a:t>Introduction</a:t>
            </a:r>
          </a:p>
        </p:txBody>
      </p:sp>
      <p:sp>
        <p:nvSpPr>
          <p:cNvPr id="3" name="Content Placeholder 2">
            <a:extLst>
              <a:ext uri="{FF2B5EF4-FFF2-40B4-BE49-F238E27FC236}">
                <a16:creationId xmlns:a16="http://schemas.microsoft.com/office/drawing/2014/main" id="{478BFE0F-AD89-FC41-AD5A-48901D3D6D07}"/>
              </a:ext>
            </a:extLst>
          </p:cNvPr>
          <p:cNvSpPr>
            <a:spLocks noGrp="1"/>
          </p:cNvSpPr>
          <p:nvPr>
            <p:ph idx="1"/>
          </p:nvPr>
        </p:nvSpPr>
        <p:spPr>
          <a:xfrm>
            <a:off x="643467" y="1782981"/>
            <a:ext cx="10905066" cy="4393982"/>
          </a:xfrm>
        </p:spPr>
        <p:txBody>
          <a:bodyPr>
            <a:normAutofit fontScale="92500" lnSpcReduction="10000"/>
          </a:bodyPr>
          <a:lstStyle/>
          <a:p>
            <a:pPr marL="0" indent="0" algn="just">
              <a:buNone/>
            </a:pPr>
            <a:r>
              <a:rPr lang="en-US" sz="2600" dirty="0"/>
              <a:t>Predicting, Inspecting, and Analysis of tweets on special military operations using computational power to gather information about a certain subject. With the use of Natural Language Processing and the concept of Machine Learning, we can train the computer to classify tweets from the dataset. </a:t>
            </a:r>
          </a:p>
          <a:p>
            <a:pPr marL="0" indent="0" algn="just">
              <a:buNone/>
            </a:pPr>
            <a:r>
              <a:rPr lang="en-US" sz="2600" dirty="0"/>
              <a:t>Our Survey differs from the existing literature survey in that we focus on the application of sentiment analysis rather than existing sentiment analysis approaches and their classification quality. This work is about the Sentiment analysis of tweets posted on Twitter. BERT (Bidirectional Encoder Representations from Transformers) is the NLP (Natural Language Processing) Model, to predict the masked word from the tweets of the user for a special military operation. It is specially designed to use a masked language model, or MLM, to pre-train deep bidirectional representations from the unlabeled text. The processing of the data takes place and generally consists of two steps, pre-training and fine-tuning for creating models and a wide range of tasks. </a:t>
            </a:r>
          </a:p>
          <a:p>
            <a:pPr marL="0" indent="0" algn="just">
              <a:buNone/>
            </a:pPr>
            <a:endParaRPr lang="en-US" sz="1700" dirty="0"/>
          </a:p>
          <a:p>
            <a:pPr marL="0" indent="0" algn="just">
              <a:buNone/>
            </a:pPr>
            <a:endParaRPr lang="en-CN"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42F8DDAB-B9F0-B944-AFAD-48BA59EFC984}"/>
              </a:ext>
            </a:extLst>
          </p:cNvPr>
          <p:cNvPicPr>
            <a:picLocks noChangeAspect="1"/>
          </p:cNvPicPr>
          <p:nvPr/>
        </p:nvPicPr>
        <p:blipFill>
          <a:blip r:embed="rId2"/>
          <a:stretch>
            <a:fillRect/>
          </a:stretch>
        </p:blipFill>
        <p:spPr>
          <a:xfrm>
            <a:off x="107069" y="5933948"/>
            <a:ext cx="2457450" cy="761810"/>
          </a:xfrm>
          <a:prstGeom prst="rect">
            <a:avLst/>
          </a:prstGeom>
        </p:spPr>
      </p:pic>
    </p:spTree>
    <p:extLst>
      <p:ext uri="{BB962C8B-B14F-4D97-AF65-F5344CB8AC3E}">
        <p14:creationId xmlns:p14="http://schemas.microsoft.com/office/powerpoint/2010/main" val="44820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03CF39-9DC8-E64C-B46E-596CC201417B}"/>
              </a:ext>
            </a:extLst>
          </p:cNvPr>
          <p:cNvSpPr>
            <a:spLocks noGrp="1"/>
          </p:cNvSpPr>
          <p:nvPr>
            <p:ph type="title"/>
          </p:nvPr>
        </p:nvSpPr>
        <p:spPr>
          <a:xfrm>
            <a:off x="643467" y="321734"/>
            <a:ext cx="10905066" cy="1135737"/>
          </a:xfrm>
        </p:spPr>
        <p:txBody>
          <a:bodyPr>
            <a:normAutofit/>
          </a:bodyPr>
          <a:lstStyle/>
          <a:p>
            <a:pPr algn="ctr"/>
            <a:r>
              <a:rPr lang="en-CN" sz="3600" b="1" dirty="0"/>
              <a:t>Problem definition</a:t>
            </a:r>
          </a:p>
        </p:txBody>
      </p:sp>
      <p:sp>
        <p:nvSpPr>
          <p:cNvPr id="3" name="Content Placeholder 2">
            <a:extLst>
              <a:ext uri="{FF2B5EF4-FFF2-40B4-BE49-F238E27FC236}">
                <a16:creationId xmlns:a16="http://schemas.microsoft.com/office/drawing/2014/main" id="{515F8D65-00F4-7943-A506-446C3D835E4F}"/>
              </a:ext>
            </a:extLst>
          </p:cNvPr>
          <p:cNvSpPr>
            <a:spLocks noGrp="1"/>
          </p:cNvSpPr>
          <p:nvPr>
            <p:ph idx="1"/>
          </p:nvPr>
        </p:nvSpPr>
        <p:spPr>
          <a:xfrm>
            <a:off x="643467" y="1782981"/>
            <a:ext cx="10905066" cy="4393982"/>
          </a:xfrm>
        </p:spPr>
        <p:txBody>
          <a:bodyPr>
            <a:normAutofit fontScale="92500" lnSpcReduction="10000"/>
          </a:bodyPr>
          <a:lstStyle/>
          <a:p>
            <a:pPr algn="just"/>
            <a:r>
              <a:rPr lang="en-US" sz="2600" dirty="0"/>
              <a:t>Using the dataset from Kaggle, Ukraine Conflict Twitter Dataset[7]. This data contains 36.28 million tweets and around 11 Giga Bytes datasets in the form of Binary data about the conflict and is updated every day. The dataset consists of multiples columns such as </a:t>
            </a:r>
            <a:r>
              <a:rPr lang="en-US" sz="2600" dirty="0" err="1"/>
              <a:t>userid</a:t>
            </a:r>
            <a:r>
              <a:rPr lang="en-US" sz="2600" dirty="0"/>
              <a:t>, username, access (user bio), location, following (count), followers (count), total tweets, </a:t>
            </a:r>
            <a:r>
              <a:rPr lang="en-US" sz="2600" dirty="0" err="1"/>
              <a:t>usercreatedts</a:t>
            </a:r>
            <a:r>
              <a:rPr lang="en-US" sz="2600" dirty="0"/>
              <a:t> (time), tweeted, </a:t>
            </a:r>
            <a:r>
              <a:rPr lang="en-US" sz="2600" dirty="0" err="1"/>
              <a:t>tweetcreatedts</a:t>
            </a:r>
            <a:r>
              <a:rPr lang="en-US" sz="2600" dirty="0"/>
              <a:t> (time), retweet- count, text, hashtags, language, coordinates, favorite count, extracted (time). </a:t>
            </a:r>
          </a:p>
          <a:p>
            <a:pPr algn="just"/>
            <a:r>
              <a:rPr lang="en-US" sz="2600" dirty="0"/>
              <a:t>More than 150 languages are identified by linguistic experts. We translate the sentiment scales from Russian into English languages to classify simple monolingual sentiment analysis by translating the text into a single language. We observe that the sentiment polarity of the Russian language and English language are different for the same tweets. In this paper, we compare the Russian and English-translated tweets and find the solution for the difference we observed while analyzing the same tweets in two different languages. </a:t>
            </a:r>
          </a:p>
          <a:p>
            <a:pPr marL="0" indent="0" algn="just">
              <a:buNone/>
            </a:pPr>
            <a:endParaRPr lang="en-CN" sz="2000"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1950C648-97D2-E149-92F2-A8FB7D10C779}"/>
              </a:ext>
            </a:extLst>
          </p:cNvPr>
          <p:cNvPicPr>
            <a:picLocks noChangeAspect="1"/>
          </p:cNvPicPr>
          <p:nvPr/>
        </p:nvPicPr>
        <p:blipFill>
          <a:blip r:embed="rId2"/>
          <a:stretch>
            <a:fillRect/>
          </a:stretch>
        </p:blipFill>
        <p:spPr>
          <a:xfrm>
            <a:off x="106275" y="5986121"/>
            <a:ext cx="2459038" cy="762302"/>
          </a:xfrm>
          <a:prstGeom prst="rect">
            <a:avLst/>
          </a:prstGeom>
        </p:spPr>
      </p:pic>
    </p:spTree>
    <p:extLst>
      <p:ext uri="{BB962C8B-B14F-4D97-AF65-F5344CB8AC3E}">
        <p14:creationId xmlns:p14="http://schemas.microsoft.com/office/powerpoint/2010/main" val="310052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765C-5B11-7E47-9A55-50032B99BD93}"/>
              </a:ext>
            </a:extLst>
          </p:cNvPr>
          <p:cNvSpPr>
            <a:spLocks noGrp="1"/>
          </p:cNvSpPr>
          <p:nvPr>
            <p:ph type="title"/>
          </p:nvPr>
        </p:nvSpPr>
        <p:spPr/>
        <p:txBody>
          <a:bodyPr>
            <a:normAutofit/>
          </a:bodyPr>
          <a:lstStyle/>
          <a:p>
            <a:pPr algn="ctr"/>
            <a:r>
              <a:rPr lang="en-CN" sz="3600" b="1" dirty="0"/>
              <a:t>System architecture</a:t>
            </a:r>
          </a:p>
        </p:txBody>
      </p:sp>
      <p:pic>
        <p:nvPicPr>
          <p:cNvPr id="7" name="Picture 6" descr="Text&#10;&#10;Description automatically generated">
            <a:extLst>
              <a:ext uri="{FF2B5EF4-FFF2-40B4-BE49-F238E27FC236}">
                <a16:creationId xmlns:a16="http://schemas.microsoft.com/office/drawing/2014/main" id="{A6E1FD70-F8C8-064F-BECF-8CE2125D6AA7}"/>
              </a:ext>
            </a:extLst>
          </p:cNvPr>
          <p:cNvPicPr>
            <a:picLocks noChangeAspect="1"/>
          </p:cNvPicPr>
          <p:nvPr/>
        </p:nvPicPr>
        <p:blipFill>
          <a:blip r:embed="rId2"/>
          <a:stretch>
            <a:fillRect/>
          </a:stretch>
        </p:blipFill>
        <p:spPr>
          <a:xfrm>
            <a:off x="0" y="6024752"/>
            <a:ext cx="2457450" cy="761810"/>
          </a:xfrm>
          <a:prstGeom prst="rect">
            <a:avLst/>
          </a:prstGeom>
        </p:spPr>
      </p:pic>
      <p:sp>
        <p:nvSpPr>
          <p:cNvPr id="8" name="TextBox 7">
            <a:extLst>
              <a:ext uri="{FF2B5EF4-FFF2-40B4-BE49-F238E27FC236}">
                <a16:creationId xmlns:a16="http://schemas.microsoft.com/office/drawing/2014/main" id="{5E8E82F8-C3B6-AC4B-8E17-3F120FB378A9}"/>
              </a:ext>
            </a:extLst>
          </p:cNvPr>
          <p:cNvSpPr txBox="1"/>
          <p:nvPr/>
        </p:nvSpPr>
        <p:spPr>
          <a:xfrm>
            <a:off x="3681982" y="6296500"/>
            <a:ext cx="6662057" cy="646331"/>
          </a:xfrm>
          <a:prstGeom prst="rect">
            <a:avLst/>
          </a:prstGeom>
          <a:noFill/>
        </p:spPr>
        <p:txBody>
          <a:bodyPr wrap="square" rtlCol="0">
            <a:spAutoFit/>
          </a:bodyPr>
          <a:lstStyle/>
          <a:p>
            <a:r>
              <a:rPr lang="en-US" dirty="0"/>
              <a:t>Fig. 1.  System Architecture / System Flow Diagram </a:t>
            </a:r>
          </a:p>
          <a:p>
            <a:endParaRPr lang="en-CN" dirty="0"/>
          </a:p>
        </p:txBody>
      </p:sp>
      <p:pic>
        <p:nvPicPr>
          <p:cNvPr id="9" name="Content Placeholder 8" descr="Diagram&#10;&#10;Description automatically generated">
            <a:extLst>
              <a:ext uri="{FF2B5EF4-FFF2-40B4-BE49-F238E27FC236}">
                <a16:creationId xmlns:a16="http://schemas.microsoft.com/office/drawing/2014/main" id="{0F43356F-1121-E3DA-2B2E-ACFED24EAC6E}"/>
              </a:ext>
            </a:extLst>
          </p:cNvPr>
          <p:cNvPicPr>
            <a:picLocks noGrp="1" noChangeAspect="1"/>
          </p:cNvPicPr>
          <p:nvPr>
            <p:ph idx="1"/>
          </p:nvPr>
        </p:nvPicPr>
        <p:blipFill>
          <a:blip r:embed="rId3"/>
          <a:stretch>
            <a:fillRect/>
          </a:stretch>
        </p:blipFill>
        <p:spPr>
          <a:xfrm>
            <a:off x="3372465" y="1459149"/>
            <a:ext cx="5747042" cy="4717814"/>
          </a:xfrm>
        </p:spPr>
      </p:pic>
    </p:spTree>
    <p:extLst>
      <p:ext uri="{BB962C8B-B14F-4D97-AF65-F5344CB8AC3E}">
        <p14:creationId xmlns:p14="http://schemas.microsoft.com/office/powerpoint/2010/main" val="243505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0D2C44-8BEB-CD46-AA31-E8447948C1EA}"/>
              </a:ext>
            </a:extLst>
          </p:cNvPr>
          <p:cNvSpPr>
            <a:spLocks noGrp="1"/>
          </p:cNvSpPr>
          <p:nvPr>
            <p:ph type="title"/>
          </p:nvPr>
        </p:nvSpPr>
        <p:spPr>
          <a:xfrm>
            <a:off x="643467" y="321734"/>
            <a:ext cx="10905066" cy="1135737"/>
          </a:xfrm>
        </p:spPr>
        <p:txBody>
          <a:bodyPr>
            <a:normAutofit/>
          </a:bodyPr>
          <a:lstStyle/>
          <a:p>
            <a:pPr algn="ctr"/>
            <a:r>
              <a:rPr lang="en-CN" sz="3600" b="1" dirty="0"/>
              <a:t>Problem formulation</a:t>
            </a:r>
          </a:p>
        </p:txBody>
      </p:sp>
      <p:sp>
        <p:nvSpPr>
          <p:cNvPr id="3" name="Content Placeholder 2">
            <a:extLst>
              <a:ext uri="{FF2B5EF4-FFF2-40B4-BE49-F238E27FC236}">
                <a16:creationId xmlns:a16="http://schemas.microsoft.com/office/drawing/2014/main" id="{B2A617EF-528F-0C4E-8054-1D70D810F4CD}"/>
              </a:ext>
            </a:extLst>
          </p:cNvPr>
          <p:cNvSpPr>
            <a:spLocks noGrp="1"/>
          </p:cNvSpPr>
          <p:nvPr>
            <p:ph idx="1"/>
          </p:nvPr>
        </p:nvSpPr>
        <p:spPr>
          <a:xfrm>
            <a:off x="643467" y="1579418"/>
            <a:ext cx="10905066" cy="4597545"/>
          </a:xfrm>
        </p:spPr>
        <p:txBody>
          <a:bodyPr>
            <a:normAutofit/>
          </a:bodyPr>
          <a:lstStyle/>
          <a:p>
            <a:pPr algn="just"/>
            <a:r>
              <a:rPr lang="en-US" sz="2400" dirty="0"/>
              <a:t>In all Four </a:t>
            </a:r>
            <a:r>
              <a:rPr lang="en-US" sz="2400"/>
              <a:t>Methods, the </a:t>
            </a:r>
            <a:r>
              <a:rPr lang="en-US" sz="2400" dirty="0"/>
              <a:t>texts were categorized into 3 classes: Negative, Neutral, and Positive. Before implementing all the methods, data has been through the process of data pre-processing methods: Tokenization and Stemming to understand better. We extract 1455 Russian texts from the data set and translate the unique ones into the English language. They are all analyzed by the VADER lexicon sentiment analysis. VADER is an English language lexicon and rule-based sentiment analysis tool. To analyze the sentiments in VADER we calculate the compound score by adding the valence score of every word in the lexicon followed by the rule and then normalizing between -1 to +1. </a:t>
            </a:r>
          </a:p>
          <a:p>
            <a:pPr marL="0" indent="0">
              <a:buNone/>
            </a:pPr>
            <a:endParaRPr lang="en-US" sz="1600" dirty="0"/>
          </a:p>
          <a:p>
            <a:pPr marL="0" indent="0">
              <a:buNone/>
            </a:pPr>
            <a:endParaRPr lang="en-CN"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832C9372-778D-C641-8729-593EFF1AC8C8}"/>
              </a:ext>
            </a:extLst>
          </p:cNvPr>
          <p:cNvPicPr>
            <a:picLocks noChangeAspect="1"/>
          </p:cNvPicPr>
          <p:nvPr/>
        </p:nvPicPr>
        <p:blipFill>
          <a:blip r:embed="rId2"/>
          <a:stretch>
            <a:fillRect/>
          </a:stretch>
        </p:blipFill>
        <p:spPr>
          <a:xfrm>
            <a:off x="100659" y="5917759"/>
            <a:ext cx="2459038" cy="762302"/>
          </a:xfrm>
          <a:prstGeom prst="rect">
            <a:avLst/>
          </a:prstGeom>
        </p:spPr>
      </p:pic>
    </p:spTree>
    <p:extLst>
      <p:ext uri="{BB962C8B-B14F-4D97-AF65-F5344CB8AC3E}">
        <p14:creationId xmlns:p14="http://schemas.microsoft.com/office/powerpoint/2010/main" val="195549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D08E7-52DD-594E-A656-3DBE9A533D6E}"/>
              </a:ext>
            </a:extLst>
          </p:cNvPr>
          <p:cNvSpPr>
            <a:spLocks noGrp="1"/>
          </p:cNvSpPr>
          <p:nvPr>
            <p:ph type="title"/>
          </p:nvPr>
        </p:nvSpPr>
        <p:spPr>
          <a:xfrm>
            <a:off x="643467" y="321734"/>
            <a:ext cx="10905066" cy="1135737"/>
          </a:xfrm>
        </p:spPr>
        <p:txBody>
          <a:bodyPr>
            <a:normAutofit/>
          </a:bodyPr>
          <a:lstStyle/>
          <a:p>
            <a:pPr algn="ctr"/>
            <a:r>
              <a:rPr lang="en-CN" sz="3600" b="1" dirty="0"/>
              <a:t>Sentiment Analysis of Russian</a:t>
            </a:r>
            <a:r>
              <a:rPr lang="en-US" sz="3600" b="1" dirty="0"/>
              <a:t> text</a:t>
            </a:r>
            <a:r>
              <a:rPr lang="en-CN" sz="3600" b="1" dirty="0"/>
              <a:t> translated to English</a:t>
            </a:r>
          </a:p>
        </p:txBody>
      </p:sp>
      <p:sp>
        <p:nvSpPr>
          <p:cNvPr id="3" name="Content Placeholder 2">
            <a:extLst>
              <a:ext uri="{FF2B5EF4-FFF2-40B4-BE49-F238E27FC236}">
                <a16:creationId xmlns:a16="http://schemas.microsoft.com/office/drawing/2014/main" id="{15576AC0-CBC0-0F41-9F5C-C3DB9ACFF01B}"/>
              </a:ext>
            </a:extLst>
          </p:cNvPr>
          <p:cNvSpPr>
            <a:spLocks noGrp="1"/>
          </p:cNvSpPr>
          <p:nvPr>
            <p:ph idx="1"/>
          </p:nvPr>
        </p:nvSpPr>
        <p:spPr>
          <a:xfrm>
            <a:off x="643469" y="1782981"/>
            <a:ext cx="4008384" cy="4393982"/>
          </a:xfrm>
        </p:spPr>
        <p:txBody>
          <a:bodyPr>
            <a:normAutofit/>
          </a:bodyPr>
          <a:lstStyle/>
          <a:p>
            <a:pPr marL="0" indent="0" algn="just">
              <a:buNone/>
            </a:pPr>
            <a:r>
              <a:rPr lang="en-US" sz="2400" dirty="0"/>
              <a:t>In Fig. 2 we observe that all the tweets are divided into 3 classes: Negative, Neutral, and Positive. We found the majority of tweets were classified as negative and almost equal proportions were classified as Neutral and Positive. Each of them did not reach half of the negative tweets.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C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25EF26FF-66C7-D742-B5A2-05949FD14F95}"/>
              </a:ext>
            </a:extLst>
          </p:cNvPr>
          <p:cNvPicPr>
            <a:picLocks noChangeAspect="1"/>
          </p:cNvPicPr>
          <p:nvPr/>
        </p:nvPicPr>
        <p:blipFill>
          <a:blip r:embed="rId2"/>
          <a:stretch>
            <a:fillRect/>
          </a:stretch>
        </p:blipFill>
        <p:spPr>
          <a:xfrm>
            <a:off x="5695744" y="1609605"/>
            <a:ext cx="5452365"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CAFD652D-9E86-F544-98C1-7CE8F0BB3090}"/>
              </a:ext>
            </a:extLst>
          </p:cNvPr>
          <p:cNvSpPr txBox="1"/>
          <p:nvPr/>
        </p:nvSpPr>
        <p:spPr>
          <a:xfrm>
            <a:off x="6096000" y="6127422"/>
            <a:ext cx="5123290" cy="646331"/>
          </a:xfrm>
          <a:prstGeom prst="rect">
            <a:avLst/>
          </a:prstGeom>
          <a:noFill/>
        </p:spPr>
        <p:txBody>
          <a:bodyPr wrap="square" rtlCol="0">
            <a:spAutoFit/>
          </a:bodyPr>
          <a:lstStyle/>
          <a:p>
            <a:r>
              <a:rPr lang="en-US" dirty="0"/>
              <a:t>Fig. 2. Sentiment Analysis of Russian Text Translated to English </a:t>
            </a:r>
          </a:p>
        </p:txBody>
      </p:sp>
      <p:pic>
        <p:nvPicPr>
          <p:cNvPr id="8" name="Picture 7" descr="Text&#10;&#10;Description automatically generated">
            <a:extLst>
              <a:ext uri="{FF2B5EF4-FFF2-40B4-BE49-F238E27FC236}">
                <a16:creationId xmlns:a16="http://schemas.microsoft.com/office/drawing/2014/main" id="{B58AEF6A-188D-1B4B-9B72-8F1ED6592D12}"/>
              </a:ext>
            </a:extLst>
          </p:cNvPr>
          <p:cNvPicPr>
            <a:picLocks noChangeAspect="1"/>
          </p:cNvPicPr>
          <p:nvPr/>
        </p:nvPicPr>
        <p:blipFill>
          <a:blip r:embed="rId3"/>
          <a:stretch>
            <a:fillRect/>
          </a:stretch>
        </p:blipFill>
        <p:spPr>
          <a:xfrm>
            <a:off x="101455" y="5999854"/>
            <a:ext cx="2457450" cy="761810"/>
          </a:xfrm>
          <a:prstGeom prst="rect">
            <a:avLst/>
          </a:prstGeom>
        </p:spPr>
      </p:pic>
    </p:spTree>
    <p:extLst>
      <p:ext uri="{BB962C8B-B14F-4D97-AF65-F5344CB8AC3E}">
        <p14:creationId xmlns:p14="http://schemas.microsoft.com/office/powerpoint/2010/main" val="288668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D9F859-316A-494F-93DA-677407309554}"/>
              </a:ext>
            </a:extLst>
          </p:cNvPr>
          <p:cNvSpPr>
            <a:spLocks noGrp="1"/>
          </p:cNvSpPr>
          <p:nvPr>
            <p:ph type="title"/>
          </p:nvPr>
        </p:nvSpPr>
        <p:spPr>
          <a:xfrm>
            <a:off x="643467" y="321734"/>
            <a:ext cx="10905066" cy="1135737"/>
          </a:xfrm>
        </p:spPr>
        <p:txBody>
          <a:bodyPr>
            <a:normAutofit/>
          </a:bodyPr>
          <a:lstStyle/>
          <a:p>
            <a:pPr algn="ctr"/>
            <a:r>
              <a:rPr lang="en-CN" sz="3600" b="1" dirty="0"/>
              <a:t>Sentiment Analysis of Russian text using Dostoevsky</a:t>
            </a:r>
          </a:p>
        </p:txBody>
      </p:sp>
      <p:sp>
        <p:nvSpPr>
          <p:cNvPr id="3" name="Content Placeholder 2">
            <a:extLst>
              <a:ext uri="{FF2B5EF4-FFF2-40B4-BE49-F238E27FC236}">
                <a16:creationId xmlns:a16="http://schemas.microsoft.com/office/drawing/2014/main" id="{E7205E3F-BE5C-214F-A7AA-5298A39C6656}"/>
              </a:ext>
            </a:extLst>
          </p:cNvPr>
          <p:cNvSpPr>
            <a:spLocks noGrp="1"/>
          </p:cNvSpPr>
          <p:nvPr>
            <p:ph idx="1"/>
          </p:nvPr>
        </p:nvSpPr>
        <p:spPr>
          <a:xfrm>
            <a:off x="643469" y="1782981"/>
            <a:ext cx="4008384" cy="4393982"/>
          </a:xfrm>
        </p:spPr>
        <p:txBody>
          <a:bodyPr>
            <a:normAutofit fontScale="92500" lnSpcReduction="20000"/>
          </a:bodyPr>
          <a:lstStyle/>
          <a:p>
            <a:pPr marL="0" indent="0" algn="just">
              <a:buNone/>
            </a:pPr>
            <a:r>
              <a:rPr lang="en-US" sz="2600" dirty="0"/>
              <a:t>In the next approach, we applied the sentiment analysis library: Dostoevsky package on Russian texts and categorized texts into the same classes as in the first approach. As shown in Fig. 3 most tweets were classified as Neutral, Positive and negative tweets did not reach half of the neutral ones and they almost took equal proportion. The result of this approach is not similar to which of translating Russian text into English. </a:t>
            </a:r>
          </a:p>
          <a:p>
            <a:pPr marL="0" indent="0" algn="just">
              <a:buNone/>
            </a:pPr>
            <a:endParaRPr lang="en-C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40A7F5D0-3B32-4F49-B634-B539AAC6F405}"/>
              </a:ext>
            </a:extLst>
          </p:cNvPr>
          <p:cNvPicPr>
            <a:picLocks noChangeAspect="1"/>
          </p:cNvPicPr>
          <p:nvPr/>
        </p:nvPicPr>
        <p:blipFill>
          <a:blip r:embed="rId2"/>
          <a:stretch>
            <a:fillRect/>
          </a:stretch>
        </p:blipFill>
        <p:spPr>
          <a:xfrm>
            <a:off x="5709724" y="1782981"/>
            <a:ext cx="5424404"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70ECB8E-7E35-8B40-BA1D-2C2370360D7D}"/>
              </a:ext>
            </a:extLst>
          </p:cNvPr>
          <p:cNvSpPr txBox="1"/>
          <p:nvPr/>
        </p:nvSpPr>
        <p:spPr>
          <a:xfrm>
            <a:off x="6284081" y="6051259"/>
            <a:ext cx="4935209" cy="646331"/>
          </a:xfrm>
          <a:prstGeom prst="rect">
            <a:avLst/>
          </a:prstGeom>
          <a:noFill/>
        </p:spPr>
        <p:txBody>
          <a:bodyPr wrap="square" rtlCol="0">
            <a:spAutoFit/>
          </a:bodyPr>
          <a:lstStyle/>
          <a:p>
            <a:r>
              <a:rPr lang="en-US" dirty="0"/>
              <a:t>Fig. 3. </a:t>
            </a:r>
          </a:p>
          <a:p>
            <a:r>
              <a:rPr lang="en-US" dirty="0"/>
              <a:t>Sentiment Analysis of Russian Text </a:t>
            </a:r>
          </a:p>
        </p:txBody>
      </p:sp>
      <p:pic>
        <p:nvPicPr>
          <p:cNvPr id="8" name="Picture 7" descr="Text&#10;&#10;Description automatically generated">
            <a:extLst>
              <a:ext uri="{FF2B5EF4-FFF2-40B4-BE49-F238E27FC236}">
                <a16:creationId xmlns:a16="http://schemas.microsoft.com/office/drawing/2014/main" id="{E558A2C5-5FB1-6F4E-BE70-096D22A1C4FD}"/>
              </a:ext>
            </a:extLst>
          </p:cNvPr>
          <p:cNvPicPr>
            <a:picLocks noChangeAspect="1"/>
          </p:cNvPicPr>
          <p:nvPr/>
        </p:nvPicPr>
        <p:blipFill>
          <a:blip r:embed="rId3"/>
          <a:stretch>
            <a:fillRect/>
          </a:stretch>
        </p:blipFill>
        <p:spPr>
          <a:xfrm>
            <a:off x="110234" y="5986859"/>
            <a:ext cx="2457450" cy="761810"/>
          </a:xfrm>
          <a:prstGeom prst="rect">
            <a:avLst/>
          </a:prstGeom>
        </p:spPr>
      </p:pic>
    </p:spTree>
    <p:extLst>
      <p:ext uri="{BB962C8B-B14F-4D97-AF65-F5344CB8AC3E}">
        <p14:creationId xmlns:p14="http://schemas.microsoft.com/office/powerpoint/2010/main" val="403216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3AE78-4D3D-6B48-A3C4-798D912620FF}"/>
              </a:ext>
            </a:extLst>
          </p:cNvPr>
          <p:cNvSpPr>
            <a:spLocks noGrp="1"/>
          </p:cNvSpPr>
          <p:nvPr>
            <p:ph type="title"/>
          </p:nvPr>
        </p:nvSpPr>
        <p:spPr>
          <a:xfrm>
            <a:off x="643467" y="321734"/>
            <a:ext cx="10905066" cy="1135737"/>
          </a:xfrm>
        </p:spPr>
        <p:txBody>
          <a:bodyPr>
            <a:normAutofit/>
          </a:bodyPr>
          <a:lstStyle/>
          <a:p>
            <a:pPr algn="ctr"/>
            <a:r>
              <a:rPr lang="en-US" sz="3600" b="1" dirty="0"/>
              <a:t>Sentiment Analysis of Russian Text VADER Russian Corpus </a:t>
            </a:r>
            <a:br>
              <a:rPr lang="en-US" sz="3600" b="1" dirty="0"/>
            </a:br>
            <a:endParaRPr lang="en-CN" sz="3600" b="1" dirty="0"/>
          </a:p>
        </p:txBody>
      </p:sp>
      <p:sp>
        <p:nvSpPr>
          <p:cNvPr id="3" name="Content Placeholder 2">
            <a:extLst>
              <a:ext uri="{FF2B5EF4-FFF2-40B4-BE49-F238E27FC236}">
                <a16:creationId xmlns:a16="http://schemas.microsoft.com/office/drawing/2014/main" id="{7852DA68-A894-2144-81E6-99728061F7BD}"/>
              </a:ext>
            </a:extLst>
          </p:cNvPr>
          <p:cNvSpPr>
            <a:spLocks noGrp="1"/>
          </p:cNvSpPr>
          <p:nvPr>
            <p:ph idx="1"/>
          </p:nvPr>
        </p:nvSpPr>
        <p:spPr>
          <a:xfrm>
            <a:off x="643469" y="1782981"/>
            <a:ext cx="4242856" cy="4393982"/>
          </a:xfrm>
        </p:spPr>
        <p:txBody>
          <a:bodyPr>
            <a:normAutofit fontScale="47500" lnSpcReduction="20000"/>
          </a:bodyPr>
          <a:lstStyle/>
          <a:p>
            <a:pPr marL="0" indent="0" algn="just">
              <a:buNone/>
            </a:pPr>
            <a:r>
              <a:rPr lang="en-US" sz="4400" dirty="0"/>
              <a:t>Next, refactoring of the source code for the VADER sentiment lexicon was performed for the Russian language. In this approach, we extracted the words list from the VADER sentiment lexicon and translated them to Russian assuming that the intensity rating will be consistent after translation. After updating the intensity rating for all the English words to corresponding Russian ones, we run the same code to calculate the sentiment intensity for Russian text and the result can be observed in Fig. 4. We didn’t get the expected outcome, but our results were similar to the results obtained from the second approach using Dostoevsky library. </a:t>
            </a:r>
          </a:p>
          <a:p>
            <a:pPr marL="0" indent="0" algn="just">
              <a:buNone/>
            </a:pPr>
            <a:endParaRPr lang="en-CN" sz="17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9351382C-DAD4-9048-BED1-294EE30F9023}"/>
              </a:ext>
            </a:extLst>
          </p:cNvPr>
          <p:cNvPicPr>
            <a:picLocks noChangeAspect="1"/>
          </p:cNvPicPr>
          <p:nvPr/>
        </p:nvPicPr>
        <p:blipFill>
          <a:blip r:embed="rId2"/>
          <a:stretch>
            <a:fillRect/>
          </a:stretch>
        </p:blipFill>
        <p:spPr>
          <a:xfrm>
            <a:off x="5662646" y="1782981"/>
            <a:ext cx="5518559"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242CF1E8-D221-CA4E-88BD-B5A8A9084E7F}"/>
              </a:ext>
            </a:extLst>
          </p:cNvPr>
          <p:cNvSpPr txBox="1"/>
          <p:nvPr/>
        </p:nvSpPr>
        <p:spPr>
          <a:xfrm>
            <a:off x="6338964" y="5934670"/>
            <a:ext cx="4842241" cy="923330"/>
          </a:xfrm>
          <a:prstGeom prst="rect">
            <a:avLst/>
          </a:prstGeom>
          <a:noFill/>
        </p:spPr>
        <p:txBody>
          <a:bodyPr wrap="square" rtlCol="0">
            <a:spAutoFit/>
          </a:bodyPr>
          <a:lstStyle/>
          <a:p>
            <a:r>
              <a:rPr lang="en-US" dirty="0"/>
              <a:t>Fig. 4. </a:t>
            </a:r>
          </a:p>
          <a:p>
            <a:r>
              <a:rPr lang="en-US" dirty="0"/>
              <a:t>Sentiment Analysis of Russian Text VADER Russian Corpus </a:t>
            </a:r>
          </a:p>
        </p:txBody>
      </p:sp>
      <p:pic>
        <p:nvPicPr>
          <p:cNvPr id="8" name="Picture 7" descr="Text&#10;&#10;Description automatically generated">
            <a:extLst>
              <a:ext uri="{FF2B5EF4-FFF2-40B4-BE49-F238E27FC236}">
                <a16:creationId xmlns:a16="http://schemas.microsoft.com/office/drawing/2014/main" id="{5B1A134C-53F2-894A-A558-809418E45AB2}"/>
              </a:ext>
            </a:extLst>
          </p:cNvPr>
          <p:cNvPicPr>
            <a:picLocks noChangeAspect="1"/>
          </p:cNvPicPr>
          <p:nvPr/>
        </p:nvPicPr>
        <p:blipFill>
          <a:blip r:embed="rId3"/>
          <a:stretch>
            <a:fillRect/>
          </a:stretch>
        </p:blipFill>
        <p:spPr>
          <a:xfrm>
            <a:off x="99468" y="6008148"/>
            <a:ext cx="2461424" cy="763041"/>
          </a:xfrm>
          <a:prstGeom prst="rect">
            <a:avLst/>
          </a:prstGeom>
        </p:spPr>
      </p:pic>
    </p:spTree>
    <p:extLst>
      <p:ext uri="{BB962C8B-B14F-4D97-AF65-F5344CB8AC3E}">
        <p14:creationId xmlns:p14="http://schemas.microsoft.com/office/powerpoint/2010/main" val="3627033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1693</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Group 10 Rahul Kevadia 0702769  Amriteshwar Singh 0720042 Kaining Huang 0690090 Guided by Fadi Alzhouri  </vt:lpstr>
      <vt:lpstr>Abstract</vt:lpstr>
      <vt:lpstr>Introduction</vt:lpstr>
      <vt:lpstr>Problem definition</vt:lpstr>
      <vt:lpstr>System architecture</vt:lpstr>
      <vt:lpstr>Problem formulation</vt:lpstr>
      <vt:lpstr>Sentiment Analysis of Russian text translated to English</vt:lpstr>
      <vt:lpstr>Sentiment Analysis of Russian text using Dostoevsky</vt:lpstr>
      <vt:lpstr>Sentiment Analysis of Russian Text VADER Russian Corpus  </vt:lpstr>
      <vt:lpstr>Sentiment Analysis of Russian Text using RuBERT model  </vt:lpstr>
      <vt:lpstr>Challenges</vt:lpstr>
      <vt:lpstr>Simulation results</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English and Russian Language Tweets in Ukraine-Russian Special Military Operation Dataset  Group 10 Rahul Kevadia 0702769  Amriteshwar Singh 0720042 Kaining Huang 0690090 Guided by Fadi Alzhouri  </dc:title>
  <dc:creator>Kaining Huang</dc:creator>
  <cp:lastModifiedBy>Rahul Kevadia</cp:lastModifiedBy>
  <cp:revision>16</cp:revision>
  <dcterms:created xsi:type="dcterms:W3CDTF">2022-08-02T04:38:40Z</dcterms:created>
  <dcterms:modified xsi:type="dcterms:W3CDTF">2022-08-02T17:38:45Z</dcterms:modified>
</cp:coreProperties>
</file>