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rmorant Garamond Bold Italics" panose="020B0604020202020204" charset="0"/>
      <p:regular r:id="rId13"/>
    </p:embeddedFont>
    <p:embeddedFont>
      <p:font typeface="Quicksand" panose="020B0604020202020204" charset="0"/>
      <p:regular r:id="rId14"/>
    </p:embeddedFont>
    <p:embeddedFont>
      <p:font typeface="Quicksan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bert.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214403" y="1559305"/>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Smart </a:t>
            </a:r>
            <a:r>
              <a:rPr lang="en-US" sz="18577" b="1" i="1" dirty="0" err="1">
                <a:solidFill>
                  <a:srgbClr val="0F4662"/>
                </a:solidFill>
                <a:latin typeface="Cormorant Garamond Bold Italics"/>
                <a:ea typeface="Cormorant Garamond Bold Italics"/>
                <a:cs typeface="Cormorant Garamond Bold Italics"/>
                <a:sym typeface="Cormorant Garamond Bold Italics"/>
              </a:rPr>
              <a:t>Searchify</a:t>
            </a:r>
            <a:endParaRPr lang="en-US" sz="18577"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741523"/>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520714"/>
            <a:ext cx="2968854" cy="441617"/>
          </a:xfrm>
          <a:custGeom>
            <a:avLst/>
            <a:gdLst/>
            <a:ahLst/>
            <a:cxnLst/>
            <a:rect l="l" t="t" r="r" b="b"/>
            <a:pathLst>
              <a:path w="2968854" h="441617">
                <a:moveTo>
                  <a:pt x="0" y="0"/>
                </a:moveTo>
                <a:lnTo>
                  <a:pt x="2968854" y="0"/>
                </a:lnTo>
                <a:lnTo>
                  <a:pt x="2968854" y="441617"/>
                </a:lnTo>
                <a:lnTo>
                  <a:pt x="0" y="4416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922914" y="5130991"/>
            <a:ext cx="12812922"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AI-Enabled Semantic Search for eSankhyiki </a:t>
            </a:r>
          </a:p>
        </p:txBody>
      </p:sp>
      <p:sp>
        <p:nvSpPr>
          <p:cNvPr id="7" name="TextBox 7"/>
          <p:cNvSpPr txBox="1"/>
          <p:nvPr/>
        </p:nvSpPr>
        <p:spPr>
          <a:xfrm>
            <a:off x="9618706" y="6425496"/>
            <a:ext cx="8114354" cy="461152"/>
          </a:xfrm>
          <a:prstGeom prst="rect">
            <a:avLst/>
          </a:prstGeom>
        </p:spPr>
        <p:txBody>
          <a:bodyPr lIns="0" tIns="0" rIns="0" bIns="0" rtlCol="0" anchor="t">
            <a:spAutoFit/>
          </a:bodyPr>
          <a:lstStyle/>
          <a:p>
            <a:pPr algn="ctr">
              <a:lnSpc>
                <a:spcPts val="3913"/>
              </a:lnSpc>
            </a:pPr>
            <a:r>
              <a:rPr lang="en-US" sz="2795" dirty="0">
                <a:solidFill>
                  <a:srgbClr val="0F4662"/>
                </a:solidFill>
                <a:latin typeface="Quicksand"/>
                <a:ea typeface="Quicksand"/>
                <a:cs typeface="Quicksand"/>
                <a:sym typeface="Quicksand"/>
              </a:rPr>
              <a:t>Rahul Khichar</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6119021" y="9498282"/>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3" name="Freeform 3"/>
          <p:cNvSpPr/>
          <p:nvPr/>
        </p:nvSpPr>
        <p:spPr>
          <a:xfrm>
            <a:off x="8671405"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595419" y="714009"/>
            <a:ext cx="13097163" cy="7367154"/>
          </a:xfrm>
          <a:custGeom>
            <a:avLst/>
            <a:gdLst/>
            <a:ahLst/>
            <a:cxnLst/>
            <a:rect l="l" t="t" r="r" b="b"/>
            <a:pathLst>
              <a:path w="13097163" h="7367154">
                <a:moveTo>
                  <a:pt x="0" y="0"/>
                </a:moveTo>
                <a:lnTo>
                  <a:pt x="13097162" y="0"/>
                </a:lnTo>
                <a:lnTo>
                  <a:pt x="13097162" y="7367154"/>
                </a:lnTo>
                <a:lnTo>
                  <a:pt x="0" y="736715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656059" y="8361315"/>
            <a:ext cx="20434134" cy="1136967"/>
          </a:xfrm>
          <a:prstGeom prst="rect">
            <a:avLst/>
          </a:prstGeom>
        </p:spPr>
        <p:txBody>
          <a:bodyPr lIns="0" tIns="0" rIns="0" bIns="0" rtlCol="0" anchor="t">
            <a:spAutoFit/>
          </a:bodyPr>
          <a:lstStyle/>
          <a:p>
            <a:pPr algn="l">
              <a:lnSpc>
                <a:spcPts val="4684"/>
              </a:lnSpc>
            </a:pPr>
            <a:r>
              <a:rPr lang="en-US" sz="2755" u="sng">
                <a:solidFill>
                  <a:srgbClr val="0F4662"/>
                </a:solidFill>
                <a:latin typeface="Quicksand"/>
                <a:ea typeface="Quicksand"/>
                <a:cs typeface="Quicksand"/>
                <a:sym typeface="Quicksand"/>
              </a:rPr>
              <a:t>https://github.com/rahulkhichar7/SmartSearchify-AI-Enabled-Semantic-Search-for-eSankhyiki-Portal.git</a:t>
            </a:r>
          </a:p>
          <a:p>
            <a:pPr marL="0" lvl="0" indent="0" algn="l">
              <a:lnSpc>
                <a:spcPts val="4684"/>
              </a:lnSpc>
            </a:pPr>
            <a:endParaRPr lang="en-US" sz="2755" u="sng">
              <a:solidFill>
                <a:srgbClr val="0F4662"/>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5527644" y="6250887"/>
            <a:ext cx="6862476" cy="1908996"/>
          </a:xfrm>
          <a:prstGeom prst="rect">
            <a:avLst/>
          </a:prstGeom>
        </p:spPr>
        <p:txBody>
          <a:bodyPr lIns="0" tIns="0" rIns="0" bIns="0" rtlCol="0" anchor="t">
            <a:spAutoFit/>
          </a:bodyPr>
          <a:lstStyle/>
          <a:p>
            <a:pPr marL="0" lvl="0" indent="0" algn="ctr">
              <a:lnSpc>
                <a:spcPts val="15653"/>
              </a:lnSpc>
              <a:spcBef>
                <a:spcPct val="0"/>
              </a:spcBef>
            </a:pPr>
            <a:r>
              <a:rPr lang="en-US" sz="11180"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895105" y="914400"/>
            <a:ext cx="15755000" cy="1012191"/>
          </a:xfrm>
          <a:prstGeom prst="rect">
            <a:avLst/>
          </a:prstGeom>
        </p:spPr>
        <p:txBody>
          <a:bodyPr lIns="0" tIns="0" rIns="0" bIns="0" rtlCol="0" anchor="t">
            <a:spAutoFit/>
          </a:bodyPr>
          <a:lstStyle/>
          <a:p>
            <a:pPr marL="0" lvl="0" indent="0" algn="ctr">
              <a:lnSpc>
                <a:spcPts val="8259"/>
              </a:lnSpc>
              <a:spcBef>
                <a:spcPct val="0"/>
              </a:spcBef>
            </a:pPr>
            <a:r>
              <a:rPr lang="en-US" sz="5899" b="1" i="1">
                <a:solidFill>
                  <a:srgbClr val="0F4662"/>
                </a:solidFill>
                <a:latin typeface="Cormorant Garamond Bold Italics"/>
                <a:ea typeface="Cormorant Garamond Bold Italics"/>
                <a:cs typeface="Cormorant Garamond Bold Italics"/>
                <a:sym typeface="Cormorant Garamond Bold Italics"/>
              </a:rPr>
              <a:t>References</a:t>
            </a:r>
          </a:p>
        </p:txBody>
      </p:sp>
      <p:sp>
        <p:nvSpPr>
          <p:cNvPr id="6" name="TextBox 6"/>
          <p:cNvSpPr txBox="1"/>
          <p:nvPr/>
        </p:nvSpPr>
        <p:spPr>
          <a:xfrm>
            <a:off x="1684381" y="2615565"/>
            <a:ext cx="15755000" cy="2527935"/>
          </a:xfrm>
          <a:prstGeom prst="rect">
            <a:avLst/>
          </a:prstGeom>
        </p:spPr>
        <p:txBody>
          <a:bodyPr lIns="0" tIns="0" rIns="0" bIns="0" rtlCol="0" anchor="t">
            <a:spAutoFit/>
          </a:bodyPr>
          <a:lstStyle/>
          <a:p>
            <a:pPr marL="777240" lvl="1" indent="-388620" algn="l">
              <a:lnSpc>
                <a:spcPts val="5040"/>
              </a:lnSpc>
              <a:buFont typeface="Arial"/>
              <a:buChar char="•"/>
            </a:pPr>
            <a:r>
              <a:rPr lang="en-US" sz="3600" b="1" i="1" u="sng">
                <a:solidFill>
                  <a:srgbClr val="0F4662"/>
                </a:solidFill>
                <a:latin typeface="Cormorant Garamond Bold Italics"/>
                <a:ea typeface="Cormorant Garamond Bold Italics"/>
                <a:cs typeface="Cormorant Garamond Bold Italics"/>
                <a:sym typeface="Cormorant Garamond Bold Italics"/>
                <a:hlinkClick r:id="rId4" tooltip="https://www.sbert.net"/>
              </a:rPr>
              <a:t>https://huggingface.co/</a:t>
            </a:r>
          </a:p>
          <a:p>
            <a:pPr marL="777240" lvl="1" indent="-388620" algn="l">
              <a:lnSpc>
                <a:spcPts val="5040"/>
              </a:lnSpc>
              <a:buFont typeface="Arial"/>
              <a:buChar char="•"/>
            </a:pPr>
            <a:r>
              <a:rPr lang="en-US" sz="3600" b="1" i="1" u="sng">
                <a:solidFill>
                  <a:srgbClr val="0F4662"/>
                </a:solidFill>
                <a:latin typeface="Cormorant Garamond Bold Italics"/>
                <a:ea typeface="Cormorant Garamond Bold Italics"/>
                <a:cs typeface="Cormorant Garamond Bold Italics"/>
                <a:sym typeface="Cormorant Garamond Bold Italics"/>
                <a:hlinkClick r:id="rId4" tooltip="https://www.sbert.net"/>
              </a:rPr>
              <a:t>https://scikit-learn.org/stable/modules/generated/sklearn.svm.LinearSVC.html</a:t>
            </a:r>
          </a:p>
          <a:p>
            <a:pPr marL="777240" lvl="1" indent="-388620" algn="l">
              <a:lnSpc>
                <a:spcPts val="5040"/>
              </a:lnSpc>
              <a:buFont typeface="Arial"/>
              <a:buChar char="•"/>
            </a:pPr>
            <a:r>
              <a:rPr lang="en-US" sz="3600" b="1" i="1" u="sng">
                <a:solidFill>
                  <a:srgbClr val="0F4662"/>
                </a:solidFill>
                <a:latin typeface="Cormorant Garamond Bold Italics"/>
                <a:ea typeface="Cormorant Garamond Bold Italics"/>
                <a:cs typeface="Cormorant Garamond Bold Italics"/>
                <a:sym typeface="Cormorant Garamond Bold Italics"/>
              </a:rPr>
              <a:t>https://www.sbert.net/ ( sentence transformer)</a:t>
            </a:r>
          </a:p>
          <a:p>
            <a:pPr marL="777240" lvl="1" indent="-388620" algn="l">
              <a:lnSpc>
                <a:spcPts val="5040"/>
              </a:lnSpc>
              <a:buFont typeface="Arial"/>
              <a:buChar char="•"/>
            </a:pPr>
            <a:r>
              <a:rPr lang="en-US" sz="3600" b="1" i="1" u="sng" strike="noStrike">
                <a:solidFill>
                  <a:srgbClr val="0F4662"/>
                </a:solidFill>
                <a:latin typeface="Cormorant Garamond Bold Italics"/>
                <a:ea typeface="Cormorant Garamond Bold Italics"/>
                <a:cs typeface="Cormorant Garamond Bold Italics"/>
                <a:sym typeface="Cormorant Garamond Bold Italics"/>
              </a:rPr>
              <a:t>https://www.esankhyiki.gov.in/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860716" y="1532524"/>
            <a:ext cx="16432293" cy="4558548"/>
          </a:xfrm>
          <a:prstGeom prst="rect">
            <a:avLst/>
          </a:prstGeom>
        </p:spPr>
        <p:txBody>
          <a:bodyPr lIns="0" tIns="0" rIns="0" bIns="0" rtlCol="0" anchor="t">
            <a:spAutoFit/>
          </a:bodyPr>
          <a:lstStyle/>
          <a:p>
            <a:pPr marL="0" lvl="0" indent="0" algn="l">
              <a:lnSpc>
                <a:spcPts val="5205"/>
              </a:lnSpc>
            </a:pPr>
            <a:r>
              <a:rPr lang="en-US" sz="3061">
                <a:solidFill>
                  <a:srgbClr val="0F4662"/>
                </a:solidFill>
                <a:latin typeface="Quicksand"/>
                <a:ea typeface="Quicksand"/>
                <a:cs typeface="Quicksand"/>
                <a:sym typeface="Quicksand"/>
              </a:rPr>
              <a:t>The eSankhyiki Portal serves as a one-stop platform for accessing India’s official statistics through a structured, filter-based search. Our project aims to elevate this experience by integrating AI-powered semantic search, utilizing word embeddings and natural language understanding to enable more user friendly and intelligent data discovery.</a:t>
            </a:r>
          </a:p>
          <a:p>
            <a:pPr marL="0" lvl="0" indent="0" algn="l">
              <a:lnSpc>
                <a:spcPts val="5205"/>
              </a:lnSpc>
            </a:pPr>
            <a:endParaRPr lang="en-US" sz="3061">
              <a:solidFill>
                <a:srgbClr val="0F4662"/>
              </a:solidFill>
              <a:latin typeface="Quicksand"/>
              <a:ea typeface="Quicksand"/>
              <a:cs typeface="Quicksand"/>
              <a:sym typeface="Quicksand"/>
            </a:endParaRPr>
          </a:p>
          <a:p>
            <a:pPr marL="0" lvl="0" indent="0" algn="l">
              <a:lnSpc>
                <a:spcPts val="5205"/>
              </a:lnSpc>
            </a:pPr>
            <a:endParaRPr lang="en-US" sz="3061">
              <a:solidFill>
                <a:srgbClr val="0F4662"/>
              </a:solidFill>
              <a:latin typeface="Quicksand"/>
              <a:ea typeface="Quicksand"/>
              <a:cs typeface="Quicksand"/>
              <a:sym typeface="Quicksand"/>
            </a:endParaRPr>
          </a:p>
          <a:p>
            <a:pPr marL="0" lvl="0" indent="0" algn="l">
              <a:lnSpc>
                <a:spcPts val="5205"/>
              </a:lnSpc>
            </a:pPr>
            <a:endParaRPr lang="en-US" sz="3061">
              <a:solidFill>
                <a:srgbClr val="0F4662"/>
              </a:solidFill>
              <a:latin typeface="Quicksand"/>
              <a:ea typeface="Quicksand"/>
              <a:cs typeface="Quicksand"/>
              <a:sym typeface="Quicksand"/>
            </a:endParaRPr>
          </a:p>
        </p:txBody>
      </p:sp>
      <p:sp>
        <p:nvSpPr>
          <p:cNvPr id="3" name="AutoShape 3"/>
          <p:cNvSpPr/>
          <p:nvPr/>
        </p:nvSpPr>
        <p:spPr>
          <a:xfrm>
            <a:off x="5830743" y="9004360"/>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404848" y="9566335"/>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728578" y="4462916"/>
            <a:ext cx="12696570" cy="5353318"/>
          </a:xfrm>
          <a:custGeom>
            <a:avLst/>
            <a:gdLst/>
            <a:ahLst/>
            <a:cxnLst/>
            <a:rect l="l" t="t" r="r" b="b"/>
            <a:pathLst>
              <a:path w="12696570" h="5353318">
                <a:moveTo>
                  <a:pt x="0" y="0"/>
                </a:moveTo>
                <a:lnTo>
                  <a:pt x="12696570" y="0"/>
                </a:lnTo>
                <a:lnTo>
                  <a:pt x="12696570" y="5353318"/>
                </a:lnTo>
                <a:lnTo>
                  <a:pt x="0" y="5353318"/>
                </a:lnTo>
                <a:lnTo>
                  <a:pt x="0" y="0"/>
                </a:lnTo>
                <a:close/>
              </a:path>
            </a:pathLst>
          </a:custGeom>
          <a:blipFill>
            <a:blip r:embed="rId4"/>
            <a:stretch>
              <a:fillRect t="-4096" b="-4096"/>
            </a:stretch>
          </a:blipFill>
        </p:spPr>
        <p:txBody>
          <a:bodyPr/>
          <a:lstStyle/>
          <a:p>
            <a:endParaRPr lang="en-US"/>
          </a:p>
        </p:txBody>
      </p:sp>
      <p:sp>
        <p:nvSpPr>
          <p:cNvPr id="6" name="TextBox 6"/>
          <p:cNvSpPr txBox="1"/>
          <p:nvPr/>
        </p:nvSpPr>
        <p:spPr>
          <a:xfrm>
            <a:off x="572296" y="114252"/>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59336" y="1780493"/>
            <a:ext cx="17219256" cy="5338549"/>
          </a:xfrm>
          <a:prstGeom prst="rect">
            <a:avLst/>
          </a:prstGeom>
        </p:spPr>
        <p:txBody>
          <a:bodyPr lIns="0" tIns="0" rIns="0" bIns="0" rtlCol="0" anchor="t">
            <a:spAutoFit/>
          </a:bodyPr>
          <a:lstStyle/>
          <a:p>
            <a:pPr algn="l">
              <a:lnSpc>
                <a:spcPts val="4764"/>
              </a:lnSpc>
            </a:pPr>
            <a:r>
              <a:rPr lang="en-US" sz="2802">
                <a:solidFill>
                  <a:srgbClr val="0F4662"/>
                </a:solidFill>
                <a:latin typeface="Quicksand"/>
                <a:ea typeface="Quicksand"/>
                <a:cs typeface="Quicksand"/>
                <a:sym typeface="Quicksand"/>
              </a:rPr>
              <a:t>To automate the extraction of datasets from HTML files and save them in a structured format (CSV).</a:t>
            </a:r>
          </a:p>
          <a:p>
            <a:pPr algn="l">
              <a:lnSpc>
                <a:spcPts val="4764"/>
              </a:lnSpc>
            </a:pPr>
            <a:r>
              <a:rPr lang="en-US" sz="2802">
                <a:solidFill>
                  <a:srgbClr val="0F4662"/>
                </a:solidFill>
                <a:latin typeface="Quicksand"/>
                <a:ea typeface="Quicksand"/>
                <a:cs typeface="Quicksand"/>
                <a:sym typeface="Quicksand"/>
              </a:rPr>
              <a:t>The eSankhyiki portal provides data mainly in HTML format. APIs or structured data files (CSV, Excel) are unavailable or difficult to access. </a:t>
            </a:r>
          </a:p>
          <a:p>
            <a:pPr algn="l">
              <a:lnSpc>
                <a:spcPts val="4764"/>
              </a:lnSpc>
            </a:pPr>
            <a:endParaRPr lang="en-US" sz="2802">
              <a:solidFill>
                <a:srgbClr val="0F4662"/>
              </a:solidFill>
              <a:latin typeface="Quicksand"/>
              <a:ea typeface="Quicksand"/>
              <a:cs typeface="Quicksand"/>
              <a:sym typeface="Quicksand"/>
            </a:endParaRPr>
          </a:p>
          <a:p>
            <a:pPr algn="l">
              <a:lnSpc>
                <a:spcPts val="4764"/>
              </a:lnSpc>
            </a:pPr>
            <a:r>
              <a:rPr lang="en-US" sz="2802">
                <a:solidFill>
                  <a:srgbClr val="0F4662"/>
                </a:solidFill>
                <a:latin typeface="Quicksand"/>
                <a:ea typeface="Quicksand"/>
                <a:cs typeface="Quicksand"/>
                <a:sym typeface="Quicksand"/>
              </a:rPr>
              <a:t>For web scraping, several third-party Python libraries are commonly used:</a:t>
            </a:r>
          </a:p>
          <a:p>
            <a:pPr marL="605090" lvl="1" indent="-302545" algn="l">
              <a:lnSpc>
                <a:spcPts val="4764"/>
              </a:lnSpc>
              <a:buFont typeface="Arial"/>
              <a:buChar char="•"/>
            </a:pPr>
            <a:r>
              <a:rPr lang="en-US" sz="2802">
                <a:solidFill>
                  <a:srgbClr val="0F4662"/>
                </a:solidFill>
                <a:latin typeface="Quicksand"/>
                <a:ea typeface="Quicksand"/>
                <a:cs typeface="Quicksand"/>
                <a:sym typeface="Quicksand"/>
              </a:rPr>
              <a:t>Requests – fetches HTML content from web pages</a:t>
            </a:r>
          </a:p>
          <a:p>
            <a:pPr marL="605090" lvl="1" indent="-302545" algn="l">
              <a:lnSpc>
                <a:spcPts val="4764"/>
              </a:lnSpc>
              <a:buFont typeface="Arial"/>
              <a:buChar char="•"/>
            </a:pPr>
            <a:r>
              <a:rPr lang="en-US" sz="2802">
                <a:solidFill>
                  <a:srgbClr val="0F4662"/>
                </a:solidFill>
                <a:latin typeface="Quicksand"/>
                <a:ea typeface="Quicksand"/>
                <a:cs typeface="Quicksand"/>
                <a:sym typeface="Quicksand"/>
              </a:rPr>
              <a:t>BeautifulSoup – to parse and extract HTML content</a:t>
            </a:r>
          </a:p>
          <a:p>
            <a:pPr marL="605090" lvl="1" indent="-302545" algn="l">
              <a:lnSpc>
                <a:spcPts val="4764"/>
              </a:lnSpc>
              <a:buFont typeface="Arial"/>
              <a:buChar char="•"/>
            </a:pPr>
            <a:r>
              <a:rPr lang="en-US" sz="2802">
                <a:solidFill>
                  <a:srgbClr val="0F4662"/>
                </a:solidFill>
                <a:latin typeface="Quicksand"/>
                <a:ea typeface="Quicksand"/>
                <a:cs typeface="Quicksand"/>
                <a:sym typeface="Quicksand"/>
              </a:rPr>
              <a:t>Crome Extension: Single file (easlily extracts HTML file where request doesn’t work</a:t>
            </a:r>
          </a:p>
          <a:p>
            <a:pPr marL="0" lvl="0" indent="0" algn="l">
              <a:lnSpc>
                <a:spcPts val="4764"/>
              </a:lnSpc>
            </a:pPr>
            <a:endParaRPr lang="en-US" sz="2802">
              <a:solidFill>
                <a:srgbClr val="0F4662"/>
              </a:solidFill>
              <a:latin typeface="Quicksand"/>
              <a:ea typeface="Quicksand"/>
              <a:cs typeface="Quicksand"/>
              <a:sym typeface="Quicksand"/>
            </a:endParaRPr>
          </a:p>
        </p:txBody>
      </p:sp>
      <p:sp>
        <p:nvSpPr>
          <p:cNvPr id="3" name="AutoShape 3"/>
          <p:cNvSpPr/>
          <p:nvPr/>
        </p:nvSpPr>
        <p:spPr>
          <a:xfrm>
            <a:off x="5830743" y="951579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TextBox 4"/>
          <p:cNvSpPr txBox="1"/>
          <p:nvPr/>
        </p:nvSpPr>
        <p:spPr>
          <a:xfrm>
            <a:off x="447213" y="428942"/>
            <a:ext cx="17259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Extracting Datasets using Web Scraping </a:t>
            </a:r>
          </a:p>
        </p:txBody>
      </p:sp>
      <p:sp>
        <p:nvSpPr>
          <p:cNvPr id="5" name="Freeform 5"/>
          <p:cNvSpPr/>
          <p:nvPr/>
        </p:nvSpPr>
        <p:spPr>
          <a:xfrm>
            <a:off x="8404848" y="9782175"/>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447213" y="6550344"/>
            <a:ext cx="16009375" cy="2965450"/>
          </a:xfrm>
          <a:prstGeom prst="rect">
            <a:avLst/>
          </a:prstGeom>
        </p:spPr>
        <p:txBody>
          <a:bodyPr lIns="0" tIns="0" rIns="0" bIns="0" rtlCol="0" anchor="t">
            <a:spAutoFit/>
          </a:bodyPr>
          <a:lstStyle/>
          <a:p>
            <a:pPr algn="l">
              <a:lnSpc>
                <a:spcPts val="4759"/>
              </a:lnSpc>
            </a:pPr>
            <a:r>
              <a:rPr lang="en-US" sz="2799">
                <a:solidFill>
                  <a:srgbClr val="0F4662"/>
                </a:solidFill>
                <a:latin typeface="Quicksand"/>
                <a:ea typeface="Quicksand"/>
                <a:cs typeface="Quicksand"/>
                <a:sym typeface="Quicksand"/>
              </a:rPr>
              <a:t>Process:  </a:t>
            </a:r>
          </a:p>
          <a:p>
            <a:pPr algn="l">
              <a:lnSpc>
                <a:spcPts val="4759"/>
              </a:lnSpc>
            </a:pPr>
            <a:r>
              <a:rPr lang="en-US" sz="2799">
                <a:solidFill>
                  <a:srgbClr val="0F4662"/>
                </a:solidFill>
                <a:latin typeface="Quicksand"/>
                <a:ea typeface="Quicksand"/>
                <a:cs typeface="Quicksand"/>
                <a:sym typeface="Quicksand"/>
              </a:rPr>
              <a:t>- Fetch HTML data using requests or Selenium.</a:t>
            </a:r>
          </a:p>
          <a:p>
            <a:pPr algn="l">
              <a:lnSpc>
                <a:spcPts val="4759"/>
              </a:lnSpc>
            </a:pPr>
            <a:r>
              <a:rPr lang="en-US" sz="2799">
                <a:solidFill>
                  <a:srgbClr val="0F4662"/>
                </a:solidFill>
                <a:latin typeface="Quicksand"/>
                <a:ea typeface="Quicksand"/>
                <a:cs typeface="Quicksand"/>
                <a:sym typeface="Quicksand"/>
              </a:rPr>
              <a:t>- Parse and clean the data using BeautifulSoup.</a:t>
            </a:r>
          </a:p>
          <a:p>
            <a:pPr algn="l">
              <a:lnSpc>
                <a:spcPts val="4759"/>
              </a:lnSpc>
            </a:pPr>
            <a:r>
              <a:rPr lang="en-US" sz="2799">
                <a:solidFill>
                  <a:srgbClr val="0F4662"/>
                </a:solidFill>
                <a:latin typeface="Quicksand"/>
                <a:ea typeface="Quicksand"/>
                <a:cs typeface="Quicksand"/>
                <a:sym typeface="Quicksand"/>
              </a:rPr>
              <a:t>- Extract specific dataset information (e.g., title, category, release date).</a:t>
            </a:r>
          </a:p>
          <a:p>
            <a:pPr marL="0" lvl="0" indent="0" algn="l">
              <a:lnSpc>
                <a:spcPts val="4759"/>
              </a:lnSpc>
            </a:pPr>
            <a:r>
              <a:rPr lang="en-US" sz="2799">
                <a:solidFill>
                  <a:srgbClr val="0F4662"/>
                </a:solidFill>
                <a:latin typeface="Quicksand"/>
                <a:ea typeface="Quicksand"/>
                <a:cs typeface="Quicksand"/>
                <a:sym typeface="Quicksand"/>
              </a:rPr>
              <a:t>- Save extracted data to CSV for easy access and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15197" y="1603165"/>
            <a:ext cx="12211780" cy="7912629"/>
          </a:xfrm>
          <a:prstGeom prst="rect">
            <a:avLst/>
          </a:prstGeom>
        </p:spPr>
        <p:txBody>
          <a:bodyPr lIns="0" tIns="0" rIns="0" bIns="0" rtlCol="0" anchor="t">
            <a:spAutoFit/>
          </a:bodyPr>
          <a:lstStyle/>
          <a:p>
            <a:pPr marL="501347" lvl="1" indent="-250674" algn="l">
              <a:lnSpc>
                <a:spcPts val="3947"/>
              </a:lnSpc>
              <a:buFont typeface="Arial"/>
              <a:buChar char="•"/>
            </a:pPr>
            <a:r>
              <a:rPr lang="en-US" sz="2322">
                <a:solidFill>
                  <a:srgbClr val="0F4662"/>
                </a:solidFill>
                <a:latin typeface="Quicksand"/>
                <a:ea typeface="Quicksand"/>
                <a:cs typeface="Quicksand"/>
                <a:sym typeface="Quicksand"/>
              </a:rPr>
              <a:t>For Loading and concatenation we used Used os.listdir() to list folders/files​</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Read each CSV using pandas.read_csv()​</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Concatenated using pd.concat()​</a:t>
            </a:r>
          </a:p>
          <a:p>
            <a:pPr algn="l">
              <a:lnSpc>
                <a:spcPts val="3947"/>
              </a:lnSpc>
            </a:pPr>
            <a:r>
              <a:rPr lang="en-US" sz="2322">
                <a:solidFill>
                  <a:srgbClr val="0F4662"/>
                </a:solidFill>
                <a:latin typeface="Quicksand"/>
                <a:ea typeface="Quicksand"/>
                <a:cs typeface="Quicksand"/>
                <a:sym typeface="Quicksand"/>
              </a:rPr>
              <a:t> </a:t>
            </a:r>
            <a:r>
              <a:rPr lang="en-US" sz="2322" b="1">
                <a:solidFill>
                  <a:srgbClr val="0F4662"/>
                </a:solidFill>
                <a:latin typeface="Quicksand Bold"/>
                <a:ea typeface="Quicksand Bold"/>
                <a:cs typeface="Quicksand Bold"/>
                <a:sym typeface="Quicksand Bold"/>
              </a:rPr>
              <a:t>Result</a:t>
            </a:r>
            <a:r>
              <a:rPr lang="en-US" sz="2322">
                <a:solidFill>
                  <a:srgbClr val="0F4662"/>
                </a:solidFill>
                <a:latin typeface="Quicksand"/>
                <a:ea typeface="Quicksand"/>
                <a:cs typeface="Quicksand"/>
                <a:sym typeface="Quicksand"/>
              </a:rPr>
              <a:t>: Single unified DataFrame​</a:t>
            </a:r>
          </a:p>
          <a:p>
            <a:pPr algn="l">
              <a:lnSpc>
                <a:spcPts val="3947"/>
              </a:lnSpc>
            </a:pPr>
            <a:r>
              <a:rPr lang="en-US" sz="2322">
                <a:solidFill>
                  <a:srgbClr val="0F4662"/>
                </a:solidFill>
                <a:latin typeface="Quicksand"/>
                <a:ea typeface="Quicksand"/>
                <a:cs typeface="Quicksand"/>
                <a:sym typeface="Quicksand"/>
              </a:rPr>
              <a:t>​</a:t>
            </a:r>
          </a:p>
          <a:p>
            <a:pPr algn="l">
              <a:lnSpc>
                <a:spcPts val="3947"/>
              </a:lnSpc>
            </a:pPr>
            <a:r>
              <a:rPr lang="en-US" sz="2322" b="1">
                <a:solidFill>
                  <a:srgbClr val="0F4662"/>
                </a:solidFill>
                <a:latin typeface="Quicksand Bold"/>
                <a:ea typeface="Quicksand Bold"/>
                <a:cs typeface="Quicksand Bold"/>
                <a:sym typeface="Quicksand Bold"/>
              </a:rPr>
              <a:t> As the part of data cleaning</a:t>
            </a:r>
            <a:r>
              <a:rPr lang="en-US" sz="2322">
                <a:solidFill>
                  <a:srgbClr val="0F4662"/>
                </a:solidFill>
                <a:latin typeface="Quicksand"/>
                <a:ea typeface="Quicksand"/>
                <a:cs typeface="Quicksand"/>
                <a:sym typeface="Quicksand"/>
              </a:rPr>
              <a:t>​</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Converted 'Release Date' to datetime format​</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Removed duplicate entries​</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Sorted by release date​</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Removed duplicates based on 'Title’​</a:t>
            </a:r>
          </a:p>
          <a:p>
            <a:pPr marL="501347" lvl="1" indent="-250674" algn="l">
              <a:lnSpc>
                <a:spcPts val="3947"/>
              </a:lnSpc>
              <a:buFont typeface="Arial"/>
              <a:buChar char="•"/>
            </a:pPr>
            <a:r>
              <a:rPr lang="en-US" sz="2322" b="1">
                <a:solidFill>
                  <a:srgbClr val="0F4662"/>
                </a:solidFill>
                <a:latin typeface="Quicksand Bold"/>
                <a:ea typeface="Quicksand Bold"/>
                <a:cs typeface="Quicksand Bold"/>
                <a:sym typeface="Quicksand Bold"/>
              </a:rPr>
              <a:t>Defined clean_search_text() to:</a:t>
            </a:r>
            <a:r>
              <a:rPr lang="en-US" sz="2322">
                <a:solidFill>
                  <a:srgbClr val="0F4662"/>
                </a:solidFill>
                <a:latin typeface="Quicksand"/>
                <a:ea typeface="Quicksand"/>
                <a:cs typeface="Quicksand"/>
                <a:sym typeface="Quicksand"/>
              </a:rPr>
              <a:t>​</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 Remove HTML tags, URLs, special characters​</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 Lowercase text and normalize dashes​</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 Optionally remove stopwords​</a:t>
            </a:r>
          </a:p>
          <a:p>
            <a:pPr marL="501347" lvl="1" indent="-250674" algn="l">
              <a:lnSpc>
                <a:spcPts val="3947"/>
              </a:lnSpc>
              <a:buFont typeface="Arial"/>
              <a:buChar char="•"/>
            </a:pPr>
            <a:r>
              <a:rPr lang="en-US" sz="2322">
                <a:solidFill>
                  <a:srgbClr val="0F4662"/>
                </a:solidFill>
                <a:latin typeface="Quicksand"/>
                <a:ea typeface="Quicksand"/>
                <a:cs typeface="Quicksand"/>
                <a:sym typeface="Quicksand"/>
              </a:rPr>
              <a:t>Applied cleaning on 'search_text'​</a:t>
            </a:r>
          </a:p>
          <a:p>
            <a:pPr marL="0" lvl="0" indent="0" algn="l">
              <a:lnSpc>
                <a:spcPts val="3947"/>
              </a:lnSpc>
            </a:pPr>
            <a:endParaRPr lang="en-US" sz="2322">
              <a:solidFill>
                <a:srgbClr val="0F4662"/>
              </a:solidFill>
              <a:latin typeface="Quicksand"/>
              <a:ea typeface="Quicksand"/>
              <a:cs typeface="Quicksand"/>
              <a:sym typeface="Quicksand"/>
            </a:endParaRPr>
          </a:p>
        </p:txBody>
      </p:sp>
      <p:sp>
        <p:nvSpPr>
          <p:cNvPr id="3" name="AutoShape 3"/>
          <p:cNvSpPr/>
          <p:nvPr/>
        </p:nvSpPr>
        <p:spPr>
          <a:xfrm>
            <a:off x="5830743" y="951579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404848" y="9782175"/>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0048745" y="3662888"/>
            <a:ext cx="7478507" cy="1375115"/>
          </a:xfrm>
          <a:custGeom>
            <a:avLst/>
            <a:gdLst/>
            <a:ahLst/>
            <a:cxnLst/>
            <a:rect l="l" t="t" r="r" b="b"/>
            <a:pathLst>
              <a:path w="7478507" h="1375115">
                <a:moveTo>
                  <a:pt x="0" y="0"/>
                </a:moveTo>
                <a:lnTo>
                  <a:pt x="7478508" y="0"/>
                </a:lnTo>
                <a:lnTo>
                  <a:pt x="7478508" y="1375115"/>
                </a:lnTo>
                <a:lnTo>
                  <a:pt x="0" y="1375115"/>
                </a:lnTo>
                <a:lnTo>
                  <a:pt x="0" y="0"/>
                </a:lnTo>
                <a:close/>
              </a:path>
            </a:pathLst>
          </a:custGeom>
          <a:blipFill>
            <a:blip r:embed="rId4"/>
            <a:stretch>
              <a:fillRect t="-476" b="-476"/>
            </a:stretch>
          </a:blipFill>
        </p:spPr>
        <p:txBody>
          <a:bodyPr/>
          <a:lstStyle/>
          <a:p>
            <a:endParaRPr lang="en-US"/>
          </a:p>
        </p:txBody>
      </p:sp>
      <p:sp>
        <p:nvSpPr>
          <p:cNvPr id="6" name="Freeform 6"/>
          <p:cNvSpPr/>
          <p:nvPr/>
        </p:nvSpPr>
        <p:spPr>
          <a:xfrm>
            <a:off x="10048745" y="5403040"/>
            <a:ext cx="5704877" cy="3418653"/>
          </a:xfrm>
          <a:custGeom>
            <a:avLst/>
            <a:gdLst/>
            <a:ahLst/>
            <a:cxnLst/>
            <a:rect l="l" t="t" r="r" b="b"/>
            <a:pathLst>
              <a:path w="5704877" h="3418653">
                <a:moveTo>
                  <a:pt x="0" y="0"/>
                </a:moveTo>
                <a:lnTo>
                  <a:pt x="5704878" y="0"/>
                </a:lnTo>
                <a:lnTo>
                  <a:pt x="5704878" y="3418653"/>
                </a:lnTo>
                <a:lnTo>
                  <a:pt x="0" y="3418653"/>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615197" y="428942"/>
            <a:ext cx="17259300" cy="2218690"/>
          </a:xfrm>
          <a:prstGeom prst="rect">
            <a:avLst/>
          </a:prstGeom>
        </p:spPr>
        <p:txBody>
          <a:bodyPr lIns="0" tIns="0" rIns="0" bIns="0" rtlCol="0" anchor="t">
            <a:spAutoFit/>
          </a:bodyPr>
          <a:lstStyle/>
          <a:p>
            <a:pPr algn="l">
              <a:lnSpc>
                <a:spcPts val="8959"/>
              </a:lnSpc>
            </a:pPr>
            <a:r>
              <a:rPr lang="en-US" sz="6399" b="1" i="1">
                <a:solidFill>
                  <a:srgbClr val="0F4662"/>
                </a:solidFill>
                <a:latin typeface="Cormorant Garamond Bold Italics"/>
                <a:ea typeface="Cormorant Garamond Bold Italics"/>
                <a:cs typeface="Cormorant Garamond Bold Italics"/>
                <a:sym typeface="Cormorant Garamond Bold Italics"/>
              </a:rPr>
              <a:t>Data Preproccessing</a:t>
            </a:r>
          </a:p>
          <a:p>
            <a:pPr marL="0" lvl="0" indent="0" algn="l">
              <a:lnSpc>
                <a:spcPts val="8959"/>
              </a:lnSpc>
              <a:spcBef>
                <a:spcPct val="0"/>
              </a:spcBef>
            </a:pPr>
            <a:endParaRPr lang="en-US" sz="6399" b="1" i="1">
              <a:solidFill>
                <a:srgbClr val="0F4662"/>
              </a:solidFill>
              <a:latin typeface="Cormorant Garamond Bold Italics"/>
              <a:ea typeface="Cormorant Garamond Bold Italics"/>
              <a:cs typeface="Cormorant Garamond Bold Italics"/>
              <a:sym typeface="Cormorant Garamond Bold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6486268" y="8654366"/>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3" name="TextBox 3"/>
          <p:cNvSpPr txBox="1"/>
          <p:nvPr/>
        </p:nvSpPr>
        <p:spPr>
          <a:xfrm>
            <a:off x="735491" y="474000"/>
            <a:ext cx="17259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Classification (Model Selection and Performence)</a:t>
            </a:r>
          </a:p>
        </p:txBody>
      </p:sp>
      <p:sp>
        <p:nvSpPr>
          <p:cNvPr id="4" name="Freeform 4"/>
          <p:cNvSpPr/>
          <p:nvPr/>
        </p:nvSpPr>
        <p:spPr>
          <a:xfrm>
            <a:off x="8669658" y="894402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733402" y="1857359"/>
            <a:ext cx="17554598" cy="6514656"/>
          </a:xfrm>
          <a:prstGeom prst="rect">
            <a:avLst/>
          </a:prstGeom>
        </p:spPr>
        <p:txBody>
          <a:bodyPr lIns="0" tIns="0" rIns="0" bIns="0" rtlCol="0" anchor="t">
            <a:spAutoFit/>
          </a:bodyPr>
          <a:lstStyle/>
          <a:p>
            <a:pPr algn="l">
              <a:lnSpc>
                <a:spcPts val="3699"/>
              </a:lnSpc>
              <a:spcBef>
                <a:spcPct val="0"/>
              </a:spcBef>
            </a:pPr>
            <a:r>
              <a:rPr lang="en-US" sz="2642">
                <a:solidFill>
                  <a:srgbClr val="0F4662"/>
                </a:solidFill>
                <a:latin typeface="Quicksand"/>
                <a:ea typeface="Quicksand"/>
                <a:cs typeface="Quicksand"/>
                <a:sym typeface="Quicksand"/>
              </a:rPr>
              <a:t>I experimented with several classification models to identify the best approach for predicting the most relevant product categories. The following table summarizes the performance of various models based on accuracy, model size, and inference time:</a:t>
            </a:r>
          </a:p>
          <a:p>
            <a:pPr algn="l">
              <a:lnSpc>
                <a:spcPts val="3699"/>
              </a:lnSpc>
              <a:spcBef>
                <a:spcPct val="0"/>
              </a:spcBef>
            </a:pPr>
            <a:endParaRPr lang="en-US" sz="2642">
              <a:solidFill>
                <a:srgbClr val="0F4662"/>
              </a:solidFill>
              <a:latin typeface="Quicksand"/>
              <a:ea typeface="Quicksand"/>
              <a:cs typeface="Quicksand"/>
              <a:sym typeface="Quicksand"/>
            </a:endParaRPr>
          </a:p>
          <a:p>
            <a:pPr algn="l">
              <a:lnSpc>
                <a:spcPts val="3699"/>
              </a:lnSpc>
              <a:spcBef>
                <a:spcPct val="0"/>
              </a:spcBef>
            </a:pPr>
            <a:r>
              <a:rPr lang="en-US" sz="2642">
                <a:solidFill>
                  <a:srgbClr val="0F4662"/>
                </a:solidFill>
                <a:latin typeface="Quicksand"/>
                <a:ea typeface="Quicksand"/>
                <a:cs typeface="Quicksand"/>
                <a:sym typeface="Quicksand"/>
              </a:rPr>
              <a:t>Model                               Accuracy    Model Size (KB)    Avg Inference Time (ms)</a:t>
            </a:r>
          </a:p>
          <a:p>
            <a:pPr algn="l">
              <a:lnSpc>
                <a:spcPts val="3699"/>
              </a:lnSpc>
              <a:spcBef>
                <a:spcPct val="0"/>
              </a:spcBef>
            </a:pPr>
            <a:r>
              <a:rPr lang="en-US" sz="2642">
                <a:solidFill>
                  <a:srgbClr val="0F4662"/>
                </a:solidFill>
                <a:latin typeface="Quicksand"/>
                <a:ea typeface="Quicksand"/>
                <a:cs typeface="Quicksand"/>
                <a:sym typeface="Quicksand"/>
              </a:rPr>
              <a:t>LogisticRegression        1.00                     30.98                               1.68</a:t>
            </a:r>
          </a:p>
          <a:p>
            <a:pPr algn="l">
              <a:lnSpc>
                <a:spcPts val="3699"/>
              </a:lnSpc>
              <a:spcBef>
                <a:spcPct val="0"/>
              </a:spcBef>
            </a:pPr>
            <a:r>
              <a:rPr lang="en-US" sz="2642">
                <a:solidFill>
                  <a:srgbClr val="0F4662"/>
                </a:solidFill>
                <a:latin typeface="Quicksand"/>
                <a:ea typeface="Quicksand"/>
                <a:cs typeface="Quicksand"/>
                <a:sym typeface="Quicksand"/>
              </a:rPr>
              <a:t>LinearSVC                        1.00                     30.85                               1.33</a:t>
            </a:r>
          </a:p>
          <a:p>
            <a:pPr algn="l">
              <a:lnSpc>
                <a:spcPts val="3699"/>
              </a:lnSpc>
              <a:spcBef>
                <a:spcPct val="0"/>
              </a:spcBef>
            </a:pPr>
            <a:r>
              <a:rPr lang="en-US" sz="2642">
                <a:solidFill>
                  <a:srgbClr val="0F4662"/>
                </a:solidFill>
                <a:latin typeface="Quicksand"/>
                <a:ea typeface="Quicksand"/>
                <a:cs typeface="Quicksand"/>
                <a:sym typeface="Quicksand"/>
              </a:rPr>
              <a:t>RandomForest                 1.00                    4342.70                           30.63</a:t>
            </a:r>
          </a:p>
          <a:p>
            <a:pPr algn="l">
              <a:lnSpc>
                <a:spcPts val="3699"/>
              </a:lnSpc>
              <a:spcBef>
                <a:spcPct val="0"/>
              </a:spcBef>
            </a:pPr>
            <a:r>
              <a:rPr lang="en-US" sz="2642">
                <a:solidFill>
                  <a:srgbClr val="0F4662"/>
                </a:solidFill>
                <a:latin typeface="Quicksand"/>
                <a:ea typeface="Quicksand"/>
                <a:cs typeface="Quicksand"/>
                <a:sym typeface="Quicksand"/>
              </a:rPr>
              <a:t>KNN                                  1.00                     8584.83                           38.09</a:t>
            </a:r>
          </a:p>
          <a:p>
            <a:pPr algn="l">
              <a:lnSpc>
                <a:spcPts val="3699"/>
              </a:lnSpc>
              <a:spcBef>
                <a:spcPct val="0"/>
              </a:spcBef>
            </a:pPr>
            <a:r>
              <a:rPr lang="en-US" sz="2642">
                <a:solidFill>
                  <a:srgbClr val="0F4662"/>
                </a:solidFill>
                <a:latin typeface="Quicksand"/>
                <a:ea typeface="Quicksand"/>
                <a:cs typeface="Quicksand"/>
                <a:sym typeface="Quicksand"/>
              </a:rPr>
              <a:t>XGBoost                       0.9993                     880.94                            2.17</a:t>
            </a:r>
          </a:p>
          <a:p>
            <a:pPr algn="l">
              <a:lnSpc>
                <a:spcPts val="3699"/>
              </a:lnSpc>
              <a:spcBef>
                <a:spcPct val="0"/>
              </a:spcBef>
            </a:pPr>
            <a:endParaRPr lang="en-US" sz="2642">
              <a:solidFill>
                <a:srgbClr val="0F4662"/>
              </a:solidFill>
              <a:latin typeface="Quicksand"/>
              <a:ea typeface="Quicksand"/>
              <a:cs typeface="Quicksand"/>
              <a:sym typeface="Quicksand"/>
            </a:endParaRPr>
          </a:p>
          <a:p>
            <a:pPr algn="l">
              <a:lnSpc>
                <a:spcPts val="3699"/>
              </a:lnSpc>
              <a:spcBef>
                <a:spcPct val="0"/>
              </a:spcBef>
            </a:pPr>
            <a:r>
              <a:rPr lang="en-US" sz="2642">
                <a:solidFill>
                  <a:srgbClr val="0F4662"/>
                </a:solidFill>
                <a:latin typeface="Quicksand"/>
                <a:ea typeface="Quicksand"/>
                <a:cs typeface="Quicksand"/>
                <a:sym typeface="Quicksand"/>
              </a:rPr>
              <a:t>Both Logistic Regression and LinearSVC achieved perfect accuracy with minimal model size and fast inference times, making them ideal candidates for real-time query classification.</a:t>
            </a:r>
          </a:p>
          <a:p>
            <a:pPr algn="l">
              <a:lnSpc>
                <a:spcPts val="3699"/>
              </a:lnSpc>
              <a:spcBef>
                <a:spcPct val="0"/>
              </a:spcBef>
            </a:pPr>
            <a:endParaRPr lang="en-US" sz="2642">
              <a:solidFill>
                <a:srgbClr val="0F4662"/>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60955" y="1416340"/>
            <a:ext cx="16966090" cy="3145707"/>
          </a:xfrm>
          <a:prstGeom prst="rect">
            <a:avLst/>
          </a:prstGeom>
        </p:spPr>
        <p:txBody>
          <a:bodyPr lIns="0" tIns="0" rIns="0" bIns="0" rtlCol="0" anchor="t">
            <a:spAutoFit/>
          </a:bodyPr>
          <a:lstStyle/>
          <a:p>
            <a:pPr marL="0" lvl="0" indent="0" algn="l">
              <a:lnSpc>
                <a:spcPts val="5034"/>
              </a:lnSpc>
            </a:pPr>
            <a:r>
              <a:rPr lang="en-US" sz="2961">
                <a:solidFill>
                  <a:srgbClr val="0F4662"/>
                </a:solidFill>
                <a:latin typeface="Quicksand"/>
                <a:ea typeface="Quicksand"/>
                <a:cs typeface="Quicksand"/>
                <a:sym typeface="Quicksand"/>
              </a:rPr>
              <a:t>Transforming textual data into numerical vectors so that machine learning models can process and compare meanings.</a:t>
            </a:r>
          </a:p>
          <a:p>
            <a:pPr marL="639346" lvl="1" indent="-319673" algn="l">
              <a:lnSpc>
                <a:spcPts val="5034"/>
              </a:lnSpc>
              <a:buFont typeface="Arial"/>
              <a:buChar char="•"/>
            </a:pPr>
            <a:r>
              <a:rPr lang="en-US" sz="2961" u="none" strike="noStrike">
                <a:solidFill>
                  <a:srgbClr val="0F4662"/>
                </a:solidFill>
                <a:latin typeface="Quicksand"/>
                <a:ea typeface="Quicksand"/>
                <a:cs typeface="Quicksand"/>
                <a:sym typeface="Quicksand"/>
              </a:rPr>
              <a:t>Used sentence embeddings from sentence-transformers (all-MiniLM-L6-v2) and transformedsearch_text into 384-dimensional dense vectors​</a:t>
            </a:r>
          </a:p>
          <a:p>
            <a:pPr marL="639346" lvl="1" indent="-319673" algn="l">
              <a:lnSpc>
                <a:spcPts val="5034"/>
              </a:lnSpc>
              <a:buFont typeface="Arial"/>
              <a:buChar char="•"/>
            </a:pPr>
            <a:r>
              <a:rPr lang="en-US" sz="2961" b="1" u="none" strike="noStrike">
                <a:solidFill>
                  <a:srgbClr val="0F4662"/>
                </a:solidFill>
                <a:latin typeface="Quicksand Bold"/>
                <a:ea typeface="Quicksand Bold"/>
                <a:cs typeface="Quicksand Bold"/>
                <a:sym typeface="Quicksand Bold"/>
              </a:rPr>
              <a:t>Benefits</a:t>
            </a:r>
            <a:r>
              <a:rPr lang="en-US" sz="2961" u="none" strike="noStrike">
                <a:solidFill>
                  <a:srgbClr val="0F4662"/>
                </a:solidFill>
                <a:latin typeface="Quicksand"/>
                <a:ea typeface="Quicksand"/>
                <a:cs typeface="Quicksand"/>
                <a:sym typeface="Quicksand"/>
              </a:rPr>
              <a:t>: semantic similarity captured​</a:t>
            </a:r>
          </a:p>
        </p:txBody>
      </p:sp>
      <p:sp>
        <p:nvSpPr>
          <p:cNvPr id="3" name="AutoShape 3"/>
          <p:cNvSpPr/>
          <p:nvPr/>
        </p:nvSpPr>
        <p:spPr>
          <a:xfrm>
            <a:off x="6364383" y="9035118"/>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525142" y="92583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735491" y="474000"/>
            <a:ext cx="17259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Vectorisation </a:t>
            </a:r>
          </a:p>
        </p:txBody>
      </p:sp>
      <p:sp>
        <p:nvSpPr>
          <p:cNvPr id="6" name="TextBox 6"/>
          <p:cNvSpPr txBox="1"/>
          <p:nvPr/>
        </p:nvSpPr>
        <p:spPr>
          <a:xfrm>
            <a:off x="660955" y="4543742"/>
            <a:ext cx="17259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Semantic Search</a:t>
            </a:r>
          </a:p>
        </p:txBody>
      </p:sp>
      <p:sp>
        <p:nvSpPr>
          <p:cNvPr id="7" name="TextBox 7"/>
          <p:cNvSpPr txBox="1"/>
          <p:nvPr/>
        </p:nvSpPr>
        <p:spPr>
          <a:xfrm>
            <a:off x="735491" y="5474000"/>
            <a:ext cx="13659421" cy="4092882"/>
          </a:xfrm>
          <a:prstGeom prst="rect">
            <a:avLst/>
          </a:prstGeom>
        </p:spPr>
        <p:txBody>
          <a:bodyPr lIns="0" tIns="0" rIns="0" bIns="0" rtlCol="0" anchor="t">
            <a:spAutoFit/>
          </a:bodyPr>
          <a:lstStyle/>
          <a:p>
            <a:pPr algn="l">
              <a:lnSpc>
                <a:spcPts val="4666"/>
              </a:lnSpc>
            </a:pPr>
            <a:r>
              <a:rPr lang="en-US" sz="2745" b="1">
                <a:solidFill>
                  <a:srgbClr val="0F4662"/>
                </a:solidFill>
                <a:latin typeface="Quicksand Bold"/>
                <a:ea typeface="Quicksand Bold"/>
                <a:cs typeface="Quicksand Bold"/>
                <a:sym typeface="Quicksand Bold"/>
              </a:rPr>
              <a:t>Cosine Similarity Search</a:t>
            </a:r>
          </a:p>
          <a:p>
            <a:pPr algn="l">
              <a:lnSpc>
                <a:spcPts val="4666"/>
              </a:lnSpc>
            </a:pPr>
            <a:r>
              <a:rPr lang="en-US" sz="2745">
                <a:solidFill>
                  <a:srgbClr val="0F4662"/>
                </a:solidFill>
                <a:latin typeface="Quicksand"/>
                <a:ea typeface="Quicksand"/>
                <a:cs typeface="Quicksand"/>
                <a:sym typeface="Quicksand"/>
              </a:rPr>
              <a:t>Cosine similarity measures the angle between two vectors, identifying how similar the query is to document embeddings in high-dimensional space.</a:t>
            </a:r>
          </a:p>
          <a:p>
            <a:pPr algn="l">
              <a:lnSpc>
                <a:spcPts val="4666"/>
              </a:lnSpc>
            </a:pPr>
            <a:r>
              <a:rPr lang="en-US" sz="2745" b="1">
                <a:solidFill>
                  <a:srgbClr val="0F4662"/>
                </a:solidFill>
                <a:latin typeface="Quicksand Bold"/>
                <a:ea typeface="Quicksand Bold"/>
                <a:cs typeface="Quicksand Bold"/>
                <a:sym typeface="Quicksand Bold"/>
              </a:rPr>
              <a:t>Deep Semantic Search (CrossEncoder)</a:t>
            </a:r>
          </a:p>
          <a:p>
            <a:pPr algn="l">
              <a:lnSpc>
                <a:spcPts val="4666"/>
              </a:lnSpc>
            </a:pPr>
            <a:r>
              <a:rPr lang="en-US" sz="2745">
                <a:solidFill>
                  <a:srgbClr val="0F4662"/>
                </a:solidFill>
                <a:latin typeface="Quicksand"/>
                <a:ea typeface="Quicksand"/>
                <a:cs typeface="Quicksand"/>
                <a:sym typeface="Quicksand"/>
              </a:rPr>
              <a:t>CrossEncoder refines relevance scoring by analyzing query-document pairs with a transformer model, ensuring better semantic understanding for accurate results.</a:t>
            </a:r>
          </a:p>
          <a:p>
            <a:pPr algn="l">
              <a:lnSpc>
                <a:spcPts val="4666"/>
              </a:lnSpc>
            </a:pPr>
            <a:endParaRPr lang="en-US" sz="2745">
              <a:solidFill>
                <a:srgbClr val="0F4662"/>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47213" y="1565200"/>
            <a:ext cx="17533748" cy="9044294"/>
          </a:xfrm>
          <a:prstGeom prst="rect">
            <a:avLst/>
          </a:prstGeom>
        </p:spPr>
        <p:txBody>
          <a:bodyPr lIns="0" tIns="0" rIns="0" bIns="0" rtlCol="0" anchor="t">
            <a:spAutoFit/>
          </a:bodyPr>
          <a:lstStyle/>
          <a:p>
            <a:pPr marL="608301" lvl="1" indent="-304150" algn="l">
              <a:lnSpc>
                <a:spcPts val="2592"/>
              </a:lnSpc>
              <a:buAutoNum type="arabicPeriod"/>
            </a:pPr>
            <a:r>
              <a:rPr lang="en-US" sz="2817" b="1">
                <a:solidFill>
                  <a:srgbClr val="0F4662"/>
                </a:solidFill>
                <a:latin typeface="Quicksand Bold"/>
                <a:ea typeface="Quicksand Bold"/>
                <a:cs typeface="Quicksand Bold"/>
                <a:sym typeface="Quicksand Bold"/>
              </a:rPr>
              <a:t> User Query Input</a:t>
            </a:r>
          </a:p>
          <a:p>
            <a:pPr algn="l">
              <a:lnSpc>
                <a:spcPts val="2592"/>
              </a:lnSpc>
            </a:pPr>
            <a:endParaRPr lang="en-US" sz="2817" b="1">
              <a:solidFill>
                <a:srgbClr val="0F4662"/>
              </a:solidFill>
              <a:latin typeface="Quicksand Bold"/>
              <a:ea typeface="Quicksand Bold"/>
              <a:cs typeface="Quicksand Bold"/>
              <a:sym typeface="Quicksand Bol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User enters a natural language search query. </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2. </a:t>
            </a:r>
            <a:r>
              <a:rPr lang="en-US" sz="2817" b="1">
                <a:solidFill>
                  <a:srgbClr val="0F4662"/>
                </a:solidFill>
                <a:latin typeface="Quicksand Bold"/>
                <a:ea typeface="Quicksand Bold"/>
                <a:cs typeface="Quicksand Bold"/>
                <a:sym typeface="Quicksand Bold"/>
              </a:rPr>
              <a:t>Query Embedding (Bi-Encoder)</a:t>
            </a:r>
          </a:p>
          <a:p>
            <a:pPr algn="l">
              <a:lnSpc>
                <a:spcPts val="2592"/>
              </a:lnSpc>
            </a:pPr>
            <a:endParaRPr lang="en-US" sz="2817" b="1">
              <a:solidFill>
                <a:srgbClr val="0F4662"/>
              </a:solidFill>
              <a:latin typeface="Quicksand Bold"/>
              <a:ea typeface="Quicksand Bold"/>
              <a:cs typeface="Quicksand Bold"/>
              <a:sym typeface="Quicksand Bol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Generate vector representation using a lightweight model (MiniLM).</a:t>
            </a:r>
          </a:p>
          <a:p>
            <a:pPr algn="l">
              <a:lnSpc>
                <a:spcPts val="2592"/>
              </a:lnSpc>
            </a:pPr>
            <a:endParaRPr lang="en-US" sz="2817">
              <a:solidFill>
                <a:srgbClr val="0F4662"/>
              </a:solidFill>
              <a:latin typeface="Quicksand"/>
              <a:ea typeface="Quicksand"/>
              <a:cs typeface="Quicksand"/>
              <a:sym typeface="Quicksan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Enables fast initial similarity search.</a:t>
            </a:r>
          </a:p>
          <a:p>
            <a:pPr algn="l">
              <a:lnSpc>
                <a:spcPts val="2592"/>
              </a:lnSpc>
            </a:pPr>
            <a:r>
              <a:rPr lang="en-US" sz="2817">
                <a:solidFill>
                  <a:srgbClr val="0F4662"/>
                </a:solidFill>
                <a:latin typeface="Quicksand"/>
                <a:ea typeface="Quicksand"/>
                <a:cs typeface="Quicksand"/>
                <a:sym typeface="Quicksand"/>
              </a:rPr>
              <a:t>  </a:t>
            </a:r>
          </a:p>
          <a:p>
            <a:pPr algn="l">
              <a:lnSpc>
                <a:spcPts val="2592"/>
              </a:lnSpc>
            </a:pPr>
            <a:r>
              <a:rPr lang="en-US" sz="2817">
                <a:solidFill>
                  <a:srgbClr val="0F4662"/>
                </a:solidFill>
                <a:latin typeface="Quicksand"/>
                <a:ea typeface="Quicksand"/>
                <a:cs typeface="Quicksand"/>
                <a:sym typeface="Quicksand"/>
              </a:rPr>
              <a:t>   3. </a:t>
            </a:r>
            <a:r>
              <a:rPr lang="en-US" sz="2817" b="1">
                <a:solidFill>
                  <a:srgbClr val="0F4662"/>
                </a:solidFill>
                <a:latin typeface="Quicksand Bold"/>
                <a:ea typeface="Quicksand Bold"/>
                <a:cs typeface="Quicksand Bold"/>
                <a:sym typeface="Quicksand Bold"/>
              </a:rPr>
              <a:t>Query Classification</a:t>
            </a:r>
          </a:p>
          <a:p>
            <a:pPr algn="l">
              <a:lnSpc>
                <a:spcPts val="2592"/>
              </a:lnSpc>
            </a:pPr>
            <a:endParaRPr lang="en-US" sz="2817" b="1">
              <a:solidFill>
                <a:srgbClr val="0F4662"/>
              </a:solidFill>
              <a:latin typeface="Quicksand Bold"/>
              <a:ea typeface="Quicksand Bold"/>
              <a:cs typeface="Quicksand Bold"/>
              <a:sym typeface="Quicksand Bol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Predict top 3 relevant product categories (e.g., CPI, PLFS) using a trained classifier(Linear SVC).</a:t>
            </a:r>
          </a:p>
          <a:p>
            <a:pPr algn="l">
              <a:lnSpc>
                <a:spcPts val="2592"/>
              </a:lnSpc>
            </a:pPr>
            <a:endParaRPr lang="en-US" sz="2817">
              <a:solidFill>
                <a:srgbClr val="0F4662"/>
              </a:solidFill>
              <a:latin typeface="Quicksand"/>
              <a:ea typeface="Quicksand"/>
              <a:cs typeface="Quicksand"/>
              <a:sym typeface="Quicksan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Helps narrow down the search space to improve relevance.</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4.</a:t>
            </a:r>
            <a:r>
              <a:rPr lang="en-US" sz="2817" b="1">
                <a:solidFill>
                  <a:srgbClr val="0F4662"/>
                </a:solidFill>
                <a:latin typeface="Quicksand Bold"/>
                <a:ea typeface="Quicksand Bold"/>
                <a:cs typeface="Quicksand Bold"/>
                <a:sym typeface="Quicksand Bold"/>
              </a:rPr>
              <a:t> First-Stage Filtering (Cosine Similarity)</a:t>
            </a:r>
          </a:p>
          <a:p>
            <a:pPr algn="l">
              <a:lnSpc>
                <a:spcPts val="2592"/>
              </a:lnSpc>
            </a:pPr>
            <a:endParaRPr lang="en-US" sz="2817" b="1">
              <a:solidFill>
                <a:srgbClr val="0F4662"/>
              </a:solidFill>
              <a:latin typeface="Quicksand Bold"/>
              <a:ea typeface="Quicksand Bold"/>
              <a:cs typeface="Quicksand Bold"/>
              <a:sym typeface="Quicksand Bol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For each product (or full dataset), compute cosine similarity between query and document embeddings.</a:t>
            </a:r>
          </a:p>
          <a:p>
            <a:pPr algn="l">
              <a:lnSpc>
                <a:spcPts val="2592"/>
              </a:lnSpc>
            </a:pPr>
            <a:endParaRPr lang="en-US" sz="2817">
              <a:solidFill>
                <a:srgbClr val="0F4662"/>
              </a:solidFill>
              <a:latin typeface="Quicksand"/>
              <a:ea typeface="Quicksand"/>
              <a:cs typeface="Quicksand"/>
              <a:sym typeface="Quicksan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Select the top 50 most similar rows per category.</a:t>
            </a:r>
          </a:p>
          <a:p>
            <a:pPr algn="l">
              <a:lnSpc>
                <a:spcPts val="2592"/>
              </a:lnSpc>
            </a:pPr>
            <a:endParaRPr lang="en-US" sz="2817">
              <a:solidFill>
                <a:srgbClr val="0F4662"/>
              </a:solidFill>
              <a:latin typeface="Quicksand"/>
              <a:ea typeface="Quicksand"/>
              <a:cs typeface="Quicksand"/>
              <a:sym typeface="Quicksand"/>
            </a:endParaRPr>
          </a:p>
          <a:p>
            <a:pPr marL="1216601" lvl="2" indent="-405534" algn="l">
              <a:lnSpc>
                <a:spcPts val="2592"/>
              </a:lnSpc>
              <a:buFont typeface="Arial"/>
              <a:buChar char="⚬"/>
            </a:pPr>
            <a:r>
              <a:rPr lang="en-US" sz="2817">
                <a:solidFill>
                  <a:srgbClr val="0F4662"/>
                </a:solidFill>
                <a:latin typeface="Quicksand"/>
                <a:ea typeface="Quicksand"/>
                <a:cs typeface="Quicksand"/>
                <a:sym typeface="Quicksand"/>
              </a:rPr>
              <a:t>This dramatically reduces the number of candidates for deep analysis.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a:t>
            </a:r>
          </a:p>
          <a:p>
            <a:pPr algn="l">
              <a:lnSpc>
                <a:spcPts val="2592"/>
              </a:lnSpc>
            </a:pPr>
            <a:endParaRPr lang="en-US" sz="2817">
              <a:solidFill>
                <a:srgbClr val="0F4662"/>
              </a:solidFill>
              <a:latin typeface="Quicksand"/>
              <a:ea typeface="Quicksand"/>
              <a:cs typeface="Quicksand"/>
              <a:sym typeface="Quicksand"/>
            </a:endParaRPr>
          </a:p>
          <a:p>
            <a:pPr marL="0" lvl="0" indent="0" algn="l">
              <a:lnSpc>
                <a:spcPts val="2592"/>
              </a:lnSpc>
            </a:pPr>
            <a:endParaRPr lang="en-US" sz="2817">
              <a:solidFill>
                <a:srgbClr val="0F4662"/>
              </a:solidFill>
              <a:latin typeface="Quicksand"/>
              <a:ea typeface="Quicksand"/>
              <a:cs typeface="Quicksand"/>
              <a:sym typeface="Quicksand"/>
            </a:endParaRPr>
          </a:p>
        </p:txBody>
      </p:sp>
      <p:sp>
        <p:nvSpPr>
          <p:cNvPr id="3" name="AutoShape 3"/>
          <p:cNvSpPr/>
          <p:nvPr/>
        </p:nvSpPr>
        <p:spPr>
          <a:xfrm>
            <a:off x="6305157" y="974152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TextBox 4"/>
          <p:cNvSpPr txBox="1"/>
          <p:nvPr/>
        </p:nvSpPr>
        <p:spPr>
          <a:xfrm>
            <a:off x="203228" y="79935"/>
            <a:ext cx="18696098"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Algorithm: Semantic Search Engine – Accuracy Meets Speed</a:t>
            </a:r>
          </a:p>
        </p:txBody>
      </p:sp>
      <p:sp>
        <p:nvSpPr>
          <p:cNvPr id="5" name="Freeform 5"/>
          <p:cNvSpPr/>
          <p:nvPr/>
        </p:nvSpPr>
        <p:spPr>
          <a:xfrm>
            <a:off x="8374088" y="9964506"/>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542188" y="1491840"/>
            <a:ext cx="16717112" cy="8434566"/>
          </a:xfrm>
          <a:prstGeom prst="rect">
            <a:avLst/>
          </a:prstGeom>
        </p:spPr>
        <p:txBody>
          <a:bodyPr lIns="0" tIns="0" rIns="0" bIns="0" rtlCol="0" anchor="t">
            <a:spAutoFit/>
          </a:bodyPr>
          <a:lstStyle/>
          <a:p>
            <a:pPr algn="l">
              <a:lnSpc>
                <a:spcPts val="2592"/>
              </a:lnSpc>
            </a:pPr>
            <a:r>
              <a:rPr lang="en-US" sz="2817" b="1">
                <a:solidFill>
                  <a:srgbClr val="0F4662"/>
                </a:solidFill>
                <a:latin typeface="Quicksand Bold"/>
                <a:ea typeface="Quicksand Bold"/>
                <a:cs typeface="Quicksand Bold"/>
                <a:sym typeface="Quicksand Bold"/>
              </a:rPr>
              <a:t>     5. Second-Stage Re-Ranking (CrossEncoder)  </a:t>
            </a:r>
          </a:p>
          <a:p>
            <a:pPr algn="l">
              <a:lnSpc>
                <a:spcPts val="2592"/>
              </a:lnSpc>
            </a:pPr>
            <a:endParaRPr lang="en-US" sz="2817" b="1">
              <a:solidFill>
                <a:srgbClr val="0F4662"/>
              </a:solidFill>
              <a:latin typeface="Quicksand Bold"/>
              <a:ea typeface="Quicksand Bold"/>
              <a:cs typeface="Quicksand Bold"/>
              <a:sym typeface="Quicksand Bold"/>
            </a:endParaRPr>
          </a:p>
          <a:p>
            <a:pPr algn="l">
              <a:lnSpc>
                <a:spcPts val="2592"/>
              </a:lnSpc>
            </a:pPr>
            <a:r>
              <a:rPr lang="en-US" sz="2817">
                <a:solidFill>
                  <a:srgbClr val="0F4662"/>
                </a:solidFill>
                <a:latin typeface="Quicksand"/>
                <a:ea typeface="Quicksand"/>
                <a:cs typeface="Quicksand"/>
                <a:sym typeface="Quicksand"/>
              </a:rPr>
              <a:t>               - Apply a deep semantic model (CrossEncoder) to top 50 candidates.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Score pairs of (query, document text) for nuanced semantic matching.</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Select top N most relevant documents per product.</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6. </a:t>
            </a:r>
            <a:r>
              <a:rPr lang="en-US" sz="2817" b="1">
                <a:solidFill>
                  <a:srgbClr val="0F4662"/>
                </a:solidFill>
                <a:latin typeface="Quicksand Bold"/>
                <a:ea typeface="Quicksand Bold"/>
                <a:cs typeface="Quicksand Bold"/>
                <a:sym typeface="Quicksand Bold"/>
              </a:rPr>
              <a:t>Parallel Overall Search</a:t>
            </a:r>
          </a:p>
          <a:p>
            <a:pPr algn="l">
              <a:lnSpc>
                <a:spcPts val="2592"/>
              </a:lnSpc>
            </a:pPr>
            <a:endParaRPr lang="en-US" sz="2817" b="1">
              <a:solidFill>
                <a:srgbClr val="0F4662"/>
              </a:solidFill>
              <a:latin typeface="Quicksand Bold"/>
              <a:ea typeface="Quicksand Bold"/>
              <a:cs typeface="Quicksand Bold"/>
              <a:sym typeface="Quicksand Bold"/>
            </a:endParaRPr>
          </a:p>
          <a:p>
            <a:pPr algn="l">
              <a:lnSpc>
                <a:spcPts val="2592"/>
              </a:lnSpc>
            </a:pPr>
            <a:r>
              <a:rPr lang="en-US" sz="2817">
                <a:solidFill>
                  <a:srgbClr val="0F4662"/>
                </a:solidFill>
                <a:latin typeface="Quicksand"/>
                <a:ea typeface="Quicksand"/>
                <a:cs typeface="Quicksand"/>
                <a:sym typeface="Quicksand"/>
              </a:rPr>
              <a:t>                - Independently apply the same 2-stage process on the entire dataset.</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Return top 10 global matches for broad semantic relevance.</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7.</a:t>
            </a:r>
            <a:r>
              <a:rPr lang="en-US" sz="2817" b="1">
                <a:solidFill>
                  <a:srgbClr val="0F4662"/>
                </a:solidFill>
                <a:latin typeface="Quicksand Bold"/>
                <a:ea typeface="Quicksand Bold"/>
                <a:cs typeface="Quicksand Bold"/>
                <a:sym typeface="Quicksand Bold"/>
              </a:rPr>
              <a:t> Result Presentation  </a:t>
            </a:r>
          </a:p>
          <a:p>
            <a:pPr algn="l">
              <a:lnSpc>
                <a:spcPts val="2592"/>
              </a:lnSpc>
            </a:pPr>
            <a:endParaRPr lang="en-US" sz="2817" b="1">
              <a:solidFill>
                <a:srgbClr val="0F4662"/>
              </a:solidFill>
              <a:latin typeface="Quicksand Bold"/>
              <a:ea typeface="Quicksand Bold"/>
              <a:cs typeface="Quicksand Bold"/>
              <a:sym typeface="Quicksand Bold"/>
            </a:endParaRPr>
          </a:p>
          <a:p>
            <a:pPr algn="l">
              <a:lnSpc>
                <a:spcPts val="2592"/>
              </a:lnSpc>
            </a:pPr>
            <a:r>
              <a:rPr lang="en-US" sz="2817">
                <a:solidFill>
                  <a:srgbClr val="0F4662"/>
                </a:solidFill>
                <a:latin typeface="Quicksand"/>
                <a:ea typeface="Quicksand"/>
                <a:cs typeface="Quicksand"/>
                <a:sym typeface="Quicksand"/>
              </a:rPr>
              <a:t>               - Show two panels: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Product-Specific Top Matches (based on predicted categories)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Overall Top Semantic Matches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Each result card displays:</a:t>
            </a:r>
          </a:p>
          <a:p>
            <a:pPr algn="l">
              <a:lnSpc>
                <a:spcPts val="2592"/>
              </a:lnSpc>
            </a:pPr>
            <a:endParaRPr lang="en-US" sz="2817">
              <a:solidFill>
                <a:srgbClr val="0F4662"/>
              </a:solidFill>
              <a:latin typeface="Quicksand"/>
              <a:ea typeface="Quicksand"/>
              <a:cs typeface="Quicksand"/>
              <a:sym typeface="Quicksand"/>
            </a:endParaRPr>
          </a:p>
          <a:p>
            <a:pPr algn="l">
              <a:lnSpc>
                <a:spcPts val="2592"/>
              </a:lnSpc>
            </a:pPr>
            <a:r>
              <a:rPr lang="en-US" sz="2817">
                <a:solidFill>
                  <a:srgbClr val="0F4662"/>
                </a:solidFill>
                <a:latin typeface="Quicksand"/>
                <a:ea typeface="Quicksand"/>
                <a:cs typeface="Quicksand"/>
                <a:sym typeface="Quicksand"/>
              </a:rPr>
              <a:t>                               - Title, category, metadata, download link, and description.</a:t>
            </a:r>
          </a:p>
          <a:p>
            <a:pPr algn="l">
              <a:lnSpc>
                <a:spcPts val="2592"/>
              </a:lnSpc>
            </a:pPr>
            <a:endParaRPr lang="en-US" sz="2817">
              <a:solidFill>
                <a:srgbClr val="0F4662"/>
              </a:solidFill>
              <a:latin typeface="Quicksand"/>
              <a:ea typeface="Quicksand"/>
              <a:cs typeface="Quicksand"/>
              <a:sym typeface="Quicksand"/>
            </a:endParaRPr>
          </a:p>
        </p:txBody>
      </p:sp>
      <p:sp>
        <p:nvSpPr>
          <p:cNvPr id="3" name="AutoShape 3"/>
          <p:cNvSpPr/>
          <p:nvPr/>
        </p:nvSpPr>
        <p:spPr>
          <a:xfrm>
            <a:off x="5967967" y="977962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TextBox 4"/>
          <p:cNvSpPr txBox="1"/>
          <p:nvPr/>
        </p:nvSpPr>
        <p:spPr>
          <a:xfrm>
            <a:off x="203228" y="79935"/>
            <a:ext cx="18696098" cy="2218690"/>
          </a:xfrm>
          <a:prstGeom prst="rect">
            <a:avLst/>
          </a:prstGeom>
        </p:spPr>
        <p:txBody>
          <a:bodyPr lIns="0" tIns="0" rIns="0" bIns="0" rtlCol="0" anchor="t">
            <a:spAutoFit/>
          </a:bodyPr>
          <a:lstStyle/>
          <a:p>
            <a:pPr algn="l">
              <a:lnSpc>
                <a:spcPts val="8959"/>
              </a:lnSpc>
            </a:pPr>
            <a:r>
              <a:rPr lang="en-US" sz="6399" b="1" i="1">
                <a:solidFill>
                  <a:srgbClr val="0F4662"/>
                </a:solidFill>
                <a:latin typeface="Cormorant Garamond Bold Italics"/>
                <a:ea typeface="Cormorant Garamond Bold Italics"/>
                <a:cs typeface="Cormorant Garamond Bold Italics"/>
                <a:sym typeface="Cormorant Garamond Bold Italics"/>
              </a:rPr>
              <a:t>Deep Semantic Ranking &amp; Result Delivery</a:t>
            </a:r>
          </a:p>
          <a:p>
            <a:pPr marL="0" lvl="0" indent="0" algn="l">
              <a:lnSpc>
                <a:spcPts val="8959"/>
              </a:lnSpc>
              <a:spcBef>
                <a:spcPct val="0"/>
              </a:spcBef>
            </a:pPr>
            <a:endParaRPr lang="en-US" sz="6399" b="1" i="1">
              <a:solidFill>
                <a:srgbClr val="0F4662"/>
              </a:solidFill>
              <a:latin typeface="Cormorant Garamond Bold Italics"/>
              <a:ea typeface="Cormorant Garamond Bold Italics"/>
              <a:cs typeface="Cormorant Garamond Bold Italics"/>
              <a:sym typeface="Cormorant Garamond Bold Italics"/>
            </a:endParaRPr>
          </a:p>
        </p:txBody>
      </p:sp>
      <p:sp>
        <p:nvSpPr>
          <p:cNvPr id="5" name="Freeform 5"/>
          <p:cNvSpPr/>
          <p:nvPr/>
        </p:nvSpPr>
        <p:spPr>
          <a:xfrm>
            <a:off x="8374088" y="9964506"/>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802617"/>
            <a:ext cx="18174386" cy="3601275"/>
          </a:xfrm>
          <a:prstGeom prst="rect">
            <a:avLst/>
          </a:prstGeom>
        </p:spPr>
        <p:txBody>
          <a:bodyPr lIns="0" tIns="0" rIns="0" bIns="0" rtlCol="0" anchor="t">
            <a:spAutoFit/>
          </a:bodyPr>
          <a:lstStyle/>
          <a:p>
            <a:pPr algn="l">
              <a:lnSpc>
                <a:spcPts val="3178"/>
              </a:lnSpc>
            </a:pPr>
            <a:endParaRPr/>
          </a:p>
          <a:p>
            <a:pPr marL="745843" lvl="1" indent="-372921" algn="l">
              <a:lnSpc>
                <a:spcPts val="3178"/>
              </a:lnSpc>
              <a:buFont typeface="Arial"/>
              <a:buChar char="•"/>
            </a:pPr>
            <a:r>
              <a:rPr lang="en-US" sz="3454" b="1">
                <a:solidFill>
                  <a:srgbClr val="0F4662"/>
                </a:solidFill>
                <a:latin typeface="Quicksand Bold"/>
                <a:ea typeface="Quicksand Bold"/>
                <a:cs typeface="Quicksand Bold"/>
                <a:sym typeface="Quicksand Bold"/>
              </a:rPr>
              <a:t>Speed</a:t>
            </a:r>
            <a:r>
              <a:rPr lang="en-US" sz="3454">
                <a:solidFill>
                  <a:srgbClr val="0F4662"/>
                </a:solidFill>
                <a:latin typeface="Quicksand"/>
                <a:ea typeface="Quicksand"/>
                <a:cs typeface="Quicksand"/>
                <a:sym typeface="Quicksand"/>
              </a:rPr>
              <a:t> via cosine pre-filtering</a:t>
            </a:r>
          </a:p>
          <a:p>
            <a:pPr algn="l">
              <a:lnSpc>
                <a:spcPts val="3178"/>
              </a:lnSpc>
            </a:pPr>
            <a:endParaRPr lang="en-US" sz="3454">
              <a:solidFill>
                <a:srgbClr val="0F4662"/>
              </a:solidFill>
              <a:latin typeface="Quicksand"/>
              <a:ea typeface="Quicksand"/>
              <a:cs typeface="Quicksand"/>
              <a:sym typeface="Quicksand"/>
            </a:endParaRPr>
          </a:p>
          <a:p>
            <a:pPr marL="745843" lvl="1" indent="-372921" algn="l">
              <a:lnSpc>
                <a:spcPts val="3178"/>
              </a:lnSpc>
              <a:buFont typeface="Arial"/>
              <a:buChar char="•"/>
            </a:pPr>
            <a:r>
              <a:rPr lang="en-US" sz="3454" b="1">
                <a:solidFill>
                  <a:srgbClr val="0F4662"/>
                </a:solidFill>
                <a:latin typeface="Quicksand Bold"/>
                <a:ea typeface="Quicksand Bold"/>
                <a:cs typeface="Quicksand Bold"/>
                <a:sym typeface="Quicksand Bold"/>
              </a:rPr>
              <a:t>Accuracy</a:t>
            </a:r>
            <a:r>
              <a:rPr lang="en-US" sz="3454">
                <a:solidFill>
                  <a:srgbClr val="0F4662"/>
                </a:solidFill>
                <a:latin typeface="Quicksand"/>
                <a:ea typeface="Quicksand"/>
                <a:cs typeface="Quicksand"/>
                <a:sym typeface="Quicksand"/>
              </a:rPr>
              <a:t> via CrossEncoder semantic re-ranking</a:t>
            </a:r>
          </a:p>
          <a:p>
            <a:pPr algn="l">
              <a:lnSpc>
                <a:spcPts val="3178"/>
              </a:lnSpc>
            </a:pPr>
            <a:endParaRPr lang="en-US" sz="3454">
              <a:solidFill>
                <a:srgbClr val="0F4662"/>
              </a:solidFill>
              <a:latin typeface="Quicksand"/>
              <a:ea typeface="Quicksand"/>
              <a:cs typeface="Quicksand"/>
              <a:sym typeface="Quicksand"/>
            </a:endParaRPr>
          </a:p>
          <a:p>
            <a:pPr marL="745843" lvl="1" indent="-372921" algn="l">
              <a:lnSpc>
                <a:spcPts val="3178"/>
              </a:lnSpc>
              <a:buFont typeface="Arial"/>
              <a:buChar char="•"/>
            </a:pPr>
            <a:r>
              <a:rPr lang="en-US" sz="3454" b="1">
                <a:solidFill>
                  <a:srgbClr val="0F4662"/>
                </a:solidFill>
                <a:latin typeface="Quicksand Bold"/>
                <a:ea typeface="Quicksand Bold"/>
                <a:cs typeface="Quicksand Bold"/>
                <a:sym typeface="Quicksand Bold"/>
              </a:rPr>
              <a:t>Relevance</a:t>
            </a:r>
            <a:r>
              <a:rPr lang="en-US" sz="3454">
                <a:solidFill>
                  <a:srgbClr val="0F4662"/>
                </a:solidFill>
                <a:latin typeface="Quicksand"/>
                <a:ea typeface="Quicksand"/>
                <a:cs typeface="Quicksand"/>
                <a:sym typeface="Quicksand"/>
              </a:rPr>
              <a:t> through product classification</a:t>
            </a:r>
          </a:p>
          <a:p>
            <a:pPr algn="l">
              <a:lnSpc>
                <a:spcPts val="3178"/>
              </a:lnSpc>
            </a:pPr>
            <a:endParaRPr lang="en-US" sz="3454">
              <a:solidFill>
                <a:srgbClr val="0F4662"/>
              </a:solidFill>
              <a:latin typeface="Quicksand"/>
              <a:ea typeface="Quicksand"/>
              <a:cs typeface="Quicksand"/>
              <a:sym typeface="Quicksand"/>
            </a:endParaRPr>
          </a:p>
          <a:p>
            <a:pPr marL="745843" lvl="1" indent="-372921" algn="l">
              <a:lnSpc>
                <a:spcPts val="3178"/>
              </a:lnSpc>
              <a:buFont typeface="Arial"/>
              <a:buChar char="•"/>
            </a:pPr>
            <a:r>
              <a:rPr lang="en-US" sz="3454">
                <a:solidFill>
                  <a:srgbClr val="0F4662"/>
                </a:solidFill>
                <a:latin typeface="Quicksand"/>
                <a:ea typeface="Quicksand"/>
                <a:cs typeface="Quicksand"/>
                <a:sym typeface="Quicksand"/>
              </a:rPr>
              <a:t>S</a:t>
            </a:r>
            <a:r>
              <a:rPr lang="en-US" sz="3454" b="1">
                <a:solidFill>
                  <a:srgbClr val="0F4662"/>
                </a:solidFill>
                <a:latin typeface="Quicksand Bold"/>
                <a:ea typeface="Quicksand Bold"/>
                <a:cs typeface="Quicksand Bold"/>
                <a:sym typeface="Quicksand Bold"/>
              </a:rPr>
              <a:t>calability</a:t>
            </a:r>
            <a:r>
              <a:rPr lang="en-US" sz="3454">
                <a:solidFill>
                  <a:srgbClr val="0F4662"/>
                </a:solidFill>
                <a:latin typeface="Quicksand"/>
                <a:ea typeface="Quicksand"/>
                <a:cs typeface="Quicksand"/>
                <a:sym typeface="Quicksand"/>
              </a:rPr>
              <a:t> with precomputed embeddings</a:t>
            </a:r>
          </a:p>
          <a:p>
            <a:pPr algn="l">
              <a:lnSpc>
                <a:spcPts val="3178"/>
              </a:lnSpc>
            </a:pPr>
            <a:endParaRPr lang="en-US" sz="3454">
              <a:solidFill>
                <a:srgbClr val="0F4662"/>
              </a:solidFill>
              <a:latin typeface="Quicksand"/>
              <a:ea typeface="Quicksand"/>
              <a:cs typeface="Quicksand"/>
              <a:sym typeface="Quicksand"/>
            </a:endParaRPr>
          </a:p>
        </p:txBody>
      </p:sp>
      <p:sp>
        <p:nvSpPr>
          <p:cNvPr id="3" name="AutoShape 3"/>
          <p:cNvSpPr/>
          <p:nvPr/>
        </p:nvSpPr>
        <p:spPr>
          <a:xfrm>
            <a:off x="5897880" y="9519765"/>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TextBox 4"/>
          <p:cNvSpPr txBox="1"/>
          <p:nvPr/>
        </p:nvSpPr>
        <p:spPr>
          <a:xfrm>
            <a:off x="203228" y="79935"/>
            <a:ext cx="18696098"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Optimized For:</a:t>
            </a:r>
          </a:p>
        </p:txBody>
      </p:sp>
      <p:sp>
        <p:nvSpPr>
          <p:cNvPr id="5" name="Freeform 5"/>
          <p:cNvSpPr/>
          <p:nvPr/>
        </p:nvSpPr>
        <p:spPr>
          <a:xfrm>
            <a:off x="8048776"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5127968" y="214578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7" name="Freeform 7"/>
          <p:cNvSpPr/>
          <p:nvPr/>
        </p:nvSpPr>
        <p:spPr>
          <a:xfrm>
            <a:off x="7464003" y="1511467"/>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Custom</PresentationFormat>
  <Paragraphs>123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Cormorant Garamond Bold Italics</vt:lpstr>
      <vt:lpstr>Quicksand Bold</vt:lpstr>
      <vt:lpstr>Arial</vt:lpstr>
      <vt:lpstr>Quicksand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Rahul Khichar</cp:lastModifiedBy>
  <cp:revision>2</cp:revision>
  <dcterms:created xsi:type="dcterms:W3CDTF">2006-08-16T00:00:00Z</dcterms:created>
  <dcterms:modified xsi:type="dcterms:W3CDTF">2025-04-22T08:04:37Z</dcterms:modified>
  <dc:identifier>DAGlNRWebso</dc:identifier>
</cp:coreProperties>
</file>